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17576" y="2226564"/>
            <a:ext cx="8403336" cy="400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3960" y="501522"/>
            <a:ext cx="519607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7738" y="742645"/>
            <a:ext cx="620852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684" y="2433320"/>
            <a:ext cx="8250631" cy="302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4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4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4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4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4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62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4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4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Relationship Id="rId3" Type="http://schemas.openxmlformats.org/officeDocument/2006/relationships/image" Target="../media/image4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4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4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8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9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216150" algn="l"/>
              </a:tabLst>
            </a:pPr>
            <a:r>
              <a:rPr dirty="0" sz="5000">
                <a:solidFill>
                  <a:srgbClr val="FFFFFF"/>
                </a:solidFill>
                <a:latin typeface="华文新魏"/>
                <a:cs typeface="华文新魏"/>
              </a:rPr>
              <a:t>第七讲	存储管理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dirty="0" sz="3200" spc="20" b="1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dirty="0" sz="3200" spc="-15" b="1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dirty="0" sz="3200" spc="5" b="1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73D86"/>
                </a:solidFill>
                <a:latin typeface="Arial"/>
                <a:cs typeface="Arial"/>
              </a:rPr>
              <a:t>15:59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3" y="917575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内存</a:t>
            </a:r>
            <a:r>
              <a:rPr dirty="0" sz="4400"/>
              <a:t>的保护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065" y="2574797"/>
            <a:ext cx="8051800" cy="310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8255" indent="-272415">
              <a:lnSpc>
                <a:spcPct val="1002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每个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都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应该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受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到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保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护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以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被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其他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有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意或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无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意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地 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干</a:t>
            </a:r>
            <a:r>
              <a:rPr dirty="0" sz="2400" spc="50" b="1">
                <a:solidFill>
                  <a:srgbClr val="073D86"/>
                </a:solidFill>
                <a:latin typeface="微软雅黑"/>
                <a:cs typeface="微软雅黑"/>
              </a:rPr>
              <a:t>涉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该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程以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外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其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他进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不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能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未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经授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权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访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问</a:t>
            </a:r>
            <a:r>
              <a:rPr dirty="0" sz="2400" spc="5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读操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作或写操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作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该进程的内存单元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02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在某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种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意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义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上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要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满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足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重定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需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求增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加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了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满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足保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护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求 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的难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度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由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于程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存中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置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是不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可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预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测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因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在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编译时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不可能检查绝对地址来确保保护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04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必须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运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行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时检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查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产生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所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有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存储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器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访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问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，以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便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保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它们只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访问了分配给该进程的存储空间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574039"/>
            <a:ext cx="4502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直接映射地址变换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1412747"/>
            <a:ext cx="7772400" cy="518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972314"/>
            <a:ext cx="7877809" cy="226885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3200" spc="5" b="1">
                <a:latin typeface="微软雅黑"/>
                <a:cs typeface="微软雅黑"/>
              </a:rPr>
              <a:t>优点</a:t>
            </a:r>
            <a:r>
              <a:rPr dirty="0" sz="3200" b="1">
                <a:latin typeface="微软雅黑"/>
                <a:cs typeface="微软雅黑"/>
              </a:rPr>
              <a:t>：硬</a:t>
            </a:r>
            <a:r>
              <a:rPr dirty="0" sz="3200" spc="-15" b="1">
                <a:latin typeface="微软雅黑"/>
                <a:cs typeface="微软雅黑"/>
              </a:rPr>
              <a:t>件</a:t>
            </a:r>
            <a:r>
              <a:rPr dirty="0" sz="3200" b="1">
                <a:latin typeface="微软雅黑"/>
                <a:cs typeface="微软雅黑"/>
              </a:rPr>
              <a:t>简单</a:t>
            </a:r>
            <a:r>
              <a:rPr dirty="0" sz="3200" spc="-15" b="1">
                <a:latin typeface="微软雅黑"/>
                <a:cs typeface="微软雅黑"/>
              </a:rPr>
              <a:t>，</a:t>
            </a:r>
            <a:r>
              <a:rPr dirty="0" sz="3200" b="1">
                <a:latin typeface="微软雅黑"/>
                <a:cs typeface="微软雅黑"/>
              </a:rPr>
              <a:t>成本低</a:t>
            </a:r>
            <a:endParaRPr sz="32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1155"/>
              </a:spcBef>
            </a:pPr>
            <a:r>
              <a:rPr dirty="0" sz="3200" spc="10" b="1">
                <a:latin typeface="微软雅黑"/>
                <a:cs typeface="微软雅黑"/>
              </a:rPr>
              <a:t>缺点</a:t>
            </a:r>
            <a:r>
              <a:rPr dirty="0" sz="3200" spc="65" b="1">
                <a:latin typeface="微软雅黑"/>
                <a:cs typeface="微软雅黑"/>
              </a:rPr>
              <a:t>:</a:t>
            </a:r>
            <a:r>
              <a:rPr dirty="0" sz="3200" spc="5" b="1">
                <a:latin typeface="微软雅黑"/>
                <a:cs typeface="微软雅黑"/>
              </a:rPr>
              <a:t>是每个</a:t>
            </a:r>
            <a:r>
              <a:rPr dirty="0" sz="3200" spc="-20" b="1">
                <a:latin typeface="微软雅黑"/>
                <a:cs typeface="微软雅黑"/>
              </a:rPr>
              <a:t>主</a:t>
            </a:r>
            <a:r>
              <a:rPr dirty="0" sz="3200" spc="5" b="1">
                <a:latin typeface="微软雅黑"/>
                <a:cs typeface="微软雅黑"/>
              </a:rPr>
              <a:t>存块</a:t>
            </a:r>
            <a:r>
              <a:rPr dirty="0" sz="3200" spc="-15" b="1">
                <a:latin typeface="微软雅黑"/>
                <a:cs typeface="微软雅黑"/>
              </a:rPr>
              <a:t>只</a:t>
            </a:r>
            <a:r>
              <a:rPr dirty="0" sz="3200" spc="5" b="1">
                <a:latin typeface="微软雅黑"/>
                <a:cs typeface="微软雅黑"/>
              </a:rPr>
              <a:t>有一</a:t>
            </a:r>
            <a:r>
              <a:rPr dirty="0" sz="3200" spc="-15" b="1">
                <a:latin typeface="微软雅黑"/>
                <a:cs typeface="微软雅黑"/>
              </a:rPr>
              <a:t>个</a:t>
            </a:r>
            <a:r>
              <a:rPr dirty="0" sz="3200" spc="5" b="1">
                <a:latin typeface="微软雅黑"/>
                <a:cs typeface="微软雅黑"/>
              </a:rPr>
              <a:t>固定</a:t>
            </a:r>
            <a:r>
              <a:rPr dirty="0" sz="3200" spc="-15" b="1">
                <a:latin typeface="微软雅黑"/>
                <a:cs typeface="微软雅黑"/>
              </a:rPr>
              <a:t>的</a:t>
            </a:r>
            <a:r>
              <a:rPr dirty="0" sz="3200" spc="5" b="1">
                <a:latin typeface="微软雅黑"/>
                <a:cs typeface="微软雅黑"/>
              </a:rPr>
              <a:t>行位</a:t>
            </a:r>
            <a:r>
              <a:rPr dirty="0" sz="3200" spc="-15" b="1">
                <a:latin typeface="微软雅黑"/>
                <a:cs typeface="微软雅黑"/>
              </a:rPr>
              <a:t>置</a:t>
            </a:r>
            <a:r>
              <a:rPr dirty="0" sz="3200" b="1">
                <a:latin typeface="微软雅黑"/>
                <a:cs typeface="微软雅黑"/>
              </a:rPr>
              <a:t>可 </a:t>
            </a:r>
            <a:r>
              <a:rPr dirty="0" sz="3200" spc="10" b="1">
                <a:latin typeface="微软雅黑"/>
                <a:cs typeface="微软雅黑"/>
              </a:rPr>
              <a:t>存放</a:t>
            </a:r>
            <a:r>
              <a:rPr dirty="0" sz="3200" spc="-10" b="1">
                <a:latin typeface="微软雅黑"/>
                <a:cs typeface="微软雅黑"/>
              </a:rPr>
              <a:t>,</a:t>
            </a:r>
            <a:r>
              <a:rPr dirty="0" sz="3200" b="1">
                <a:latin typeface="微软雅黑"/>
                <a:cs typeface="微软雅黑"/>
              </a:rPr>
              <a:t>容易</a:t>
            </a:r>
            <a:r>
              <a:rPr dirty="0" sz="3200" spc="-15" b="1">
                <a:latin typeface="微软雅黑"/>
                <a:cs typeface="微软雅黑"/>
              </a:rPr>
              <a:t>产</a:t>
            </a:r>
            <a:r>
              <a:rPr dirty="0" sz="3200" b="1">
                <a:latin typeface="微软雅黑"/>
                <a:cs typeface="微软雅黑"/>
              </a:rPr>
              <a:t>生冲</a:t>
            </a:r>
            <a:r>
              <a:rPr dirty="0" sz="3200" spc="-15" b="1">
                <a:latin typeface="微软雅黑"/>
                <a:cs typeface="微软雅黑"/>
              </a:rPr>
              <a:t>突</a:t>
            </a:r>
            <a:r>
              <a:rPr dirty="0" sz="3200" b="1">
                <a:latin typeface="微软雅黑"/>
                <a:cs typeface="微软雅黑"/>
              </a:rPr>
              <a:t>。因</a:t>
            </a:r>
            <a:r>
              <a:rPr dirty="0" sz="3200" spc="-15" b="1">
                <a:latin typeface="微软雅黑"/>
                <a:cs typeface="微软雅黑"/>
              </a:rPr>
              <a:t>此</a:t>
            </a:r>
            <a:r>
              <a:rPr dirty="0" sz="3200" b="1">
                <a:latin typeface="微软雅黑"/>
                <a:cs typeface="微软雅黑"/>
              </a:rPr>
              <a:t>适合</a:t>
            </a:r>
            <a:r>
              <a:rPr dirty="0" sz="3200" spc="-15" b="1">
                <a:latin typeface="微软雅黑"/>
                <a:cs typeface="微软雅黑"/>
              </a:rPr>
              <a:t>大</a:t>
            </a:r>
            <a:r>
              <a:rPr dirty="0" sz="3200" b="1">
                <a:latin typeface="微软雅黑"/>
                <a:cs typeface="微软雅黑"/>
              </a:rPr>
              <a:t>容</a:t>
            </a:r>
            <a:r>
              <a:rPr dirty="0" sz="3200" spc="10" b="1">
                <a:latin typeface="微软雅黑"/>
                <a:cs typeface="微软雅黑"/>
              </a:rPr>
              <a:t>量</a:t>
            </a:r>
            <a:r>
              <a:rPr dirty="0" sz="3200" spc="-290" b="1">
                <a:latin typeface="微软雅黑"/>
                <a:cs typeface="微软雅黑"/>
              </a:rPr>
              <a:t>cache  </a:t>
            </a:r>
            <a:r>
              <a:rPr dirty="0" sz="3200" spc="10" b="1">
                <a:latin typeface="微软雅黑"/>
                <a:cs typeface="微软雅黑"/>
              </a:rPr>
              <a:t>采用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704" y="903224"/>
            <a:ext cx="5621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直接</a:t>
            </a:r>
            <a:r>
              <a:rPr dirty="0" sz="4400"/>
              <a:t>映射方式的优缺点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5342" y="1762422"/>
            <a:ext cx="51689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176" y="3797630"/>
            <a:ext cx="2444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600" b="1">
                <a:solidFill>
                  <a:srgbClr val="073D86"/>
                </a:solidFill>
                <a:latin typeface="Microsoft JhengHei UI"/>
                <a:cs typeface="Microsoft JhengHei UI"/>
              </a:rPr>
              <a:t>－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176" y="2574493"/>
            <a:ext cx="2444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99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176" y="2005964"/>
            <a:ext cx="2444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762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1461" y="1893570"/>
            <a:ext cx="2487295" cy="0"/>
          </a:xfrm>
          <a:custGeom>
            <a:avLst/>
            <a:gdLst/>
            <a:ahLst/>
            <a:cxnLst/>
            <a:rect l="l" t="t" r="r" b="b"/>
            <a:pathLst>
              <a:path w="2487295" h="0">
                <a:moveTo>
                  <a:pt x="0" y="0"/>
                </a:moveTo>
                <a:lnTo>
                  <a:pt x="24871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1461" y="2419350"/>
            <a:ext cx="2487295" cy="0"/>
          </a:xfrm>
          <a:custGeom>
            <a:avLst/>
            <a:gdLst/>
            <a:ahLst/>
            <a:cxnLst/>
            <a:rect l="l" t="t" r="r" b="b"/>
            <a:pathLst>
              <a:path w="2487295" h="0">
                <a:moveTo>
                  <a:pt x="0" y="0"/>
                </a:moveTo>
                <a:lnTo>
                  <a:pt x="24871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1461" y="3030473"/>
            <a:ext cx="2487295" cy="0"/>
          </a:xfrm>
          <a:custGeom>
            <a:avLst/>
            <a:gdLst/>
            <a:ahLst/>
            <a:cxnLst/>
            <a:rect l="l" t="t" r="r" b="b"/>
            <a:pathLst>
              <a:path w="2487295" h="0">
                <a:moveTo>
                  <a:pt x="0" y="0"/>
                </a:moveTo>
                <a:lnTo>
                  <a:pt x="24871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1461" y="3641597"/>
            <a:ext cx="2487295" cy="0"/>
          </a:xfrm>
          <a:custGeom>
            <a:avLst/>
            <a:gdLst/>
            <a:ahLst/>
            <a:cxnLst/>
            <a:rect l="l" t="t" r="r" b="b"/>
            <a:pathLst>
              <a:path w="2487295" h="0">
                <a:moveTo>
                  <a:pt x="0" y="0"/>
                </a:moveTo>
                <a:lnTo>
                  <a:pt x="24871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1461" y="4254246"/>
            <a:ext cx="2487295" cy="0"/>
          </a:xfrm>
          <a:custGeom>
            <a:avLst/>
            <a:gdLst/>
            <a:ahLst/>
            <a:cxnLst/>
            <a:rect l="l" t="t" r="r" b="b"/>
            <a:pathLst>
              <a:path w="2487295" h="0">
                <a:moveTo>
                  <a:pt x="0" y="0"/>
                </a:moveTo>
                <a:lnTo>
                  <a:pt x="24871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91461" y="1893570"/>
            <a:ext cx="0" cy="2360930"/>
          </a:xfrm>
          <a:custGeom>
            <a:avLst/>
            <a:gdLst/>
            <a:ahLst/>
            <a:cxnLst/>
            <a:rect l="l" t="t" r="r" b="b"/>
            <a:pathLst>
              <a:path w="0" h="2360929">
                <a:moveTo>
                  <a:pt x="0" y="0"/>
                </a:moveTo>
                <a:lnTo>
                  <a:pt x="0" y="23606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78629" y="1893570"/>
            <a:ext cx="0" cy="2360930"/>
          </a:xfrm>
          <a:custGeom>
            <a:avLst/>
            <a:gdLst/>
            <a:ahLst/>
            <a:cxnLst/>
            <a:rect l="l" t="t" r="r" b="b"/>
            <a:pathLst>
              <a:path w="0" h="2360929">
                <a:moveTo>
                  <a:pt x="0" y="0"/>
                </a:moveTo>
                <a:lnTo>
                  <a:pt x="0" y="23606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15934" y="3184905"/>
            <a:ext cx="30734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8629" y="1893570"/>
            <a:ext cx="2374900" cy="236220"/>
          </a:xfrm>
          <a:custGeom>
            <a:avLst/>
            <a:gdLst/>
            <a:ahLst/>
            <a:cxnLst/>
            <a:rect l="l" t="t" r="r" b="b"/>
            <a:pathLst>
              <a:path w="2374900" h="236219">
                <a:moveTo>
                  <a:pt x="0" y="236219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8629" y="2129789"/>
            <a:ext cx="2374900" cy="393700"/>
          </a:xfrm>
          <a:custGeom>
            <a:avLst/>
            <a:gdLst/>
            <a:ahLst/>
            <a:cxnLst/>
            <a:rect l="l" t="t" r="r" b="b"/>
            <a:pathLst>
              <a:path w="2374900" h="393700">
                <a:moveTo>
                  <a:pt x="0" y="0"/>
                </a:moveTo>
                <a:lnTo>
                  <a:pt x="2374392" y="39319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78629" y="2129789"/>
            <a:ext cx="2374900" cy="1495425"/>
          </a:xfrm>
          <a:custGeom>
            <a:avLst/>
            <a:gdLst/>
            <a:ahLst/>
            <a:cxnLst/>
            <a:rect l="l" t="t" r="r" b="b"/>
            <a:pathLst>
              <a:path w="2374900" h="1495425">
                <a:moveTo>
                  <a:pt x="0" y="0"/>
                </a:moveTo>
                <a:lnTo>
                  <a:pt x="2374392" y="14950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78629" y="2129789"/>
            <a:ext cx="2374900" cy="2674620"/>
          </a:xfrm>
          <a:custGeom>
            <a:avLst/>
            <a:gdLst/>
            <a:ahLst/>
            <a:cxnLst/>
            <a:rect l="l" t="t" r="r" b="b"/>
            <a:pathLst>
              <a:path w="2374900" h="2674620">
                <a:moveTo>
                  <a:pt x="0" y="0"/>
                </a:moveTo>
                <a:lnTo>
                  <a:pt x="2374392" y="26746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78629" y="1893570"/>
            <a:ext cx="2374900" cy="866140"/>
          </a:xfrm>
          <a:custGeom>
            <a:avLst/>
            <a:gdLst/>
            <a:ahLst/>
            <a:cxnLst/>
            <a:rect l="l" t="t" r="r" b="b"/>
            <a:pathLst>
              <a:path w="2374900" h="866139">
                <a:moveTo>
                  <a:pt x="0" y="865631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78629" y="2522982"/>
            <a:ext cx="2374900" cy="236220"/>
          </a:xfrm>
          <a:custGeom>
            <a:avLst/>
            <a:gdLst/>
            <a:ahLst/>
            <a:cxnLst/>
            <a:rect l="l" t="t" r="r" b="b"/>
            <a:pathLst>
              <a:path w="2374900" h="236219">
                <a:moveTo>
                  <a:pt x="0" y="236219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78629" y="2759201"/>
            <a:ext cx="2374900" cy="866140"/>
          </a:xfrm>
          <a:custGeom>
            <a:avLst/>
            <a:gdLst/>
            <a:ahLst/>
            <a:cxnLst/>
            <a:rect l="l" t="t" r="r" b="b"/>
            <a:pathLst>
              <a:path w="2374900" h="866139">
                <a:moveTo>
                  <a:pt x="0" y="0"/>
                </a:moveTo>
                <a:lnTo>
                  <a:pt x="2374392" y="86563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78629" y="2759201"/>
            <a:ext cx="2374900" cy="2045335"/>
          </a:xfrm>
          <a:custGeom>
            <a:avLst/>
            <a:gdLst/>
            <a:ahLst/>
            <a:cxnLst/>
            <a:rect l="l" t="t" r="r" b="b"/>
            <a:pathLst>
              <a:path w="2374900" h="2045335">
                <a:moveTo>
                  <a:pt x="0" y="0"/>
                </a:moveTo>
                <a:lnTo>
                  <a:pt x="2374392" y="20452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78629" y="1893570"/>
            <a:ext cx="2374900" cy="2045335"/>
          </a:xfrm>
          <a:custGeom>
            <a:avLst/>
            <a:gdLst/>
            <a:ahLst/>
            <a:cxnLst/>
            <a:rect l="l" t="t" r="r" b="b"/>
            <a:pathLst>
              <a:path w="2374900" h="2045335">
                <a:moveTo>
                  <a:pt x="0" y="2045207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8629" y="2522982"/>
            <a:ext cx="2374900" cy="1416050"/>
          </a:xfrm>
          <a:custGeom>
            <a:avLst/>
            <a:gdLst/>
            <a:ahLst/>
            <a:cxnLst/>
            <a:rect l="l" t="t" r="r" b="b"/>
            <a:pathLst>
              <a:path w="2374900" h="1416050">
                <a:moveTo>
                  <a:pt x="0" y="1415795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78629" y="3624834"/>
            <a:ext cx="2374900" cy="314325"/>
          </a:xfrm>
          <a:custGeom>
            <a:avLst/>
            <a:gdLst/>
            <a:ahLst/>
            <a:cxnLst/>
            <a:rect l="l" t="t" r="r" b="b"/>
            <a:pathLst>
              <a:path w="2374900" h="314325">
                <a:moveTo>
                  <a:pt x="0" y="313944"/>
                </a:moveTo>
                <a:lnTo>
                  <a:pt x="23743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78629" y="4018026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0"/>
                </a:moveTo>
                <a:lnTo>
                  <a:pt x="2374392" y="7863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577" y="1893570"/>
            <a:ext cx="1358265" cy="393700"/>
          </a:xfrm>
          <a:custGeom>
            <a:avLst/>
            <a:gdLst/>
            <a:ahLst/>
            <a:cxnLst/>
            <a:rect l="l" t="t" r="r" b="b"/>
            <a:pathLst>
              <a:path w="1358264" h="393700">
                <a:moveTo>
                  <a:pt x="0" y="393191"/>
                </a:moveTo>
                <a:lnTo>
                  <a:pt x="1357884" y="393191"/>
                </a:lnTo>
                <a:lnTo>
                  <a:pt x="1357884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577" y="2425445"/>
            <a:ext cx="1358265" cy="393700"/>
          </a:xfrm>
          <a:custGeom>
            <a:avLst/>
            <a:gdLst/>
            <a:ahLst/>
            <a:cxnLst/>
            <a:rect l="l" t="t" r="r" b="b"/>
            <a:pathLst>
              <a:path w="1358264" h="393700">
                <a:moveTo>
                  <a:pt x="0" y="393191"/>
                </a:moveTo>
                <a:lnTo>
                  <a:pt x="1357884" y="393191"/>
                </a:lnTo>
                <a:lnTo>
                  <a:pt x="1357884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3577" y="3640073"/>
            <a:ext cx="1358265" cy="393700"/>
          </a:xfrm>
          <a:custGeom>
            <a:avLst/>
            <a:gdLst/>
            <a:ahLst/>
            <a:cxnLst/>
            <a:rect l="l" t="t" r="r" b="b"/>
            <a:pathLst>
              <a:path w="1358264" h="393700">
                <a:moveTo>
                  <a:pt x="0" y="393192"/>
                </a:moveTo>
                <a:lnTo>
                  <a:pt x="1357884" y="393192"/>
                </a:lnTo>
                <a:lnTo>
                  <a:pt x="1357884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8055" y="1919732"/>
            <a:ext cx="1303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标记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8055" y="2454020"/>
            <a:ext cx="13030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标记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8055" y="3650996"/>
            <a:ext cx="13030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标记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250" y="4898897"/>
            <a:ext cx="2487295" cy="47244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4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主存字块标记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2417" y="4898897"/>
            <a:ext cx="2487295" cy="47244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4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字块内地址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4500498"/>
            <a:ext cx="1049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主存地址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923" y="5249008"/>
            <a:ext cx="7632065" cy="152336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329184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 </a:t>
            </a:r>
            <a:r>
              <a:rPr dirty="0" sz="2400" b="1" i="1">
                <a:latin typeface="Times New Roman"/>
                <a:cs typeface="Times New Roman"/>
              </a:rPr>
              <a:t>t 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 </a:t>
            </a:r>
            <a:r>
              <a:rPr dirty="0" sz="2000" b="1">
                <a:latin typeface="Microsoft JhengHei"/>
                <a:cs typeface="Microsoft JhengHei"/>
              </a:rPr>
              <a:t>位	</a:t>
            </a:r>
            <a:r>
              <a:rPr dirty="0" sz="2400" b="1" i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Microsoft JhengHei"/>
                <a:cs typeface="Microsoft JhengHei"/>
              </a:rPr>
              <a:t>位</a:t>
            </a:r>
            <a:endParaRPr sz="2000">
              <a:latin typeface="Microsoft JhengHei"/>
              <a:cs typeface="Microsoft JhengHei"/>
            </a:endParaRPr>
          </a:p>
          <a:p>
            <a:pPr marL="299085" marR="5080">
              <a:lnSpc>
                <a:spcPct val="100000"/>
              </a:lnSpc>
              <a:spcBef>
                <a:spcPts val="1180"/>
              </a:spcBef>
            </a:pP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主</a:t>
            </a:r>
            <a:r>
              <a:rPr dirty="0" sz="2800" spc="-5" b="1">
                <a:solidFill>
                  <a:srgbClr val="800000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中</a:t>
            </a:r>
            <a:r>
              <a:rPr dirty="0" sz="2800" spc="-5" b="1">
                <a:latin typeface="Microsoft JhengHei"/>
                <a:cs typeface="Microsoft JhengHei"/>
              </a:rPr>
              <a:t>的</a:t>
            </a:r>
            <a:r>
              <a:rPr dirty="0" sz="2800" spc="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任一</a:t>
            </a:r>
            <a:r>
              <a:rPr dirty="0" sz="2800" spc="-5" b="1">
                <a:solidFill>
                  <a:srgbClr val="800000"/>
                </a:solidFill>
                <a:latin typeface="Microsoft JhengHei"/>
                <a:cs typeface="Microsoft JhengHei"/>
              </a:rPr>
              <a:t>块</a:t>
            </a:r>
            <a:r>
              <a:rPr dirty="0" sz="2800" spc="20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可以映射</a:t>
            </a:r>
            <a:r>
              <a:rPr dirty="0" sz="2800" spc="-5" b="1">
                <a:latin typeface="Microsoft JhengHei"/>
                <a:cs typeface="Microsoft JhengHei"/>
              </a:rPr>
              <a:t>到</a:t>
            </a:r>
            <a:r>
              <a:rPr dirty="0" sz="2800" spc="20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缓</a:t>
            </a:r>
            <a:r>
              <a:rPr dirty="0" sz="2800" spc="-5" b="1">
                <a:solidFill>
                  <a:srgbClr val="800000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中</a:t>
            </a:r>
            <a:r>
              <a:rPr dirty="0" sz="2800" spc="-5" b="1">
                <a:latin typeface="Microsoft JhengHei"/>
                <a:cs typeface="Microsoft JhengHei"/>
              </a:rPr>
              <a:t>的</a:t>
            </a:r>
            <a:r>
              <a:rPr dirty="0" sz="2800" spc="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800000"/>
                </a:solidFill>
                <a:latin typeface="Microsoft JhengHei"/>
                <a:cs typeface="Microsoft JhengHei"/>
              </a:rPr>
              <a:t>任一块 </a:t>
            </a:r>
            <a:r>
              <a:rPr dirty="0" sz="2800" b="1">
                <a:solidFill>
                  <a:srgbClr val="1303EC"/>
                </a:solidFill>
                <a:latin typeface="Microsoft JhengHei"/>
                <a:cs typeface="Microsoft JhengHei"/>
              </a:rPr>
              <a:t>所需逻辑电路甚多，成本较高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084" y="958596"/>
            <a:ext cx="1930400" cy="87566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latin typeface="Times New Roman"/>
                <a:cs typeface="Times New Roman"/>
              </a:rPr>
              <a:t>Cache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存储器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r>
              <a:rPr dirty="0" sz="2400" spc="-26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26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597657" y="544830"/>
            <a:ext cx="5248275" cy="8642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4500"/>
              </a:lnSpc>
              <a:spcBef>
                <a:spcPts val="105"/>
              </a:spcBef>
            </a:pPr>
            <a:r>
              <a:rPr dirty="0" sz="4400"/>
              <a:t>全</a:t>
            </a:r>
            <a:r>
              <a:rPr dirty="0" sz="4400" spc="15"/>
              <a:t>关</a:t>
            </a:r>
            <a:r>
              <a:rPr dirty="0" sz="4400"/>
              <a:t>联映射方式</a:t>
            </a:r>
            <a:endParaRPr sz="4400"/>
          </a:p>
          <a:p>
            <a:pPr algn="r" marR="5080">
              <a:lnSpc>
                <a:spcPts val="2100"/>
              </a:lnSpc>
            </a:pPr>
            <a:r>
              <a:rPr dirty="0" sz="2400" spc="10">
                <a:solidFill>
                  <a:srgbClr val="000000"/>
                </a:solidFill>
                <a:latin typeface="Microsoft JhengHei"/>
                <a:cs typeface="Microsoft JhengHei"/>
              </a:rPr>
              <a:t>主存储器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53361" y="1902714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 h="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53361" y="2430017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 h="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53361" y="3042666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 h="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53361" y="3655314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 h="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53361" y="4267961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 h="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53361" y="1902714"/>
            <a:ext cx="0" cy="2365375"/>
          </a:xfrm>
          <a:custGeom>
            <a:avLst/>
            <a:gdLst/>
            <a:ahLst/>
            <a:cxnLst/>
            <a:rect l="l" t="t" r="r" b="b"/>
            <a:pathLst>
              <a:path w="0" h="2365375">
                <a:moveTo>
                  <a:pt x="0" y="0"/>
                </a:moveTo>
                <a:lnTo>
                  <a:pt x="0" y="2365248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52721" y="1902714"/>
            <a:ext cx="0" cy="2365375"/>
          </a:xfrm>
          <a:custGeom>
            <a:avLst/>
            <a:gdLst/>
            <a:ahLst/>
            <a:cxnLst/>
            <a:rect l="l" t="t" r="r" b="b"/>
            <a:pathLst>
              <a:path w="0" h="2365375">
                <a:moveTo>
                  <a:pt x="0" y="0"/>
                </a:moveTo>
                <a:lnTo>
                  <a:pt x="0" y="2365248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2721" y="1902714"/>
            <a:ext cx="2386965" cy="236220"/>
          </a:xfrm>
          <a:custGeom>
            <a:avLst/>
            <a:gdLst/>
            <a:ahLst/>
            <a:cxnLst/>
            <a:rect l="l" t="t" r="r" b="b"/>
            <a:pathLst>
              <a:path w="2386965" h="236219">
                <a:moveTo>
                  <a:pt x="0" y="236220"/>
                </a:moveTo>
                <a:lnTo>
                  <a:pt x="2386583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52721" y="1902714"/>
            <a:ext cx="2386965" cy="867410"/>
          </a:xfrm>
          <a:custGeom>
            <a:avLst/>
            <a:gdLst/>
            <a:ahLst/>
            <a:cxnLst/>
            <a:rect l="l" t="t" r="r" b="b"/>
            <a:pathLst>
              <a:path w="2386965" h="867410">
                <a:moveTo>
                  <a:pt x="0" y="867156"/>
                </a:moveTo>
                <a:lnTo>
                  <a:pt x="2386583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52721" y="1902714"/>
            <a:ext cx="2386965" cy="2049780"/>
          </a:xfrm>
          <a:custGeom>
            <a:avLst/>
            <a:gdLst/>
            <a:ahLst/>
            <a:cxnLst/>
            <a:rect l="l" t="t" r="r" b="b"/>
            <a:pathLst>
              <a:path w="2386965" h="2049779">
                <a:moveTo>
                  <a:pt x="0" y="2049780"/>
                </a:moveTo>
                <a:lnTo>
                  <a:pt x="2386583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638543" y="1589532"/>
          <a:ext cx="2078355" cy="3465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539"/>
              </a:tblGrid>
              <a:tr h="590550"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600" spc="5" b="1">
                          <a:solidFill>
                            <a:srgbClr val="FFFFFF"/>
                          </a:solidFill>
                          <a:latin typeface="Microsoft JhengHei UI"/>
                          <a:cs typeface="Microsoft JhengHei UI"/>
                        </a:rPr>
                        <a:t>字块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ndara"/>
                          <a:cs typeface="Candara"/>
                        </a:rPr>
                        <a:t>0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159385"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EAD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1428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EAD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字块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dirty="0" baseline="26455" sz="1575" b="1" i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c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－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15557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11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400" spc="10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字块</a:t>
                      </a:r>
                      <a:r>
                        <a:rPr dirty="0" sz="1400" spc="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dirty="0" baseline="24691" sz="1350" spc="7" b="1" i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m</a:t>
                      </a:r>
                      <a:r>
                        <a:rPr dirty="0" sz="14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－</a:t>
                      </a:r>
                      <a:r>
                        <a:rPr dirty="0" sz="1400" spc="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1</a:t>
                      </a:r>
                      <a:endParaRPr sz="1400">
                        <a:latin typeface="Candara"/>
                        <a:cs typeface="Candara"/>
                      </a:endParaRPr>
                    </a:p>
                  </a:txBody>
                  <a:tcPr marL="0" marR="0" marB="0" marT="13779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2501646"/>
            <a:ext cx="819785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全相联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映射方式的映射规则是主存的每一块都可以映射到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185" b="1">
                <a:solidFill>
                  <a:srgbClr val="000099"/>
                </a:solidFill>
                <a:latin typeface="微软雅黑"/>
                <a:cs typeface="微软雅黑"/>
              </a:rPr>
              <a:t>a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225" b="1">
                <a:solidFill>
                  <a:srgbClr val="000099"/>
                </a:solidFill>
                <a:latin typeface="微软雅黑"/>
                <a:cs typeface="微软雅黑"/>
              </a:rPr>
              <a:t>h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e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中的任何一个字块上，允许从已被占满</a:t>
            </a: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的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ache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中替换出 </a:t>
            </a: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任何一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个字块</a:t>
            </a:r>
            <a:r>
              <a:rPr dirty="0" sz="2400" spc="-10" b="1">
                <a:solidFill>
                  <a:srgbClr val="000099"/>
                </a:solidFill>
                <a:latin typeface="微软雅黑"/>
                <a:cs typeface="微软雅黑"/>
              </a:rPr>
              <a:t>。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主存储</a:t>
            </a:r>
            <a:r>
              <a:rPr dirty="0" sz="2400" spc="-10" b="1">
                <a:solidFill>
                  <a:srgbClr val="000099"/>
                </a:solidFill>
                <a:latin typeface="微软雅黑"/>
                <a:cs typeface="微软雅黑"/>
              </a:rPr>
              <a:t>器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中的第</a:t>
            </a:r>
            <a:r>
              <a:rPr dirty="0" sz="2400" spc="-70" b="1">
                <a:solidFill>
                  <a:srgbClr val="000099"/>
                </a:solidFill>
                <a:latin typeface="微软雅黑"/>
                <a:cs typeface="微软雅黑"/>
              </a:rPr>
              <a:t>0</a:t>
            </a:r>
            <a:r>
              <a:rPr dirty="0" sz="2400" spc="-5" b="1">
                <a:solidFill>
                  <a:srgbClr val="000099"/>
                </a:solidFill>
                <a:latin typeface="微软雅黑"/>
                <a:cs typeface="微软雅黑"/>
              </a:rPr>
              <a:t>块可以映射到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cache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中的</a:t>
            </a:r>
            <a:r>
              <a:rPr dirty="0" sz="2400" spc="-5" b="1">
                <a:solidFill>
                  <a:srgbClr val="000099"/>
                </a:solidFill>
                <a:latin typeface="微软雅黑"/>
                <a:cs typeface="微软雅黑"/>
              </a:rPr>
              <a:t>第</a:t>
            </a:r>
            <a:r>
              <a:rPr dirty="0" sz="2400" spc="-70" b="1">
                <a:solidFill>
                  <a:srgbClr val="000099"/>
                </a:solidFill>
                <a:latin typeface="微软雅黑"/>
                <a:cs typeface="微软雅黑"/>
              </a:rPr>
              <a:t>0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10" b="1">
                <a:solidFill>
                  <a:srgbClr val="000099"/>
                </a:solidFill>
                <a:latin typeface="微软雅黑"/>
                <a:cs typeface="微软雅黑"/>
              </a:rPr>
              <a:t>块、第</a:t>
            </a:r>
            <a:r>
              <a:rPr dirty="0" sz="2400" spc="-525" b="1">
                <a:solidFill>
                  <a:srgbClr val="000099"/>
                </a:solidFill>
                <a:latin typeface="微软雅黑"/>
                <a:cs typeface="微软雅黑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</a:t>
            </a:r>
            <a:r>
              <a:rPr dirty="0" sz="2400" spc="475" b="1">
                <a:solidFill>
                  <a:srgbClr val="000099"/>
                </a:solidFill>
                <a:latin typeface="微软雅黑"/>
                <a:cs typeface="微软雅黑"/>
              </a:rPr>
              <a:t>，┅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第</a:t>
            </a:r>
            <a:r>
              <a:rPr dirty="0" sz="2400" spc="-200" b="1">
                <a:solidFill>
                  <a:srgbClr val="000099"/>
                </a:solidFill>
                <a:latin typeface="微软雅黑"/>
                <a:cs typeface="微软雅黑"/>
              </a:rPr>
              <a:t>2</a:t>
            </a:r>
            <a:r>
              <a:rPr dirty="0" baseline="24305" sz="2400" spc="-300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200" b="1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dirty="0" sz="2400" spc="-200" b="1">
                <a:solidFill>
                  <a:srgbClr val="000099"/>
                </a:solidFill>
                <a:latin typeface="微软雅黑"/>
                <a:cs typeface="微软雅黑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块；主存储器中的第</a:t>
            </a:r>
            <a:r>
              <a:rPr dirty="0" sz="2400" spc="-525" b="1">
                <a:solidFill>
                  <a:srgbClr val="000099"/>
                </a:solidFill>
                <a:latin typeface="微软雅黑"/>
                <a:cs typeface="微软雅黑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块可以映射到</a:t>
            </a:r>
            <a:endParaRPr sz="2400">
              <a:latin typeface="微软雅黑"/>
              <a:cs typeface="微软雅黑"/>
            </a:endParaRPr>
          </a:p>
          <a:p>
            <a:pPr marL="312420" marR="2948940" indent="-300355">
              <a:lnSpc>
                <a:spcPts val="2890"/>
              </a:lnSpc>
              <a:spcBef>
                <a:spcPts val="85"/>
              </a:spcBef>
            </a:pP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185" b="1">
                <a:solidFill>
                  <a:srgbClr val="000099"/>
                </a:solidFill>
                <a:latin typeface="微软雅黑"/>
                <a:cs typeface="微软雅黑"/>
              </a:rPr>
              <a:t>a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spc="-225" b="1">
                <a:solidFill>
                  <a:srgbClr val="000099"/>
                </a:solidFill>
                <a:latin typeface="微软雅黑"/>
                <a:cs typeface="微软雅黑"/>
              </a:rPr>
              <a:t>h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e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中的第</a:t>
            </a:r>
            <a:r>
              <a:rPr dirty="0" sz="2400" spc="-70" b="1">
                <a:solidFill>
                  <a:srgbClr val="000099"/>
                </a:solidFill>
                <a:latin typeface="微软雅黑"/>
                <a:cs typeface="微软雅黑"/>
              </a:rPr>
              <a:t>0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块、第</a:t>
            </a:r>
            <a:r>
              <a:rPr dirty="0" sz="2400" spc="-525" b="1">
                <a:solidFill>
                  <a:srgbClr val="000099"/>
                </a:solidFill>
                <a:latin typeface="微软雅黑"/>
                <a:cs typeface="微软雅黑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块，</a:t>
            </a:r>
            <a:r>
              <a:rPr dirty="0" sz="2400" spc="955" b="1">
                <a:solidFill>
                  <a:srgbClr val="000099"/>
                </a:solidFill>
                <a:latin typeface="微软雅黑"/>
                <a:cs typeface="微软雅黑"/>
              </a:rPr>
              <a:t>┅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第</a:t>
            </a:r>
            <a:r>
              <a:rPr dirty="0" sz="2400" spc="-114" b="1">
                <a:solidFill>
                  <a:srgbClr val="000099"/>
                </a:solidFill>
                <a:latin typeface="微软雅黑"/>
                <a:cs typeface="微软雅黑"/>
              </a:rPr>
              <a:t>2</a:t>
            </a:r>
            <a:r>
              <a:rPr dirty="0" baseline="24305" sz="2400" spc="-232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dirty="0" sz="2400" spc="-525" b="1">
                <a:solidFill>
                  <a:srgbClr val="000099"/>
                </a:solidFill>
                <a:latin typeface="微软雅黑"/>
                <a:cs typeface="微软雅黑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块。 </a:t>
            </a:r>
            <a:r>
              <a:rPr dirty="0" sz="2400" spc="5" b="1">
                <a:solidFill>
                  <a:srgbClr val="FF0000"/>
                </a:solidFill>
                <a:latin typeface="微软雅黑"/>
                <a:cs typeface="微软雅黑"/>
              </a:rPr>
              <a:t>主存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地</a:t>
            </a:r>
            <a:r>
              <a:rPr dirty="0" sz="2400" spc="5" b="1">
                <a:solidFill>
                  <a:srgbClr val="FF0000"/>
                </a:solidFill>
                <a:latin typeface="微软雅黑"/>
                <a:cs typeface="微软雅黑"/>
              </a:rPr>
              <a:t>址</a:t>
            </a:r>
            <a:r>
              <a:rPr dirty="0" sz="2400" b="1">
                <a:latin typeface="微软雅黑"/>
                <a:cs typeface="微软雅黑"/>
              </a:rPr>
              <a:t>：主存字块标</a:t>
            </a:r>
            <a:r>
              <a:rPr dirty="0" sz="2400" spc="550" b="1">
                <a:latin typeface="微软雅黑"/>
                <a:cs typeface="微软雅黑"/>
              </a:rPr>
              <a:t>记</a:t>
            </a:r>
            <a:r>
              <a:rPr dirty="0" sz="2400" b="1">
                <a:latin typeface="Arial"/>
                <a:cs typeface="Arial"/>
              </a:rPr>
              <a:t>–</a:t>
            </a:r>
            <a:r>
              <a:rPr dirty="0" sz="2400" spc="-155" b="1">
                <a:latin typeface="Arial"/>
                <a:cs typeface="Arial"/>
              </a:rPr>
              <a:t> </a:t>
            </a:r>
            <a:r>
              <a:rPr dirty="0" sz="2400" spc="10" b="1">
                <a:latin typeface="微软雅黑"/>
                <a:cs typeface="微软雅黑"/>
              </a:rPr>
              <a:t>块内地址</a:t>
            </a:r>
            <a:endParaRPr sz="2400">
              <a:latin typeface="微软雅黑"/>
              <a:cs typeface="微软雅黑"/>
            </a:endParaRPr>
          </a:p>
          <a:p>
            <a:pPr marL="317500">
              <a:lnSpc>
                <a:spcPts val="2750"/>
              </a:lnSpc>
            </a:pP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这种方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法可使</a:t>
            </a:r>
            <a:r>
              <a:rPr dirty="0" sz="2400" spc="-10" b="1">
                <a:solidFill>
                  <a:srgbClr val="000099"/>
                </a:solidFill>
                <a:latin typeface="微软雅黑"/>
                <a:cs typeface="微软雅黑"/>
              </a:rPr>
              <a:t>主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存的一</a:t>
            </a:r>
            <a:r>
              <a:rPr dirty="0" sz="2400" spc="-10" b="1">
                <a:solidFill>
                  <a:srgbClr val="000099"/>
                </a:solidFill>
                <a:latin typeface="微软雅黑"/>
                <a:cs typeface="微软雅黑"/>
              </a:rPr>
              <a:t>个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块直接</a:t>
            </a:r>
            <a:r>
              <a:rPr dirty="0" sz="2400" spc="-10" b="1">
                <a:solidFill>
                  <a:srgbClr val="000099"/>
                </a:solidFill>
                <a:latin typeface="微软雅黑"/>
                <a:cs typeface="微软雅黑"/>
              </a:rPr>
              <a:t>拷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贝</a:t>
            </a: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到</a:t>
            </a:r>
            <a:r>
              <a:rPr dirty="0" sz="2400" spc="-215" b="1">
                <a:solidFill>
                  <a:srgbClr val="000099"/>
                </a:solidFill>
                <a:latin typeface="微软雅黑"/>
                <a:cs typeface="微软雅黑"/>
              </a:rPr>
              <a:t>cache</a:t>
            </a:r>
            <a:r>
              <a:rPr dirty="0" sz="2400" spc="-5" b="1">
                <a:solidFill>
                  <a:srgbClr val="000099"/>
                </a:solidFill>
                <a:latin typeface="微软雅黑"/>
                <a:cs typeface="微软雅黑"/>
              </a:rPr>
              <a:t>中的任意一块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5" b="1">
                <a:solidFill>
                  <a:srgbClr val="000099"/>
                </a:solidFill>
                <a:latin typeface="微软雅黑"/>
                <a:cs typeface="微软雅黑"/>
              </a:rPr>
              <a:t>上，非</a:t>
            </a:r>
            <a:r>
              <a:rPr dirty="0" sz="2400" b="1">
                <a:solidFill>
                  <a:srgbClr val="000099"/>
                </a:solidFill>
                <a:latin typeface="微软雅黑"/>
                <a:cs typeface="微软雅黑"/>
              </a:rPr>
              <a:t>常灵活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7657" y="544830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全</a:t>
            </a:r>
            <a:r>
              <a:rPr dirty="0" sz="4400" spc="15"/>
              <a:t>关</a:t>
            </a:r>
            <a:r>
              <a:rPr dirty="0" sz="4400"/>
              <a:t>联映射方式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1636252"/>
            <a:ext cx="939165" cy="94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95"/>
              </a:spcBef>
            </a:pPr>
            <a:r>
              <a:rPr dirty="0" sz="2350" spc="40">
                <a:latin typeface="宋体"/>
                <a:cs typeface="宋体"/>
              </a:rPr>
              <a:t>不相等 块失效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8307" y="3008971"/>
            <a:ext cx="634365" cy="94106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350" spc="40">
                <a:latin typeface="宋体"/>
                <a:cs typeface="宋体"/>
              </a:rPr>
              <a:t>块表</a:t>
            </a:r>
            <a:endParaRPr sz="2350">
              <a:latin typeface="宋体"/>
              <a:cs typeface="宋体"/>
            </a:endParaRPr>
          </a:p>
          <a:p>
            <a:pPr marL="163830">
              <a:lnSpc>
                <a:spcPct val="100000"/>
              </a:lnSpc>
              <a:spcBef>
                <a:spcPts val="785"/>
              </a:spcBef>
            </a:pPr>
            <a:r>
              <a:rPr dirty="0" sz="2350" spc="-10" b="1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789" y="4021381"/>
            <a:ext cx="17399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-10" b="1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470" y="619778"/>
            <a:ext cx="124333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40">
                <a:latin typeface="宋体"/>
                <a:cs typeface="宋体"/>
              </a:rPr>
              <a:t>主存地址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4655" y="598563"/>
            <a:ext cx="1522730" cy="512445"/>
          </a:xfrm>
          <a:prstGeom prst="rect">
            <a:avLst/>
          </a:prstGeom>
          <a:ln w="27661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445"/>
              </a:spcBef>
            </a:pPr>
            <a:r>
              <a:rPr dirty="0" sz="2350" spc="40">
                <a:latin typeface="宋体"/>
                <a:cs typeface="宋体"/>
              </a:rPr>
              <a:t>块内地址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4979" y="1849232"/>
            <a:ext cx="1419225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-15" b="1">
                <a:latin typeface="Times New Roman"/>
                <a:cs typeface="Times New Roman"/>
              </a:rPr>
              <a:t>cache</a:t>
            </a:r>
            <a:r>
              <a:rPr dirty="0" sz="2350" spc="-40" b="1">
                <a:latin typeface="Times New Roman"/>
                <a:cs typeface="Times New Roman"/>
              </a:rPr>
              <a:t> </a:t>
            </a:r>
            <a:r>
              <a:rPr dirty="0" sz="2350" spc="40">
                <a:latin typeface="宋体"/>
                <a:cs typeface="宋体"/>
              </a:rPr>
              <a:t>地址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3151" y="598563"/>
            <a:ext cx="3721735" cy="512445"/>
          </a:xfrm>
          <a:prstGeom prst="rect">
            <a:avLst/>
          </a:prstGeom>
          <a:ln w="27787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350" spc="40">
                <a:latin typeface="宋体"/>
                <a:cs typeface="宋体"/>
              </a:rPr>
              <a:t>主存块号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7701" y="1882792"/>
            <a:ext cx="1529080" cy="518795"/>
          </a:xfrm>
          <a:custGeom>
            <a:avLst/>
            <a:gdLst/>
            <a:ahLst/>
            <a:cxnLst/>
            <a:rect l="l" t="t" r="r" b="b"/>
            <a:pathLst>
              <a:path w="1529079" h="518794">
                <a:moveTo>
                  <a:pt x="0" y="518601"/>
                </a:moveTo>
                <a:lnTo>
                  <a:pt x="1528959" y="518601"/>
                </a:lnTo>
                <a:lnTo>
                  <a:pt x="1528959" y="0"/>
                </a:lnTo>
                <a:lnTo>
                  <a:pt x="0" y="0"/>
                </a:lnTo>
                <a:lnTo>
                  <a:pt x="0" y="518601"/>
                </a:lnTo>
                <a:close/>
              </a:path>
            </a:pathLst>
          </a:custGeom>
          <a:ln w="27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48514" y="1924725"/>
            <a:ext cx="149479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14"/>
              </a:spcBef>
            </a:pPr>
            <a:r>
              <a:rPr dirty="0" sz="2350" spc="40">
                <a:latin typeface="宋体"/>
                <a:cs typeface="宋体"/>
              </a:rPr>
              <a:t>块内地址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1577" y="2013557"/>
            <a:ext cx="634365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40">
                <a:latin typeface="宋体"/>
                <a:cs typeface="宋体"/>
              </a:rPr>
              <a:t>比较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8853" y="1924725"/>
            <a:ext cx="1495425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46405">
              <a:lnSpc>
                <a:spcPct val="100000"/>
              </a:lnSpc>
              <a:spcBef>
                <a:spcPts val="114"/>
              </a:spcBef>
            </a:pPr>
            <a:r>
              <a:rPr dirty="0" sz="2350" spc="40">
                <a:latin typeface="宋体"/>
                <a:cs typeface="宋体"/>
              </a:rPr>
              <a:t>块号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0726" y="4334577"/>
            <a:ext cx="2030730" cy="512445"/>
          </a:xfrm>
          <a:custGeom>
            <a:avLst/>
            <a:gdLst/>
            <a:ahLst/>
            <a:cxnLst/>
            <a:rect l="l" t="t" r="r" b="b"/>
            <a:pathLst>
              <a:path w="2030729" h="512445">
                <a:moveTo>
                  <a:pt x="0" y="512357"/>
                </a:moveTo>
                <a:lnTo>
                  <a:pt x="2030405" y="512357"/>
                </a:lnTo>
                <a:lnTo>
                  <a:pt x="2030405" y="0"/>
                </a:lnTo>
                <a:lnTo>
                  <a:pt x="0" y="0"/>
                </a:lnTo>
                <a:lnTo>
                  <a:pt x="0" y="51235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0726" y="4334577"/>
            <a:ext cx="2030730" cy="512445"/>
          </a:xfrm>
          <a:custGeom>
            <a:avLst/>
            <a:gdLst/>
            <a:ahLst/>
            <a:cxnLst/>
            <a:rect l="l" t="t" r="r" b="b"/>
            <a:pathLst>
              <a:path w="2030729" h="512445">
                <a:moveTo>
                  <a:pt x="0" y="512357"/>
                </a:moveTo>
                <a:lnTo>
                  <a:pt x="2030405" y="512357"/>
                </a:lnTo>
                <a:lnTo>
                  <a:pt x="2030405" y="0"/>
                </a:lnTo>
                <a:lnTo>
                  <a:pt x="0" y="0"/>
                </a:lnTo>
                <a:lnTo>
                  <a:pt x="0" y="512357"/>
                </a:lnTo>
                <a:close/>
              </a:path>
            </a:pathLst>
          </a:custGeom>
          <a:ln w="27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953990" y="4376566"/>
            <a:ext cx="32258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-15">
                <a:latin typeface="宋体"/>
                <a:cs typeface="宋体"/>
              </a:rPr>
              <a:t>…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3346" y="1172791"/>
            <a:ext cx="115570" cy="703580"/>
          </a:xfrm>
          <a:custGeom>
            <a:avLst/>
            <a:gdLst/>
            <a:ahLst/>
            <a:cxnLst/>
            <a:rect l="l" t="t" r="r" b="b"/>
            <a:pathLst>
              <a:path w="115570" h="703580">
                <a:moveTo>
                  <a:pt x="40380" y="587197"/>
                </a:moveTo>
                <a:lnTo>
                  <a:pt x="0" y="587197"/>
                </a:lnTo>
                <a:lnTo>
                  <a:pt x="60851" y="703558"/>
                </a:lnTo>
                <a:lnTo>
                  <a:pt x="95963" y="628065"/>
                </a:lnTo>
                <a:lnTo>
                  <a:pt x="47110" y="628065"/>
                </a:lnTo>
                <a:lnTo>
                  <a:pt x="47110" y="621822"/>
                </a:lnTo>
                <a:lnTo>
                  <a:pt x="40380" y="614727"/>
                </a:lnTo>
                <a:lnTo>
                  <a:pt x="40380" y="587197"/>
                </a:lnTo>
                <a:close/>
              </a:path>
              <a:path w="115570" h="703580">
                <a:moveTo>
                  <a:pt x="67861" y="6811"/>
                </a:moveTo>
                <a:lnTo>
                  <a:pt x="47110" y="6811"/>
                </a:lnTo>
                <a:lnTo>
                  <a:pt x="40380" y="13906"/>
                </a:lnTo>
                <a:lnTo>
                  <a:pt x="40380" y="614727"/>
                </a:lnTo>
                <a:lnTo>
                  <a:pt x="47110" y="621822"/>
                </a:lnTo>
                <a:lnTo>
                  <a:pt x="47110" y="628065"/>
                </a:lnTo>
                <a:lnTo>
                  <a:pt x="67861" y="628065"/>
                </a:lnTo>
                <a:lnTo>
                  <a:pt x="67861" y="621822"/>
                </a:lnTo>
                <a:lnTo>
                  <a:pt x="74591" y="614727"/>
                </a:lnTo>
                <a:lnTo>
                  <a:pt x="67861" y="13906"/>
                </a:lnTo>
                <a:lnTo>
                  <a:pt x="67861" y="6811"/>
                </a:lnTo>
                <a:close/>
              </a:path>
              <a:path w="115570" h="703580">
                <a:moveTo>
                  <a:pt x="114972" y="587197"/>
                </a:moveTo>
                <a:lnTo>
                  <a:pt x="74283" y="587197"/>
                </a:lnTo>
                <a:lnTo>
                  <a:pt x="74591" y="614727"/>
                </a:lnTo>
                <a:lnTo>
                  <a:pt x="67861" y="621822"/>
                </a:lnTo>
                <a:lnTo>
                  <a:pt x="67861" y="628065"/>
                </a:lnTo>
                <a:lnTo>
                  <a:pt x="95963" y="628065"/>
                </a:lnTo>
                <a:lnTo>
                  <a:pt x="114972" y="587197"/>
                </a:lnTo>
                <a:close/>
              </a:path>
              <a:path w="115570" h="703580">
                <a:moveTo>
                  <a:pt x="54120" y="0"/>
                </a:moveTo>
                <a:lnTo>
                  <a:pt x="54120" y="6811"/>
                </a:lnTo>
                <a:lnTo>
                  <a:pt x="60851" y="6811"/>
                </a:lnTo>
                <a:lnTo>
                  <a:pt x="54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73726" y="1172791"/>
            <a:ext cx="34290" cy="628650"/>
          </a:xfrm>
          <a:custGeom>
            <a:avLst/>
            <a:gdLst/>
            <a:ahLst/>
            <a:cxnLst/>
            <a:rect l="l" t="t" r="r" b="b"/>
            <a:pathLst>
              <a:path w="34290" h="628650">
                <a:moveTo>
                  <a:pt x="27481" y="13906"/>
                </a:moveTo>
                <a:lnTo>
                  <a:pt x="34211" y="614727"/>
                </a:lnTo>
                <a:lnTo>
                  <a:pt x="27481" y="621822"/>
                </a:lnTo>
                <a:lnTo>
                  <a:pt x="27481" y="628065"/>
                </a:lnTo>
                <a:lnTo>
                  <a:pt x="20470" y="628065"/>
                </a:lnTo>
                <a:lnTo>
                  <a:pt x="13740" y="628065"/>
                </a:lnTo>
                <a:lnTo>
                  <a:pt x="6730" y="628065"/>
                </a:lnTo>
                <a:lnTo>
                  <a:pt x="6730" y="621822"/>
                </a:lnTo>
                <a:lnTo>
                  <a:pt x="0" y="614727"/>
                </a:lnTo>
                <a:lnTo>
                  <a:pt x="0" y="13906"/>
                </a:lnTo>
                <a:lnTo>
                  <a:pt x="6730" y="6811"/>
                </a:lnTo>
                <a:lnTo>
                  <a:pt x="13740" y="6811"/>
                </a:lnTo>
                <a:lnTo>
                  <a:pt x="13740" y="0"/>
                </a:lnTo>
                <a:lnTo>
                  <a:pt x="20470" y="6811"/>
                </a:lnTo>
                <a:lnTo>
                  <a:pt x="27481" y="6811"/>
                </a:lnTo>
                <a:lnTo>
                  <a:pt x="27481" y="13906"/>
                </a:lnTo>
                <a:close/>
              </a:path>
            </a:pathLst>
          </a:custGeom>
          <a:ln w="6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33346" y="1759989"/>
            <a:ext cx="115570" cy="116839"/>
          </a:xfrm>
          <a:custGeom>
            <a:avLst/>
            <a:gdLst/>
            <a:ahLst/>
            <a:cxnLst/>
            <a:rect l="l" t="t" r="r" b="b"/>
            <a:pathLst>
              <a:path w="115570" h="116839">
                <a:moveTo>
                  <a:pt x="114972" y="0"/>
                </a:moveTo>
                <a:lnTo>
                  <a:pt x="60851" y="116361"/>
                </a:lnTo>
                <a:lnTo>
                  <a:pt x="0" y="0"/>
                </a:lnTo>
                <a:lnTo>
                  <a:pt x="114972" y="0"/>
                </a:lnTo>
                <a:close/>
              </a:path>
            </a:pathLst>
          </a:custGeom>
          <a:ln w="6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3779" y="2231109"/>
            <a:ext cx="339090" cy="341630"/>
          </a:xfrm>
          <a:custGeom>
            <a:avLst/>
            <a:gdLst/>
            <a:ahLst/>
            <a:cxnLst/>
            <a:rect l="l" t="t" r="r" b="b"/>
            <a:pathLst>
              <a:path w="339089" h="341630">
                <a:moveTo>
                  <a:pt x="0" y="341420"/>
                </a:moveTo>
                <a:lnTo>
                  <a:pt x="34211" y="341420"/>
                </a:lnTo>
                <a:lnTo>
                  <a:pt x="67861" y="334325"/>
                </a:lnTo>
                <a:lnTo>
                  <a:pt x="102072" y="327513"/>
                </a:lnTo>
                <a:lnTo>
                  <a:pt x="128712" y="313607"/>
                </a:lnTo>
                <a:lnTo>
                  <a:pt x="162923" y="300552"/>
                </a:lnTo>
                <a:lnTo>
                  <a:pt x="189563" y="279834"/>
                </a:lnTo>
                <a:lnTo>
                  <a:pt x="217044" y="265927"/>
                </a:lnTo>
                <a:lnTo>
                  <a:pt x="237515" y="238965"/>
                </a:lnTo>
                <a:lnTo>
                  <a:pt x="257425" y="217964"/>
                </a:lnTo>
                <a:lnTo>
                  <a:pt x="277895" y="191002"/>
                </a:lnTo>
                <a:lnTo>
                  <a:pt x="298366" y="163473"/>
                </a:lnTo>
                <a:lnTo>
                  <a:pt x="311265" y="129416"/>
                </a:lnTo>
                <a:lnTo>
                  <a:pt x="325006" y="102454"/>
                </a:lnTo>
                <a:lnTo>
                  <a:pt x="331736" y="67829"/>
                </a:lnTo>
                <a:lnTo>
                  <a:pt x="338746" y="34056"/>
                </a:lnTo>
                <a:lnTo>
                  <a:pt x="338746" y="0"/>
                </a:lnTo>
              </a:path>
            </a:pathLst>
          </a:custGeom>
          <a:ln w="206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53779" y="1875782"/>
            <a:ext cx="339090" cy="341630"/>
          </a:xfrm>
          <a:custGeom>
            <a:avLst/>
            <a:gdLst/>
            <a:ahLst/>
            <a:cxnLst/>
            <a:rect l="l" t="t" r="r" b="b"/>
            <a:pathLst>
              <a:path w="339089" h="341630">
                <a:moveTo>
                  <a:pt x="0" y="0"/>
                </a:moveTo>
                <a:lnTo>
                  <a:pt x="34211" y="0"/>
                </a:lnTo>
                <a:lnTo>
                  <a:pt x="67861" y="7095"/>
                </a:lnTo>
                <a:lnTo>
                  <a:pt x="102072" y="13338"/>
                </a:lnTo>
                <a:lnTo>
                  <a:pt x="128712" y="27245"/>
                </a:lnTo>
                <a:lnTo>
                  <a:pt x="162923" y="40868"/>
                </a:lnTo>
                <a:lnTo>
                  <a:pt x="189563" y="54774"/>
                </a:lnTo>
                <a:lnTo>
                  <a:pt x="217044" y="74925"/>
                </a:lnTo>
                <a:lnTo>
                  <a:pt x="237515" y="95643"/>
                </a:lnTo>
                <a:lnTo>
                  <a:pt x="257425" y="122604"/>
                </a:lnTo>
                <a:lnTo>
                  <a:pt x="277895" y="150417"/>
                </a:lnTo>
                <a:lnTo>
                  <a:pt x="298366" y="177379"/>
                </a:lnTo>
                <a:lnTo>
                  <a:pt x="311265" y="205192"/>
                </a:lnTo>
                <a:lnTo>
                  <a:pt x="325006" y="238965"/>
                </a:lnTo>
                <a:lnTo>
                  <a:pt x="331736" y="273022"/>
                </a:lnTo>
                <a:lnTo>
                  <a:pt x="338746" y="307647"/>
                </a:lnTo>
                <a:lnTo>
                  <a:pt x="338746" y="341420"/>
                </a:lnTo>
              </a:path>
            </a:pathLst>
          </a:custGeom>
          <a:ln w="206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31746" y="2231109"/>
            <a:ext cx="339090" cy="341630"/>
          </a:xfrm>
          <a:custGeom>
            <a:avLst/>
            <a:gdLst/>
            <a:ahLst/>
            <a:cxnLst/>
            <a:rect l="l" t="t" r="r" b="b"/>
            <a:pathLst>
              <a:path w="339089" h="341630">
                <a:moveTo>
                  <a:pt x="338634" y="341420"/>
                </a:moveTo>
                <a:lnTo>
                  <a:pt x="304423" y="341420"/>
                </a:lnTo>
                <a:lnTo>
                  <a:pt x="270913" y="334325"/>
                </a:lnTo>
                <a:lnTo>
                  <a:pt x="236702" y="327513"/>
                </a:lnTo>
                <a:lnTo>
                  <a:pt x="203163" y="313607"/>
                </a:lnTo>
                <a:lnTo>
                  <a:pt x="175823" y="300552"/>
                </a:lnTo>
                <a:lnTo>
                  <a:pt x="149127" y="279834"/>
                </a:lnTo>
                <a:lnTo>
                  <a:pt x="121758" y="265927"/>
                </a:lnTo>
                <a:lnTo>
                  <a:pt x="74563" y="217964"/>
                </a:lnTo>
                <a:lnTo>
                  <a:pt x="40352" y="163473"/>
                </a:lnTo>
                <a:lnTo>
                  <a:pt x="27368" y="129416"/>
                </a:lnTo>
                <a:lnTo>
                  <a:pt x="13684" y="102454"/>
                </a:lnTo>
                <a:lnTo>
                  <a:pt x="6842" y="67829"/>
                </a:lnTo>
                <a:lnTo>
                  <a:pt x="0" y="34056"/>
                </a:lnTo>
                <a:lnTo>
                  <a:pt x="0" y="0"/>
                </a:lnTo>
              </a:path>
            </a:pathLst>
          </a:custGeom>
          <a:ln w="206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31746" y="1875782"/>
            <a:ext cx="339090" cy="341630"/>
          </a:xfrm>
          <a:custGeom>
            <a:avLst/>
            <a:gdLst/>
            <a:ahLst/>
            <a:cxnLst/>
            <a:rect l="l" t="t" r="r" b="b"/>
            <a:pathLst>
              <a:path w="339089" h="341630">
                <a:moveTo>
                  <a:pt x="338634" y="0"/>
                </a:moveTo>
                <a:lnTo>
                  <a:pt x="304423" y="0"/>
                </a:lnTo>
                <a:lnTo>
                  <a:pt x="270913" y="7095"/>
                </a:lnTo>
                <a:lnTo>
                  <a:pt x="236702" y="13338"/>
                </a:lnTo>
                <a:lnTo>
                  <a:pt x="175823" y="40868"/>
                </a:lnTo>
                <a:lnTo>
                  <a:pt x="121758" y="74925"/>
                </a:lnTo>
                <a:lnTo>
                  <a:pt x="74563" y="122604"/>
                </a:lnTo>
                <a:lnTo>
                  <a:pt x="40352" y="177379"/>
                </a:lnTo>
                <a:lnTo>
                  <a:pt x="13684" y="238965"/>
                </a:lnTo>
                <a:lnTo>
                  <a:pt x="0" y="307647"/>
                </a:lnTo>
                <a:lnTo>
                  <a:pt x="0" y="341420"/>
                </a:lnTo>
              </a:path>
            </a:pathLst>
          </a:custGeom>
          <a:ln w="206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0380" y="1875782"/>
            <a:ext cx="1183640" cy="0"/>
          </a:xfrm>
          <a:custGeom>
            <a:avLst/>
            <a:gdLst/>
            <a:ahLst/>
            <a:cxnLst/>
            <a:rect l="l" t="t" r="r" b="b"/>
            <a:pathLst>
              <a:path w="1183639" h="0">
                <a:moveTo>
                  <a:pt x="0" y="0"/>
                </a:moveTo>
                <a:lnTo>
                  <a:pt x="1183398" y="0"/>
                </a:lnTo>
              </a:path>
            </a:pathLst>
          </a:custGeom>
          <a:ln w="20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70380" y="2586436"/>
            <a:ext cx="1183640" cy="0"/>
          </a:xfrm>
          <a:custGeom>
            <a:avLst/>
            <a:gdLst/>
            <a:ahLst/>
            <a:cxnLst/>
            <a:rect l="l" t="t" r="r" b="b"/>
            <a:pathLst>
              <a:path w="1183639" h="0">
                <a:moveTo>
                  <a:pt x="0" y="0"/>
                </a:moveTo>
                <a:lnTo>
                  <a:pt x="1183398" y="0"/>
                </a:lnTo>
              </a:path>
            </a:pathLst>
          </a:custGeom>
          <a:ln w="20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06933" y="1165979"/>
            <a:ext cx="108585" cy="696595"/>
          </a:xfrm>
          <a:custGeom>
            <a:avLst/>
            <a:gdLst/>
            <a:ahLst/>
            <a:cxnLst/>
            <a:rect l="l" t="t" r="r" b="b"/>
            <a:pathLst>
              <a:path w="108585" h="696594">
                <a:moveTo>
                  <a:pt x="40352" y="580670"/>
                </a:moveTo>
                <a:lnTo>
                  <a:pt x="0" y="580670"/>
                </a:lnTo>
                <a:lnTo>
                  <a:pt x="54149" y="696463"/>
                </a:lnTo>
                <a:lnTo>
                  <a:pt x="85687" y="628633"/>
                </a:lnTo>
                <a:lnTo>
                  <a:pt x="54149" y="628633"/>
                </a:lnTo>
                <a:lnTo>
                  <a:pt x="47194" y="621538"/>
                </a:lnTo>
                <a:lnTo>
                  <a:pt x="40352" y="621538"/>
                </a:lnTo>
                <a:lnTo>
                  <a:pt x="40352" y="580670"/>
                </a:lnTo>
                <a:close/>
              </a:path>
              <a:path w="108585" h="696594">
                <a:moveTo>
                  <a:pt x="60879" y="0"/>
                </a:moveTo>
                <a:lnTo>
                  <a:pt x="40352" y="0"/>
                </a:lnTo>
                <a:lnTo>
                  <a:pt x="40352" y="621538"/>
                </a:lnTo>
                <a:lnTo>
                  <a:pt x="47194" y="621538"/>
                </a:lnTo>
                <a:lnTo>
                  <a:pt x="54149" y="628633"/>
                </a:lnTo>
                <a:lnTo>
                  <a:pt x="60879" y="621538"/>
                </a:lnTo>
                <a:lnTo>
                  <a:pt x="67048" y="614727"/>
                </a:lnTo>
                <a:lnTo>
                  <a:pt x="67048" y="6811"/>
                </a:lnTo>
                <a:lnTo>
                  <a:pt x="60879" y="0"/>
                </a:lnTo>
                <a:close/>
              </a:path>
              <a:path w="108585" h="696594">
                <a:moveTo>
                  <a:pt x="107989" y="580670"/>
                </a:moveTo>
                <a:lnTo>
                  <a:pt x="67048" y="580670"/>
                </a:lnTo>
                <a:lnTo>
                  <a:pt x="67048" y="614727"/>
                </a:lnTo>
                <a:lnTo>
                  <a:pt x="60879" y="621538"/>
                </a:lnTo>
                <a:lnTo>
                  <a:pt x="54149" y="628633"/>
                </a:lnTo>
                <a:lnTo>
                  <a:pt x="85687" y="628633"/>
                </a:lnTo>
                <a:lnTo>
                  <a:pt x="107989" y="580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47285" y="1165979"/>
            <a:ext cx="27305" cy="628650"/>
          </a:xfrm>
          <a:custGeom>
            <a:avLst/>
            <a:gdLst/>
            <a:ahLst/>
            <a:cxnLst/>
            <a:rect l="l" t="t" r="r" b="b"/>
            <a:pathLst>
              <a:path w="27305" h="628650">
                <a:moveTo>
                  <a:pt x="26695" y="13622"/>
                </a:moveTo>
                <a:lnTo>
                  <a:pt x="26695" y="614727"/>
                </a:lnTo>
                <a:lnTo>
                  <a:pt x="20526" y="621538"/>
                </a:lnTo>
                <a:lnTo>
                  <a:pt x="13796" y="628633"/>
                </a:lnTo>
                <a:lnTo>
                  <a:pt x="6842" y="621538"/>
                </a:lnTo>
                <a:lnTo>
                  <a:pt x="0" y="621538"/>
                </a:lnTo>
                <a:lnTo>
                  <a:pt x="0" y="614727"/>
                </a:lnTo>
                <a:lnTo>
                  <a:pt x="0" y="13622"/>
                </a:lnTo>
                <a:lnTo>
                  <a:pt x="0" y="6811"/>
                </a:lnTo>
                <a:lnTo>
                  <a:pt x="0" y="0"/>
                </a:lnTo>
                <a:lnTo>
                  <a:pt x="6842" y="0"/>
                </a:lnTo>
                <a:lnTo>
                  <a:pt x="13796" y="0"/>
                </a:lnTo>
                <a:lnTo>
                  <a:pt x="20526" y="0"/>
                </a:lnTo>
                <a:lnTo>
                  <a:pt x="26695" y="6811"/>
                </a:lnTo>
                <a:lnTo>
                  <a:pt x="26695" y="13622"/>
                </a:lnTo>
                <a:close/>
              </a:path>
            </a:pathLst>
          </a:custGeom>
          <a:ln w="6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06933" y="1746649"/>
            <a:ext cx="108585" cy="116205"/>
          </a:xfrm>
          <a:custGeom>
            <a:avLst/>
            <a:gdLst/>
            <a:ahLst/>
            <a:cxnLst/>
            <a:rect l="l" t="t" r="r" b="b"/>
            <a:pathLst>
              <a:path w="108585" h="116205">
                <a:moveTo>
                  <a:pt x="107989" y="0"/>
                </a:moveTo>
                <a:lnTo>
                  <a:pt x="54149" y="115793"/>
                </a:lnTo>
                <a:lnTo>
                  <a:pt x="0" y="0"/>
                </a:lnTo>
                <a:lnTo>
                  <a:pt x="107989" y="0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92525" y="2231109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 h="0">
                <a:moveTo>
                  <a:pt x="0" y="0"/>
                </a:moveTo>
                <a:lnTo>
                  <a:pt x="338466" y="0"/>
                </a:lnTo>
              </a:path>
            </a:pathLst>
          </a:custGeom>
          <a:ln w="138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26913" y="2162995"/>
            <a:ext cx="833119" cy="164465"/>
          </a:xfrm>
          <a:custGeom>
            <a:avLst/>
            <a:gdLst/>
            <a:ahLst/>
            <a:cxnLst/>
            <a:rect l="l" t="t" r="r" b="b"/>
            <a:pathLst>
              <a:path w="833119" h="164464">
                <a:moveTo>
                  <a:pt x="149127" y="0"/>
                </a:moveTo>
                <a:lnTo>
                  <a:pt x="135442" y="0"/>
                </a:lnTo>
                <a:lnTo>
                  <a:pt x="20498" y="69847"/>
                </a:lnTo>
                <a:lnTo>
                  <a:pt x="20498" y="75492"/>
                </a:lnTo>
                <a:lnTo>
                  <a:pt x="13656" y="75492"/>
                </a:lnTo>
                <a:lnTo>
                  <a:pt x="13656" y="89115"/>
                </a:lnTo>
                <a:lnTo>
                  <a:pt x="18283" y="93337"/>
                </a:lnTo>
                <a:lnTo>
                  <a:pt x="135442" y="164040"/>
                </a:lnTo>
                <a:lnTo>
                  <a:pt x="149127" y="164040"/>
                </a:lnTo>
                <a:lnTo>
                  <a:pt x="155969" y="157229"/>
                </a:lnTo>
                <a:lnTo>
                  <a:pt x="155969" y="150134"/>
                </a:lnTo>
                <a:lnTo>
                  <a:pt x="149127" y="143322"/>
                </a:lnTo>
                <a:lnTo>
                  <a:pt x="75545" y="95359"/>
                </a:lnTo>
                <a:lnTo>
                  <a:pt x="34183" y="95359"/>
                </a:lnTo>
                <a:lnTo>
                  <a:pt x="34183" y="68397"/>
                </a:lnTo>
                <a:lnTo>
                  <a:pt x="75702" y="68397"/>
                </a:lnTo>
                <a:lnTo>
                  <a:pt x="149127" y="20717"/>
                </a:lnTo>
                <a:lnTo>
                  <a:pt x="155969" y="13906"/>
                </a:lnTo>
                <a:lnTo>
                  <a:pt x="155969" y="6811"/>
                </a:lnTo>
                <a:lnTo>
                  <a:pt x="149127" y="0"/>
                </a:lnTo>
                <a:close/>
              </a:path>
              <a:path w="833119" h="164464">
                <a:moveTo>
                  <a:pt x="18283" y="93337"/>
                </a:moveTo>
                <a:lnTo>
                  <a:pt x="20498" y="95359"/>
                </a:lnTo>
                <a:lnTo>
                  <a:pt x="21633" y="95359"/>
                </a:lnTo>
                <a:lnTo>
                  <a:pt x="18283" y="93337"/>
                </a:lnTo>
                <a:close/>
              </a:path>
              <a:path w="833119" h="164464">
                <a:moveTo>
                  <a:pt x="34183" y="68397"/>
                </a:moveTo>
                <a:lnTo>
                  <a:pt x="34183" y="95359"/>
                </a:lnTo>
                <a:lnTo>
                  <a:pt x="54903" y="81904"/>
                </a:lnTo>
                <a:lnTo>
                  <a:pt x="34183" y="68397"/>
                </a:lnTo>
                <a:close/>
              </a:path>
              <a:path w="833119" h="164464">
                <a:moveTo>
                  <a:pt x="54903" y="81904"/>
                </a:moveTo>
                <a:lnTo>
                  <a:pt x="34183" y="95359"/>
                </a:lnTo>
                <a:lnTo>
                  <a:pt x="75545" y="95359"/>
                </a:lnTo>
                <a:lnTo>
                  <a:pt x="54903" y="81904"/>
                </a:lnTo>
                <a:close/>
              </a:path>
              <a:path w="833119" h="164464">
                <a:moveTo>
                  <a:pt x="825695" y="68397"/>
                </a:moveTo>
                <a:lnTo>
                  <a:pt x="75702" y="68397"/>
                </a:lnTo>
                <a:lnTo>
                  <a:pt x="54903" y="81904"/>
                </a:lnTo>
                <a:lnTo>
                  <a:pt x="75545" y="95359"/>
                </a:lnTo>
                <a:lnTo>
                  <a:pt x="825695" y="95359"/>
                </a:lnTo>
                <a:lnTo>
                  <a:pt x="825695" y="89115"/>
                </a:lnTo>
                <a:lnTo>
                  <a:pt x="832537" y="89115"/>
                </a:lnTo>
                <a:lnTo>
                  <a:pt x="832537" y="75492"/>
                </a:lnTo>
                <a:lnTo>
                  <a:pt x="825695" y="68397"/>
                </a:lnTo>
                <a:close/>
              </a:path>
              <a:path w="833119" h="164464">
                <a:moveTo>
                  <a:pt x="20498" y="69847"/>
                </a:moveTo>
                <a:lnTo>
                  <a:pt x="0" y="82304"/>
                </a:lnTo>
                <a:lnTo>
                  <a:pt x="18283" y="93337"/>
                </a:lnTo>
                <a:lnTo>
                  <a:pt x="13656" y="89115"/>
                </a:lnTo>
                <a:lnTo>
                  <a:pt x="13656" y="75492"/>
                </a:lnTo>
                <a:lnTo>
                  <a:pt x="20498" y="75492"/>
                </a:lnTo>
                <a:lnTo>
                  <a:pt x="20498" y="69847"/>
                </a:lnTo>
                <a:close/>
              </a:path>
              <a:path w="833119" h="164464">
                <a:moveTo>
                  <a:pt x="75702" y="68397"/>
                </a:moveTo>
                <a:lnTo>
                  <a:pt x="34183" y="68397"/>
                </a:lnTo>
                <a:lnTo>
                  <a:pt x="54903" y="81904"/>
                </a:lnTo>
                <a:lnTo>
                  <a:pt x="75702" y="68397"/>
                </a:lnTo>
                <a:close/>
              </a:path>
              <a:path w="833119" h="164464">
                <a:moveTo>
                  <a:pt x="22885" y="68397"/>
                </a:moveTo>
                <a:lnTo>
                  <a:pt x="20498" y="68397"/>
                </a:lnTo>
                <a:lnTo>
                  <a:pt x="20498" y="69847"/>
                </a:lnTo>
                <a:lnTo>
                  <a:pt x="22885" y="6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40570" y="2231393"/>
            <a:ext cx="819150" cy="27305"/>
          </a:xfrm>
          <a:custGeom>
            <a:avLst/>
            <a:gdLst/>
            <a:ahLst/>
            <a:cxnLst/>
            <a:rect l="l" t="t" r="r" b="b"/>
            <a:pathLst>
              <a:path w="819150" h="27305">
                <a:moveTo>
                  <a:pt x="805196" y="26961"/>
                </a:moveTo>
                <a:lnTo>
                  <a:pt x="13684" y="26961"/>
                </a:lnTo>
                <a:lnTo>
                  <a:pt x="6842" y="26961"/>
                </a:lnTo>
                <a:lnTo>
                  <a:pt x="0" y="20717"/>
                </a:lnTo>
                <a:lnTo>
                  <a:pt x="0" y="13906"/>
                </a:lnTo>
                <a:lnTo>
                  <a:pt x="0" y="7095"/>
                </a:lnTo>
                <a:lnTo>
                  <a:pt x="6842" y="7095"/>
                </a:lnTo>
                <a:lnTo>
                  <a:pt x="6842" y="0"/>
                </a:lnTo>
                <a:lnTo>
                  <a:pt x="13684" y="0"/>
                </a:lnTo>
                <a:lnTo>
                  <a:pt x="805196" y="0"/>
                </a:lnTo>
                <a:lnTo>
                  <a:pt x="812038" y="0"/>
                </a:lnTo>
                <a:lnTo>
                  <a:pt x="818881" y="7095"/>
                </a:lnTo>
                <a:lnTo>
                  <a:pt x="818881" y="13906"/>
                </a:lnTo>
                <a:lnTo>
                  <a:pt x="818881" y="20717"/>
                </a:lnTo>
                <a:lnTo>
                  <a:pt x="812038" y="20717"/>
                </a:lnTo>
                <a:lnTo>
                  <a:pt x="812038" y="26961"/>
                </a:lnTo>
                <a:lnTo>
                  <a:pt x="805196" y="26961"/>
                </a:lnTo>
                <a:close/>
              </a:path>
            </a:pathLst>
          </a:custGeom>
          <a:ln w="6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23473" y="2159555"/>
            <a:ext cx="162850" cy="17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30992" y="2231109"/>
            <a:ext cx="0" cy="785495"/>
          </a:xfrm>
          <a:custGeom>
            <a:avLst/>
            <a:gdLst/>
            <a:ahLst/>
            <a:cxnLst/>
            <a:rect l="l" t="t" r="r" b="b"/>
            <a:pathLst>
              <a:path w="0" h="785494">
                <a:moveTo>
                  <a:pt x="0" y="0"/>
                </a:moveTo>
                <a:lnTo>
                  <a:pt x="0" y="785295"/>
                </a:lnTo>
              </a:path>
            </a:pathLst>
          </a:custGeom>
          <a:ln w="136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0992" y="3638056"/>
            <a:ext cx="1691639" cy="341630"/>
          </a:xfrm>
          <a:custGeom>
            <a:avLst/>
            <a:gdLst/>
            <a:ahLst/>
            <a:cxnLst/>
            <a:rect l="l" t="t" r="r" b="b"/>
            <a:pathLst>
              <a:path w="1691639" h="341629">
                <a:moveTo>
                  <a:pt x="0" y="341335"/>
                </a:moveTo>
                <a:lnTo>
                  <a:pt x="1691098" y="341335"/>
                </a:lnTo>
                <a:lnTo>
                  <a:pt x="1691098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00726" y="3638056"/>
            <a:ext cx="2030730" cy="341630"/>
          </a:xfrm>
          <a:custGeom>
            <a:avLst/>
            <a:gdLst/>
            <a:ahLst/>
            <a:cxnLst/>
            <a:rect l="l" t="t" r="r" b="b"/>
            <a:pathLst>
              <a:path w="2030729" h="341629">
                <a:moveTo>
                  <a:pt x="0" y="341335"/>
                </a:moveTo>
                <a:lnTo>
                  <a:pt x="2030405" y="341335"/>
                </a:lnTo>
                <a:lnTo>
                  <a:pt x="2030405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00726" y="3993241"/>
            <a:ext cx="2030730" cy="341630"/>
          </a:xfrm>
          <a:custGeom>
            <a:avLst/>
            <a:gdLst/>
            <a:ahLst/>
            <a:cxnLst/>
            <a:rect l="l" t="t" r="r" b="b"/>
            <a:pathLst>
              <a:path w="2030729" h="341629">
                <a:moveTo>
                  <a:pt x="0" y="341335"/>
                </a:moveTo>
                <a:lnTo>
                  <a:pt x="2030405" y="341335"/>
                </a:lnTo>
                <a:lnTo>
                  <a:pt x="2030405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00726" y="4873953"/>
            <a:ext cx="2030730" cy="341630"/>
          </a:xfrm>
          <a:custGeom>
            <a:avLst/>
            <a:gdLst/>
            <a:ahLst/>
            <a:cxnLst/>
            <a:rect l="l" t="t" r="r" b="b"/>
            <a:pathLst>
              <a:path w="2030729" h="341629">
                <a:moveTo>
                  <a:pt x="0" y="341335"/>
                </a:moveTo>
                <a:lnTo>
                  <a:pt x="2030405" y="341335"/>
                </a:lnTo>
                <a:lnTo>
                  <a:pt x="2030405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30992" y="3993241"/>
            <a:ext cx="1691639" cy="341630"/>
          </a:xfrm>
          <a:custGeom>
            <a:avLst/>
            <a:gdLst/>
            <a:ahLst/>
            <a:cxnLst/>
            <a:rect l="l" t="t" r="r" b="b"/>
            <a:pathLst>
              <a:path w="1691639" h="341629">
                <a:moveTo>
                  <a:pt x="0" y="341335"/>
                </a:moveTo>
                <a:lnTo>
                  <a:pt x="1691098" y="341335"/>
                </a:lnTo>
                <a:lnTo>
                  <a:pt x="1691098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30992" y="4873953"/>
            <a:ext cx="1691639" cy="341630"/>
          </a:xfrm>
          <a:custGeom>
            <a:avLst/>
            <a:gdLst/>
            <a:ahLst/>
            <a:cxnLst/>
            <a:rect l="l" t="t" r="r" b="b"/>
            <a:pathLst>
              <a:path w="1691639" h="341629">
                <a:moveTo>
                  <a:pt x="0" y="341335"/>
                </a:moveTo>
                <a:lnTo>
                  <a:pt x="1691098" y="341335"/>
                </a:lnTo>
                <a:lnTo>
                  <a:pt x="1691098" y="0"/>
                </a:lnTo>
                <a:lnTo>
                  <a:pt x="0" y="0"/>
                </a:lnTo>
                <a:lnTo>
                  <a:pt x="0" y="341335"/>
                </a:lnTo>
                <a:close/>
              </a:path>
            </a:pathLst>
          </a:custGeom>
          <a:ln w="276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30992" y="4334577"/>
            <a:ext cx="1691639" cy="512445"/>
          </a:xfrm>
          <a:custGeom>
            <a:avLst/>
            <a:gdLst/>
            <a:ahLst/>
            <a:cxnLst/>
            <a:rect l="l" t="t" r="r" b="b"/>
            <a:pathLst>
              <a:path w="1691639" h="512445">
                <a:moveTo>
                  <a:pt x="0" y="512357"/>
                </a:moveTo>
                <a:lnTo>
                  <a:pt x="1691098" y="512357"/>
                </a:lnTo>
                <a:lnTo>
                  <a:pt x="1691098" y="0"/>
                </a:lnTo>
                <a:lnTo>
                  <a:pt x="0" y="0"/>
                </a:lnTo>
                <a:lnTo>
                  <a:pt x="0" y="51235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30992" y="4334577"/>
            <a:ext cx="1691639" cy="512445"/>
          </a:xfrm>
          <a:custGeom>
            <a:avLst/>
            <a:gdLst/>
            <a:ahLst/>
            <a:cxnLst/>
            <a:rect l="l" t="t" r="r" b="b"/>
            <a:pathLst>
              <a:path w="1691639" h="512445">
                <a:moveTo>
                  <a:pt x="0" y="512357"/>
                </a:moveTo>
                <a:lnTo>
                  <a:pt x="1691098" y="512357"/>
                </a:lnTo>
                <a:lnTo>
                  <a:pt x="1691098" y="0"/>
                </a:lnTo>
                <a:lnTo>
                  <a:pt x="0" y="0"/>
                </a:lnTo>
                <a:lnTo>
                  <a:pt x="0" y="512357"/>
                </a:lnTo>
                <a:close/>
              </a:path>
            </a:pathLst>
          </a:custGeom>
          <a:ln w="27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36637" y="3125954"/>
            <a:ext cx="108585" cy="1380490"/>
          </a:xfrm>
          <a:custGeom>
            <a:avLst/>
            <a:gdLst/>
            <a:ahLst/>
            <a:cxnLst/>
            <a:rect l="l" t="t" r="r" b="b"/>
            <a:pathLst>
              <a:path w="108585" h="1380489">
                <a:moveTo>
                  <a:pt x="60851" y="68681"/>
                </a:moveTo>
                <a:lnTo>
                  <a:pt x="47110" y="68681"/>
                </a:lnTo>
                <a:lnTo>
                  <a:pt x="40380" y="75492"/>
                </a:lnTo>
                <a:lnTo>
                  <a:pt x="40380" y="1373060"/>
                </a:lnTo>
                <a:lnTo>
                  <a:pt x="47110" y="1379985"/>
                </a:lnTo>
                <a:lnTo>
                  <a:pt x="54120" y="1379985"/>
                </a:lnTo>
                <a:lnTo>
                  <a:pt x="60851" y="1373060"/>
                </a:lnTo>
                <a:lnTo>
                  <a:pt x="67861" y="1373060"/>
                </a:lnTo>
                <a:lnTo>
                  <a:pt x="67861" y="81736"/>
                </a:lnTo>
                <a:lnTo>
                  <a:pt x="60851" y="75492"/>
                </a:lnTo>
                <a:lnTo>
                  <a:pt x="60851" y="68681"/>
                </a:lnTo>
                <a:close/>
              </a:path>
              <a:path w="108585" h="1380489">
                <a:moveTo>
                  <a:pt x="54120" y="0"/>
                </a:moveTo>
                <a:lnTo>
                  <a:pt x="0" y="109549"/>
                </a:lnTo>
                <a:lnTo>
                  <a:pt x="40380" y="109549"/>
                </a:lnTo>
                <a:lnTo>
                  <a:pt x="40380" y="75492"/>
                </a:lnTo>
                <a:lnTo>
                  <a:pt x="47110" y="68681"/>
                </a:lnTo>
                <a:lnTo>
                  <a:pt x="88051" y="68681"/>
                </a:lnTo>
                <a:lnTo>
                  <a:pt x="54120" y="0"/>
                </a:lnTo>
                <a:close/>
              </a:path>
              <a:path w="108585" h="1380489">
                <a:moveTo>
                  <a:pt x="88051" y="68681"/>
                </a:moveTo>
                <a:lnTo>
                  <a:pt x="60851" y="68681"/>
                </a:lnTo>
                <a:lnTo>
                  <a:pt x="60851" y="75492"/>
                </a:lnTo>
                <a:lnTo>
                  <a:pt x="67861" y="81736"/>
                </a:lnTo>
                <a:lnTo>
                  <a:pt x="67861" y="109549"/>
                </a:lnTo>
                <a:lnTo>
                  <a:pt x="108241" y="109549"/>
                </a:lnTo>
                <a:lnTo>
                  <a:pt x="88051" y="68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77018" y="3194636"/>
            <a:ext cx="27940" cy="1311910"/>
          </a:xfrm>
          <a:custGeom>
            <a:avLst/>
            <a:gdLst/>
            <a:ahLst/>
            <a:cxnLst/>
            <a:rect l="l" t="t" r="r" b="b"/>
            <a:pathLst>
              <a:path w="27939" h="1311910">
                <a:moveTo>
                  <a:pt x="0" y="1297454"/>
                </a:moveTo>
                <a:lnTo>
                  <a:pt x="0" y="13055"/>
                </a:lnTo>
                <a:lnTo>
                  <a:pt x="0" y="6811"/>
                </a:lnTo>
                <a:lnTo>
                  <a:pt x="6730" y="0"/>
                </a:lnTo>
                <a:lnTo>
                  <a:pt x="13740" y="0"/>
                </a:lnTo>
                <a:lnTo>
                  <a:pt x="20470" y="0"/>
                </a:lnTo>
                <a:lnTo>
                  <a:pt x="20470" y="6811"/>
                </a:lnTo>
                <a:lnTo>
                  <a:pt x="27481" y="13055"/>
                </a:lnTo>
                <a:lnTo>
                  <a:pt x="27481" y="1297454"/>
                </a:lnTo>
                <a:lnTo>
                  <a:pt x="27481" y="1304379"/>
                </a:lnTo>
                <a:lnTo>
                  <a:pt x="20470" y="1304379"/>
                </a:lnTo>
                <a:lnTo>
                  <a:pt x="13740" y="1311304"/>
                </a:lnTo>
                <a:lnTo>
                  <a:pt x="6730" y="1311304"/>
                </a:lnTo>
                <a:lnTo>
                  <a:pt x="0" y="1304379"/>
                </a:lnTo>
                <a:lnTo>
                  <a:pt x="0" y="1297454"/>
                </a:lnTo>
                <a:close/>
              </a:path>
            </a:pathLst>
          </a:custGeom>
          <a:ln w="6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74791" y="2920688"/>
            <a:ext cx="189591" cy="318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36637" y="2415584"/>
            <a:ext cx="108585" cy="526415"/>
          </a:xfrm>
          <a:custGeom>
            <a:avLst/>
            <a:gdLst/>
            <a:ahLst/>
            <a:cxnLst/>
            <a:rect l="l" t="t" r="r" b="b"/>
            <a:pathLst>
              <a:path w="108585" h="526414">
                <a:moveTo>
                  <a:pt x="40380" y="112090"/>
                </a:moveTo>
                <a:lnTo>
                  <a:pt x="40380" y="526179"/>
                </a:lnTo>
                <a:lnTo>
                  <a:pt x="60851" y="526179"/>
                </a:lnTo>
                <a:lnTo>
                  <a:pt x="67861" y="519367"/>
                </a:lnTo>
                <a:lnTo>
                  <a:pt x="67861" y="113820"/>
                </a:lnTo>
                <a:lnTo>
                  <a:pt x="40380" y="112090"/>
                </a:lnTo>
                <a:close/>
              </a:path>
              <a:path w="108585" h="526414">
                <a:moveTo>
                  <a:pt x="86065" y="68681"/>
                </a:moveTo>
                <a:lnTo>
                  <a:pt x="60851" y="68681"/>
                </a:lnTo>
                <a:lnTo>
                  <a:pt x="60851" y="75492"/>
                </a:lnTo>
                <a:lnTo>
                  <a:pt x="67861" y="82304"/>
                </a:lnTo>
                <a:lnTo>
                  <a:pt x="67861" y="113820"/>
                </a:lnTo>
                <a:lnTo>
                  <a:pt x="108241" y="116361"/>
                </a:lnTo>
                <a:lnTo>
                  <a:pt x="86065" y="68681"/>
                </a:lnTo>
                <a:close/>
              </a:path>
              <a:path w="108585" h="526414">
                <a:moveTo>
                  <a:pt x="60851" y="68681"/>
                </a:moveTo>
                <a:lnTo>
                  <a:pt x="47110" y="68681"/>
                </a:lnTo>
                <a:lnTo>
                  <a:pt x="40380" y="75492"/>
                </a:lnTo>
                <a:lnTo>
                  <a:pt x="40380" y="112090"/>
                </a:lnTo>
                <a:lnTo>
                  <a:pt x="67861" y="113820"/>
                </a:lnTo>
                <a:lnTo>
                  <a:pt x="67861" y="82304"/>
                </a:lnTo>
                <a:lnTo>
                  <a:pt x="60851" y="75492"/>
                </a:lnTo>
                <a:lnTo>
                  <a:pt x="60851" y="68681"/>
                </a:lnTo>
                <a:close/>
              </a:path>
              <a:path w="108585" h="526414">
                <a:moveTo>
                  <a:pt x="54120" y="0"/>
                </a:moveTo>
                <a:lnTo>
                  <a:pt x="0" y="109549"/>
                </a:lnTo>
                <a:lnTo>
                  <a:pt x="40380" y="112090"/>
                </a:lnTo>
                <a:lnTo>
                  <a:pt x="40380" y="75492"/>
                </a:lnTo>
                <a:lnTo>
                  <a:pt x="47110" y="68681"/>
                </a:lnTo>
                <a:lnTo>
                  <a:pt x="86065" y="68681"/>
                </a:lnTo>
                <a:lnTo>
                  <a:pt x="54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77018" y="2484265"/>
            <a:ext cx="27940" cy="457834"/>
          </a:xfrm>
          <a:custGeom>
            <a:avLst/>
            <a:gdLst/>
            <a:ahLst/>
            <a:cxnLst/>
            <a:rect l="l" t="t" r="r" b="b"/>
            <a:pathLst>
              <a:path w="27939" h="457835">
                <a:moveTo>
                  <a:pt x="0" y="443591"/>
                </a:moveTo>
                <a:lnTo>
                  <a:pt x="0" y="13622"/>
                </a:lnTo>
                <a:lnTo>
                  <a:pt x="0" y="6811"/>
                </a:lnTo>
                <a:lnTo>
                  <a:pt x="6730" y="0"/>
                </a:lnTo>
                <a:lnTo>
                  <a:pt x="13740" y="0"/>
                </a:lnTo>
                <a:lnTo>
                  <a:pt x="20470" y="0"/>
                </a:lnTo>
                <a:lnTo>
                  <a:pt x="20470" y="6811"/>
                </a:lnTo>
                <a:lnTo>
                  <a:pt x="27481" y="13622"/>
                </a:lnTo>
                <a:lnTo>
                  <a:pt x="27481" y="443591"/>
                </a:lnTo>
                <a:lnTo>
                  <a:pt x="27481" y="450686"/>
                </a:lnTo>
                <a:lnTo>
                  <a:pt x="20470" y="457497"/>
                </a:lnTo>
                <a:lnTo>
                  <a:pt x="13740" y="457497"/>
                </a:lnTo>
                <a:lnTo>
                  <a:pt x="6730" y="457497"/>
                </a:lnTo>
                <a:lnTo>
                  <a:pt x="0" y="457497"/>
                </a:lnTo>
                <a:lnTo>
                  <a:pt x="0" y="450686"/>
                </a:lnTo>
                <a:lnTo>
                  <a:pt x="0" y="443591"/>
                </a:lnTo>
                <a:close/>
              </a:path>
            </a:pathLst>
          </a:custGeom>
          <a:ln w="68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36637" y="2415584"/>
            <a:ext cx="108585" cy="116839"/>
          </a:xfrm>
          <a:custGeom>
            <a:avLst/>
            <a:gdLst/>
            <a:ahLst/>
            <a:cxnLst/>
            <a:rect l="l" t="t" r="r" b="b"/>
            <a:pathLst>
              <a:path w="108585" h="116839">
                <a:moveTo>
                  <a:pt x="0" y="109549"/>
                </a:moveTo>
                <a:lnTo>
                  <a:pt x="54120" y="0"/>
                </a:lnTo>
                <a:lnTo>
                  <a:pt x="108241" y="116361"/>
                </a:lnTo>
                <a:lnTo>
                  <a:pt x="0" y="109549"/>
                </a:lnTo>
                <a:close/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31553" y="2894083"/>
            <a:ext cx="737870" cy="170815"/>
          </a:xfrm>
          <a:custGeom>
            <a:avLst/>
            <a:gdLst/>
            <a:ahLst/>
            <a:cxnLst/>
            <a:rect l="l" t="t" r="r" b="b"/>
            <a:pathLst>
              <a:path w="737870" h="170814">
                <a:moveTo>
                  <a:pt x="682410" y="87890"/>
                </a:moveTo>
                <a:lnTo>
                  <a:pt x="595050" y="143322"/>
                </a:lnTo>
                <a:lnTo>
                  <a:pt x="588320" y="150134"/>
                </a:lnTo>
                <a:lnTo>
                  <a:pt x="588320" y="163473"/>
                </a:lnTo>
                <a:lnTo>
                  <a:pt x="595050" y="170284"/>
                </a:lnTo>
                <a:lnTo>
                  <a:pt x="608790" y="170284"/>
                </a:lnTo>
                <a:lnTo>
                  <a:pt x="715604" y="102454"/>
                </a:lnTo>
                <a:lnTo>
                  <a:pt x="703292" y="102454"/>
                </a:lnTo>
                <a:lnTo>
                  <a:pt x="682410" y="87890"/>
                </a:lnTo>
                <a:close/>
              </a:path>
              <a:path w="737870" h="170814">
                <a:moveTo>
                  <a:pt x="13460" y="67829"/>
                </a:moveTo>
                <a:lnTo>
                  <a:pt x="6730" y="74641"/>
                </a:lnTo>
                <a:lnTo>
                  <a:pt x="0" y="74641"/>
                </a:lnTo>
                <a:lnTo>
                  <a:pt x="0" y="95643"/>
                </a:lnTo>
                <a:lnTo>
                  <a:pt x="6730" y="95643"/>
                </a:lnTo>
                <a:lnTo>
                  <a:pt x="13460" y="102454"/>
                </a:lnTo>
                <a:lnTo>
                  <a:pt x="659458" y="102454"/>
                </a:lnTo>
                <a:lnTo>
                  <a:pt x="682410" y="87890"/>
                </a:lnTo>
                <a:lnTo>
                  <a:pt x="662750" y="74179"/>
                </a:lnTo>
                <a:lnTo>
                  <a:pt x="13460" y="67829"/>
                </a:lnTo>
                <a:close/>
              </a:path>
              <a:path w="737870" h="170814">
                <a:moveTo>
                  <a:pt x="703292" y="74641"/>
                </a:moveTo>
                <a:lnTo>
                  <a:pt x="682410" y="87890"/>
                </a:lnTo>
                <a:lnTo>
                  <a:pt x="703292" y="102454"/>
                </a:lnTo>
                <a:lnTo>
                  <a:pt x="703292" y="74641"/>
                </a:lnTo>
                <a:close/>
              </a:path>
              <a:path w="737870" h="170814">
                <a:moveTo>
                  <a:pt x="602060" y="0"/>
                </a:moveTo>
                <a:lnTo>
                  <a:pt x="595050" y="0"/>
                </a:lnTo>
                <a:lnTo>
                  <a:pt x="595050" y="6811"/>
                </a:lnTo>
                <a:lnTo>
                  <a:pt x="588320" y="6811"/>
                </a:lnTo>
                <a:lnTo>
                  <a:pt x="588320" y="26961"/>
                </a:lnTo>
                <a:lnTo>
                  <a:pt x="595050" y="26961"/>
                </a:lnTo>
                <a:lnTo>
                  <a:pt x="662750" y="74179"/>
                </a:lnTo>
                <a:lnTo>
                  <a:pt x="710022" y="74641"/>
                </a:lnTo>
                <a:lnTo>
                  <a:pt x="703292" y="74641"/>
                </a:lnTo>
                <a:lnTo>
                  <a:pt x="703292" y="102454"/>
                </a:lnTo>
                <a:lnTo>
                  <a:pt x="715604" y="102454"/>
                </a:lnTo>
                <a:lnTo>
                  <a:pt x="718918" y="100350"/>
                </a:lnTo>
                <a:lnTo>
                  <a:pt x="723762" y="95643"/>
                </a:lnTo>
                <a:lnTo>
                  <a:pt x="730492" y="88547"/>
                </a:lnTo>
                <a:lnTo>
                  <a:pt x="723762" y="81736"/>
                </a:lnTo>
                <a:lnTo>
                  <a:pt x="723762" y="79822"/>
                </a:lnTo>
                <a:lnTo>
                  <a:pt x="608790" y="6811"/>
                </a:lnTo>
                <a:lnTo>
                  <a:pt x="602060" y="0"/>
                </a:lnTo>
                <a:close/>
              </a:path>
              <a:path w="737870" h="170814">
                <a:moveTo>
                  <a:pt x="718918" y="100350"/>
                </a:moveTo>
                <a:lnTo>
                  <a:pt x="715604" y="102454"/>
                </a:lnTo>
                <a:lnTo>
                  <a:pt x="716752" y="102454"/>
                </a:lnTo>
                <a:lnTo>
                  <a:pt x="718918" y="100350"/>
                </a:lnTo>
                <a:close/>
              </a:path>
              <a:path w="737870" h="170814">
                <a:moveTo>
                  <a:pt x="723762" y="79822"/>
                </a:moveTo>
                <a:lnTo>
                  <a:pt x="723762" y="81736"/>
                </a:lnTo>
                <a:lnTo>
                  <a:pt x="730492" y="88547"/>
                </a:lnTo>
                <a:lnTo>
                  <a:pt x="723762" y="95643"/>
                </a:lnTo>
                <a:lnTo>
                  <a:pt x="718918" y="100350"/>
                </a:lnTo>
                <a:lnTo>
                  <a:pt x="737503" y="88547"/>
                </a:lnTo>
                <a:lnTo>
                  <a:pt x="723762" y="79822"/>
                </a:lnTo>
                <a:close/>
              </a:path>
              <a:path w="737870" h="170814">
                <a:moveTo>
                  <a:pt x="662750" y="74179"/>
                </a:moveTo>
                <a:lnTo>
                  <a:pt x="682410" y="87890"/>
                </a:lnTo>
                <a:lnTo>
                  <a:pt x="703292" y="74641"/>
                </a:lnTo>
                <a:lnTo>
                  <a:pt x="710022" y="74641"/>
                </a:lnTo>
                <a:lnTo>
                  <a:pt x="662750" y="74179"/>
                </a:lnTo>
                <a:close/>
              </a:path>
              <a:path w="737870" h="170814">
                <a:moveTo>
                  <a:pt x="723762" y="74641"/>
                </a:moveTo>
                <a:lnTo>
                  <a:pt x="715604" y="74641"/>
                </a:lnTo>
                <a:lnTo>
                  <a:pt x="723762" y="79822"/>
                </a:lnTo>
                <a:lnTo>
                  <a:pt x="723762" y="74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31553" y="2961913"/>
            <a:ext cx="730885" cy="34925"/>
          </a:xfrm>
          <a:custGeom>
            <a:avLst/>
            <a:gdLst/>
            <a:ahLst/>
            <a:cxnLst/>
            <a:rect l="l" t="t" r="r" b="b"/>
            <a:pathLst>
              <a:path w="730885" h="34925">
                <a:moveTo>
                  <a:pt x="13460" y="0"/>
                </a:moveTo>
                <a:lnTo>
                  <a:pt x="710022" y="6811"/>
                </a:lnTo>
                <a:lnTo>
                  <a:pt x="716752" y="6811"/>
                </a:lnTo>
                <a:lnTo>
                  <a:pt x="723762" y="6811"/>
                </a:lnTo>
                <a:lnTo>
                  <a:pt x="723762" y="13906"/>
                </a:lnTo>
                <a:lnTo>
                  <a:pt x="730492" y="20717"/>
                </a:lnTo>
                <a:lnTo>
                  <a:pt x="723762" y="27813"/>
                </a:lnTo>
                <a:lnTo>
                  <a:pt x="716752" y="34624"/>
                </a:lnTo>
                <a:lnTo>
                  <a:pt x="710022" y="34624"/>
                </a:lnTo>
                <a:lnTo>
                  <a:pt x="13460" y="34624"/>
                </a:lnTo>
                <a:lnTo>
                  <a:pt x="6730" y="27813"/>
                </a:lnTo>
                <a:lnTo>
                  <a:pt x="0" y="27813"/>
                </a:lnTo>
                <a:lnTo>
                  <a:pt x="0" y="20717"/>
                </a:lnTo>
                <a:lnTo>
                  <a:pt x="0" y="13906"/>
                </a:lnTo>
                <a:lnTo>
                  <a:pt x="0" y="6811"/>
                </a:lnTo>
                <a:lnTo>
                  <a:pt x="6730" y="6811"/>
                </a:lnTo>
                <a:lnTo>
                  <a:pt x="13460" y="0"/>
                </a:lnTo>
                <a:close/>
              </a:path>
            </a:pathLst>
          </a:custGeom>
          <a:ln w="69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16434" y="2890645"/>
            <a:ext cx="156060" cy="177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06933" y="2600626"/>
            <a:ext cx="108585" cy="1891664"/>
          </a:xfrm>
          <a:custGeom>
            <a:avLst/>
            <a:gdLst/>
            <a:ahLst/>
            <a:cxnLst/>
            <a:rect l="l" t="t" r="r" b="b"/>
            <a:pathLst>
              <a:path w="108585" h="1891664">
                <a:moveTo>
                  <a:pt x="60879" y="67829"/>
                </a:moveTo>
                <a:lnTo>
                  <a:pt x="47194" y="67829"/>
                </a:lnTo>
                <a:lnTo>
                  <a:pt x="40352" y="74641"/>
                </a:lnTo>
                <a:lnTo>
                  <a:pt x="40352" y="1884538"/>
                </a:lnTo>
                <a:lnTo>
                  <a:pt x="47194" y="1891463"/>
                </a:lnTo>
                <a:lnTo>
                  <a:pt x="54149" y="1891463"/>
                </a:lnTo>
                <a:lnTo>
                  <a:pt x="60879" y="1884538"/>
                </a:lnTo>
                <a:lnTo>
                  <a:pt x="67048" y="1884538"/>
                </a:lnTo>
                <a:lnTo>
                  <a:pt x="67048" y="74641"/>
                </a:lnTo>
                <a:lnTo>
                  <a:pt x="60879" y="74641"/>
                </a:lnTo>
                <a:lnTo>
                  <a:pt x="60879" y="67829"/>
                </a:lnTo>
                <a:close/>
              </a:path>
              <a:path w="108585" h="1891664">
                <a:moveTo>
                  <a:pt x="54149" y="0"/>
                </a:moveTo>
                <a:lnTo>
                  <a:pt x="0" y="108698"/>
                </a:lnTo>
                <a:lnTo>
                  <a:pt x="40352" y="108698"/>
                </a:lnTo>
                <a:lnTo>
                  <a:pt x="40352" y="74641"/>
                </a:lnTo>
                <a:lnTo>
                  <a:pt x="47194" y="67829"/>
                </a:lnTo>
                <a:lnTo>
                  <a:pt x="87746" y="67829"/>
                </a:lnTo>
                <a:lnTo>
                  <a:pt x="54149" y="0"/>
                </a:lnTo>
                <a:close/>
              </a:path>
              <a:path w="108585" h="1891664">
                <a:moveTo>
                  <a:pt x="87746" y="67829"/>
                </a:moveTo>
                <a:lnTo>
                  <a:pt x="60879" y="67829"/>
                </a:lnTo>
                <a:lnTo>
                  <a:pt x="60879" y="74641"/>
                </a:lnTo>
                <a:lnTo>
                  <a:pt x="67048" y="74641"/>
                </a:lnTo>
                <a:lnTo>
                  <a:pt x="67048" y="108698"/>
                </a:lnTo>
                <a:lnTo>
                  <a:pt x="107989" y="108698"/>
                </a:lnTo>
                <a:lnTo>
                  <a:pt x="87746" y="67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47285" y="2668456"/>
            <a:ext cx="27305" cy="1823720"/>
          </a:xfrm>
          <a:custGeom>
            <a:avLst/>
            <a:gdLst/>
            <a:ahLst/>
            <a:cxnLst/>
            <a:rect l="l" t="t" r="r" b="b"/>
            <a:pathLst>
              <a:path w="27305" h="1823720">
                <a:moveTo>
                  <a:pt x="13347" y="-3420"/>
                </a:moveTo>
                <a:lnTo>
                  <a:pt x="13347" y="1827054"/>
                </a:lnTo>
              </a:path>
            </a:pathLst>
          </a:custGeom>
          <a:ln w="33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06933" y="2600626"/>
            <a:ext cx="108585" cy="109220"/>
          </a:xfrm>
          <a:custGeom>
            <a:avLst/>
            <a:gdLst/>
            <a:ahLst/>
            <a:cxnLst/>
            <a:rect l="l" t="t" r="r" b="b"/>
            <a:pathLst>
              <a:path w="108585" h="109219">
                <a:moveTo>
                  <a:pt x="0" y="108698"/>
                </a:moveTo>
                <a:lnTo>
                  <a:pt x="54149" y="0"/>
                </a:lnTo>
                <a:lnTo>
                  <a:pt x="107989" y="108698"/>
                </a:lnTo>
                <a:lnTo>
                  <a:pt x="0" y="108698"/>
                </a:lnTo>
                <a:close/>
              </a:path>
            </a:pathLst>
          </a:custGeom>
          <a:ln w="6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67063" y="4171629"/>
            <a:ext cx="1216025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-10">
                <a:latin typeface="宋体"/>
                <a:cs typeface="宋体"/>
              </a:rPr>
              <a:t>相联查找</a:t>
            </a:r>
            <a:endParaRPr sz="235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87780" y="5763767"/>
            <a:ext cx="5428488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330725" y="4858436"/>
            <a:ext cx="5114290" cy="15481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500" spc="-50">
                <a:latin typeface="宋体"/>
                <a:cs typeface="宋体"/>
              </a:rPr>
              <a:t>Ｎ</a:t>
            </a:r>
            <a:r>
              <a:rPr dirty="0" sz="2350" spc="-50" b="1">
                <a:latin typeface="Courier New"/>
                <a:cs typeface="Courier New"/>
              </a:rPr>
              <a:t>-</a:t>
            </a:r>
            <a:r>
              <a:rPr dirty="0" sz="2350" spc="-50" b="1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algn="ctr" marL="262255">
              <a:lnSpc>
                <a:spcPct val="100000"/>
              </a:lnSpc>
              <a:spcBef>
                <a:spcPts val="480"/>
              </a:spcBef>
              <a:tabLst>
                <a:tab pos="2677795" algn="l"/>
              </a:tabLst>
            </a:pPr>
            <a:r>
              <a:rPr dirty="0" sz="2350" spc="40">
                <a:latin typeface="宋体"/>
                <a:cs typeface="宋体"/>
              </a:rPr>
              <a:t>主存块号标</a:t>
            </a:r>
            <a:r>
              <a:rPr dirty="0" sz="2350" spc="-15">
                <a:latin typeface="宋体"/>
                <a:cs typeface="宋体"/>
              </a:rPr>
              <a:t>志	</a:t>
            </a:r>
            <a:r>
              <a:rPr dirty="0" sz="2350" spc="-15" b="1">
                <a:latin typeface="Times New Roman"/>
                <a:cs typeface="Times New Roman"/>
              </a:rPr>
              <a:t>cache</a:t>
            </a:r>
            <a:r>
              <a:rPr dirty="0" sz="2350" spc="15" b="1">
                <a:latin typeface="Times New Roman"/>
                <a:cs typeface="Times New Roman"/>
              </a:rPr>
              <a:t> </a:t>
            </a:r>
            <a:r>
              <a:rPr dirty="0" sz="2350" spc="40">
                <a:latin typeface="宋体"/>
                <a:cs typeface="宋体"/>
              </a:rPr>
              <a:t>块号</a:t>
            </a:r>
            <a:endParaRPr sz="2350">
              <a:latin typeface="宋体"/>
              <a:cs typeface="宋体"/>
            </a:endParaRPr>
          </a:p>
          <a:p>
            <a:pPr algn="ctr" marL="195580">
              <a:lnSpc>
                <a:spcPct val="100000"/>
              </a:lnSpc>
              <a:spcBef>
                <a:spcPts val="1365"/>
              </a:spcBef>
            </a:pPr>
            <a:r>
              <a:rPr dirty="0" sz="3200" spc="5" b="1">
                <a:solidFill>
                  <a:srgbClr val="A40020"/>
                </a:solidFill>
                <a:latin typeface="Microsoft JhengHei"/>
                <a:cs typeface="Microsoft JhengHei"/>
              </a:rPr>
              <a:t>全相</a:t>
            </a:r>
            <a:r>
              <a:rPr dirty="0" sz="3200" b="1">
                <a:solidFill>
                  <a:srgbClr val="A40020"/>
                </a:solidFill>
                <a:latin typeface="Microsoft JhengHei"/>
                <a:cs typeface="Microsoft JhengHei"/>
              </a:rPr>
              <a:t>联</a:t>
            </a:r>
            <a:r>
              <a:rPr dirty="0" sz="3200" spc="5" b="1">
                <a:solidFill>
                  <a:srgbClr val="A40020"/>
                </a:solidFill>
                <a:latin typeface="Microsoft JhengHei"/>
                <a:cs typeface="Microsoft JhengHei"/>
              </a:rPr>
              <a:t>映射</a:t>
            </a:r>
            <a:r>
              <a:rPr dirty="0" sz="3200" b="1">
                <a:solidFill>
                  <a:srgbClr val="A40020"/>
                </a:solidFill>
                <a:latin typeface="Microsoft JhengHei"/>
                <a:cs typeface="Microsoft JhengHei"/>
              </a:rPr>
              <a:t>的</a:t>
            </a:r>
            <a:r>
              <a:rPr dirty="0" sz="3200" spc="5" b="1">
                <a:solidFill>
                  <a:srgbClr val="A40020"/>
                </a:solidFill>
                <a:latin typeface="Microsoft JhengHei"/>
                <a:cs typeface="Microsoft JhengHei"/>
              </a:rPr>
              <a:t>地址</a:t>
            </a:r>
            <a:r>
              <a:rPr dirty="0" sz="3200" b="1">
                <a:solidFill>
                  <a:srgbClr val="A40020"/>
                </a:solidFill>
                <a:latin typeface="Microsoft JhengHei"/>
                <a:cs typeface="Microsoft JhengHei"/>
              </a:rPr>
              <a:t>变</a:t>
            </a:r>
            <a:r>
              <a:rPr dirty="0" sz="3200" spc="5" b="1">
                <a:solidFill>
                  <a:srgbClr val="A40020"/>
                </a:solidFill>
                <a:latin typeface="Microsoft JhengHei"/>
                <a:cs typeface="Microsoft JhengHei"/>
              </a:rPr>
              <a:t>换方</a:t>
            </a:r>
            <a:r>
              <a:rPr dirty="0" sz="3200" b="1">
                <a:solidFill>
                  <a:srgbClr val="A40020"/>
                </a:solidFill>
                <a:latin typeface="Microsoft JhengHei"/>
                <a:cs typeface="Microsoft JhengHei"/>
              </a:rPr>
              <a:t>法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01925"/>
            <a:ext cx="7992745" cy="215963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spc="5" b="1">
                <a:solidFill>
                  <a:srgbClr val="000099"/>
                </a:solidFill>
                <a:latin typeface="微软雅黑"/>
                <a:cs typeface="微软雅黑"/>
              </a:rPr>
              <a:t>优点</a:t>
            </a:r>
            <a:r>
              <a:rPr dirty="0" sz="2800" spc="-10">
                <a:solidFill>
                  <a:srgbClr val="000099"/>
                </a:solidFill>
                <a:latin typeface="华文新魏"/>
                <a:cs typeface="华文新魏"/>
              </a:rPr>
              <a:t>：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灵活，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使</a:t>
            </a:r>
            <a:r>
              <a:rPr dirty="0" sz="2800" spc="20" b="1">
                <a:solidFill>
                  <a:srgbClr val="000099"/>
                </a:solidFill>
                <a:latin typeface="微软雅黑"/>
                <a:cs typeface="微软雅黑"/>
              </a:rPr>
              <a:t>得</a:t>
            </a:r>
            <a:r>
              <a:rPr dirty="0" sz="2800" spc="-254" b="1">
                <a:solidFill>
                  <a:srgbClr val="000099"/>
                </a:solidFill>
                <a:latin typeface="微软雅黑"/>
                <a:cs typeface="微软雅黑"/>
              </a:rPr>
              <a:t>cache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得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到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充分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利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  <a:p>
            <a:pPr algn="just" marL="12700" marR="5080">
              <a:lnSpc>
                <a:spcPct val="100000"/>
              </a:lnSpc>
              <a:spcBef>
                <a:spcPts val="1680"/>
              </a:spcBef>
            </a:pPr>
            <a:r>
              <a:rPr dirty="0" sz="2800" spc="5" b="1">
                <a:solidFill>
                  <a:srgbClr val="000099"/>
                </a:solidFill>
                <a:latin typeface="微软雅黑"/>
                <a:cs typeface="微软雅黑"/>
              </a:rPr>
              <a:t>缺点：标记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位数</a:t>
            </a:r>
            <a:r>
              <a:rPr dirty="0" sz="2800" spc="10" b="1">
                <a:solidFill>
                  <a:srgbClr val="000099"/>
                </a:solidFill>
                <a:latin typeface="微软雅黑"/>
                <a:cs typeface="微软雅黑"/>
              </a:rPr>
              <a:t>增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加，</a:t>
            </a:r>
            <a:r>
              <a:rPr dirty="0" sz="2800" spc="10" b="1">
                <a:solidFill>
                  <a:srgbClr val="000099"/>
                </a:solidFill>
                <a:latin typeface="微软雅黑"/>
                <a:cs typeface="微软雅黑"/>
              </a:rPr>
              <a:t>导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致</a:t>
            </a:r>
            <a:r>
              <a:rPr dirty="0" sz="2800" spc="-229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800" spc="-250" b="1">
                <a:solidFill>
                  <a:srgbClr val="000099"/>
                </a:solidFill>
                <a:latin typeface="微软雅黑"/>
                <a:cs typeface="微软雅黑"/>
              </a:rPr>
              <a:t>a</a:t>
            </a:r>
            <a:r>
              <a:rPr dirty="0" sz="2800" spc="-235" b="1">
                <a:solidFill>
                  <a:srgbClr val="000099"/>
                </a:solidFill>
                <a:latin typeface="微软雅黑"/>
                <a:cs typeface="微软雅黑"/>
              </a:rPr>
              <a:t>c</a:t>
            </a:r>
            <a:r>
              <a:rPr dirty="0" sz="2800" spc="-290" b="1">
                <a:solidFill>
                  <a:srgbClr val="000099"/>
                </a:solidFill>
                <a:latin typeface="微软雅黑"/>
                <a:cs typeface="微软雅黑"/>
              </a:rPr>
              <a:t>h</a:t>
            </a:r>
            <a:r>
              <a:rPr dirty="0" sz="2800" spc="-265" b="1">
                <a:solidFill>
                  <a:srgbClr val="000099"/>
                </a:solidFill>
                <a:latin typeface="微软雅黑"/>
                <a:cs typeface="微软雅黑"/>
              </a:rPr>
              <a:t>e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标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记容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量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大，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成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本 </a:t>
            </a:r>
            <a:r>
              <a:rPr dirty="0" sz="2800" spc="5" b="1">
                <a:solidFill>
                  <a:srgbClr val="000099"/>
                </a:solidFill>
                <a:latin typeface="微软雅黑"/>
                <a:cs typeface="微软雅黑"/>
              </a:rPr>
              <a:t>增大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。比较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器电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路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难于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设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计和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实</a:t>
            </a:r>
            <a:r>
              <a:rPr dirty="0" sz="2800" spc="15" b="1">
                <a:solidFill>
                  <a:srgbClr val="000099"/>
                </a:solidFill>
                <a:latin typeface="微软雅黑"/>
                <a:cs typeface="微软雅黑"/>
              </a:rPr>
              <a:t>现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,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因此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只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适合</a:t>
            </a:r>
            <a:r>
              <a:rPr dirty="0" sz="2800" b="1">
                <a:solidFill>
                  <a:srgbClr val="000099"/>
                </a:solidFill>
                <a:latin typeface="微软雅黑"/>
                <a:cs typeface="微软雅黑"/>
              </a:rPr>
              <a:t>于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小 </a:t>
            </a:r>
            <a:r>
              <a:rPr dirty="0" sz="2800" spc="5" b="1">
                <a:solidFill>
                  <a:srgbClr val="000099"/>
                </a:solidFill>
                <a:latin typeface="微软雅黑"/>
                <a:cs typeface="微软雅黑"/>
              </a:rPr>
              <a:t>容量</a:t>
            </a:r>
            <a:r>
              <a:rPr dirty="0" sz="2800" spc="-250" b="1">
                <a:solidFill>
                  <a:srgbClr val="000099"/>
                </a:solidFill>
                <a:latin typeface="微软雅黑"/>
                <a:cs typeface="微软雅黑"/>
              </a:rPr>
              <a:t>cache</a:t>
            </a:r>
            <a:r>
              <a:rPr dirty="0" sz="2800" spc="-5" b="1">
                <a:solidFill>
                  <a:srgbClr val="000099"/>
                </a:solidFill>
                <a:latin typeface="微软雅黑"/>
                <a:cs typeface="微软雅黑"/>
              </a:rPr>
              <a:t>采用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5033" y="897127"/>
            <a:ext cx="61804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全关</a:t>
            </a:r>
            <a:r>
              <a:rPr dirty="0" sz="4400"/>
              <a:t>联映射方式的优缺点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574039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组</a:t>
            </a:r>
            <a:r>
              <a:rPr dirty="0" sz="4400" spc="15"/>
              <a:t>相</a:t>
            </a:r>
            <a:r>
              <a:rPr dirty="0" sz="4400"/>
              <a:t>联映射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065" y="2430272"/>
            <a:ext cx="7970520" cy="378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25082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上述两种方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案的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折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衷。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把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成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7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baseline="25525" sz="2775" spc="7" b="1">
                <a:solidFill>
                  <a:srgbClr val="073D86"/>
                </a:solidFill>
                <a:latin typeface="Times New Roman"/>
                <a:cs typeface="Times New Roman"/>
              </a:rPr>
              <a:t>’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，每组 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有</a:t>
            </a:r>
            <a:r>
              <a:rPr dirty="0" sz="2800" spc="-15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=2</a:t>
            </a:r>
            <a:r>
              <a:rPr dirty="0" baseline="25525" sz="2775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个字块；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则</a:t>
            </a:r>
            <a:r>
              <a:rPr dirty="0" sz="2800" spc="-5" b="1">
                <a:solidFill>
                  <a:srgbClr val="A40020"/>
                </a:solidFill>
                <a:latin typeface="微软雅黑"/>
                <a:cs typeface="微软雅黑"/>
              </a:rPr>
              <a:t>主</a:t>
            </a: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存</a:t>
            </a:r>
            <a:r>
              <a:rPr dirty="0" sz="2800" spc="-5" b="1">
                <a:solidFill>
                  <a:srgbClr val="A40020"/>
                </a:solidFill>
                <a:latin typeface="微软雅黑"/>
                <a:cs typeface="微软雅黑"/>
              </a:rPr>
              <a:t>字</a:t>
            </a: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块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dirty="0" sz="2800" spc="-5" b="1">
                <a:solidFill>
                  <a:srgbClr val="A40020"/>
                </a:solidFill>
                <a:latin typeface="微软雅黑"/>
                <a:cs typeface="微软雅黑"/>
              </a:rPr>
              <a:t>映</a:t>
            </a: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射</a:t>
            </a:r>
            <a:r>
              <a:rPr dirty="0" sz="2800" spc="-5" b="1">
                <a:solidFill>
                  <a:srgbClr val="A40020"/>
                </a:solidFill>
                <a:latin typeface="微软雅黑"/>
                <a:cs typeface="微软雅黑"/>
              </a:rPr>
              <a:t>到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cache</a:t>
            </a:r>
            <a:r>
              <a:rPr dirty="0" sz="2800" spc="5" b="1">
                <a:solidFill>
                  <a:srgbClr val="A40020"/>
                </a:solidFill>
                <a:latin typeface="微软雅黑"/>
                <a:cs typeface="微软雅黑"/>
              </a:rPr>
              <a:t>的</a:t>
            </a:r>
            <a:r>
              <a:rPr dirty="0" sz="2800" spc="-15" b="1" i="1">
                <a:solidFill>
                  <a:srgbClr val="A40020"/>
                </a:solidFill>
                <a:latin typeface="Times New Roman"/>
                <a:cs typeface="Times New Roman"/>
              </a:rPr>
              <a:t>j</a:t>
            </a:r>
            <a:r>
              <a:rPr dirty="0" sz="2800" spc="5" b="1">
                <a:solidFill>
                  <a:srgbClr val="A40020"/>
                </a:solidFill>
                <a:latin typeface="微软雅黑"/>
                <a:cs typeface="微软雅黑"/>
              </a:rPr>
              <a:t>块上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756025" algn="l"/>
              </a:tabLst>
            </a:pPr>
            <a:r>
              <a:rPr dirty="0" sz="28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-5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073D86"/>
                </a:solidFill>
                <a:latin typeface="Times New Roman"/>
                <a:cs typeface="Times New Roman"/>
              </a:rPr>
              <a:t>j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= 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800" b="1" i="1">
                <a:solidFill>
                  <a:srgbClr val="073D86"/>
                </a:solidFill>
                <a:latin typeface="Times New Roman"/>
                <a:cs typeface="Times New Roman"/>
              </a:rPr>
              <a:t>i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mod</a:t>
            </a:r>
            <a:r>
              <a:rPr dirty="0" sz="2800" spc="7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7" b="1">
                <a:solidFill>
                  <a:srgbClr val="073D86"/>
                </a:solidFill>
                <a:latin typeface="Times New Roman"/>
                <a:cs typeface="Times New Roman"/>
              </a:rPr>
              <a:t>C’</a:t>
            </a:r>
            <a:r>
              <a:rPr dirty="0" sz="2800" spc="5" b="1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800" spc="135" b="1">
                <a:solidFill>
                  <a:srgbClr val="073D86"/>
                </a:solidFill>
                <a:latin typeface="微软雅黑"/>
                <a:cs typeface="微软雅黑"/>
              </a:rPr>
              <a:t>×</a:t>
            </a:r>
            <a:r>
              <a:rPr dirty="0" sz="2800" spc="13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202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800" spc="135" b="1">
                <a:solidFill>
                  <a:srgbClr val="073D86"/>
                </a:solidFill>
                <a:latin typeface="Times New Roman"/>
                <a:cs typeface="Times New Roman"/>
              </a:rPr>
              <a:t>+</a:t>
            </a:r>
            <a:r>
              <a:rPr dirty="0" sz="2800" spc="135" b="1" i="1">
                <a:solidFill>
                  <a:srgbClr val="073D86"/>
                </a:solidFill>
                <a:latin typeface="Times New Roman"/>
                <a:cs typeface="Times New Roman"/>
              </a:rPr>
              <a:t>k	</a:t>
            </a:r>
            <a:r>
              <a:rPr dirty="0" sz="2800" spc="305" b="1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dirty="0" sz="2800" spc="305" b="1">
                <a:solidFill>
                  <a:srgbClr val="073D86"/>
                </a:solidFill>
                <a:latin typeface="Microsoft JhengHei"/>
                <a:cs typeface="Microsoft JhengHei"/>
              </a:rPr>
              <a:t>≦</a:t>
            </a:r>
            <a:r>
              <a:rPr dirty="0" sz="2800" spc="305" b="1" i="1">
                <a:solidFill>
                  <a:srgbClr val="073D86"/>
                </a:solidFill>
                <a:latin typeface="Times New Roman"/>
                <a:cs typeface="Times New Roman"/>
              </a:rPr>
              <a:t>k</a:t>
            </a:r>
            <a:r>
              <a:rPr dirty="0" sz="2800" spc="305" b="1">
                <a:solidFill>
                  <a:srgbClr val="073D86"/>
                </a:solidFill>
                <a:latin typeface="Microsoft JhengHei"/>
                <a:cs typeface="Microsoft JhengHei"/>
              </a:rPr>
              <a:t>≦</a:t>
            </a:r>
            <a:r>
              <a:rPr dirty="0" sz="2800" spc="305" b="1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457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800" spc="305" b="1">
                <a:solidFill>
                  <a:srgbClr val="073D86"/>
                </a:solidFill>
                <a:latin typeface="Times New Roman"/>
                <a:cs typeface="Times New Roman"/>
              </a:rPr>
              <a:t>-1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k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为位于上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列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范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围内</a:t>
            </a:r>
            <a:r>
              <a:rPr dirty="0" sz="2800" b="1">
                <a:solidFill>
                  <a:srgbClr val="A40020"/>
                </a:solidFill>
                <a:latin typeface="微软雅黑"/>
                <a:cs typeface="微软雅黑"/>
              </a:rPr>
              <a:t>（</a:t>
            </a:r>
            <a:r>
              <a:rPr dirty="0" sz="2800" spc="-5" b="1">
                <a:solidFill>
                  <a:srgbClr val="A40020"/>
                </a:solidFill>
                <a:latin typeface="微软雅黑"/>
                <a:cs typeface="微软雅黑"/>
              </a:rPr>
              <a:t>组内</a:t>
            </a:r>
            <a:r>
              <a:rPr dirty="0" sz="2800" spc="5" b="1">
                <a:solidFill>
                  <a:srgbClr val="A40020"/>
                </a:solidFill>
                <a:latin typeface="微软雅黑"/>
                <a:cs typeface="微软雅黑"/>
              </a:rPr>
              <a:t>）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的可选参数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（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整数）</a:t>
            </a:r>
            <a:endParaRPr sz="2800">
              <a:latin typeface="微软雅黑"/>
              <a:cs typeface="微软雅黑"/>
            </a:endParaRPr>
          </a:p>
          <a:p>
            <a:pPr marL="285115" marR="2730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按这种映射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方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式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为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直接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映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射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组内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字块为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全相联映射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方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式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4585335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组相联映射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把地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划分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成</a:t>
            </a:r>
            <a:r>
              <a:rPr dirty="0" sz="2800" spc="-15" b="1">
                <a:solidFill>
                  <a:srgbClr val="073D86"/>
                </a:solidFill>
                <a:latin typeface="Times New Roman"/>
                <a:cs typeface="Times New Roman"/>
              </a:rPr>
              <a:t>3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10" b="1">
                <a:solidFill>
                  <a:srgbClr val="073D86"/>
                </a:solidFill>
                <a:latin typeface="微软雅黑"/>
                <a:cs typeface="微软雅黑"/>
              </a:rPr>
              <a:t>末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为块内地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中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’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位为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组地址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高</a:t>
            </a:r>
            <a:r>
              <a:rPr dirty="0" sz="2800" spc="-16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073D86"/>
                </a:solidFill>
                <a:latin typeface="Times New Roman"/>
                <a:cs typeface="Times New Roman"/>
              </a:rPr>
              <a:t>	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位和</a:t>
            </a:r>
            <a:r>
              <a:rPr dirty="0" sz="2800" spc="-10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位形成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标记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字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1202" y="5308853"/>
            <a:ext cx="1641475" cy="40703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229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5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spc="7" b="1" i="1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dirty="0" sz="10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－</a:t>
            </a:r>
            <a:r>
              <a:rPr dirty="0" sz="1600" spc="5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5616" y="4557438"/>
            <a:ext cx="76263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baseline="-17361" sz="2400" spc="7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spc="-7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sz="1050" spc="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050" spc="-10" b="1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dirty="0" sz="1050" spc="5" b="1" i="1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dirty="0" sz="1050" spc="5" b="1">
                <a:solidFill>
                  <a:srgbClr val="073D86"/>
                </a:solidFill>
                <a:latin typeface="Candara"/>
                <a:cs typeface="Candara"/>
              </a:rPr>
              <a:t>+1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1202" y="3301746"/>
            <a:ext cx="1641475" cy="40703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50"/>
              </a:spcBef>
            </a:pPr>
            <a:r>
              <a:rPr dirty="0" sz="14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400" spc="5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4691" sz="1350" spc="7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baseline="24691" sz="1350" spc="7" b="1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dirty="0" baseline="24691" sz="1350" spc="7" b="1" i="1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dirty="0" baseline="24691" sz="1350" spc="-22" b="1" i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1400" b="1">
                <a:solidFill>
                  <a:srgbClr val="073D86"/>
                </a:solidFill>
                <a:latin typeface="Candara"/>
                <a:cs typeface="Candara"/>
              </a:rPr>
              <a:t>+</a:t>
            </a:r>
            <a:r>
              <a:rPr dirty="0" sz="1400" spc="-25" b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1400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1457" y="2926504"/>
            <a:ext cx="64770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baseline="-17361" sz="2400" spc="7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spc="-7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sz="1050" spc="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050" spc="-10" b="1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dirty="0" sz="1050" spc="5" b="1" i="1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9382" y="2503423"/>
            <a:ext cx="812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baseline="26455" sz="1575" b="1">
                <a:solidFill>
                  <a:srgbClr val="073D86"/>
                </a:solidFill>
                <a:latin typeface="Candara"/>
                <a:cs typeface="Candara"/>
              </a:rPr>
              <a:t>-</a:t>
            </a:r>
            <a:r>
              <a:rPr dirty="0" baseline="26455" sz="1575" b="1" i="1">
                <a:solidFill>
                  <a:srgbClr val="073D86"/>
                </a:solidFill>
                <a:latin typeface="Candara"/>
                <a:cs typeface="Candara"/>
              </a:rPr>
              <a:t>r</a:t>
            </a:r>
            <a:r>
              <a:rPr dirty="0" baseline="26455" sz="1575" spc="-120" b="1" i="1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dirty="0" sz="10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－</a:t>
            </a:r>
            <a:endParaRPr sz="10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0252" y="1718817"/>
            <a:ext cx="1603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7691" y="1326939"/>
            <a:ext cx="51689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1202" y="1294638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31202" y="1701545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31202" y="2108454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31202" y="2486405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9965" y="2874264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7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31202" y="3301746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31202" y="3708653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1202" y="4115561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39965" y="4504944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17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31202" y="4930902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31202" y="1294638"/>
            <a:ext cx="0" cy="4421505"/>
          </a:xfrm>
          <a:custGeom>
            <a:avLst/>
            <a:gdLst/>
            <a:ahLst/>
            <a:cxnLst/>
            <a:rect l="l" t="t" r="r" b="b"/>
            <a:pathLst>
              <a:path w="0" h="4421505">
                <a:moveTo>
                  <a:pt x="0" y="0"/>
                </a:moveTo>
                <a:lnTo>
                  <a:pt x="0" y="44211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72550" y="1294638"/>
            <a:ext cx="0" cy="4421505"/>
          </a:xfrm>
          <a:custGeom>
            <a:avLst/>
            <a:gdLst/>
            <a:ahLst/>
            <a:cxnLst/>
            <a:rect l="l" t="t" r="r" b="b"/>
            <a:pathLst>
              <a:path w="0" h="4421505">
                <a:moveTo>
                  <a:pt x="0" y="0"/>
                </a:moveTo>
                <a:lnTo>
                  <a:pt x="0" y="44211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162907" y="2155063"/>
            <a:ext cx="363220" cy="3302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2907" y="3780790"/>
            <a:ext cx="363220" cy="3302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2907" y="4961635"/>
            <a:ext cx="363220" cy="3302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7176" y="1562524"/>
            <a:ext cx="51752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</a:t>
            </a:r>
            <a:r>
              <a:rPr dirty="0" sz="16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块</a:t>
            </a:r>
            <a:r>
              <a:rPr dirty="0" sz="1600" spc="-160" b="1">
                <a:solidFill>
                  <a:srgbClr val="073D86"/>
                </a:solidFill>
                <a:latin typeface="Microsoft JhengHei UI"/>
                <a:cs typeface="Microsoft JhengHei UI"/>
              </a:rPr>
              <a:t> 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8588" y="1562524"/>
            <a:ext cx="55816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</a:t>
            </a:r>
            <a:r>
              <a:rPr dirty="0" sz="16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块</a:t>
            </a:r>
            <a:r>
              <a:rPr dirty="0" sz="1600" spc="-160" b="1">
                <a:solidFill>
                  <a:srgbClr val="073D86"/>
                </a:solidFill>
                <a:latin typeface="Microsoft JhengHei UI"/>
                <a:cs typeface="Microsoft JhengHei UI"/>
              </a:rPr>
              <a:t> 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2670" y="3336797"/>
            <a:ext cx="1209040" cy="2044064"/>
          </a:xfrm>
          <a:custGeom>
            <a:avLst/>
            <a:gdLst/>
            <a:ahLst/>
            <a:cxnLst/>
            <a:rect l="l" t="t" r="r" b="b"/>
            <a:pathLst>
              <a:path w="1209040" h="2044064">
                <a:moveTo>
                  <a:pt x="0" y="0"/>
                </a:moveTo>
                <a:lnTo>
                  <a:pt x="1208531" y="20436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22670" y="1451610"/>
            <a:ext cx="1209040" cy="234950"/>
          </a:xfrm>
          <a:custGeom>
            <a:avLst/>
            <a:gdLst/>
            <a:ahLst/>
            <a:cxnLst/>
            <a:rect l="l" t="t" r="r" b="b"/>
            <a:pathLst>
              <a:path w="1209040" h="234950">
                <a:moveTo>
                  <a:pt x="0" y="234695"/>
                </a:moveTo>
                <a:lnTo>
                  <a:pt x="12085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22670" y="1922526"/>
            <a:ext cx="1209040" cy="236220"/>
          </a:xfrm>
          <a:custGeom>
            <a:avLst/>
            <a:gdLst/>
            <a:ahLst/>
            <a:cxnLst/>
            <a:rect l="l" t="t" r="r" b="b"/>
            <a:pathLst>
              <a:path w="1209040" h="236219">
                <a:moveTo>
                  <a:pt x="0" y="236220"/>
                </a:moveTo>
                <a:lnTo>
                  <a:pt x="12085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22670" y="1686305"/>
            <a:ext cx="1209040" cy="1414780"/>
          </a:xfrm>
          <a:custGeom>
            <a:avLst/>
            <a:gdLst/>
            <a:ahLst/>
            <a:cxnLst/>
            <a:rect l="l" t="t" r="r" b="b"/>
            <a:pathLst>
              <a:path w="1209040" h="1414780">
                <a:moveTo>
                  <a:pt x="0" y="0"/>
                </a:moveTo>
                <a:lnTo>
                  <a:pt x="1208531" y="14142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22670" y="2158745"/>
            <a:ext cx="1209040" cy="1414780"/>
          </a:xfrm>
          <a:custGeom>
            <a:avLst/>
            <a:gdLst/>
            <a:ahLst/>
            <a:cxnLst/>
            <a:rect l="l" t="t" r="r" b="b"/>
            <a:pathLst>
              <a:path w="1209040" h="1414779">
                <a:moveTo>
                  <a:pt x="0" y="0"/>
                </a:moveTo>
                <a:lnTo>
                  <a:pt x="1208531" y="14142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22670" y="1686305"/>
            <a:ext cx="1209040" cy="2987040"/>
          </a:xfrm>
          <a:custGeom>
            <a:avLst/>
            <a:gdLst/>
            <a:ahLst/>
            <a:cxnLst/>
            <a:rect l="l" t="t" r="r" b="b"/>
            <a:pathLst>
              <a:path w="1209040" h="2987040">
                <a:moveTo>
                  <a:pt x="0" y="0"/>
                </a:moveTo>
                <a:lnTo>
                  <a:pt x="1208531" y="29870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22670" y="2629661"/>
            <a:ext cx="1209040" cy="707390"/>
          </a:xfrm>
          <a:custGeom>
            <a:avLst/>
            <a:gdLst/>
            <a:ahLst/>
            <a:cxnLst/>
            <a:rect l="l" t="t" r="r" b="b"/>
            <a:pathLst>
              <a:path w="1209040" h="707389">
                <a:moveTo>
                  <a:pt x="0" y="707136"/>
                </a:moveTo>
                <a:lnTo>
                  <a:pt x="12085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22670" y="3336797"/>
            <a:ext cx="1209040" cy="1021080"/>
          </a:xfrm>
          <a:custGeom>
            <a:avLst/>
            <a:gdLst/>
            <a:ahLst/>
            <a:cxnLst/>
            <a:rect l="l" t="t" r="r" b="b"/>
            <a:pathLst>
              <a:path w="1209040" h="1021079">
                <a:moveTo>
                  <a:pt x="0" y="0"/>
                </a:moveTo>
                <a:lnTo>
                  <a:pt x="1208531" y="10210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16573" y="3979926"/>
            <a:ext cx="7620" cy="457200"/>
          </a:xfrm>
          <a:custGeom>
            <a:avLst/>
            <a:gdLst/>
            <a:ahLst/>
            <a:cxnLst/>
            <a:rect l="l" t="t" r="r" b="b"/>
            <a:pathLst>
              <a:path w="7620" h="457200">
                <a:moveTo>
                  <a:pt x="0" y="0"/>
                </a:moveTo>
                <a:lnTo>
                  <a:pt x="7620" y="4572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54507" y="997407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latin typeface="Microsoft JhengHei"/>
                <a:cs typeface="Microsoft JhengHei"/>
              </a:rPr>
              <a:t>组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1070" y="1330294"/>
            <a:ext cx="153035" cy="968375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3001518"/>
            <a:ext cx="733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7777" sz="3000" spc="7" b="1">
                <a:latin typeface="Times New Roman"/>
                <a:cs typeface="Times New Roman"/>
              </a:rPr>
              <a:t>2</a:t>
            </a:r>
            <a:r>
              <a:rPr dirty="0" sz="1300" spc="10" b="1" i="1">
                <a:latin typeface="Times New Roman"/>
                <a:cs typeface="Times New Roman"/>
              </a:rPr>
              <a:t>c</a:t>
            </a:r>
            <a:r>
              <a:rPr dirty="0" sz="1300" spc="5" b="1">
                <a:latin typeface="Times New Roman"/>
                <a:cs typeface="Times New Roman"/>
              </a:rPr>
              <a:t>-</a:t>
            </a:r>
            <a:r>
              <a:rPr dirty="0" sz="1300" spc="5" b="1" i="1">
                <a:latin typeface="Times New Roman"/>
                <a:cs typeface="Times New Roman"/>
              </a:rPr>
              <a:t>r</a:t>
            </a:r>
            <a:r>
              <a:rPr dirty="0" baseline="-27777" sz="3000" spc="15" b="1">
                <a:latin typeface="Microsoft JhengHei"/>
                <a:cs typeface="Microsoft JhengHei"/>
              </a:rPr>
              <a:t>－</a:t>
            </a:r>
            <a:r>
              <a:rPr dirty="0" baseline="-27777" sz="3000" b="1">
                <a:latin typeface="Times New Roman"/>
                <a:cs typeface="Times New Roman"/>
              </a:rPr>
              <a:t>1</a:t>
            </a:r>
            <a:endParaRPr baseline="-27777" sz="3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09166" y="3614420"/>
            <a:ext cx="99504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5" b="1">
                <a:latin typeface="Microsoft JhengHei"/>
                <a:cs typeface="Microsoft JhengHei"/>
              </a:rPr>
              <a:t>主存地址</a:t>
            </a:r>
            <a:endParaRPr sz="19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8562" y="972058"/>
            <a:ext cx="83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78648" y="712978"/>
            <a:ext cx="1212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0" b="1">
                <a:latin typeface="Microsoft JhengHei"/>
                <a:cs typeface="Microsoft JhengHei"/>
              </a:rPr>
              <a:t>主存储</a:t>
            </a:r>
            <a:r>
              <a:rPr dirty="0" sz="2400" b="1">
                <a:latin typeface="Microsoft JhengHei"/>
                <a:cs typeface="Microsoft JhengHei"/>
              </a:rPr>
              <a:t>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85922" y="5023103"/>
            <a:ext cx="1122045" cy="86995"/>
          </a:xfrm>
          <a:custGeom>
            <a:avLst/>
            <a:gdLst/>
            <a:ahLst/>
            <a:cxnLst/>
            <a:rect l="l" t="t" r="r" b="b"/>
            <a:pathLst>
              <a:path w="1122045" h="86995">
                <a:moveTo>
                  <a:pt x="1063752" y="43434"/>
                </a:moveTo>
                <a:lnTo>
                  <a:pt x="1034795" y="86868"/>
                </a:lnTo>
                <a:lnTo>
                  <a:pt x="1092707" y="57912"/>
                </a:lnTo>
                <a:lnTo>
                  <a:pt x="1063752" y="57912"/>
                </a:lnTo>
                <a:lnTo>
                  <a:pt x="1063752" y="43434"/>
                </a:lnTo>
                <a:close/>
              </a:path>
              <a:path w="1122045" h="86995">
                <a:moveTo>
                  <a:pt x="105410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54100" y="57912"/>
                </a:lnTo>
                <a:lnTo>
                  <a:pt x="1063752" y="43434"/>
                </a:lnTo>
                <a:lnTo>
                  <a:pt x="1054100" y="28956"/>
                </a:lnTo>
                <a:close/>
              </a:path>
              <a:path w="1122045" h="86995">
                <a:moveTo>
                  <a:pt x="1092708" y="28956"/>
                </a:moveTo>
                <a:lnTo>
                  <a:pt x="1063752" y="28956"/>
                </a:lnTo>
                <a:lnTo>
                  <a:pt x="1063752" y="57912"/>
                </a:lnTo>
                <a:lnTo>
                  <a:pt x="1092707" y="57912"/>
                </a:lnTo>
                <a:lnTo>
                  <a:pt x="1121664" y="43434"/>
                </a:lnTo>
                <a:lnTo>
                  <a:pt x="1092708" y="28956"/>
                </a:lnTo>
                <a:close/>
              </a:path>
              <a:path w="1122045" h="86995">
                <a:moveTo>
                  <a:pt x="1034795" y="0"/>
                </a:moveTo>
                <a:lnTo>
                  <a:pt x="1063752" y="43434"/>
                </a:lnTo>
                <a:lnTo>
                  <a:pt x="1063752" y="28956"/>
                </a:lnTo>
                <a:lnTo>
                  <a:pt x="1092708" y="28956"/>
                </a:lnTo>
                <a:lnTo>
                  <a:pt x="1034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0466" y="5023103"/>
            <a:ext cx="1123315" cy="86995"/>
          </a:xfrm>
          <a:custGeom>
            <a:avLst/>
            <a:gdLst/>
            <a:ahLst/>
            <a:cxnLst/>
            <a:rect l="l" t="t" r="r" b="b"/>
            <a:pathLst>
              <a:path w="112331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67564" y="57912"/>
                </a:lnTo>
                <a:lnTo>
                  <a:pt x="57912" y="57912"/>
                </a:lnTo>
                <a:lnTo>
                  <a:pt x="57912" y="28956"/>
                </a:lnTo>
                <a:lnTo>
                  <a:pt x="67563" y="28956"/>
                </a:lnTo>
                <a:lnTo>
                  <a:pt x="86868" y="0"/>
                </a:lnTo>
                <a:close/>
              </a:path>
              <a:path w="1123314" h="86995">
                <a:moveTo>
                  <a:pt x="57912" y="43434"/>
                </a:moveTo>
                <a:lnTo>
                  <a:pt x="57912" y="57912"/>
                </a:lnTo>
                <a:lnTo>
                  <a:pt x="67564" y="57912"/>
                </a:lnTo>
                <a:lnTo>
                  <a:pt x="57912" y="43434"/>
                </a:lnTo>
                <a:close/>
              </a:path>
              <a:path w="1123314" h="86995">
                <a:moveTo>
                  <a:pt x="1123188" y="28956"/>
                </a:moveTo>
                <a:lnTo>
                  <a:pt x="67563" y="28956"/>
                </a:lnTo>
                <a:lnTo>
                  <a:pt x="57912" y="43434"/>
                </a:lnTo>
                <a:lnTo>
                  <a:pt x="67564" y="57912"/>
                </a:lnTo>
                <a:lnTo>
                  <a:pt x="1123188" y="57912"/>
                </a:lnTo>
                <a:lnTo>
                  <a:pt x="1123188" y="28956"/>
                </a:lnTo>
                <a:close/>
              </a:path>
              <a:path w="1123314" h="86995">
                <a:moveTo>
                  <a:pt x="67563" y="28956"/>
                </a:moveTo>
                <a:lnTo>
                  <a:pt x="57912" y="28956"/>
                </a:lnTo>
                <a:lnTo>
                  <a:pt x="57912" y="43434"/>
                </a:lnTo>
                <a:lnTo>
                  <a:pt x="67563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56844" y="3947159"/>
          <a:ext cx="5532120" cy="131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1364"/>
                <a:gridCol w="1601469"/>
                <a:gridCol w="1837054"/>
              </a:tblGrid>
              <a:tr h="46862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主存字块标记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431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组地址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431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字块内地址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43180">
                    <a:lnL w="3810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algn="ctr" marR="10033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813560" algn="l"/>
                        </a:tabLst>
                      </a:pPr>
                      <a:r>
                        <a:rPr dirty="0" baseline="-4166" sz="3000" b="1" i="1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dirty="0" baseline="-4166" sz="3000" b="1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baseline="-4166" sz="3000" b="1" i="1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dirty="0" baseline="-4166" sz="3000" b="1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baseline="-4166" sz="3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166" sz="3000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4166" sz="3000" spc="742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166" sz="3000" spc="7" b="1">
                          <a:latin typeface="Microsoft JhengHei"/>
                          <a:cs typeface="Microsoft JhengHei"/>
                        </a:rPr>
                        <a:t>位	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q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600" b="1">
                          <a:latin typeface="Microsoft JhengHei"/>
                          <a:cs typeface="Microsoft JhengHei"/>
                        </a:rPr>
                        <a:t>－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 spc="-5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位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algn="ctr" marR="476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 spc="-1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位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492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83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 spc="-1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Microsoft JhengHei"/>
                          <a:cs typeface="Microsoft JhengHei"/>
                        </a:rPr>
                        <a:t>位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8686165" y="2517775"/>
            <a:ext cx="1403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5940" y="6198819"/>
            <a:ext cx="83648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某一主存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块</a:t>
            </a:r>
            <a:r>
              <a:rPr dirty="0" sz="2800" spc="10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j</a:t>
            </a:r>
            <a:r>
              <a:rPr dirty="0" sz="2800" spc="-10" b="1" i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按</a:t>
            </a:r>
            <a:r>
              <a:rPr dirty="0" sz="2800" spc="-5" b="1">
                <a:latin typeface="Microsoft JhengHei"/>
                <a:cs typeface="Microsoft JhengHei"/>
              </a:rPr>
              <a:t>模</a:t>
            </a:r>
            <a:r>
              <a:rPr dirty="0" sz="2800" spc="10" b="1">
                <a:latin typeface="Microsoft JhengHei"/>
                <a:cs typeface="Microsoft JhengHei"/>
              </a:rPr>
              <a:t> 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u</a:t>
            </a:r>
            <a:r>
              <a:rPr dirty="0" sz="2800" b="1" i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映射</a:t>
            </a:r>
            <a:r>
              <a:rPr dirty="0" sz="2800" spc="-5" b="1">
                <a:latin typeface="Microsoft JhengHei"/>
                <a:cs typeface="Microsoft JhengHei"/>
              </a:rPr>
              <a:t>到</a:t>
            </a:r>
            <a:r>
              <a:rPr dirty="0" sz="2800" spc="1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缓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存</a:t>
            </a:r>
            <a:r>
              <a:rPr dirty="0" sz="2800" spc="10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的</a:t>
            </a:r>
            <a:r>
              <a:rPr dirty="0" sz="2800" spc="-5" b="1">
                <a:latin typeface="Microsoft JhengHei"/>
                <a:cs typeface="Microsoft JhengHei"/>
              </a:rPr>
              <a:t>第</a:t>
            </a:r>
            <a:r>
              <a:rPr dirty="0" sz="2800" spc="15" b="1">
                <a:latin typeface="Microsoft JhengHei"/>
                <a:cs typeface="Microsoft JhengHei"/>
              </a:rPr>
              <a:t> 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dirty="0" sz="2800" spc="-10" b="1" i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latin typeface="Microsoft JhengHei"/>
                <a:cs typeface="Microsoft JhengHei"/>
              </a:rPr>
              <a:t>中</a:t>
            </a:r>
            <a:r>
              <a:rPr dirty="0" sz="2800" spc="-5" b="1">
                <a:latin typeface="Microsoft JhengHei"/>
                <a:cs typeface="Microsoft JhengHei"/>
              </a:rPr>
              <a:t>的</a:t>
            </a:r>
            <a:r>
              <a:rPr dirty="0" sz="2800" spc="2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任一块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940" y="5508447"/>
            <a:ext cx="1555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i </a:t>
            </a:r>
            <a:r>
              <a:rPr dirty="0" sz="2800" spc="-5" b="1">
                <a:solidFill>
                  <a:srgbClr val="A40020"/>
                </a:solidFill>
                <a:latin typeface="Times New Roman"/>
                <a:cs typeface="Times New Roman"/>
              </a:rPr>
              <a:t>= 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j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mod</a:t>
            </a:r>
            <a:r>
              <a:rPr dirty="0" sz="2400" spc="3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A40020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67685" y="5633237"/>
            <a:ext cx="1395730" cy="605155"/>
          </a:xfrm>
          <a:custGeom>
            <a:avLst/>
            <a:gdLst/>
            <a:ahLst/>
            <a:cxnLst/>
            <a:rect l="l" t="t" r="r" b="b"/>
            <a:pathLst>
              <a:path w="1395729" h="605154">
                <a:moveTo>
                  <a:pt x="1327587" y="19175"/>
                </a:moveTo>
                <a:lnTo>
                  <a:pt x="0" y="578192"/>
                </a:lnTo>
                <a:lnTo>
                  <a:pt x="11175" y="604888"/>
                </a:lnTo>
                <a:lnTo>
                  <a:pt x="1338833" y="45881"/>
                </a:lnTo>
                <a:lnTo>
                  <a:pt x="1342115" y="28898"/>
                </a:lnTo>
                <a:lnTo>
                  <a:pt x="1342044" y="28730"/>
                </a:lnTo>
                <a:lnTo>
                  <a:pt x="1327587" y="19175"/>
                </a:lnTo>
                <a:close/>
              </a:path>
              <a:path w="1395729" h="605154">
                <a:moveTo>
                  <a:pt x="1387643" y="15455"/>
                </a:moveTo>
                <a:lnTo>
                  <a:pt x="1336421" y="15455"/>
                </a:lnTo>
                <a:lnTo>
                  <a:pt x="1347724" y="42138"/>
                </a:lnTo>
                <a:lnTo>
                  <a:pt x="1338833" y="45881"/>
                </a:lnTo>
                <a:lnTo>
                  <a:pt x="1332229" y="80060"/>
                </a:lnTo>
                <a:lnTo>
                  <a:pt x="1387643" y="15455"/>
                </a:lnTo>
                <a:close/>
              </a:path>
              <a:path w="1395729" h="605154">
                <a:moveTo>
                  <a:pt x="1342115" y="28898"/>
                </a:moveTo>
                <a:lnTo>
                  <a:pt x="1338833" y="45881"/>
                </a:lnTo>
                <a:lnTo>
                  <a:pt x="1347724" y="42138"/>
                </a:lnTo>
                <a:lnTo>
                  <a:pt x="1342115" y="28898"/>
                </a:lnTo>
                <a:close/>
              </a:path>
              <a:path w="1395729" h="605154">
                <a:moveTo>
                  <a:pt x="1336421" y="15455"/>
                </a:moveTo>
                <a:lnTo>
                  <a:pt x="1327587" y="19175"/>
                </a:lnTo>
                <a:lnTo>
                  <a:pt x="1342044" y="28730"/>
                </a:lnTo>
                <a:lnTo>
                  <a:pt x="1336421" y="15455"/>
                </a:lnTo>
                <a:close/>
              </a:path>
              <a:path w="1395729" h="605154">
                <a:moveTo>
                  <a:pt x="1298575" y="0"/>
                </a:moveTo>
                <a:lnTo>
                  <a:pt x="1327587" y="19175"/>
                </a:lnTo>
                <a:lnTo>
                  <a:pt x="1336421" y="15455"/>
                </a:lnTo>
                <a:lnTo>
                  <a:pt x="1387643" y="15455"/>
                </a:lnTo>
                <a:lnTo>
                  <a:pt x="1395476" y="6324"/>
                </a:lnTo>
                <a:lnTo>
                  <a:pt x="129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25617" y="5682234"/>
            <a:ext cx="1058545" cy="579755"/>
          </a:xfrm>
          <a:custGeom>
            <a:avLst/>
            <a:gdLst/>
            <a:ahLst/>
            <a:cxnLst/>
            <a:rect l="l" t="t" r="r" b="b"/>
            <a:pathLst>
              <a:path w="1058545" h="579754">
                <a:moveTo>
                  <a:pt x="66291" y="19317"/>
                </a:moveTo>
                <a:lnTo>
                  <a:pt x="50927" y="27482"/>
                </a:lnTo>
                <a:lnTo>
                  <a:pt x="52578" y="44808"/>
                </a:lnTo>
                <a:lnTo>
                  <a:pt x="1044702" y="579666"/>
                </a:lnTo>
                <a:lnTo>
                  <a:pt x="1058418" y="554177"/>
                </a:lnTo>
                <a:lnTo>
                  <a:pt x="66291" y="19317"/>
                </a:lnTo>
                <a:close/>
              </a:path>
              <a:path w="1058545" h="579754">
                <a:moveTo>
                  <a:pt x="0" y="0"/>
                </a:moveTo>
                <a:lnTo>
                  <a:pt x="55880" y="79451"/>
                </a:lnTo>
                <a:lnTo>
                  <a:pt x="52578" y="44808"/>
                </a:lnTo>
                <a:lnTo>
                  <a:pt x="44069" y="40220"/>
                </a:lnTo>
                <a:lnTo>
                  <a:pt x="57785" y="14731"/>
                </a:lnTo>
                <a:lnTo>
                  <a:pt x="74921" y="14731"/>
                </a:lnTo>
                <a:lnTo>
                  <a:pt x="97028" y="2984"/>
                </a:lnTo>
                <a:lnTo>
                  <a:pt x="0" y="0"/>
                </a:lnTo>
                <a:close/>
              </a:path>
              <a:path w="1058545" h="579754">
                <a:moveTo>
                  <a:pt x="57785" y="14731"/>
                </a:moveTo>
                <a:lnTo>
                  <a:pt x="44069" y="40220"/>
                </a:lnTo>
                <a:lnTo>
                  <a:pt x="52578" y="44808"/>
                </a:lnTo>
                <a:lnTo>
                  <a:pt x="50927" y="27482"/>
                </a:lnTo>
                <a:lnTo>
                  <a:pt x="66291" y="19317"/>
                </a:lnTo>
                <a:lnTo>
                  <a:pt x="57785" y="14731"/>
                </a:lnTo>
                <a:close/>
              </a:path>
              <a:path w="1058545" h="579754">
                <a:moveTo>
                  <a:pt x="74921" y="14731"/>
                </a:moveTo>
                <a:lnTo>
                  <a:pt x="57785" y="14731"/>
                </a:lnTo>
                <a:lnTo>
                  <a:pt x="66291" y="19317"/>
                </a:lnTo>
                <a:lnTo>
                  <a:pt x="74921" y="14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10000" y="5346191"/>
            <a:ext cx="1571625" cy="513715"/>
          </a:xfrm>
          <a:custGeom>
            <a:avLst/>
            <a:gdLst/>
            <a:ahLst/>
            <a:cxnLst/>
            <a:rect l="l" t="t" r="r" b="b"/>
            <a:pathLst>
              <a:path w="1571625" h="513714">
                <a:moveTo>
                  <a:pt x="0" y="513587"/>
                </a:moveTo>
                <a:lnTo>
                  <a:pt x="1571244" y="513587"/>
                </a:lnTo>
                <a:lnTo>
                  <a:pt x="1571244" y="0"/>
                </a:lnTo>
                <a:lnTo>
                  <a:pt x="0" y="0"/>
                </a:lnTo>
                <a:lnTo>
                  <a:pt x="0" y="513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43400" y="5391911"/>
            <a:ext cx="1915795" cy="512445"/>
          </a:xfrm>
          <a:custGeom>
            <a:avLst/>
            <a:gdLst/>
            <a:ahLst/>
            <a:cxnLst/>
            <a:rect l="l" t="t" r="r" b="b"/>
            <a:pathLst>
              <a:path w="1915795" h="512445">
                <a:moveTo>
                  <a:pt x="0" y="512063"/>
                </a:moveTo>
                <a:lnTo>
                  <a:pt x="1915668" y="512063"/>
                </a:lnTo>
                <a:lnTo>
                  <a:pt x="1915668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381244" y="5369052"/>
            <a:ext cx="878205" cy="513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dirty="0" sz="2700" spc="25" b="1">
                <a:solidFill>
                  <a:srgbClr val="A40020"/>
                </a:solidFill>
                <a:latin typeface="Microsoft JhengHei"/>
                <a:cs typeface="Microsoft JhengHei"/>
              </a:rPr>
              <a:t>联</a:t>
            </a:r>
            <a:r>
              <a:rPr dirty="0" sz="2700" spc="10" b="1">
                <a:solidFill>
                  <a:srgbClr val="A40020"/>
                </a:solidFill>
                <a:latin typeface="Microsoft JhengHei"/>
                <a:cs typeface="Microsoft JhengHei"/>
              </a:rPr>
              <a:t>映射</a:t>
            </a:r>
            <a:endParaRPr sz="27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10000" y="5369052"/>
            <a:ext cx="1468755" cy="513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  <a:tabLst>
                <a:tab pos="590550" algn="l"/>
              </a:tabLst>
            </a:pPr>
            <a:r>
              <a:rPr dirty="0" sz="2700" b="1">
                <a:solidFill>
                  <a:srgbClr val="A40020"/>
                </a:solidFill>
                <a:latin typeface="Microsoft JhengHei"/>
                <a:cs typeface="Microsoft JhengHei"/>
              </a:rPr>
              <a:t>直	</a:t>
            </a:r>
            <a:r>
              <a:rPr dirty="0" sz="2700" spc="-2430" b="1">
                <a:solidFill>
                  <a:srgbClr val="A40020"/>
                </a:solidFill>
                <a:latin typeface="Microsoft JhengHei"/>
                <a:cs typeface="Microsoft JhengHei"/>
              </a:rPr>
              <a:t>接</a:t>
            </a:r>
            <a:r>
              <a:rPr dirty="0" baseline="-7201" sz="4050" spc="-2220" b="1">
                <a:solidFill>
                  <a:srgbClr val="A40020"/>
                </a:solidFill>
                <a:latin typeface="Microsoft JhengHei"/>
                <a:cs typeface="Microsoft JhengHei"/>
              </a:rPr>
              <a:t>全</a:t>
            </a:r>
            <a:r>
              <a:rPr dirty="0" sz="2700" spc="-1215" b="1">
                <a:solidFill>
                  <a:srgbClr val="A40020"/>
                </a:solidFill>
                <a:latin typeface="Microsoft JhengHei"/>
                <a:cs typeface="Microsoft JhengHei"/>
              </a:rPr>
              <a:t>映</a:t>
            </a:r>
            <a:r>
              <a:rPr dirty="0" baseline="-7201" sz="4050" spc="-2220" b="1">
                <a:solidFill>
                  <a:srgbClr val="A40020"/>
                </a:solidFill>
                <a:latin typeface="Microsoft JhengHei"/>
                <a:cs typeface="Microsoft JhengHei"/>
              </a:rPr>
              <a:t>相</a:t>
            </a:r>
            <a:r>
              <a:rPr dirty="0" sz="2700" spc="-1210" b="1">
                <a:solidFill>
                  <a:srgbClr val="A40020"/>
                </a:solidFill>
                <a:latin typeface="Microsoft JhengHei"/>
                <a:cs typeface="Microsoft JhengHei"/>
              </a:rPr>
              <a:t>射</a:t>
            </a:r>
            <a:endParaRPr sz="27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87498" y="5698388"/>
            <a:ext cx="1833245" cy="565150"/>
          </a:xfrm>
          <a:custGeom>
            <a:avLst/>
            <a:gdLst/>
            <a:ahLst/>
            <a:cxnLst/>
            <a:rect l="l" t="t" r="r" b="b"/>
            <a:pathLst>
              <a:path w="1833245" h="565150">
                <a:moveTo>
                  <a:pt x="1745446" y="27798"/>
                </a:moveTo>
                <a:lnTo>
                  <a:pt x="0" y="536879"/>
                </a:lnTo>
                <a:lnTo>
                  <a:pt x="8127" y="564667"/>
                </a:lnTo>
                <a:lnTo>
                  <a:pt x="1753533" y="55598"/>
                </a:lnTo>
                <a:lnTo>
                  <a:pt x="1745446" y="27798"/>
                </a:lnTo>
                <a:close/>
              </a:path>
              <a:path w="1833245" h="565150">
                <a:moveTo>
                  <a:pt x="1825983" y="23748"/>
                </a:moveTo>
                <a:lnTo>
                  <a:pt x="1759330" y="23748"/>
                </a:lnTo>
                <a:lnTo>
                  <a:pt x="1767459" y="51536"/>
                </a:lnTo>
                <a:lnTo>
                  <a:pt x="1753533" y="55598"/>
                </a:lnTo>
                <a:lnTo>
                  <a:pt x="1761616" y="83388"/>
                </a:lnTo>
                <a:lnTo>
                  <a:pt x="1825983" y="23748"/>
                </a:lnTo>
                <a:close/>
              </a:path>
              <a:path w="1833245" h="565150">
                <a:moveTo>
                  <a:pt x="1759330" y="23748"/>
                </a:moveTo>
                <a:lnTo>
                  <a:pt x="1745446" y="27798"/>
                </a:lnTo>
                <a:lnTo>
                  <a:pt x="1753533" y="55598"/>
                </a:lnTo>
                <a:lnTo>
                  <a:pt x="1767459" y="51536"/>
                </a:lnTo>
                <a:lnTo>
                  <a:pt x="1759330" y="23748"/>
                </a:lnTo>
                <a:close/>
              </a:path>
              <a:path w="1833245" h="565150">
                <a:moveTo>
                  <a:pt x="1737360" y="0"/>
                </a:moveTo>
                <a:lnTo>
                  <a:pt x="1745446" y="27798"/>
                </a:lnTo>
                <a:lnTo>
                  <a:pt x="1759330" y="23748"/>
                </a:lnTo>
                <a:lnTo>
                  <a:pt x="1825983" y="23748"/>
                </a:lnTo>
                <a:lnTo>
                  <a:pt x="1832864" y="17373"/>
                </a:lnTo>
                <a:lnTo>
                  <a:pt x="1737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49161" y="5702020"/>
            <a:ext cx="1605280" cy="561340"/>
          </a:xfrm>
          <a:custGeom>
            <a:avLst/>
            <a:gdLst/>
            <a:ahLst/>
            <a:cxnLst/>
            <a:rect l="l" t="t" r="r" b="b"/>
            <a:pathLst>
              <a:path w="1605279" h="561339">
                <a:moveTo>
                  <a:pt x="86994" y="27470"/>
                </a:moveTo>
                <a:lnTo>
                  <a:pt x="77850" y="54940"/>
                </a:lnTo>
                <a:lnTo>
                  <a:pt x="1595628" y="560870"/>
                </a:lnTo>
                <a:lnTo>
                  <a:pt x="1604771" y="533399"/>
                </a:lnTo>
                <a:lnTo>
                  <a:pt x="86994" y="27470"/>
                </a:lnTo>
                <a:close/>
              </a:path>
              <a:path w="1605279" h="561339">
                <a:moveTo>
                  <a:pt x="96138" y="0"/>
                </a:moveTo>
                <a:lnTo>
                  <a:pt x="0" y="13741"/>
                </a:lnTo>
                <a:lnTo>
                  <a:pt x="68707" y="82410"/>
                </a:lnTo>
                <a:lnTo>
                  <a:pt x="77850" y="54940"/>
                </a:lnTo>
                <a:lnTo>
                  <a:pt x="64135" y="50368"/>
                </a:lnTo>
                <a:lnTo>
                  <a:pt x="73278" y="22898"/>
                </a:lnTo>
                <a:lnTo>
                  <a:pt x="88516" y="22898"/>
                </a:lnTo>
                <a:lnTo>
                  <a:pt x="96138" y="0"/>
                </a:lnTo>
                <a:close/>
              </a:path>
              <a:path w="1605279" h="561339">
                <a:moveTo>
                  <a:pt x="73278" y="22898"/>
                </a:moveTo>
                <a:lnTo>
                  <a:pt x="64135" y="50368"/>
                </a:lnTo>
                <a:lnTo>
                  <a:pt x="77850" y="54940"/>
                </a:lnTo>
                <a:lnTo>
                  <a:pt x="86994" y="27470"/>
                </a:lnTo>
                <a:lnTo>
                  <a:pt x="73278" y="22898"/>
                </a:lnTo>
                <a:close/>
              </a:path>
              <a:path w="1605279" h="561339">
                <a:moveTo>
                  <a:pt x="88516" y="22898"/>
                </a:moveTo>
                <a:lnTo>
                  <a:pt x="73278" y="22898"/>
                </a:lnTo>
                <a:lnTo>
                  <a:pt x="86994" y="27470"/>
                </a:lnTo>
                <a:lnTo>
                  <a:pt x="88516" y="22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414777" y="110364"/>
            <a:ext cx="3973829" cy="1247775"/>
          </a:xfrm>
          <a:prstGeom prst="rect"/>
        </p:spPr>
        <p:txBody>
          <a:bodyPr wrap="square" lIns="0" tIns="18161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430"/>
              </a:spcBef>
            </a:pPr>
            <a:r>
              <a:rPr dirty="0" sz="4400" spc="5"/>
              <a:t>组关</a:t>
            </a:r>
            <a:r>
              <a:rPr dirty="0" sz="4400"/>
              <a:t>联映射方式</a:t>
            </a:r>
            <a:endParaRPr sz="4400"/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000">
                <a:solidFill>
                  <a:srgbClr val="000000"/>
                </a:solidFill>
                <a:latin typeface="Microsoft JhengHei"/>
                <a:cs typeface="Microsoft JhengHei"/>
              </a:rPr>
              <a:t>共</a:t>
            </a:r>
            <a:r>
              <a:rPr dirty="0" sz="2000" spc="-5">
                <a:solidFill>
                  <a:srgbClr val="000000"/>
                </a:solidFill>
                <a:latin typeface="Microsoft JhengHei"/>
                <a:cs typeface="Microsoft JhengHei"/>
              </a:rPr>
              <a:t> </a:t>
            </a:r>
            <a:r>
              <a:rPr dirty="0" sz="2000" i="1">
                <a:solidFill>
                  <a:srgbClr val="A40020"/>
                </a:solidFill>
                <a:latin typeface="Times New Roman"/>
                <a:cs typeface="Times New Roman"/>
              </a:rPr>
              <a:t>u </a:t>
            </a:r>
            <a:r>
              <a:rPr dirty="0" sz="2000" spc="10">
                <a:solidFill>
                  <a:srgbClr val="A40020"/>
                </a:solidFill>
                <a:latin typeface="Microsoft JhengHei"/>
                <a:cs typeface="Microsoft JhengHei"/>
              </a:rPr>
              <a:t>组</a:t>
            </a:r>
            <a:r>
              <a:rPr dirty="0" sz="2000" spc="10">
                <a:solidFill>
                  <a:srgbClr val="000000"/>
                </a:solidFill>
                <a:latin typeface="Microsoft JhengHei"/>
                <a:cs typeface="Microsoft JhengHei"/>
              </a:rPr>
              <a:t>，每组内两块</a:t>
            </a:r>
            <a:r>
              <a:rPr dirty="0" sz="2000" spc="5">
                <a:solidFill>
                  <a:srgbClr val="000000"/>
                </a:solidFill>
                <a:latin typeface="Microsoft JhengHei"/>
                <a:cs typeface="Microsoft JhengHei"/>
              </a:rPr>
              <a:t>（</a:t>
            </a:r>
            <a:r>
              <a:rPr dirty="0" sz="2000" spc="5" i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sz="200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48728" y="1307591"/>
            <a:ext cx="1641475" cy="399415"/>
          </a:xfrm>
          <a:custGeom>
            <a:avLst/>
            <a:gdLst/>
            <a:ahLst/>
            <a:cxnLst/>
            <a:rect l="l" t="t" r="r" b="b"/>
            <a:pathLst>
              <a:path w="1641475" h="399414">
                <a:moveTo>
                  <a:pt x="0" y="399288"/>
                </a:moveTo>
                <a:lnTo>
                  <a:pt x="1641348" y="399288"/>
                </a:lnTo>
                <a:lnTo>
                  <a:pt x="1641348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350252" y="1326261"/>
            <a:ext cx="1603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C5E7FB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49490" y="1289303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49490" y="1688592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39434" y="1692401"/>
            <a:ext cx="1210310" cy="1381125"/>
          </a:xfrm>
          <a:custGeom>
            <a:avLst/>
            <a:gdLst/>
            <a:ahLst/>
            <a:cxnLst/>
            <a:rect l="l" t="t" r="r" b="b"/>
            <a:pathLst>
              <a:path w="1210309" h="1381125">
                <a:moveTo>
                  <a:pt x="0" y="0"/>
                </a:moveTo>
                <a:lnTo>
                  <a:pt x="1210056" y="1380744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39434" y="1692401"/>
            <a:ext cx="1210310" cy="2915920"/>
          </a:xfrm>
          <a:custGeom>
            <a:avLst/>
            <a:gdLst/>
            <a:ahLst/>
            <a:cxnLst/>
            <a:rect l="l" t="t" r="r" b="b"/>
            <a:pathLst>
              <a:path w="1210309" h="2915920">
                <a:moveTo>
                  <a:pt x="0" y="0"/>
                </a:moveTo>
                <a:lnTo>
                  <a:pt x="1210056" y="2915412"/>
                </a:lnTo>
              </a:path>
            </a:pathLst>
          </a:custGeom>
          <a:ln w="38099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39434" y="1462277"/>
            <a:ext cx="1210310" cy="230504"/>
          </a:xfrm>
          <a:custGeom>
            <a:avLst/>
            <a:gdLst/>
            <a:ahLst/>
            <a:cxnLst/>
            <a:rect l="l" t="t" r="r" b="b"/>
            <a:pathLst>
              <a:path w="1210309" h="230505">
                <a:moveTo>
                  <a:pt x="0" y="230124"/>
                </a:moveTo>
                <a:lnTo>
                  <a:pt x="1210056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49490" y="1289303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49490" y="1707642"/>
            <a:ext cx="1641475" cy="0"/>
          </a:xfrm>
          <a:custGeom>
            <a:avLst/>
            <a:gdLst/>
            <a:ahLst/>
            <a:cxnLst/>
            <a:rect l="l" t="t" r="r" b="b"/>
            <a:pathLst>
              <a:path w="1641475" h="0">
                <a:moveTo>
                  <a:pt x="0" y="0"/>
                </a:moveTo>
                <a:lnTo>
                  <a:pt x="1641348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49490" y="1296161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990838" y="1296161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1266444" y="1510283"/>
          <a:ext cx="4894580" cy="201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1554480"/>
                <a:gridCol w="862330"/>
                <a:gridCol w="1555750"/>
              </a:tblGrid>
              <a:tr h="40386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247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EAD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029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16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Candara"/>
                          <a:cs typeface="Candara"/>
                        </a:rPr>
                        <a:t>0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EAD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2476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EAD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7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Candara"/>
                          <a:cs typeface="Candara"/>
                        </a:rPr>
                        <a:t>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EADFF"/>
                    </a:solidFill>
                  </a:tcPr>
                </a:tc>
              </a:tr>
              <a:tr h="40690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EAD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30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160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EAD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EAD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7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3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2920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5EAD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5903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280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432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05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14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dirty="0" baseline="26455" sz="1575" b="1" i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c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-2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6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dirty="0" baseline="26455" sz="1575" b="1" i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c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-1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304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8" name="object 68"/>
          <p:cNvSpPr/>
          <p:nvPr/>
        </p:nvSpPr>
        <p:spPr>
          <a:xfrm>
            <a:off x="6134861" y="1530858"/>
            <a:ext cx="5080" cy="417830"/>
          </a:xfrm>
          <a:custGeom>
            <a:avLst/>
            <a:gdLst/>
            <a:ahLst/>
            <a:cxnLst/>
            <a:rect l="l" t="t" r="r" b="b"/>
            <a:pathLst>
              <a:path w="5079" h="417830">
                <a:moveTo>
                  <a:pt x="0" y="0"/>
                </a:moveTo>
                <a:lnTo>
                  <a:pt x="4572" y="417575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48728" y="2869692"/>
            <a:ext cx="1641475" cy="398145"/>
          </a:xfrm>
          <a:custGeom>
            <a:avLst/>
            <a:gdLst/>
            <a:ahLst/>
            <a:cxnLst/>
            <a:rect l="l" t="t" r="r" b="b"/>
            <a:pathLst>
              <a:path w="1641475" h="398145">
                <a:moveTo>
                  <a:pt x="0" y="397763"/>
                </a:moveTo>
                <a:lnTo>
                  <a:pt x="1641348" y="397763"/>
                </a:lnTo>
                <a:lnTo>
                  <a:pt x="1641348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350252" y="2827147"/>
            <a:ext cx="1603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95"/>
              </a:spcBef>
            </a:pPr>
            <a:r>
              <a:rPr dirty="0" baseline="-17361" sz="2400" spc="7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b="1">
                <a:solidFill>
                  <a:srgbClr val="C5E7FB"/>
                </a:solidFill>
                <a:latin typeface="Candara"/>
                <a:cs typeface="Candara"/>
              </a:rPr>
              <a:t>2</a:t>
            </a:r>
            <a:r>
              <a:rPr dirty="0" sz="1050" b="1" i="1">
                <a:solidFill>
                  <a:srgbClr val="C5E7FB"/>
                </a:solidFill>
                <a:latin typeface="Candara"/>
                <a:cs typeface="Candara"/>
              </a:rPr>
              <a:t>c</a:t>
            </a:r>
            <a:r>
              <a:rPr dirty="0" sz="1050" b="1">
                <a:solidFill>
                  <a:srgbClr val="C5E7FB"/>
                </a:solidFill>
                <a:latin typeface="Candara"/>
                <a:cs typeface="Candara"/>
              </a:rPr>
              <a:t>-</a:t>
            </a:r>
            <a:r>
              <a:rPr dirty="0" sz="1050" b="1" i="1">
                <a:solidFill>
                  <a:srgbClr val="C5E7FB"/>
                </a:solidFill>
                <a:latin typeface="Candara"/>
                <a:cs typeface="Candara"/>
              </a:rPr>
              <a:t>r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49490" y="2851404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49490" y="3249167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990838" y="2853689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5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43393" y="2849117"/>
            <a:ext cx="6350" cy="437515"/>
          </a:xfrm>
          <a:custGeom>
            <a:avLst/>
            <a:gdLst/>
            <a:ahLst/>
            <a:cxnLst/>
            <a:rect l="l" t="t" r="r" b="b"/>
            <a:pathLst>
              <a:path w="6350" h="437514">
                <a:moveTo>
                  <a:pt x="6096" y="0"/>
                </a:moveTo>
                <a:lnTo>
                  <a:pt x="0" y="437388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348728" y="4460747"/>
            <a:ext cx="1641475" cy="398145"/>
          </a:xfrm>
          <a:custGeom>
            <a:avLst/>
            <a:gdLst/>
            <a:ahLst/>
            <a:cxnLst/>
            <a:rect l="l" t="t" r="r" b="b"/>
            <a:pathLst>
              <a:path w="1641475" h="398145">
                <a:moveTo>
                  <a:pt x="0" y="397763"/>
                </a:moveTo>
                <a:lnTo>
                  <a:pt x="1641348" y="397763"/>
                </a:lnTo>
                <a:lnTo>
                  <a:pt x="1641348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350252" y="4419091"/>
            <a:ext cx="1603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dirty="0" baseline="-17361" sz="2400" spc="7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b="1">
                <a:solidFill>
                  <a:srgbClr val="C5E7FB"/>
                </a:solidFill>
                <a:latin typeface="Candara"/>
                <a:cs typeface="Candara"/>
              </a:rPr>
              <a:t>2</a:t>
            </a:r>
            <a:r>
              <a:rPr dirty="0" sz="1050" b="1" i="1">
                <a:solidFill>
                  <a:srgbClr val="C5E7FB"/>
                </a:solidFill>
                <a:latin typeface="Candara"/>
                <a:cs typeface="Candara"/>
              </a:rPr>
              <a:t>c</a:t>
            </a:r>
            <a:r>
              <a:rPr dirty="0" sz="1050" b="1">
                <a:solidFill>
                  <a:srgbClr val="C5E7FB"/>
                </a:solidFill>
                <a:latin typeface="Candara"/>
                <a:cs typeface="Candara"/>
              </a:rPr>
              <a:t>-</a:t>
            </a:r>
            <a:r>
              <a:rPr dirty="0" sz="1050" b="1" i="1">
                <a:solidFill>
                  <a:srgbClr val="C5E7FB"/>
                </a:solidFill>
                <a:latin typeface="Candara"/>
                <a:cs typeface="Candara"/>
              </a:rPr>
              <a:t>r</a:t>
            </a:r>
            <a:r>
              <a:rPr dirty="0" sz="1050" b="1">
                <a:solidFill>
                  <a:srgbClr val="C5E7FB"/>
                </a:solidFill>
                <a:latin typeface="Candara"/>
                <a:cs typeface="Candara"/>
              </a:rPr>
              <a:t>+1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49490" y="4442459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49490" y="4840223"/>
            <a:ext cx="1641475" cy="38100"/>
          </a:xfrm>
          <a:custGeom>
            <a:avLst/>
            <a:gdLst/>
            <a:ahLst/>
            <a:cxnLst/>
            <a:rect l="l" t="t" r="r" b="b"/>
            <a:pathLst>
              <a:path w="1641475" h="38100">
                <a:moveTo>
                  <a:pt x="0" y="38100"/>
                </a:moveTo>
                <a:lnTo>
                  <a:pt x="1641348" y="38100"/>
                </a:lnTo>
                <a:lnTo>
                  <a:pt x="164134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49490" y="4437126"/>
            <a:ext cx="0" cy="440690"/>
          </a:xfrm>
          <a:custGeom>
            <a:avLst/>
            <a:gdLst/>
            <a:ahLst/>
            <a:cxnLst/>
            <a:rect l="l" t="t" r="r" b="b"/>
            <a:pathLst>
              <a:path w="0" h="440689">
                <a:moveTo>
                  <a:pt x="0" y="0"/>
                </a:moveTo>
                <a:lnTo>
                  <a:pt x="0" y="440436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990838" y="4441697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2526792"/>
            <a:ext cx="6533388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18731" y="2548127"/>
            <a:ext cx="64770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97040" y="2526792"/>
            <a:ext cx="189890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4736" y="3252215"/>
            <a:ext cx="826007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1352" y="3252215"/>
            <a:ext cx="826008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67967" y="3273552"/>
            <a:ext cx="104851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47088" y="3252215"/>
            <a:ext cx="2252472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30167" y="3273552"/>
            <a:ext cx="141579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6571" y="3252215"/>
            <a:ext cx="4396739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4736" y="3764279"/>
            <a:ext cx="6891528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4736" y="4489703"/>
            <a:ext cx="826007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1352" y="4489703"/>
            <a:ext cx="826008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7967" y="4511040"/>
            <a:ext cx="1086612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85188" y="4489703"/>
            <a:ext cx="826008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33244" y="4489703"/>
            <a:ext cx="1539240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03091" y="4511040"/>
            <a:ext cx="141579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49496" y="4489703"/>
            <a:ext cx="4750308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4736" y="5001767"/>
            <a:ext cx="6176771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3016" y="2639060"/>
            <a:ext cx="8101330" cy="292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直接映射、全相联映射是组相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联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映射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的</a:t>
            </a:r>
            <a:r>
              <a:rPr dirty="0" sz="2800" b="1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个</a:t>
            </a:r>
            <a:r>
              <a:rPr dirty="0" sz="2800" b="1">
                <a:solidFill>
                  <a:srgbClr val="0033CC"/>
                </a:solidFill>
                <a:latin typeface="Microsoft JhengHei"/>
                <a:cs typeface="Microsoft JhengHei"/>
              </a:rPr>
              <a:t>特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例</a:t>
            </a:r>
            <a:r>
              <a:rPr dirty="0" sz="2800" spc="-5" b="1">
                <a:solidFill>
                  <a:srgbClr val="0033CC"/>
                </a:solidFill>
                <a:latin typeface="Microsoft JhengHei"/>
                <a:cs typeface="Microsoft JhengHei"/>
              </a:rPr>
              <a:t>：</a:t>
            </a:r>
            <a:endParaRPr sz="2800">
              <a:latin typeface="Microsoft JhengHei"/>
              <a:cs typeface="Microsoft JhengHei"/>
            </a:endParaRPr>
          </a:p>
          <a:p>
            <a:pPr marL="12700" marR="133985">
              <a:lnSpc>
                <a:spcPct val="120000"/>
              </a:lnSpc>
              <a:spcBef>
                <a:spcPts val="1680"/>
              </a:spcBef>
            </a:pPr>
            <a:r>
              <a:rPr dirty="0" sz="2800" spc="5" b="1">
                <a:solidFill>
                  <a:srgbClr val="0080FF"/>
                </a:solidFill>
                <a:latin typeface="Microsoft JhengHei"/>
                <a:cs typeface="Microsoft JhengHei"/>
              </a:rPr>
              <a:t>①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-5" b="1">
                <a:solidFill>
                  <a:srgbClr val="0033CC"/>
                </a:solidFill>
                <a:latin typeface="Times New Roman"/>
                <a:cs typeface="Times New Roman"/>
              </a:rPr>
              <a:t>S=</a:t>
            </a:r>
            <a:r>
              <a:rPr dirty="0" sz="2800" spc="5" b="1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，也就是</a:t>
            </a:r>
            <a:r>
              <a:rPr dirty="0" sz="2800" spc="10" b="1">
                <a:solidFill>
                  <a:srgbClr val="0033CC"/>
                </a:solidFill>
                <a:latin typeface="Microsoft JhengHei"/>
                <a:cs typeface="Microsoft JhengHei"/>
              </a:rPr>
              <a:t>将</a:t>
            </a:r>
            <a:r>
              <a:rPr dirty="0" sz="2800" spc="-5" b="1">
                <a:solidFill>
                  <a:srgbClr val="0033CC"/>
                </a:solidFill>
                <a:latin typeface="Times New Roman"/>
                <a:cs typeface="Times New Roman"/>
              </a:rPr>
              <a:t>Cach</a:t>
            </a:r>
            <a:r>
              <a:rPr dirty="0" sz="2800" spc="-10" b="1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所有块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分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成一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（即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不</a:t>
            </a:r>
            <a:r>
              <a:rPr dirty="0" sz="2800" spc="-5" b="1">
                <a:solidFill>
                  <a:srgbClr val="0033CC"/>
                </a:solidFill>
                <a:latin typeface="Microsoft JhengHei"/>
                <a:cs typeface="Microsoft JhengHei"/>
              </a:rPr>
              <a:t>分 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组）时，组相联映射变成了全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相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联映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射</a:t>
            </a:r>
            <a:r>
              <a:rPr dirty="0" sz="2800" spc="-5" b="1">
                <a:solidFill>
                  <a:srgbClr val="0033CC"/>
                </a:solidFill>
                <a:latin typeface="Microsoft JhengHei"/>
                <a:cs typeface="Microsoft JhengHei"/>
              </a:rPr>
              <a:t>；</a:t>
            </a:r>
            <a:endParaRPr sz="2800">
              <a:latin typeface="Microsoft JhengHei"/>
              <a:cs typeface="Microsoft JhengHei"/>
            </a:endParaRPr>
          </a:p>
          <a:p>
            <a:pPr marL="12700" marR="5080">
              <a:lnSpc>
                <a:spcPct val="120100"/>
              </a:lnSpc>
              <a:spcBef>
                <a:spcPts val="1680"/>
              </a:spcBef>
            </a:pPr>
            <a:r>
              <a:rPr dirty="0" sz="2800" b="1">
                <a:solidFill>
                  <a:srgbClr val="0080FF"/>
                </a:solidFill>
                <a:latin typeface="Microsoft JhengHei"/>
                <a:cs typeface="Microsoft JhengHei"/>
              </a:rPr>
              <a:t>②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当</a:t>
            </a:r>
            <a:r>
              <a:rPr dirty="0" sz="2800" spc="-5" b="1">
                <a:solidFill>
                  <a:srgbClr val="0033CC"/>
                </a:solidFill>
                <a:latin typeface="Times New Roman"/>
                <a:cs typeface="Times New Roman"/>
              </a:rPr>
              <a:t>E=1</a:t>
            </a:r>
            <a:r>
              <a:rPr dirty="0" sz="2800" spc="-5" b="1">
                <a:solidFill>
                  <a:srgbClr val="0033CC"/>
                </a:solidFill>
                <a:latin typeface="Microsoft JhengHei"/>
                <a:cs typeface="Microsoft JhengHei"/>
              </a:rPr>
              <a:t>，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 </a:t>
            </a:r>
            <a:r>
              <a:rPr dirty="0" sz="2800" b="1">
                <a:solidFill>
                  <a:srgbClr val="0033CC"/>
                </a:solidFill>
                <a:latin typeface="Microsoft JhengHei"/>
                <a:cs typeface="Microsoft JhengHei"/>
              </a:rPr>
              <a:t>也就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是</a:t>
            </a:r>
            <a:r>
              <a:rPr dirty="0" sz="2800" spc="-5" b="1">
                <a:solidFill>
                  <a:srgbClr val="0033CC"/>
                </a:solidFill>
                <a:latin typeface="Times New Roman"/>
                <a:cs typeface="Times New Roman"/>
              </a:rPr>
              <a:t>Cache</a:t>
            </a:r>
            <a:r>
              <a:rPr dirty="0" sz="2800" b="1">
                <a:solidFill>
                  <a:srgbClr val="0033CC"/>
                </a:solidFill>
                <a:latin typeface="Microsoft JhengHei"/>
                <a:cs typeface="Microsoft JhengHei"/>
              </a:rPr>
              <a:t>所有块分组时，每组</a:t>
            </a:r>
            <a:r>
              <a:rPr dirty="0" sz="2800" spc="10" b="1">
                <a:solidFill>
                  <a:srgbClr val="0033CC"/>
                </a:solidFill>
                <a:latin typeface="Microsoft JhengHei"/>
                <a:cs typeface="Microsoft JhengHei"/>
              </a:rPr>
              <a:t>只</a:t>
            </a:r>
            <a:r>
              <a:rPr dirty="0" sz="2800" b="1">
                <a:solidFill>
                  <a:srgbClr val="0033CC"/>
                </a:solidFill>
                <a:latin typeface="Microsoft JhengHei"/>
                <a:cs typeface="Microsoft JhengHei"/>
              </a:rPr>
              <a:t>有一 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个块，组相联映射变成了直接</a:t>
            </a:r>
            <a:r>
              <a:rPr dirty="0" sz="2800" spc="15" b="1">
                <a:solidFill>
                  <a:srgbClr val="0033CC"/>
                </a:solidFill>
                <a:latin typeface="Microsoft JhengHei"/>
                <a:cs typeface="Microsoft JhengHei"/>
              </a:rPr>
              <a:t>映</a:t>
            </a:r>
            <a:r>
              <a:rPr dirty="0" sz="2800" spc="5" b="1">
                <a:solidFill>
                  <a:srgbClr val="0033CC"/>
                </a:solidFill>
                <a:latin typeface="Microsoft JhengHei"/>
                <a:cs typeface="Microsoft JhengHei"/>
              </a:rPr>
              <a:t>射。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282822" y="668274"/>
            <a:ext cx="36620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Cache</a:t>
            </a:r>
            <a:r>
              <a:rPr dirty="0" sz="4400" b="0">
                <a:latin typeface="华文新魏"/>
                <a:cs typeface="华文新魏"/>
              </a:rPr>
              <a:t>映射功能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4545" y="2159635"/>
            <a:ext cx="6541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一</a:t>
            </a:r>
            <a:r>
              <a:rPr dirty="0" sz="2800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主存</a:t>
            </a:r>
            <a:r>
              <a:rPr dirty="0" sz="2800" spc="-5" b="1">
                <a:latin typeface="Microsoft JhengHei"/>
                <a:cs typeface="Microsoft JhengHei"/>
              </a:rPr>
              <a:t>块</a:t>
            </a:r>
            <a:r>
              <a:rPr dirty="0" sz="2800" spc="1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只能固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定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映射</a:t>
            </a:r>
            <a:r>
              <a:rPr dirty="0" sz="2800" spc="-5" b="1">
                <a:latin typeface="Microsoft JhengHei"/>
                <a:cs typeface="Microsoft JhengHei"/>
              </a:rPr>
              <a:t>到</a:t>
            </a:r>
            <a:r>
              <a:rPr dirty="0" sz="2800" spc="15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缓存块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086482"/>
            <a:ext cx="739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直接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924936"/>
            <a:ext cx="10953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全相联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763136"/>
            <a:ext cx="10953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latin typeface="Microsoft JhengHei"/>
                <a:cs typeface="Microsoft JhengHei"/>
              </a:rPr>
              <a:t>组相联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4545" y="2983483"/>
            <a:ext cx="5471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一</a:t>
            </a:r>
            <a:r>
              <a:rPr dirty="0" sz="2800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主存</a:t>
            </a:r>
            <a:r>
              <a:rPr dirty="0" sz="2800" spc="-5" b="1">
                <a:latin typeface="Microsoft JhengHei"/>
                <a:cs typeface="Microsoft JhengHei"/>
              </a:rPr>
              <a:t>块</a:t>
            </a:r>
            <a:r>
              <a:rPr dirty="0" sz="2800" spc="15" b="1"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-10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映射</a:t>
            </a:r>
            <a:r>
              <a:rPr dirty="0" sz="2800" spc="-5" b="1">
                <a:latin typeface="Microsoft JhengHei"/>
                <a:cs typeface="Microsoft JhengHei"/>
              </a:rPr>
              <a:t>到</a:t>
            </a:r>
            <a:r>
              <a:rPr dirty="0" sz="2800" spc="10" b="1">
                <a:latin typeface="Microsoft JhengHei"/>
                <a:cs typeface="Microsoft JhengHei"/>
              </a:rPr>
              <a:t> 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任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 </a:t>
            </a:r>
            <a:r>
              <a:rPr dirty="0" sz="2800" spc="5" b="1">
                <a:latin typeface="Microsoft JhengHei"/>
                <a:cs typeface="Microsoft JhengHei"/>
              </a:rPr>
              <a:t>缓存块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4545" y="3821938"/>
            <a:ext cx="6803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某一</a:t>
            </a:r>
            <a:r>
              <a:rPr dirty="0" sz="2800" spc="5" b="1">
                <a:latin typeface="Microsoft JhengHei"/>
                <a:cs typeface="Microsoft JhengHei"/>
              </a:rPr>
              <a:t>主存块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能</a:t>
            </a:r>
            <a:r>
              <a:rPr dirty="0" sz="2800" spc="5" b="1">
                <a:latin typeface="Microsoft JhengHei"/>
                <a:cs typeface="Microsoft JhengHei"/>
              </a:rPr>
              <a:t>映射到</a:t>
            </a:r>
            <a:r>
              <a:rPr dirty="0" sz="2800" spc="5" b="1">
                <a:solidFill>
                  <a:srgbClr val="A40020"/>
                </a:solidFill>
                <a:latin typeface="Microsoft JhengHei"/>
                <a:cs typeface="Microsoft JhengHei"/>
              </a:rPr>
              <a:t>某一</a:t>
            </a:r>
            <a:r>
              <a:rPr dirty="0" sz="2800" spc="5" b="1">
                <a:latin typeface="Microsoft JhengHei"/>
                <a:cs typeface="Microsoft JhengHei"/>
              </a:rPr>
              <a:t>缓存</a:t>
            </a:r>
            <a:r>
              <a:rPr dirty="0" sz="2800" spc="15" b="1">
                <a:solidFill>
                  <a:srgbClr val="A40020"/>
                </a:solidFill>
                <a:latin typeface="Microsoft JhengHei"/>
                <a:cs typeface="Microsoft JhengHei"/>
              </a:rPr>
              <a:t>组</a:t>
            </a:r>
            <a:r>
              <a:rPr dirty="0" sz="2800" spc="5" b="1">
                <a:latin typeface="Microsoft JhengHei"/>
                <a:cs typeface="Microsoft JhengHei"/>
              </a:rPr>
              <a:t>中的</a:t>
            </a:r>
            <a:r>
              <a:rPr dirty="0" sz="2800" spc="15" b="1">
                <a:solidFill>
                  <a:srgbClr val="A40020"/>
                </a:solidFill>
                <a:latin typeface="Microsoft JhengHei"/>
                <a:cs typeface="Microsoft JhengHei"/>
              </a:rPr>
              <a:t>任</a:t>
            </a:r>
            <a:r>
              <a:rPr dirty="0" sz="2800" b="1">
                <a:solidFill>
                  <a:srgbClr val="A40020"/>
                </a:solidFill>
                <a:latin typeface="Microsoft JhengHei"/>
                <a:cs typeface="Microsoft JhengHei"/>
              </a:rPr>
              <a:t>一</a:t>
            </a:r>
            <a:r>
              <a:rPr dirty="0" sz="2800" spc="-5" b="1">
                <a:solidFill>
                  <a:srgbClr val="A40020"/>
                </a:solidFill>
                <a:latin typeface="Microsoft JhengHei"/>
                <a:cs typeface="Microsoft JhengHei"/>
              </a:rPr>
              <a:t>块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9986" y="1183386"/>
            <a:ext cx="2619375" cy="1077595"/>
          </a:xfrm>
          <a:custGeom>
            <a:avLst/>
            <a:gdLst/>
            <a:ahLst/>
            <a:cxnLst/>
            <a:rect l="l" t="t" r="r" b="b"/>
            <a:pathLst>
              <a:path w="2619375" h="1077595">
                <a:moveTo>
                  <a:pt x="714375" y="96774"/>
                </a:moveTo>
                <a:lnTo>
                  <a:pt x="721977" y="59096"/>
                </a:lnTo>
                <a:lnTo>
                  <a:pt x="742711" y="28336"/>
                </a:lnTo>
                <a:lnTo>
                  <a:pt x="773471" y="7602"/>
                </a:lnTo>
                <a:lnTo>
                  <a:pt x="811149" y="0"/>
                </a:lnTo>
                <a:lnTo>
                  <a:pt x="1031875" y="0"/>
                </a:lnTo>
                <a:lnTo>
                  <a:pt x="1508125" y="0"/>
                </a:lnTo>
                <a:lnTo>
                  <a:pt x="2522601" y="0"/>
                </a:lnTo>
                <a:lnTo>
                  <a:pt x="2560278" y="7602"/>
                </a:lnTo>
                <a:lnTo>
                  <a:pt x="2591038" y="28336"/>
                </a:lnTo>
                <a:lnTo>
                  <a:pt x="2611772" y="59096"/>
                </a:lnTo>
                <a:lnTo>
                  <a:pt x="2619375" y="96774"/>
                </a:lnTo>
                <a:lnTo>
                  <a:pt x="2619375" y="338709"/>
                </a:lnTo>
                <a:lnTo>
                  <a:pt x="2619375" y="483869"/>
                </a:lnTo>
                <a:lnTo>
                  <a:pt x="2611772" y="521547"/>
                </a:lnTo>
                <a:lnTo>
                  <a:pt x="2591038" y="552307"/>
                </a:lnTo>
                <a:lnTo>
                  <a:pt x="2560278" y="573041"/>
                </a:lnTo>
                <a:lnTo>
                  <a:pt x="2522601" y="580643"/>
                </a:lnTo>
                <a:lnTo>
                  <a:pt x="1508125" y="580643"/>
                </a:lnTo>
                <a:lnTo>
                  <a:pt x="0" y="1077214"/>
                </a:lnTo>
                <a:lnTo>
                  <a:pt x="1031875" y="580643"/>
                </a:lnTo>
                <a:lnTo>
                  <a:pt x="811149" y="580643"/>
                </a:lnTo>
                <a:lnTo>
                  <a:pt x="773471" y="573041"/>
                </a:lnTo>
                <a:lnTo>
                  <a:pt x="742711" y="552307"/>
                </a:lnTo>
                <a:lnTo>
                  <a:pt x="721977" y="521547"/>
                </a:lnTo>
                <a:lnTo>
                  <a:pt x="714375" y="483869"/>
                </a:lnTo>
                <a:lnTo>
                  <a:pt x="714375" y="338709"/>
                </a:lnTo>
                <a:lnTo>
                  <a:pt x="714375" y="96774"/>
                </a:lnTo>
                <a:close/>
              </a:path>
            </a:pathLst>
          </a:custGeom>
          <a:ln w="28956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961" y="1201674"/>
            <a:ext cx="1752600" cy="1762760"/>
          </a:xfrm>
          <a:custGeom>
            <a:avLst/>
            <a:gdLst/>
            <a:ahLst/>
            <a:cxnLst/>
            <a:rect l="l" t="t" r="r" b="b"/>
            <a:pathLst>
              <a:path w="1752600" h="1762760">
                <a:moveTo>
                  <a:pt x="152400" y="96774"/>
                </a:moveTo>
                <a:lnTo>
                  <a:pt x="160002" y="59096"/>
                </a:lnTo>
                <a:lnTo>
                  <a:pt x="180736" y="28336"/>
                </a:lnTo>
                <a:lnTo>
                  <a:pt x="211496" y="7602"/>
                </a:lnTo>
                <a:lnTo>
                  <a:pt x="249174" y="0"/>
                </a:lnTo>
                <a:lnTo>
                  <a:pt x="419100" y="0"/>
                </a:lnTo>
                <a:lnTo>
                  <a:pt x="819150" y="0"/>
                </a:lnTo>
                <a:lnTo>
                  <a:pt x="1655826" y="0"/>
                </a:lnTo>
                <a:lnTo>
                  <a:pt x="1693503" y="7602"/>
                </a:lnTo>
                <a:lnTo>
                  <a:pt x="1724263" y="28336"/>
                </a:lnTo>
                <a:lnTo>
                  <a:pt x="1744997" y="59096"/>
                </a:lnTo>
                <a:lnTo>
                  <a:pt x="1752600" y="96774"/>
                </a:lnTo>
                <a:lnTo>
                  <a:pt x="1752600" y="338709"/>
                </a:lnTo>
                <a:lnTo>
                  <a:pt x="1752600" y="483870"/>
                </a:lnTo>
                <a:lnTo>
                  <a:pt x="1744997" y="521547"/>
                </a:lnTo>
                <a:lnTo>
                  <a:pt x="1724263" y="552307"/>
                </a:lnTo>
                <a:lnTo>
                  <a:pt x="1693503" y="573041"/>
                </a:lnTo>
                <a:lnTo>
                  <a:pt x="1655826" y="580643"/>
                </a:lnTo>
                <a:lnTo>
                  <a:pt x="819150" y="580643"/>
                </a:lnTo>
                <a:lnTo>
                  <a:pt x="0" y="1762505"/>
                </a:lnTo>
                <a:lnTo>
                  <a:pt x="419100" y="580643"/>
                </a:lnTo>
                <a:lnTo>
                  <a:pt x="249174" y="580643"/>
                </a:lnTo>
                <a:lnTo>
                  <a:pt x="211496" y="573041"/>
                </a:lnTo>
                <a:lnTo>
                  <a:pt x="180736" y="552307"/>
                </a:lnTo>
                <a:lnTo>
                  <a:pt x="160002" y="521547"/>
                </a:lnTo>
                <a:lnTo>
                  <a:pt x="152400" y="483870"/>
                </a:lnTo>
                <a:lnTo>
                  <a:pt x="152400" y="338709"/>
                </a:lnTo>
                <a:lnTo>
                  <a:pt x="152400" y="96774"/>
                </a:lnTo>
                <a:close/>
              </a:path>
            </a:pathLst>
          </a:custGeom>
          <a:ln w="2895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7340" y="470992"/>
            <a:ext cx="6566534" cy="1113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16555">
              <a:lnSpc>
                <a:spcPts val="476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Cache</a:t>
            </a:r>
            <a:r>
              <a:rPr dirty="0" sz="4400" b="0">
                <a:latin typeface="华文新魏"/>
                <a:cs typeface="华文新魏"/>
              </a:rPr>
              <a:t>映射功能</a:t>
            </a:r>
            <a:endParaRPr sz="4400">
              <a:latin typeface="华文新魏"/>
              <a:cs typeface="华文新魏"/>
            </a:endParaRPr>
          </a:p>
          <a:p>
            <a:pPr marL="12700">
              <a:lnSpc>
                <a:spcPts val="3800"/>
              </a:lnSpc>
              <a:tabLst>
                <a:tab pos="1565275" algn="l"/>
              </a:tabLst>
            </a:pPr>
            <a:r>
              <a:rPr dirty="0" sz="3600" spc="10">
                <a:solidFill>
                  <a:srgbClr val="A40020"/>
                </a:solidFill>
                <a:latin typeface="Microsoft JhengHei"/>
                <a:cs typeface="Microsoft JhengHei"/>
              </a:rPr>
              <a:t>小结</a:t>
            </a:r>
            <a:r>
              <a:rPr dirty="0" sz="3600">
                <a:solidFill>
                  <a:srgbClr val="A40020"/>
                </a:solidFill>
                <a:latin typeface="Microsoft JhengHei"/>
                <a:cs typeface="Microsoft JhengHei"/>
              </a:rPr>
              <a:t>：	</a:t>
            </a:r>
            <a:r>
              <a:rPr dirty="0" baseline="-21825" sz="4200" spc="7">
                <a:solidFill>
                  <a:srgbClr val="000000"/>
                </a:solidFill>
                <a:latin typeface="Microsoft JhengHei"/>
                <a:cs typeface="Microsoft JhengHei"/>
              </a:rPr>
              <a:t>成</a:t>
            </a:r>
            <a:r>
              <a:rPr dirty="0" baseline="-21825" sz="4200" spc="-3915">
                <a:solidFill>
                  <a:srgbClr val="000000"/>
                </a:solidFill>
                <a:latin typeface="Microsoft JhengHei"/>
                <a:cs typeface="Microsoft JhengHei"/>
              </a:rPr>
              <a:t>本</a:t>
            </a:r>
            <a:r>
              <a:rPr dirty="0" baseline="-19841" sz="4200" spc="-284">
                <a:solidFill>
                  <a:srgbClr val="000000"/>
                </a:solidFill>
                <a:latin typeface="Microsoft JhengHei"/>
                <a:cs typeface="Microsoft JhengHei"/>
              </a:rPr>
              <a:t>不</a:t>
            </a:r>
            <a:r>
              <a:rPr dirty="0" baseline="-21825" sz="4200" spc="-3915">
                <a:solidFill>
                  <a:srgbClr val="000000"/>
                </a:solidFill>
                <a:latin typeface="Microsoft JhengHei"/>
                <a:cs typeface="Microsoft JhengHei"/>
              </a:rPr>
              <a:t>高</a:t>
            </a:r>
            <a:r>
              <a:rPr dirty="0" baseline="-19841" sz="4200">
                <a:solidFill>
                  <a:srgbClr val="000000"/>
                </a:solidFill>
                <a:latin typeface="Microsoft JhengHei"/>
                <a:cs typeface="Microsoft JhengHei"/>
              </a:rPr>
              <a:t>灵活</a:t>
            </a:r>
            <a:endParaRPr baseline="-19841" sz="42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633" y="917575"/>
            <a:ext cx="2824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内存</a:t>
            </a:r>
            <a:r>
              <a:rPr dirty="0" sz="4400"/>
              <a:t>的共享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2742" y="2488844"/>
            <a:ext cx="8265159" cy="190182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以允许多个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进程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访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问主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的同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一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部分</a:t>
            </a:r>
            <a:endParaRPr sz="28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02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5" b="1">
                <a:solidFill>
                  <a:srgbClr val="073D86"/>
                </a:solidFill>
                <a:latin typeface="微软雅黑"/>
                <a:cs typeface="微软雅黑"/>
              </a:rPr>
              <a:t>例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如</a:t>
            </a:r>
            <a:r>
              <a:rPr dirty="0" sz="2800" spc="5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40" b="1">
                <a:solidFill>
                  <a:srgbClr val="073D86"/>
                </a:solidFill>
                <a:latin typeface="微软雅黑"/>
                <a:cs typeface="微软雅黑"/>
              </a:rPr>
              <a:t>如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果许多</a:t>
            </a:r>
            <a:r>
              <a:rPr dirty="0" sz="2800" spc="4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程正在</a:t>
            </a:r>
            <a:r>
              <a:rPr dirty="0" sz="2800" spc="40" b="1">
                <a:solidFill>
                  <a:srgbClr val="073D86"/>
                </a:solidFill>
                <a:latin typeface="微软雅黑"/>
                <a:cs typeface="微软雅黑"/>
              </a:rPr>
              <a:t>执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行同一</a:t>
            </a:r>
            <a:r>
              <a:rPr dirty="0" sz="2800" spc="4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800" spc="75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800" spc="5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则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允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许 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每个进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访问该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序的同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一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个副本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要</a:t>
            </a:r>
            <a:r>
              <a:rPr dirty="0" sz="2800" spc="50" b="1">
                <a:solidFill>
                  <a:srgbClr val="073D86"/>
                </a:solidFill>
                <a:latin typeface="微软雅黑"/>
                <a:cs typeface="微软雅黑"/>
              </a:rPr>
              <a:t>比让每</a:t>
            </a:r>
            <a:r>
              <a:rPr dirty="0" sz="2800" spc="35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程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有自己单独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的副本更有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优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势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885266"/>
            <a:ext cx="53619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7.5.3</a:t>
            </a:r>
            <a:r>
              <a:rPr dirty="0" sz="4800" spc="-6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Cache</a:t>
            </a:r>
            <a:r>
              <a:rPr dirty="0" sz="4800" spc="-5" b="0">
                <a:latin typeface="华文新魏"/>
                <a:cs typeface="华文新魏"/>
              </a:rPr>
              <a:t>替换算法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98569"/>
            <a:ext cx="3375660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程序局部性原理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先进先出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(FIFO)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最近最少使用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(LRU)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随机算法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775461"/>
            <a:ext cx="4965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程序局部性原</a:t>
            </a:r>
            <a:r>
              <a:rPr dirty="0" sz="4800" spc="-10" b="0">
                <a:latin typeface="华文新魏"/>
                <a:cs typeface="华文新魏"/>
              </a:rPr>
              <a:t>理</a:t>
            </a:r>
            <a:r>
              <a:rPr dirty="0" sz="4800" b="0">
                <a:latin typeface="华文新魏"/>
                <a:cs typeface="华文新魏"/>
              </a:rPr>
              <a:t>(1)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915667"/>
            <a:ext cx="8426450" cy="4381500"/>
          </a:xfrm>
          <a:custGeom>
            <a:avLst/>
            <a:gdLst/>
            <a:ahLst/>
            <a:cxnLst/>
            <a:rect l="l" t="t" r="r" b="b"/>
            <a:pathLst>
              <a:path w="8426450" h="4381500">
                <a:moveTo>
                  <a:pt x="0" y="4381500"/>
                </a:moveTo>
                <a:lnTo>
                  <a:pt x="8426196" y="4381500"/>
                </a:lnTo>
                <a:lnTo>
                  <a:pt x="8426196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1925192"/>
            <a:ext cx="8230870" cy="426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指程序在执行过程中的一个较短时间内，所执行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2400" spc="10" b="1">
                <a:solidFill>
                  <a:srgbClr val="0000FF"/>
                </a:solidFill>
                <a:latin typeface="微软雅黑"/>
                <a:cs typeface="微软雅黑"/>
              </a:rPr>
              <a:t>指令地址 </a:t>
            </a:r>
            <a:r>
              <a:rPr dirty="0" sz="2400" spc="5" b="1">
                <a:solidFill>
                  <a:srgbClr val="0000FF"/>
                </a:solidFill>
                <a:latin typeface="微软雅黑"/>
                <a:cs typeface="微软雅黑"/>
              </a:rPr>
              <a:t>或操作</a:t>
            </a:r>
            <a:r>
              <a:rPr dirty="0" sz="2400" b="1">
                <a:solidFill>
                  <a:srgbClr val="0000FF"/>
                </a:solidFill>
                <a:latin typeface="微软雅黑"/>
                <a:cs typeface="微软雅黑"/>
              </a:rPr>
              <a:t>数地址分别局限于一定的存储区域</a:t>
            </a:r>
            <a:r>
              <a:rPr dirty="0" sz="2400" spc="10" b="1">
                <a:solidFill>
                  <a:srgbClr val="0000FF"/>
                </a:solidFill>
                <a:latin typeface="微软雅黑"/>
                <a:cs typeface="微软雅黑"/>
              </a:rPr>
              <a:t>中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。又可细分时间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局部性和空间局部性</a:t>
            </a:r>
            <a:endParaRPr sz="2400">
              <a:latin typeface="华文新魏"/>
              <a:cs typeface="华文新魏"/>
            </a:endParaRPr>
          </a:p>
          <a:p>
            <a:pPr marL="285115" marR="64769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早在1968年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P.</a:t>
            </a:r>
            <a:r>
              <a:rPr dirty="0" sz="2400" spc="-11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Denning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研究程序执行时的局部性原理，对此 进行研究的还有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Knuth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分析一组学生的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Fortran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程序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400">
              <a:latin typeface="华文新魏"/>
              <a:cs typeface="华文新魏"/>
            </a:endParaRPr>
          </a:p>
          <a:p>
            <a:pPr marL="285115" marR="17145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Tan</a:t>
            </a:r>
            <a:r>
              <a:rPr dirty="0" sz="2400" spc="-10">
                <a:solidFill>
                  <a:srgbClr val="0000FF"/>
                </a:solidFill>
                <a:latin typeface="华文新魏"/>
                <a:cs typeface="华文新魏"/>
              </a:rPr>
              <a:t>e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nbaum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分析操作系统的过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、Huck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分析通用科学计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算程序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)，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发现程序和数据的访问都有聚集成群的倾向</a:t>
            </a:r>
            <a:endParaRPr sz="2400">
              <a:latin typeface="华文新魏"/>
              <a:cs typeface="华文新魏"/>
            </a:endParaRPr>
          </a:p>
          <a:p>
            <a:pPr marL="285115" marR="20955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某存储单元被使用，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相邻存储单元很快也被使用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称空间 局部性spatial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locality)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285115" marR="20955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或者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最近访问过的程序代码和数据，很快又被访</a:t>
            </a:r>
            <a:r>
              <a:rPr dirty="0" sz="2400" spc="5">
                <a:solidFill>
                  <a:srgbClr val="0000FF"/>
                </a:solidFill>
                <a:latin typeface="华文新魏"/>
                <a:cs typeface="华文新魏"/>
              </a:rPr>
              <a:t>问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(</a:t>
            </a:r>
            <a:r>
              <a:rPr dirty="0" sz="2400">
                <a:solidFill>
                  <a:srgbClr val="0000FF"/>
                </a:solidFill>
                <a:latin typeface="华文新魏"/>
                <a:cs typeface="华文新魏"/>
              </a:rPr>
              <a:t>称时间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局部性temporal</a:t>
            </a:r>
            <a:r>
              <a:rPr dirty="0" sz="2400" spc="1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华文新魏"/>
                <a:cs typeface="华文新魏"/>
              </a:rPr>
              <a:t>locality)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108" y="309194"/>
            <a:ext cx="45021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分</a:t>
            </a:r>
            <a:r>
              <a:rPr dirty="0" sz="4400" spc="15"/>
              <a:t>页</a:t>
            </a:r>
            <a:r>
              <a:rPr dirty="0" sz="4400" spc="5"/>
              <a:t>下的</a:t>
            </a:r>
            <a:r>
              <a:rPr dirty="0" sz="4400" spc="-15"/>
              <a:t>运</a:t>
            </a:r>
            <a:r>
              <a:rPr dirty="0" sz="4400" spc="5"/>
              <a:t>行情况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10967" y="1196339"/>
            <a:ext cx="4628387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5300" y="1234439"/>
            <a:ext cx="1905" cy="5148580"/>
          </a:xfrm>
          <a:custGeom>
            <a:avLst/>
            <a:gdLst/>
            <a:ahLst/>
            <a:cxnLst/>
            <a:rect l="l" t="t" r="r" b="b"/>
            <a:pathLst>
              <a:path w="1904" h="5148580">
                <a:moveTo>
                  <a:pt x="0" y="0"/>
                </a:moveTo>
                <a:lnTo>
                  <a:pt x="1524" y="5148072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3440" y="1234439"/>
            <a:ext cx="1905" cy="5148580"/>
          </a:xfrm>
          <a:custGeom>
            <a:avLst/>
            <a:gdLst/>
            <a:ahLst/>
            <a:cxnLst/>
            <a:rect l="l" t="t" r="r" b="b"/>
            <a:pathLst>
              <a:path w="1904" h="5148580">
                <a:moveTo>
                  <a:pt x="0" y="0"/>
                </a:moveTo>
                <a:lnTo>
                  <a:pt x="1524" y="5148072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7779" y="1234439"/>
            <a:ext cx="1905" cy="5148580"/>
          </a:xfrm>
          <a:custGeom>
            <a:avLst/>
            <a:gdLst/>
            <a:ahLst/>
            <a:cxnLst/>
            <a:rect l="l" t="t" r="r" b="b"/>
            <a:pathLst>
              <a:path w="1904" h="5148580">
                <a:moveTo>
                  <a:pt x="0" y="0"/>
                </a:moveTo>
                <a:lnTo>
                  <a:pt x="1524" y="5148072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3179" y="1162811"/>
            <a:ext cx="1905" cy="5146675"/>
          </a:xfrm>
          <a:custGeom>
            <a:avLst/>
            <a:gdLst/>
            <a:ahLst/>
            <a:cxnLst/>
            <a:rect l="l" t="t" r="r" b="b"/>
            <a:pathLst>
              <a:path w="1904" h="5146675">
                <a:moveTo>
                  <a:pt x="0" y="0"/>
                </a:moveTo>
                <a:lnTo>
                  <a:pt x="1524" y="5146548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76771" y="1162811"/>
            <a:ext cx="1905" cy="5146675"/>
          </a:xfrm>
          <a:custGeom>
            <a:avLst/>
            <a:gdLst/>
            <a:ahLst/>
            <a:cxnLst/>
            <a:rect l="l" t="t" r="r" b="b"/>
            <a:pathLst>
              <a:path w="1904" h="5146675">
                <a:moveTo>
                  <a:pt x="0" y="0"/>
                </a:moveTo>
                <a:lnTo>
                  <a:pt x="1524" y="5146548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08064" y="1162811"/>
            <a:ext cx="3175" cy="5146675"/>
          </a:xfrm>
          <a:custGeom>
            <a:avLst/>
            <a:gdLst/>
            <a:ahLst/>
            <a:cxnLst/>
            <a:rect l="l" t="t" r="r" b="b"/>
            <a:pathLst>
              <a:path w="3175" h="5146675">
                <a:moveTo>
                  <a:pt x="0" y="0"/>
                </a:moveTo>
                <a:lnTo>
                  <a:pt x="3047" y="5146548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3179" y="1162811"/>
            <a:ext cx="1905" cy="5146675"/>
          </a:xfrm>
          <a:custGeom>
            <a:avLst/>
            <a:gdLst/>
            <a:ahLst/>
            <a:cxnLst/>
            <a:rect l="l" t="t" r="r" b="b"/>
            <a:pathLst>
              <a:path w="1904" h="5146675">
                <a:moveTo>
                  <a:pt x="0" y="0"/>
                </a:moveTo>
                <a:lnTo>
                  <a:pt x="1524" y="5146548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918794"/>
            <a:ext cx="4694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程序</a:t>
            </a:r>
            <a:r>
              <a:rPr dirty="0" sz="4400" b="0">
                <a:latin typeface="华文新魏"/>
                <a:cs typeface="华文新魏"/>
              </a:rPr>
              <a:t>局部性原</a:t>
            </a:r>
            <a:r>
              <a:rPr dirty="0" sz="4400" spc="5" b="0">
                <a:latin typeface="华文新魏"/>
                <a:cs typeface="华文新魏"/>
              </a:rPr>
              <a:t>理</a:t>
            </a:r>
            <a:r>
              <a:rPr dirty="0" sz="4400" b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2350007"/>
            <a:ext cx="8354695" cy="4102735"/>
          </a:xfrm>
          <a:custGeom>
            <a:avLst/>
            <a:gdLst/>
            <a:ahLst/>
            <a:cxnLst/>
            <a:rect l="l" t="t" r="r" b="b"/>
            <a:pathLst>
              <a:path w="8354695" h="4102735">
                <a:moveTo>
                  <a:pt x="0" y="4102608"/>
                </a:moveTo>
                <a:lnTo>
                  <a:pt x="8354568" y="4102608"/>
                </a:lnTo>
                <a:lnTo>
                  <a:pt x="8354568" y="0"/>
                </a:lnTo>
                <a:lnTo>
                  <a:pt x="0" y="0"/>
                </a:lnTo>
                <a:lnTo>
                  <a:pt x="0" y="410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065" y="2361691"/>
            <a:ext cx="8049259" cy="36106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85115" marR="13970" indent="-272415">
              <a:lnSpc>
                <a:spcPts val="2870"/>
              </a:lnSpc>
              <a:spcBef>
                <a:spcPts val="20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(1)</a:t>
            </a:r>
            <a:r>
              <a:rPr dirty="0" sz="2400" spc="-17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只有少量分支和过程调用，存在很多顺序执行的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指令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ts val="287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(2)</a:t>
            </a:r>
            <a:r>
              <a:rPr dirty="0" sz="24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有若干循环结构，由少量代码组成，而被多次执 行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ts val="287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(3)</a:t>
            </a:r>
            <a:r>
              <a:rPr dirty="0" sz="24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过程调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用的深度限制在小范围内，因而，指令引用通常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被局限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在少量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程中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ts val="287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(4)</a:t>
            </a:r>
            <a:r>
              <a:rPr dirty="0" sz="2400" spc="-9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涉及数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组、记录之类的数据结构，对它们的连续引用是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对位置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相邻的数据项的操作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4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(5)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有些部分彼此互斥，不是每次运行时都用到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013" y="857250"/>
            <a:ext cx="36004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Times New Roman"/>
                <a:cs typeface="Times New Roman"/>
              </a:rPr>
              <a:t>FIFO</a:t>
            </a:r>
            <a:r>
              <a:rPr dirty="0" sz="4400"/>
              <a:t>替</a:t>
            </a:r>
            <a:r>
              <a:rPr dirty="0" sz="4400" spc="15"/>
              <a:t>换</a:t>
            </a:r>
            <a:r>
              <a:rPr dirty="0" sz="4400"/>
              <a:t>算法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33320"/>
            <a:ext cx="8265795" cy="280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FIF</a:t>
            </a:r>
            <a:r>
              <a:rPr dirty="0" sz="2400" spc="75" b="1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策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略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把分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配给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进程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的页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框看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做是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一个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循环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缓冲</a:t>
            </a:r>
            <a:r>
              <a:rPr dirty="0" sz="2400" spc="125" b="1">
                <a:solidFill>
                  <a:srgbClr val="073D86"/>
                </a:solidFill>
                <a:latin typeface="微软雅黑"/>
                <a:cs typeface="微软雅黑"/>
              </a:rPr>
              <a:t>区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按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循环方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式移动页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实现时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，需要一个指针，这个指针在该进程的页框中循环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这是一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种实现起来最简单的替换策略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这种替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换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算法所隐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含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的逻辑是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替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换驻留在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存中时间最长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页；一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在很久以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前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取入主存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5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到现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可能已经不会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在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用到了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736" y="857250"/>
            <a:ext cx="34442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LR</a:t>
            </a:r>
            <a:r>
              <a:rPr dirty="0" sz="4400" spc="5">
                <a:latin typeface="Times New Roman"/>
                <a:cs typeface="Times New Roman"/>
              </a:rPr>
              <a:t>U</a:t>
            </a:r>
            <a:r>
              <a:rPr dirty="0" sz="4400"/>
              <a:t>替换算法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360168"/>
            <a:ext cx="8343265" cy="3317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LRU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策略替换主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存中上次使用距离当前最远的页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根据局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部性原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，这也是最近最不可能访问到的页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0499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该方法实现比较困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难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，一种实现方法是给每一页添加一个最 后一次访问的时间标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签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，并且必须在每次访问存储器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时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论访问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的是指令还是数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，都更新这个标签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即使有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支持这种方案的硬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件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，开销仍然非常大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ct val="1008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另一种可选择的方法是维护一个关于访问的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栈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，当开销同样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很大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2442972"/>
            <a:ext cx="9005316" cy="1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942" y="713308"/>
            <a:ext cx="32162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替换算法(例</a:t>
            </a:r>
            <a:r>
              <a:rPr dirty="0" sz="4400" b="0">
                <a:latin typeface="华文新魏"/>
                <a:cs typeface="华文新魏"/>
              </a:rPr>
              <a:t>)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8238" y="2565654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12914" y="2829305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2114" y="3103626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8036" y="1988820"/>
            <a:ext cx="8820912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0697" y="2841498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1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1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1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1" y="214884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28182" y="2579370"/>
            <a:ext cx="361315" cy="215265"/>
          </a:xfrm>
          <a:custGeom>
            <a:avLst/>
            <a:gdLst/>
            <a:ahLst/>
            <a:cxnLst/>
            <a:rect l="l" t="t" r="r" b="b"/>
            <a:pathLst>
              <a:path w="361314" h="215264">
                <a:moveTo>
                  <a:pt x="0" y="107441"/>
                </a:moveTo>
                <a:lnTo>
                  <a:pt x="34856" y="44000"/>
                </a:lnTo>
                <a:lnTo>
                  <a:pt x="73956" y="20738"/>
                </a:lnTo>
                <a:lnTo>
                  <a:pt x="123529" y="5480"/>
                </a:lnTo>
                <a:lnTo>
                  <a:pt x="180593" y="0"/>
                </a:lnTo>
                <a:lnTo>
                  <a:pt x="237658" y="5480"/>
                </a:lnTo>
                <a:lnTo>
                  <a:pt x="287231" y="20738"/>
                </a:lnTo>
                <a:lnTo>
                  <a:pt x="326331" y="44000"/>
                </a:lnTo>
                <a:lnTo>
                  <a:pt x="351976" y="73493"/>
                </a:lnTo>
                <a:lnTo>
                  <a:pt x="361188" y="107441"/>
                </a:lnTo>
                <a:lnTo>
                  <a:pt x="351976" y="141390"/>
                </a:lnTo>
                <a:lnTo>
                  <a:pt x="326331" y="170883"/>
                </a:lnTo>
                <a:lnTo>
                  <a:pt x="287231" y="194145"/>
                </a:lnTo>
                <a:lnTo>
                  <a:pt x="237658" y="209403"/>
                </a:lnTo>
                <a:lnTo>
                  <a:pt x="180593" y="214883"/>
                </a:lnTo>
                <a:lnTo>
                  <a:pt x="123529" y="209403"/>
                </a:lnTo>
                <a:lnTo>
                  <a:pt x="73956" y="194145"/>
                </a:lnTo>
                <a:lnTo>
                  <a:pt x="34856" y="170883"/>
                </a:lnTo>
                <a:lnTo>
                  <a:pt x="9211" y="141390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2618" y="3103626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3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1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3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1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288" y="4573093"/>
            <a:ext cx="8616715" cy="1019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811" y="4071242"/>
            <a:ext cx="8424483" cy="303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98341" y="4847082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108204"/>
                </a:moveTo>
                <a:lnTo>
                  <a:pt x="34698" y="44275"/>
                </a:lnTo>
                <a:lnTo>
                  <a:pt x="73627" y="20860"/>
                </a:lnTo>
                <a:lnTo>
                  <a:pt x="122992" y="5510"/>
                </a:lnTo>
                <a:lnTo>
                  <a:pt x="179832" y="0"/>
                </a:lnTo>
                <a:lnTo>
                  <a:pt x="236671" y="5510"/>
                </a:lnTo>
                <a:lnTo>
                  <a:pt x="286036" y="20860"/>
                </a:lnTo>
                <a:lnTo>
                  <a:pt x="324965" y="44275"/>
                </a:lnTo>
                <a:lnTo>
                  <a:pt x="350495" y="73981"/>
                </a:lnTo>
                <a:lnTo>
                  <a:pt x="359663" y="108204"/>
                </a:lnTo>
                <a:lnTo>
                  <a:pt x="350495" y="142426"/>
                </a:lnTo>
                <a:lnTo>
                  <a:pt x="324965" y="172132"/>
                </a:lnTo>
                <a:lnTo>
                  <a:pt x="286036" y="195547"/>
                </a:lnTo>
                <a:lnTo>
                  <a:pt x="236671" y="210897"/>
                </a:lnTo>
                <a:lnTo>
                  <a:pt x="179832" y="216408"/>
                </a:lnTo>
                <a:lnTo>
                  <a:pt x="122992" y="210897"/>
                </a:lnTo>
                <a:lnTo>
                  <a:pt x="73627" y="195547"/>
                </a:lnTo>
                <a:lnTo>
                  <a:pt x="34698" y="172132"/>
                </a:lnTo>
                <a:lnTo>
                  <a:pt x="9168" y="142426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93741" y="5135117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1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2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1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2" y="214883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0665" y="4595621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1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2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1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2" y="214883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38366" y="5135117"/>
            <a:ext cx="360045" cy="215265"/>
          </a:xfrm>
          <a:custGeom>
            <a:avLst/>
            <a:gdLst/>
            <a:ahLst/>
            <a:cxnLst/>
            <a:rect l="l" t="t" r="r" b="b"/>
            <a:pathLst>
              <a:path w="360045" h="215264">
                <a:moveTo>
                  <a:pt x="0" y="107441"/>
                </a:moveTo>
                <a:lnTo>
                  <a:pt x="34698" y="44000"/>
                </a:lnTo>
                <a:lnTo>
                  <a:pt x="73627" y="20738"/>
                </a:lnTo>
                <a:lnTo>
                  <a:pt x="122992" y="5480"/>
                </a:lnTo>
                <a:lnTo>
                  <a:pt x="179831" y="0"/>
                </a:lnTo>
                <a:lnTo>
                  <a:pt x="236671" y="5480"/>
                </a:lnTo>
                <a:lnTo>
                  <a:pt x="286036" y="20738"/>
                </a:lnTo>
                <a:lnTo>
                  <a:pt x="324965" y="44000"/>
                </a:lnTo>
                <a:lnTo>
                  <a:pt x="350495" y="73493"/>
                </a:lnTo>
                <a:lnTo>
                  <a:pt x="359663" y="107441"/>
                </a:lnTo>
                <a:lnTo>
                  <a:pt x="350495" y="141390"/>
                </a:lnTo>
                <a:lnTo>
                  <a:pt x="324965" y="170883"/>
                </a:lnTo>
                <a:lnTo>
                  <a:pt x="286036" y="194145"/>
                </a:lnTo>
                <a:lnTo>
                  <a:pt x="236671" y="209403"/>
                </a:lnTo>
                <a:lnTo>
                  <a:pt x="179831" y="214883"/>
                </a:lnTo>
                <a:lnTo>
                  <a:pt x="122992" y="209403"/>
                </a:lnTo>
                <a:lnTo>
                  <a:pt x="73627" y="194145"/>
                </a:lnTo>
                <a:lnTo>
                  <a:pt x="34698" y="170883"/>
                </a:lnTo>
                <a:lnTo>
                  <a:pt x="9168" y="141390"/>
                </a:lnTo>
                <a:lnTo>
                  <a:pt x="0" y="107441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5991" y="5163439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0000"/>
                </a:solidFill>
                <a:latin typeface="Microsoft JhengHei"/>
                <a:cs typeface="Microsoft JhengHei"/>
              </a:rPr>
              <a:t>回顾过去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82089" y="4376928"/>
            <a:ext cx="2519680" cy="78105"/>
          </a:xfrm>
          <a:custGeom>
            <a:avLst/>
            <a:gdLst/>
            <a:ahLst/>
            <a:cxnLst/>
            <a:rect l="l" t="t" r="r" b="b"/>
            <a:pathLst>
              <a:path w="2519679" h="78104">
                <a:moveTo>
                  <a:pt x="77723" y="0"/>
                </a:moveTo>
                <a:lnTo>
                  <a:pt x="0" y="38862"/>
                </a:lnTo>
                <a:lnTo>
                  <a:pt x="77723" y="77724"/>
                </a:lnTo>
                <a:lnTo>
                  <a:pt x="77723" y="51816"/>
                </a:lnTo>
                <a:lnTo>
                  <a:pt x="64769" y="51816"/>
                </a:lnTo>
                <a:lnTo>
                  <a:pt x="64769" y="25908"/>
                </a:lnTo>
                <a:lnTo>
                  <a:pt x="77723" y="25908"/>
                </a:lnTo>
                <a:lnTo>
                  <a:pt x="77723" y="0"/>
                </a:lnTo>
                <a:close/>
              </a:path>
              <a:path w="2519679" h="78104">
                <a:moveTo>
                  <a:pt x="77723" y="25908"/>
                </a:moveTo>
                <a:lnTo>
                  <a:pt x="64769" y="25908"/>
                </a:lnTo>
                <a:lnTo>
                  <a:pt x="64769" y="51816"/>
                </a:lnTo>
                <a:lnTo>
                  <a:pt x="77723" y="51816"/>
                </a:lnTo>
                <a:lnTo>
                  <a:pt x="77723" y="25908"/>
                </a:lnTo>
                <a:close/>
              </a:path>
              <a:path w="2519679" h="78104">
                <a:moveTo>
                  <a:pt x="2519172" y="25908"/>
                </a:moveTo>
                <a:lnTo>
                  <a:pt x="77723" y="25908"/>
                </a:lnTo>
                <a:lnTo>
                  <a:pt x="77723" y="51816"/>
                </a:lnTo>
                <a:lnTo>
                  <a:pt x="2519172" y="51816"/>
                </a:lnTo>
                <a:lnTo>
                  <a:pt x="2519172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62400" y="4126229"/>
            <a:ext cx="78105" cy="289560"/>
          </a:xfrm>
          <a:custGeom>
            <a:avLst/>
            <a:gdLst/>
            <a:ahLst/>
            <a:cxnLst/>
            <a:rect l="l" t="t" r="r" b="b"/>
            <a:pathLst>
              <a:path w="78104" h="289560">
                <a:moveTo>
                  <a:pt x="51815" y="64770"/>
                </a:moveTo>
                <a:lnTo>
                  <a:pt x="25908" y="64770"/>
                </a:lnTo>
                <a:lnTo>
                  <a:pt x="25908" y="289560"/>
                </a:lnTo>
                <a:lnTo>
                  <a:pt x="51815" y="289560"/>
                </a:lnTo>
                <a:lnTo>
                  <a:pt x="51815" y="64770"/>
                </a:lnTo>
                <a:close/>
              </a:path>
              <a:path w="78104" h="28956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28956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758697"/>
            <a:ext cx="47523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4800" b="0">
                <a:latin typeface="Times New Roman"/>
                <a:cs typeface="Times New Roman"/>
              </a:rPr>
              <a:t>7.5.4	Cach</a:t>
            </a:r>
            <a:r>
              <a:rPr dirty="0" sz="4800" spc="20" b="0">
                <a:latin typeface="Times New Roman"/>
                <a:cs typeface="Times New Roman"/>
              </a:rPr>
              <a:t>e</a:t>
            </a:r>
            <a:r>
              <a:rPr dirty="0" sz="4800" b="0">
                <a:latin typeface="华文新魏"/>
                <a:cs typeface="华文新魏"/>
              </a:rPr>
              <a:t>写策略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98569"/>
            <a:ext cx="358838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写回法</a:t>
            </a:r>
            <a:r>
              <a:rPr dirty="0" sz="2800" spc="1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(write--back)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写直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达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(write--trough)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写一次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(write--once)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791667"/>
            <a:ext cx="50717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1.</a:t>
            </a:r>
            <a:r>
              <a:rPr dirty="0" sz="4400" b="0">
                <a:latin typeface="华文新魏"/>
                <a:cs typeface="华文新魏"/>
              </a:rPr>
              <a:t>写回法</a:t>
            </a:r>
            <a:r>
              <a:rPr dirty="0" sz="4400" spc="-5" b="0">
                <a:latin typeface="Times New Roman"/>
                <a:cs typeface="Times New Roman"/>
              </a:rPr>
              <a:t>(write--back)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468117"/>
            <a:ext cx="8308975" cy="35744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115" marR="24257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写命中时，只修改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的内容不立即写入主 存，只当此行被换出时才写回主存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这种策略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－主存之间，不仅在读方向而且在写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735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方向上都起到高速缓存作用</a:t>
            </a:r>
            <a:endParaRPr sz="2400">
              <a:latin typeface="华文新魏"/>
              <a:cs typeface="华文新魏"/>
            </a:endParaRPr>
          </a:p>
          <a:p>
            <a:pPr algn="just" marL="285115" marR="90805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行的多次写命中都</a:t>
            </a:r>
            <a:r>
              <a:rPr dirty="0" sz="2400" spc="-15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中快速完成修改，</a:t>
            </a:r>
            <a:r>
              <a:rPr dirty="0" sz="2400" spc="-6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只在需 被替换时才写回速度较慢的主存，减少了访问主存的次数， 从而提高了效率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为支持这种策略，每个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行必须配置一个修改位，以反映 此行是否被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CPU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修改过。当某行被换出时，根据此行修改位 是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还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，决定是将该行内容写回主存还是简单地丢弃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791667"/>
            <a:ext cx="50717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1.</a:t>
            </a:r>
            <a:r>
              <a:rPr dirty="0" sz="4400" b="0">
                <a:latin typeface="华文新魏"/>
                <a:cs typeface="华文新魏"/>
              </a:rPr>
              <a:t>写回法</a:t>
            </a:r>
            <a:r>
              <a:rPr dirty="0" sz="4400" spc="-5" b="0">
                <a:latin typeface="Times New Roman"/>
                <a:cs typeface="Times New Roman"/>
              </a:rPr>
              <a:t>(write--back)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433320"/>
            <a:ext cx="839343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写未命中，写回法的处理是为包含欲写字的主存块 在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分配一行，将此块整个拷贝</a:t>
            </a:r>
            <a:r>
              <a:rPr dirty="0" sz="2400" spc="-25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后对其进行修改， 因为尔后对此块的多次读</a:t>
            </a:r>
            <a:r>
              <a:rPr dirty="0" sz="2400" spc="5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写访问的可能性很大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拷贝主存块时虽已读访问到主存，但此时并不对主存块修改</a:t>
            </a:r>
            <a:endParaRPr sz="2400">
              <a:latin typeface="华文新魏"/>
              <a:cs typeface="华文新魏"/>
            </a:endParaRPr>
          </a:p>
          <a:p>
            <a:pPr algn="just" marL="285115" marR="882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，因为换出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很可能在此期间要写回主存，为避免此过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程耗时太长，写未命中对将新块读入后，只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中进行写 修改，统一地将主存写修改操作留待换出时进行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25" y="917575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内</a:t>
            </a:r>
            <a:r>
              <a:rPr dirty="0" sz="4400" spc="15"/>
              <a:t>存</a:t>
            </a:r>
            <a:r>
              <a:rPr dirty="0" sz="4400"/>
              <a:t>的逻辑组织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0168" y="2646045"/>
            <a:ext cx="7830820" cy="1635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85115" marR="5080" indent="-272415">
              <a:lnSpc>
                <a:spcPct val="100400"/>
              </a:lnSpc>
              <a:spcBef>
                <a:spcPts val="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模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块可以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被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独立地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编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写和编</a:t>
            </a:r>
            <a:r>
              <a:rPr dirty="0" sz="2400" spc="114" b="1">
                <a:solidFill>
                  <a:srgbClr val="073D86"/>
                </a:solidFill>
                <a:latin typeface="微软雅黑"/>
                <a:cs typeface="微软雅黑"/>
              </a:rPr>
              <a:t>译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系统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运行时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解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析从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个模块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到其他模块的所有引用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可以给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不同的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模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块以不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的保护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级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别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只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读、只执行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endParaRPr sz="2400">
              <a:latin typeface="Candara"/>
              <a:cs typeface="Candara"/>
            </a:endParaRPr>
          </a:p>
          <a:p>
            <a:pPr marL="285115" indent="-272415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模块可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以被多个进程共享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758697"/>
            <a:ext cx="6044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imes New Roman"/>
                <a:cs typeface="Times New Roman"/>
              </a:rPr>
              <a:t>2.</a:t>
            </a:r>
            <a:r>
              <a:rPr dirty="0" sz="4800" b="0">
                <a:latin typeface="华文新魏"/>
                <a:cs typeface="华文新魏"/>
              </a:rPr>
              <a:t>写直达 </a:t>
            </a:r>
            <a:r>
              <a:rPr dirty="0" sz="4800" spc="-5" b="0">
                <a:latin typeface="Times New Roman"/>
                <a:cs typeface="Times New Roman"/>
              </a:rPr>
              <a:t>(write--trough)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360168"/>
            <a:ext cx="8291195" cy="31711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写命中时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与主存同时发生写修改</a:t>
            </a:r>
            <a:endParaRPr sz="2400">
              <a:latin typeface="华文新魏"/>
              <a:cs typeface="华文新魏"/>
            </a:endParaRPr>
          </a:p>
          <a:p>
            <a:pPr marL="285115" marR="21526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这种策略</a:t>
            </a:r>
            <a:r>
              <a:rPr dirty="0" sz="2400" spc="-7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显然较好地维护了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与主存的内容一致性，但 仍然存在一致性问题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例如在多处理器系统中各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都有自己的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，一个主存块 若在多个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中都有一份拷贝的话，某个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以写直达法来 修改它的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和主存时，其它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中的原拷贝就过时了，  即使在单处理器系统中，也有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I/O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设备不经过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向主存写 入的情况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758697"/>
            <a:ext cx="6044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Times New Roman"/>
                <a:cs typeface="Times New Roman"/>
              </a:rPr>
              <a:t>2.</a:t>
            </a:r>
            <a:r>
              <a:rPr dirty="0" sz="4800" b="0">
                <a:latin typeface="华文新魏"/>
                <a:cs typeface="华文新魏"/>
              </a:rPr>
              <a:t>写直达 </a:t>
            </a:r>
            <a:r>
              <a:rPr dirty="0" sz="4800" spc="-5" b="0">
                <a:latin typeface="Times New Roman"/>
                <a:cs typeface="Times New Roman"/>
              </a:rPr>
              <a:t>(write--trough)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504694"/>
            <a:ext cx="8309609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写未命中时，直接向主存写入了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中每行无需 设置一个修改位以及相应的判断逻辑，缺点是降低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了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功效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但此时是否将修改过的主存块取到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，写直达法却有两种 选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择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:</a:t>
            </a:r>
            <a:r>
              <a:rPr dirty="0" sz="2400" spc="-3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一种是取来并且为它分配一个行位置，称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 spc="-85">
                <a:solidFill>
                  <a:srgbClr val="073D86"/>
                </a:solidFill>
                <a:latin typeface="Times New Roman"/>
                <a:cs typeface="Times New Roman"/>
              </a:rPr>
              <a:t>WTWA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法 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(Write--Through--with--Write--Allocate)</a:t>
            </a:r>
            <a:r>
              <a:rPr dirty="0" sz="2400" spc="-1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另一种是不取，称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 spc="-65">
                <a:solidFill>
                  <a:srgbClr val="073D86"/>
                </a:solidFill>
                <a:latin typeface="Times New Roman"/>
                <a:cs typeface="Times New Roman"/>
              </a:rPr>
              <a:t>WTNWA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 Write--Through--with,</a:t>
            </a:r>
            <a:r>
              <a:rPr dirty="0" sz="24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NO-Write--Allocate</a:t>
            </a:r>
            <a:r>
              <a:rPr dirty="0" sz="24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85115" marR="9144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前一种方法保持了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cache/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主存的一致性，但操作复杂，而后 一种方法操作简化，但命中率降低，内存的修改块只有在读 未命中对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 spc="-2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进行替换时，才有可能映射到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645" y="758697"/>
            <a:ext cx="56813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3.</a:t>
            </a:r>
            <a:r>
              <a:rPr dirty="0" sz="4800" b="0">
                <a:latin typeface="华文新魏"/>
                <a:cs typeface="华文新魏"/>
              </a:rPr>
              <a:t>写一次</a:t>
            </a:r>
            <a:r>
              <a:rPr dirty="0" sz="4800" spc="-70" b="0">
                <a:latin typeface="华文新魏"/>
                <a:cs typeface="华文新魏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(write--once)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501646"/>
            <a:ext cx="8223250" cy="31013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85115" marR="5080" indent="-272415">
              <a:lnSpc>
                <a:spcPct val="100400"/>
              </a:lnSpc>
              <a:spcBef>
                <a:spcPts val="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写一次法是一种基于写回法又结合了写直达法的写策略，即 写命中和写未命中的处理与写回法基本相同，只是第一次写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命中时要同时写入主存</a:t>
            </a:r>
            <a:endParaRPr sz="2400">
              <a:latin typeface="华文新魏"/>
              <a:cs typeface="华文新魏"/>
            </a:endParaRPr>
          </a:p>
          <a:p>
            <a:pPr marL="285115" marR="12255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这种策略主要用于某些处理器的片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内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，例如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Pent</a:t>
            </a:r>
            <a:r>
              <a:rPr dirty="0" sz="2400" spc="5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 spc="-20">
                <a:solidFill>
                  <a:srgbClr val="073D86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处 理器的片内数据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就采用的是写一次法</a:t>
            </a:r>
            <a:endParaRPr sz="2400">
              <a:latin typeface="华文新魏"/>
              <a:cs typeface="华文新魏"/>
            </a:endParaRPr>
          </a:p>
          <a:p>
            <a:pPr algn="just" marL="285115" marR="23304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因为片内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</a:t>
            </a:r>
            <a:r>
              <a:rPr dirty="0" sz="2400" spc="10">
                <a:solidFill>
                  <a:srgbClr val="073D86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写命中时，写操作就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内部高速完成，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若没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dirty="0" sz="2400" spc="-2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内存地址及其它指示信号送出，就不便于系统中的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其它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监听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(snoop)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645" y="758697"/>
            <a:ext cx="56813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3.</a:t>
            </a:r>
            <a:r>
              <a:rPr dirty="0" sz="4800" b="0">
                <a:latin typeface="华文新魏"/>
                <a:cs typeface="华文新魏"/>
              </a:rPr>
              <a:t>写一次</a:t>
            </a:r>
            <a:r>
              <a:rPr dirty="0" sz="4800" spc="-70" b="0">
                <a:latin typeface="华文新魏"/>
                <a:cs typeface="华文新魏"/>
              </a:rPr>
              <a:t> </a:t>
            </a:r>
            <a:r>
              <a:rPr dirty="0" sz="4800" b="0">
                <a:latin typeface="Times New Roman"/>
                <a:cs typeface="Times New Roman"/>
              </a:rPr>
              <a:t>(write--once)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313055" algn="l"/>
              </a:tabLst>
            </a:pPr>
            <a:r>
              <a:rPr dirty="0"/>
              <a:t>采用写一次法，在第一次片</a:t>
            </a:r>
            <a:r>
              <a:rPr dirty="0" spc="5"/>
              <a:t>内</a:t>
            </a:r>
            <a:r>
              <a:rPr dirty="0">
                <a:latin typeface="Times New Roman"/>
                <a:cs typeface="Times New Roman"/>
              </a:rPr>
              <a:t>cache</a:t>
            </a:r>
            <a:r>
              <a:rPr dirty="0"/>
              <a:t>写命中时，</a:t>
            </a:r>
            <a:r>
              <a:rPr dirty="0" spc="-35"/>
              <a:t> </a:t>
            </a:r>
            <a:r>
              <a:rPr dirty="0" spc="-10">
                <a:latin typeface="Times New Roman"/>
                <a:cs typeface="Times New Roman"/>
              </a:rPr>
              <a:t>CPU</a:t>
            </a:r>
            <a:r>
              <a:rPr dirty="0"/>
              <a:t>要在总 线上启动一个存储写周期。其</a:t>
            </a:r>
            <a:r>
              <a:rPr dirty="0" spc="5"/>
              <a:t>它</a:t>
            </a:r>
            <a:r>
              <a:rPr dirty="0">
                <a:latin typeface="Times New Roman"/>
                <a:cs typeface="Times New Roman"/>
              </a:rPr>
              <a:t>cache</a:t>
            </a:r>
            <a:r>
              <a:rPr dirty="0"/>
              <a:t>监听到此主存块地址 及写信号后，即可把它们各自保存可能有的该块拷贝及时作 废</a:t>
            </a:r>
            <a:r>
              <a:rPr dirty="0" spc="5">
                <a:latin typeface="Times New Roman"/>
                <a:cs typeface="Times New Roman"/>
              </a:rPr>
              <a:t>(</a:t>
            </a:r>
            <a:r>
              <a:rPr dirty="0"/>
              <a:t>无效处</a:t>
            </a:r>
            <a:r>
              <a:rPr dirty="0" spc="-5"/>
              <a:t>理</a:t>
            </a:r>
            <a:r>
              <a:rPr dirty="0">
                <a:latin typeface="Times New Roman"/>
                <a:cs typeface="Times New Roman"/>
              </a:rPr>
              <a:t>)</a:t>
            </a:r>
          </a:p>
          <a:p>
            <a:pPr marL="312420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313055" algn="l"/>
              </a:tabLst>
            </a:pPr>
            <a:r>
              <a:rPr dirty="0" spc="-5"/>
              <a:t>尔后若</a:t>
            </a:r>
            <a:r>
              <a:rPr dirty="0"/>
              <a:t>有</a:t>
            </a:r>
            <a:r>
              <a:rPr dirty="0" spc="-5"/>
              <a:t> 对片内</a:t>
            </a:r>
            <a:r>
              <a:rPr dirty="0">
                <a:latin typeface="Times New Roman"/>
                <a:cs typeface="Times New Roman"/>
              </a:rPr>
              <a:t>cache</a:t>
            </a:r>
            <a:r>
              <a:rPr dirty="0" spc="-5"/>
              <a:t>此行的再次或多次写命中，则按回写 </a:t>
            </a:r>
            <a:r>
              <a:rPr dirty="0"/>
              <a:t>法处理，无需再送出信号了。这样虽然第一次写命中时花费 了一个存</a:t>
            </a:r>
            <a:r>
              <a:rPr dirty="0" spc="-20"/>
              <a:t> </a:t>
            </a:r>
            <a:r>
              <a:rPr dirty="0"/>
              <a:t>储周期，但对维护系统全</a:t>
            </a:r>
            <a:r>
              <a:rPr dirty="0" spc="5"/>
              <a:t>部</a:t>
            </a:r>
            <a:r>
              <a:rPr dirty="0">
                <a:latin typeface="Times New Roman"/>
                <a:cs typeface="Times New Roman"/>
              </a:rPr>
              <a:t>cache</a:t>
            </a:r>
            <a:r>
              <a:rPr dirty="0"/>
              <a:t>的一致性有利。 而大多的</a:t>
            </a:r>
            <a:r>
              <a:rPr dirty="0">
                <a:latin typeface="Times New Roman"/>
                <a:cs typeface="Times New Roman"/>
              </a:rPr>
              <a:t>cache</a:t>
            </a:r>
            <a:r>
              <a:rPr dirty="0"/>
              <a:t>写操作不涉及到</a:t>
            </a:r>
            <a:r>
              <a:rPr dirty="0" spc="580"/>
              <a:t>片</a:t>
            </a:r>
            <a:r>
              <a:rPr dirty="0"/>
              <a:t>外，对指令流水执行有利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751458"/>
            <a:ext cx="447611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b="0">
                <a:latin typeface="华文新魏"/>
                <a:cs typeface="华文新魏"/>
              </a:rPr>
              <a:t>本主题教学目标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187311"/>
            <a:ext cx="4907280" cy="361124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2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储管理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基本内容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定分区存储管理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变分区存储管理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掌握对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换、重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位、地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等概念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初步掌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握段式存储管理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初步掌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握页式存储管理</a:t>
            </a:r>
            <a:endParaRPr sz="2400">
              <a:latin typeface="微软雅黑"/>
              <a:cs typeface="微软雅黑"/>
            </a:endParaRPr>
          </a:p>
          <a:p>
            <a:pPr marL="622300" indent="-609600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工作原理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541" y="884046"/>
            <a:ext cx="4295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内</a:t>
            </a:r>
            <a:r>
              <a:rPr dirty="0" sz="4800" spc="15"/>
              <a:t>存</a:t>
            </a:r>
            <a:r>
              <a:rPr dirty="0" sz="4800"/>
              <a:t>的物理组织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7217" y="2574797"/>
            <a:ext cx="8122284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当可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供程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序和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数据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使用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的主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存可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能不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足</a:t>
            </a:r>
            <a:r>
              <a:rPr dirty="0" sz="2400" spc="120" b="1">
                <a:solidFill>
                  <a:srgbClr val="073D86"/>
                </a:solidFill>
                <a:latin typeface="微软雅黑"/>
                <a:cs typeface="微软雅黑"/>
              </a:rPr>
              <a:t>时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序员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必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采 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用覆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盖技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术来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组织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和数</a:t>
            </a:r>
            <a:r>
              <a:rPr dirty="0" sz="2400" spc="105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不同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的模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块被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指派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到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中的同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一块区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，主程序员在需要时换入或换出模块</a:t>
            </a:r>
            <a:endParaRPr sz="2400">
              <a:latin typeface="微软雅黑"/>
              <a:cs typeface="微软雅黑"/>
            </a:endParaRPr>
          </a:p>
          <a:p>
            <a:pPr algn="just" marL="285115" marR="762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在多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道程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序设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计环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境</a:t>
            </a:r>
            <a:r>
              <a:rPr dirty="0" sz="2400" spc="95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序员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在编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写代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码时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并不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能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知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道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可用空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间的大小及位置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3748" y="2873121"/>
            <a:ext cx="38049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7.2	</a:t>
            </a:r>
            <a:r>
              <a:rPr dirty="0" sz="5400" spc="10"/>
              <a:t>内存分区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265" y="792860"/>
            <a:ext cx="33788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内存分区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195918"/>
            <a:ext cx="5114925" cy="20745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4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2800" spc="-175" b="1">
                <a:solidFill>
                  <a:srgbClr val="073D86"/>
                </a:solidFill>
                <a:latin typeface="微软雅黑"/>
                <a:cs typeface="微软雅黑"/>
              </a:rPr>
              <a:t>7.2.1</a:t>
            </a:r>
            <a:r>
              <a:rPr dirty="0" sz="2800" spc="-16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固定分区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1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073D86"/>
                </a:solidFill>
                <a:latin typeface="微软雅黑"/>
                <a:cs typeface="微软雅黑"/>
              </a:rPr>
              <a:t>7.2.2</a:t>
            </a:r>
            <a:r>
              <a:rPr dirty="0" sz="2800" spc="-18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动态分区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2800" spc="1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dirty="0" sz="2800" spc="-80" b="1">
                <a:solidFill>
                  <a:srgbClr val="073D86"/>
                </a:solidFill>
                <a:latin typeface="微软雅黑"/>
                <a:cs typeface="微软雅黑"/>
              </a:rPr>
              <a:t>7.2.3</a:t>
            </a:r>
            <a:r>
              <a:rPr dirty="0" sz="2800" spc="-18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伙伴系统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80" b="1">
                <a:solidFill>
                  <a:srgbClr val="073D86"/>
                </a:solidFill>
                <a:latin typeface="微软雅黑"/>
                <a:cs typeface="微软雅黑"/>
              </a:rPr>
              <a:t>7.2.4</a:t>
            </a:r>
            <a:r>
              <a:rPr dirty="0" sz="2800" spc="-19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内存不足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储管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技术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64" y="792860"/>
            <a:ext cx="3836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7.2.1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固定分区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192353"/>
            <a:ext cx="8225155" cy="369189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固定分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区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:</a:t>
            </a:r>
            <a:r>
              <a:rPr dirty="0" sz="2800" spc="-18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大小相</a:t>
            </a:r>
            <a:r>
              <a:rPr dirty="0" sz="2800" spc="650" b="1">
                <a:solidFill>
                  <a:srgbClr val="073D86"/>
                </a:solidFill>
                <a:latin typeface="微软雅黑"/>
                <a:cs typeface="微软雅黑"/>
              </a:rPr>
              <a:t>等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或者大小相等</a:t>
            </a:r>
            <a:endParaRPr sz="28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小于或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等于分区容量的任何进程都可以装入到任何可用分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区中</a:t>
            </a:r>
            <a:endParaRPr sz="24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如果所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有的分区都满了，并且没有进程处于就绪态或运行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态，则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操作系统可以换出一个进程，并装入另一个进程，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使得处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理器有事可做</a:t>
            </a:r>
            <a:endParaRPr sz="2400">
              <a:latin typeface="微软雅黑"/>
              <a:cs typeface="微软雅黑"/>
            </a:endParaRPr>
          </a:p>
          <a:p>
            <a:pPr algn="just" lvl="1" marL="588645" marR="508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程序可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能超出任意分区的容量，程序员必须使用覆盖技术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设计程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序，使得在任何时候该程序只有一部分需要放到主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存中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64" y="792860"/>
            <a:ext cx="3836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7.2.1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固定分区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337740"/>
            <a:ext cx="8535670" cy="25933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主存的利用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率非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常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低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任何程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序，即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很小，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都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需要占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一个完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的分区</a:t>
            </a:r>
            <a:endParaRPr sz="2400">
              <a:latin typeface="微软雅黑"/>
              <a:cs typeface="微软雅黑"/>
            </a:endParaRPr>
          </a:p>
          <a:p>
            <a:pPr lvl="1" marL="588645" marR="15494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假设存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在一个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度小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于</a:t>
            </a:r>
            <a:r>
              <a:rPr dirty="0" sz="2400" spc="-114" b="1">
                <a:solidFill>
                  <a:srgbClr val="073D86"/>
                </a:solidFill>
                <a:latin typeface="微软雅黑"/>
                <a:cs typeface="微软雅黑"/>
              </a:rPr>
              <a:t>2</a:t>
            </a:r>
            <a:r>
              <a:rPr dirty="0" sz="2400" spc="-195" b="1">
                <a:solidFill>
                  <a:srgbClr val="073D86"/>
                </a:solidFill>
                <a:latin typeface="微软雅黑"/>
                <a:cs typeface="微软雅黑"/>
              </a:rPr>
              <a:t>M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的程序，当它被换入时，仍占据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了一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-155" b="1">
                <a:solidFill>
                  <a:srgbClr val="073D86"/>
                </a:solidFill>
                <a:latin typeface="微软雅黑"/>
                <a:cs typeface="微软雅黑"/>
              </a:rPr>
              <a:t>8M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的分区</a:t>
            </a:r>
            <a:endParaRPr sz="2400">
              <a:latin typeface="微软雅黑"/>
              <a:cs typeface="微软雅黑"/>
            </a:endParaRPr>
          </a:p>
          <a:p>
            <a:pPr lvl="1" marL="588645" marR="5080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由于被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装入的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据块小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于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分区大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小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，从而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导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致分区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内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部有空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间浪费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，这种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现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象称为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内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部碎片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945" y="630173"/>
            <a:ext cx="4852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7.2.1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固定分区</a:t>
            </a:r>
            <a:r>
              <a:rPr dirty="0" sz="4800" spc="-5" b="0">
                <a:latin typeface="Times New Roman"/>
                <a:cs typeface="Times New Roman"/>
              </a:rPr>
              <a:t>(</a:t>
            </a:r>
            <a:r>
              <a:rPr dirty="0" sz="4800" b="0">
                <a:latin typeface="华文新魏"/>
                <a:cs typeface="华文新魏"/>
              </a:rPr>
              <a:t>例</a:t>
            </a:r>
            <a:r>
              <a:rPr dirty="0" sz="4800" b="0">
                <a:latin typeface="Times New Roman"/>
                <a:cs typeface="Times New Roman"/>
              </a:rPr>
              <a:t>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1700" y="1773935"/>
            <a:ext cx="4847844" cy="4888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884046"/>
            <a:ext cx="5511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固定分区的放置算法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244726"/>
            <a:ext cx="8069580" cy="36925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大小相等的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分区</a:t>
            </a:r>
            <a:endParaRPr sz="2800">
              <a:latin typeface="微软雅黑"/>
              <a:cs typeface="微软雅黑"/>
            </a:endParaRPr>
          </a:p>
          <a:p>
            <a:pPr lvl="1" marL="588645" marR="5080" indent="-273050">
              <a:lnSpc>
                <a:spcPct val="100699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由于所有的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分区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大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小相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，因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使用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个分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区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都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没有关系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大小不等的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分区</a:t>
            </a:r>
            <a:endParaRPr sz="2800">
              <a:latin typeface="微软雅黑"/>
              <a:cs typeface="微软雅黑"/>
            </a:endParaRPr>
          </a:p>
          <a:p>
            <a:pPr lvl="1" marL="588645" marR="5080" indent="-273050">
              <a:lnSpc>
                <a:spcPct val="100699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最简单的方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法是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把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每个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程指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定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到足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够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容纳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它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最小分区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每个分区都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需要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维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护一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调度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队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列</a:t>
            </a:r>
            <a:endParaRPr sz="28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3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使每个分区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内部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费的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空</a:t>
            </a:r>
            <a:r>
              <a:rPr dirty="0" sz="2800" spc="25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(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内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部碎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片</a:t>
            </a:r>
            <a:r>
              <a:rPr dirty="0" sz="2800" spc="-10" b="1">
                <a:solidFill>
                  <a:srgbClr val="073D86"/>
                </a:solidFill>
                <a:latin typeface="Candara"/>
                <a:cs typeface="Candara"/>
              </a:rPr>
              <a:t>)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最少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/>
              <a:t>本</a:t>
            </a:r>
            <a:r>
              <a:rPr dirty="0" sz="5000" spc="25"/>
              <a:t>主</a:t>
            </a:r>
            <a:r>
              <a:rPr dirty="0" sz="5000"/>
              <a:t>题教学目标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90168" y="2261558"/>
            <a:ext cx="4906010" cy="361061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2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储管理的基本内容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定分区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储管理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掌握可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变分区存储管理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掌握对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换、重定位、地址等概念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初步掌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握段式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储管理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初步掌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握页式存储管理</a:t>
            </a:r>
            <a:endParaRPr sz="2400">
              <a:latin typeface="微软雅黑"/>
              <a:cs typeface="微软雅黑"/>
            </a:endParaRPr>
          </a:p>
          <a:p>
            <a:pPr marL="621665" indent="-60896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Times New Roman"/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掌握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工作原理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12" y="1126285"/>
            <a:ext cx="8838913" cy="554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6489" y="377139"/>
            <a:ext cx="55149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固定分区的内存分配</a:t>
            </a:r>
            <a:endParaRPr sz="4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386" y="888872"/>
            <a:ext cx="55149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固定分区的内存分配</a:t>
            </a:r>
            <a:endParaRPr sz="4800">
              <a:latin typeface="华文新魏"/>
              <a:cs typeface="华文新魏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3514" y="2785728"/>
          <a:ext cx="7228205" cy="193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7210"/>
                <a:gridCol w="1978660"/>
                <a:gridCol w="1486535"/>
                <a:gridCol w="1901189"/>
              </a:tblGrid>
              <a:tr h="412840"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dirty="0" sz="2550" spc="-90">
                          <a:latin typeface="Times New Roman"/>
                          <a:cs typeface="Times New Roman"/>
                        </a:rPr>
                        <a:t>Partition </a:t>
                      </a:r>
                      <a:r>
                        <a:rPr dirty="0" sz="2550" spc="-145">
                          <a:latin typeface="Times New Roman"/>
                          <a:cs typeface="Times New Roman"/>
                        </a:rPr>
                        <a:t>No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dirty="0" sz="2550" spc="-100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dirty="0" sz="25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50" spc="-100">
                          <a:latin typeface="Times New Roman"/>
                          <a:cs typeface="Times New Roman"/>
                        </a:rPr>
                        <a:t>Start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dirty="0" sz="2550" spc="-110">
                          <a:latin typeface="Times New Roman"/>
                          <a:cs typeface="Times New Roman"/>
                        </a:rPr>
                        <a:t>Length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dirty="0" sz="2550" spc="-125">
                          <a:latin typeface="Times New Roman"/>
                          <a:cs typeface="Times New Roman"/>
                        </a:rPr>
                        <a:t>Occupy</a:t>
                      </a:r>
                      <a:r>
                        <a:rPr dirty="0" sz="255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50" spc="-170">
                          <a:latin typeface="Times New Roman"/>
                          <a:cs typeface="Times New Roman"/>
                        </a:rPr>
                        <a:t>Tag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030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A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 spc="-150">
                          <a:latin typeface="Times New Roman"/>
                          <a:cs typeface="Times New Roman"/>
                        </a:rPr>
                        <a:t>L1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7135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B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 spc="-150">
                          <a:latin typeface="Times New Roman"/>
                          <a:cs typeface="Times New Roman"/>
                        </a:rPr>
                        <a:t>L2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 spc="-125">
                          <a:latin typeface="Times New Roman"/>
                          <a:cs typeface="Times New Roman"/>
                        </a:rPr>
                        <a:t>Job1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544"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C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 spc="-150">
                          <a:latin typeface="Times New Roman"/>
                          <a:cs typeface="Times New Roman"/>
                        </a:rPr>
                        <a:t>L3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65"/>
                        </a:lnSpc>
                      </a:pPr>
                      <a:r>
                        <a:rPr dirty="0" sz="3100">
                          <a:latin typeface="Times New Roman"/>
                          <a:cs typeface="Times New Roman"/>
                        </a:rPr>
                        <a:t>0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64" y="853821"/>
            <a:ext cx="3836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7.2.2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动态分区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" y="2458211"/>
            <a:ext cx="8001000" cy="421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920" y="801700"/>
            <a:ext cx="431165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Times New Roman"/>
                <a:cs typeface="Times New Roman"/>
              </a:rPr>
              <a:t>7.2.2</a:t>
            </a:r>
            <a:r>
              <a:rPr dirty="0" sz="5400" spc="-90" b="0">
                <a:latin typeface="Times New Roman"/>
                <a:cs typeface="Times New Roman"/>
              </a:rPr>
              <a:t> </a:t>
            </a:r>
            <a:r>
              <a:rPr dirty="0" sz="5400" spc="-5" b="0">
                <a:latin typeface="华文新魏"/>
                <a:cs typeface="华文新魏"/>
              </a:rPr>
              <a:t>动态分区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250948"/>
            <a:ext cx="8410956" cy="434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71459" y="1399032"/>
            <a:ext cx="1132331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9559" y="1437132"/>
            <a:ext cx="1132331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56804" y="1484375"/>
            <a:ext cx="1114425" cy="382905"/>
          </a:xfrm>
          <a:custGeom>
            <a:avLst/>
            <a:gdLst/>
            <a:ahLst/>
            <a:cxnLst/>
            <a:rect l="l" t="t" r="r" b="b"/>
            <a:pathLst>
              <a:path w="1114425" h="382905">
                <a:moveTo>
                  <a:pt x="0" y="382524"/>
                </a:moveTo>
                <a:lnTo>
                  <a:pt x="1114044" y="382524"/>
                </a:lnTo>
                <a:lnTo>
                  <a:pt x="1114044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36432" y="1513078"/>
            <a:ext cx="9410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外部碎片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02880" y="1764792"/>
            <a:ext cx="592835" cy="2098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40980" y="1802892"/>
            <a:ext cx="592835" cy="2098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39023" y="1842389"/>
            <a:ext cx="531495" cy="2018664"/>
          </a:xfrm>
          <a:custGeom>
            <a:avLst/>
            <a:gdLst/>
            <a:ahLst/>
            <a:cxnLst/>
            <a:rect l="l" t="t" r="r" b="b"/>
            <a:pathLst>
              <a:path w="531495" h="2018664">
                <a:moveTo>
                  <a:pt x="0" y="1935480"/>
                </a:moveTo>
                <a:lnTo>
                  <a:pt x="18542" y="2018665"/>
                </a:lnTo>
                <a:lnTo>
                  <a:pt x="69136" y="1959483"/>
                </a:lnTo>
                <a:lnTo>
                  <a:pt x="43560" y="1959483"/>
                </a:lnTo>
                <a:lnTo>
                  <a:pt x="24256" y="1954657"/>
                </a:lnTo>
                <a:lnTo>
                  <a:pt x="27341" y="1942291"/>
                </a:lnTo>
                <a:lnTo>
                  <a:pt x="0" y="1935480"/>
                </a:lnTo>
                <a:close/>
              </a:path>
              <a:path w="531495" h="2018664">
                <a:moveTo>
                  <a:pt x="27341" y="1942291"/>
                </a:moveTo>
                <a:lnTo>
                  <a:pt x="24256" y="1954657"/>
                </a:lnTo>
                <a:lnTo>
                  <a:pt x="43560" y="1959483"/>
                </a:lnTo>
                <a:lnTo>
                  <a:pt x="46649" y="1947102"/>
                </a:lnTo>
                <a:lnTo>
                  <a:pt x="27341" y="1942291"/>
                </a:lnTo>
                <a:close/>
              </a:path>
              <a:path w="531495" h="2018664">
                <a:moveTo>
                  <a:pt x="46649" y="1947102"/>
                </a:moveTo>
                <a:lnTo>
                  <a:pt x="43560" y="1959483"/>
                </a:lnTo>
                <a:lnTo>
                  <a:pt x="69136" y="1959483"/>
                </a:lnTo>
                <a:lnTo>
                  <a:pt x="73914" y="1953895"/>
                </a:lnTo>
                <a:lnTo>
                  <a:pt x="46649" y="1947102"/>
                </a:lnTo>
                <a:close/>
              </a:path>
              <a:path w="531495" h="2018664">
                <a:moveTo>
                  <a:pt x="511809" y="0"/>
                </a:moveTo>
                <a:lnTo>
                  <a:pt x="27341" y="1942291"/>
                </a:lnTo>
                <a:lnTo>
                  <a:pt x="46649" y="1947102"/>
                </a:lnTo>
                <a:lnTo>
                  <a:pt x="531114" y="4825"/>
                </a:lnTo>
                <a:lnTo>
                  <a:pt x="5118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38" y="914780"/>
            <a:ext cx="68834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动态定分区的内存分配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1919097"/>
            <a:ext cx="23342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未分配区表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4232605"/>
            <a:ext cx="23342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spc="5">
                <a:solidFill>
                  <a:srgbClr val="073D86"/>
                </a:solidFill>
                <a:latin typeface="华文新魏"/>
                <a:cs typeface="华文新魏"/>
              </a:rPr>
              <a:t>已分配区表</a:t>
            </a:r>
            <a:endParaRPr sz="3200">
              <a:latin typeface="华文新魏"/>
              <a:cs typeface="华文新魏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2048" y="2421346"/>
          <a:ext cx="7457440" cy="155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/>
                <a:gridCol w="2130425"/>
                <a:gridCol w="1533525"/>
                <a:gridCol w="1961514"/>
              </a:tblGrid>
              <a:tr h="445254"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dirty="0" sz="2750" spc="-135">
                          <a:latin typeface="Times New Roman"/>
                          <a:cs typeface="Times New Roman"/>
                        </a:rPr>
                        <a:t>Partition</a:t>
                      </a:r>
                      <a:r>
                        <a:rPr dirty="0" sz="27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215">
                          <a:latin typeface="Times New Roman"/>
                          <a:cs typeface="Times New Roman"/>
                        </a:rPr>
                        <a:t>No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dirty="0" sz="2750" spc="-155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dirty="0" sz="275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750" spc="-150">
                          <a:latin typeface="Times New Roman"/>
                          <a:cs typeface="Times New Roman"/>
                        </a:rPr>
                        <a:t>Start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dirty="0" sz="2750" spc="-170">
                          <a:latin typeface="Times New Roman"/>
                          <a:cs typeface="Times New Roman"/>
                        </a:rPr>
                        <a:t>Length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9"/>
                        </a:lnSpc>
                      </a:pPr>
                      <a:r>
                        <a:rPr dirty="0" sz="2750" spc="-145">
                          <a:latin typeface="Times New Roman"/>
                          <a:cs typeface="Times New Roman"/>
                        </a:rPr>
                        <a:t>tag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594"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1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A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 spc="-240">
                          <a:latin typeface="Times New Roman"/>
                          <a:cs typeface="Times New Roman"/>
                        </a:rPr>
                        <a:t>L1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0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5922"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2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C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 spc="-240">
                          <a:latin typeface="Times New Roman"/>
                          <a:cs typeface="Times New Roman"/>
                        </a:rPr>
                        <a:t>L3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54"/>
                        </a:lnSpc>
                      </a:pPr>
                      <a:r>
                        <a:rPr dirty="0" sz="3350">
                          <a:latin typeface="Times New Roman"/>
                          <a:cs typeface="Times New Roman"/>
                        </a:rPr>
                        <a:t>0</a:t>
                      </a:r>
                      <a:endParaRPr sz="3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8711" y="4858284"/>
          <a:ext cx="7532370" cy="105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/>
                <a:gridCol w="2061844"/>
                <a:gridCol w="1549400"/>
                <a:gridCol w="1981835"/>
              </a:tblGrid>
              <a:tr h="478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800" spc="-150">
                          <a:latin typeface="Times New Roman"/>
                          <a:cs typeface="Times New Roman"/>
                        </a:rPr>
                        <a:t>Partition</a:t>
                      </a:r>
                      <a:r>
                        <a:rPr dirty="0" sz="28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40">
                          <a:latin typeface="Times New Roman"/>
                          <a:cs typeface="Times New Roman"/>
                        </a:rPr>
                        <a:t>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800" spc="-165">
                          <a:latin typeface="Times New Roman"/>
                          <a:cs typeface="Times New Roman"/>
                        </a:rPr>
                        <a:t>Section</a:t>
                      </a:r>
                      <a:r>
                        <a:rPr dirty="0" sz="28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60">
                          <a:latin typeface="Times New Roman"/>
                          <a:cs typeface="Times New Roman"/>
                        </a:rPr>
                        <a:t>Start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800" spc="-180">
                          <a:latin typeface="Times New Roman"/>
                          <a:cs typeface="Times New Roman"/>
                        </a:rPr>
                        <a:t>Length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800" spc="-200">
                          <a:latin typeface="Times New Roman"/>
                          <a:cs typeface="Times New Roman"/>
                        </a:rPr>
                        <a:t>Occupy</a:t>
                      </a:r>
                      <a:r>
                        <a:rPr dirty="0" sz="28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0">
                          <a:latin typeface="Times New Roman"/>
                          <a:cs typeface="Times New Roman"/>
                        </a:rPr>
                        <a:t>Tag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9898">
                <a:tc>
                  <a:txBody>
                    <a:bodyPr/>
                    <a:lstStyle/>
                    <a:p>
                      <a:pPr algn="ctr">
                        <a:lnSpc>
                          <a:spcPts val="4070"/>
                        </a:lnSpc>
                      </a:pPr>
                      <a:r>
                        <a:rPr dirty="0" sz="3450">
                          <a:latin typeface="Times New Roman"/>
                          <a:cs typeface="Times New Roman"/>
                        </a:rPr>
                        <a:t>1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70"/>
                        </a:lnSpc>
                      </a:pPr>
                      <a:r>
                        <a:rPr dirty="0" sz="345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70"/>
                        </a:lnSpc>
                      </a:pPr>
                      <a:r>
                        <a:rPr dirty="0" sz="3450" spc="-275">
                          <a:latin typeface="Times New Roman"/>
                          <a:cs typeface="Times New Roman"/>
                        </a:rPr>
                        <a:t>L2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70"/>
                        </a:lnSpc>
                      </a:pPr>
                      <a:r>
                        <a:rPr dirty="0" sz="3450" spc="-235">
                          <a:latin typeface="Times New Roman"/>
                          <a:cs typeface="Times New Roman"/>
                        </a:rPr>
                        <a:t>Job1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642873"/>
            <a:ext cx="4904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可变分区回收算法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6577" y="1916429"/>
            <a:ext cx="2303145" cy="553720"/>
          </a:xfrm>
          <a:custGeom>
            <a:avLst/>
            <a:gdLst/>
            <a:ahLst/>
            <a:cxnLst/>
            <a:rect l="l" t="t" r="r" b="b"/>
            <a:pathLst>
              <a:path w="2303145" h="553719">
                <a:moveTo>
                  <a:pt x="0" y="553212"/>
                </a:moveTo>
                <a:lnTo>
                  <a:pt x="2302764" y="553212"/>
                </a:lnTo>
                <a:lnTo>
                  <a:pt x="230276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6577" y="1916429"/>
            <a:ext cx="2303145" cy="553720"/>
          </a:xfrm>
          <a:custGeom>
            <a:avLst/>
            <a:gdLst/>
            <a:ahLst/>
            <a:cxnLst/>
            <a:rect l="l" t="t" r="r" b="b"/>
            <a:pathLst>
              <a:path w="2303145" h="553719">
                <a:moveTo>
                  <a:pt x="0" y="553212"/>
                </a:moveTo>
                <a:lnTo>
                  <a:pt x="2302764" y="553212"/>
                </a:lnTo>
                <a:lnTo>
                  <a:pt x="230276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76577" y="1916429"/>
            <a:ext cx="708660" cy="553720"/>
          </a:xfrm>
          <a:prstGeom prst="rect">
            <a:avLst/>
          </a:prstGeom>
          <a:solidFill>
            <a:srgbClr val="FFFFFF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225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A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5238" y="1916429"/>
            <a:ext cx="883919" cy="55372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225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X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89242" y="1916429"/>
            <a:ext cx="707390" cy="553720"/>
          </a:xfrm>
          <a:custGeom>
            <a:avLst/>
            <a:gdLst/>
            <a:ahLst/>
            <a:cxnLst/>
            <a:rect l="l" t="t" r="r" b="b"/>
            <a:pathLst>
              <a:path w="707390" h="553719">
                <a:moveTo>
                  <a:pt x="0" y="553212"/>
                </a:moveTo>
                <a:lnTo>
                  <a:pt x="707135" y="553212"/>
                </a:lnTo>
                <a:lnTo>
                  <a:pt x="707135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5138" y="1916429"/>
            <a:ext cx="710565" cy="553720"/>
          </a:xfrm>
          <a:custGeom>
            <a:avLst/>
            <a:gdLst/>
            <a:ahLst/>
            <a:cxnLst/>
            <a:rect l="l" t="t" r="r" b="b"/>
            <a:pathLst>
              <a:path w="710564" h="553719">
                <a:moveTo>
                  <a:pt x="0" y="553212"/>
                </a:moveTo>
                <a:lnTo>
                  <a:pt x="710184" y="553212"/>
                </a:lnTo>
                <a:lnTo>
                  <a:pt x="71018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5138" y="1916429"/>
            <a:ext cx="2301240" cy="553720"/>
          </a:xfrm>
          <a:custGeom>
            <a:avLst/>
            <a:gdLst/>
            <a:ahLst/>
            <a:cxnLst/>
            <a:rect l="l" t="t" r="r" b="b"/>
            <a:pathLst>
              <a:path w="2301240" h="553719">
                <a:moveTo>
                  <a:pt x="0" y="553212"/>
                </a:moveTo>
                <a:lnTo>
                  <a:pt x="2301240" y="553212"/>
                </a:lnTo>
                <a:lnTo>
                  <a:pt x="230124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69157" y="1884045"/>
            <a:ext cx="2826385" cy="586105"/>
          </a:xfrm>
          <a:prstGeom prst="rect">
            <a:avLst/>
          </a:prstGeom>
          <a:solidFill>
            <a:srgbClr val="FFFFFF"/>
          </a:solidFill>
          <a:ln w="19811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5"/>
              </a:spcBef>
              <a:tabLst>
                <a:tab pos="2181860" algn="l"/>
              </a:tabLst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B	A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9147" y="1884045"/>
            <a:ext cx="697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31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5321" y="1925573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9242" y="1925573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66672" y="3035807"/>
            <a:ext cx="2322830" cy="5702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56540">
              <a:lnSpc>
                <a:spcPts val="2210"/>
              </a:lnSpc>
              <a:tabLst>
                <a:tab pos="922655" algn="l"/>
              </a:tabLst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A	X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5232" y="3015995"/>
            <a:ext cx="2321560" cy="5746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18770">
              <a:lnSpc>
                <a:spcPts val="237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A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6672" y="4135373"/>
            <a:ext cx="2322830" cy="5632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95350">
              <a:lnSpc>
                <a:spcPts val="2240"/>
              </a:lnSpc>
              <a:tabLst>
                <a:tab pos="1928495" algn="l"/>
              </a:tabLst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X	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5232" y="4135373"/>
            <a:ext cx="2321560" cy="5632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R="357505">
              <a:lnSpc>
                <a:spcPts val="224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2860" y="5284632"/>
            <a:ext cx="180340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00"/>
              </a:lnSpc>
            </a:pPr>
            <a:r>
              <a:rPr dirty="0" sz="2800" spc="-5">
                <a:solidFill>
                  <a:srgbClr val="6600CC"/>
                </a:solidFill>
                <a:latin typeface="华文新魏"/>
                <a:cs typeface="华文新魏"/>
              </a:rPr>
              <a:t>x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95138" y="5241797"/>
            <a:ext cx="2301240" cy="553720"/>
          </a:xfrm>
          <a:custGeom>
            <a:avLst/>
            <a:gdLst/>
            <a:ahLst/>
            <a:cxnLst/>
            <a:rect l="l" t="t" r="r" b="b"/>
            <a:pathLst>
              <a:path w="2301240" h="553720">
                <a:moveTo>
                  <a:pt x="0" y="553211"/>
                </a:moveTo>
                <a:lnTo>
                  <a:pt x="2301240" y="553211"/>
                </a:lnTo>
                <a:lnTo>
                  <a:pt x="23012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32147" y="1924811"/>
            <a:ext cx="532130" cy="551815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45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变为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2147" y="3031235"/>
            <a:ext cx="532130" cy="550545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变为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2147" y="4134611"/>
            <a:ext cx="532130" cy="553720"/>
          </a:xfrm>
          <a:prstGeom prst="rect">
            <a:avLst/>
          </a:prstGeom>
          <a:solidFill>
            <a:srgbClr val="FFCC00"/>
          </a:solidFill>
        </p:spPr>
        <p:txBody>
          <a:bodyPr wrap="square" lIns="0" tIns="11747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925"/>
              </a:spcBef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变为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2147" y="5241035"/>
            <a:ext cx="532130" cy="553720"/>
          </a:xfrm>
          <a:prstGeom prst="rect">
            <a:avLst/>
          </a:prstGeom>
          <a:solidFill>
            <a:srgbClr val="FFCC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0"/>
              </a:lnSpc>
            </a:pPr>
            <a:r>
              <a:rPr dirty="0" sz="2000">
                <a:solidFill>
                  <a:srgbClr val="6600CC"/>
                </a:solidFill>
                <a:latin typeface="华文新魏"/>
                <a:cs typeface="华文新魏"/>
              </a:rPr>
              <a:t>变为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05321" y="1916429"/>
            <a:ext cx="883919" cy="553720"/>
          </a:xfrm>
          <a:custGeom>
            <a:avLst/>
            <a:gdLst/>
            <a:ahLst/>
            <a:cxnLst/>
            <a:rect l="l" t="t" r="r" b="b"/>
            <a:pathLst>
              <a:path w="883920" h="553719">
                <a:moveTo>
                  <a:pt x="0" y="553212"/>
                </a:moveTo>
                <a:lnTo>
                  <a:pt x="883920" y="553212"/>
                </a:lnTo>
                <a:lnTo>
                  <a:pt x="88392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05321" y="1916429"/>
            <a:ext cx="883919" cy="553720"/>
          </a:xfrm>
          <a:custGeom>
            <a:avLst/>
            <a:gdLst/>
            <a:ahLst/>
            <a:cxnLst/>
            <a:rect l="l" t="t" r="r" b="b"/>
            <a:pathLst>
              <a:path w="883920" h="553719">
                <a:moveTo>
                  <a:pt x="0" y="553212"/>
                </a:moveTo>
                <a:lnTo>
                  <a:pt x="883920" y="553212"/>
                </a:lnTo>
                <a:lnTo>
                  <a:pt x="883920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95138" y="5241797"/>
            <a:ext cx="2301240" cy="553720"/>
          </a:xfrm>
          <a:custGeom>
            <a:avLst/>
            <a:gdLst/>
            <a:ahLst/>
            <a:cxnLst/>
            <a:rect l="l" t="t" r="r" b="b"/>
            <a:pathLst>
              <a:path w="2301240" h="553720">
                <a:moveTo>
                  <a:pt x="0" y="553211"/>
                </a:moveTo>
                <a:lnTo>
                  <a:pt x="2301240" y="553211"/>
                </a:lnTo>
                <a:lnTo>
                  <a:pt x="23012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5138" y="5241797"/>
            <a:ext cx="2301240" cy="553720"/>
          </a:xfrm>
          <a:custGeom>
            <a:avLst/>
            <a:gdLst/>
            <a:ahLst/>
            <a:cxnLst/>
            <a:rect l="l" t="t" r="r" b="b"/>
            <a:pathLst>
              <a:path w="2301240" h="553720">
                <a:moveTo>
                  <a:pt x="0" y="553211"/>
                </a:moveTo>
                <a:lnTo>
                  <a:pt x="2301240" y="553211"/>
                </a:lnTo>
                <a:lnTo>
                  <a:pt x="23012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03882" y="6017158"/>
            <a:ext cx="862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6600CC"/>
                </a:solidFill>
                <a:latin typeface="华文新魏"/>
                <a:cs typeface="华文新魏"/>
              </a:rPr>
              <a:t>X</a:t>
            </a:r>
            <a:r>
              <a:rPr dirty="0" sz="1800">
                <a:solidFill>
                  <a:srgbClr val="6600CC"/>
                </a:solidFill>
                <a:latin typeface="华文新魏"/>
                <a:cs typeface="华文新魏"/>
              </a:rPr>
              <a:t>终止前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96839" y="6017158"/>
            <a:ext cx="862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6600CC"/>
                </a:solidFill>
                <a:latin typeface="华文新魏"/>
                <a:cs typeface="华文新魏"/>
              </a:rPr>
              <a:t>X</a:t>
            </a:r>
            <a:r>
              <a:rPr dirty="0" sz="1800">
                <a:solidFill>
                  <a:srgbClr val="6600CC"/>
                </a:solidFill>
                <a:latin typeface="华文新魏"/>
                <a:cs typeface="华文新魏"/>
              </a:rPr>
              <a:t>终止后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6672" y="5229986"/>
            <a:ext cx="2322830" cy="5753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7630" rIns="0" bIns="0" rtlCol="0" vert="horz">
            <a:spAutoFit/>
          </a:bodyPr>
          <a:lstStyle/>
          <a:p>
            <a:pPr algn="ctr" marR="161290">
              <a:lnSpc>
                <a:spcPct val="100000"/>
              </a:lnSpc>
              <a:spcBef>
                <a:spcPts val="690"/>
              </a:spcBef>
            </a:pPr>
            <a:r>
              <a:rPr dirty="0" sz="1800">
                <a:solidFill>
                  <a:srgbClr val="6600CC"/>
                </a:solidFill>
                <a:latin typeface="华文新魏"/>
                <a:cs typeface="华文新魏"/>
              </a:rPr>
              <a:t>X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664" y="792860"/>
            <a:ext cx="3836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7.2.2</a:t>
            </a:r>
            <a:r>
              <a:rPr dirty="0" sz="4800" spc="-95" b="0">
                <a:latin typeface="Times New Roman"/>
                <a:cs typeface="Times New Roman"/>
              </a:rPr>
              <a:t> </a:t>
            </a:r>
            <a:r>
              <a:rPr dirty="0" sz="4800" b="0">
                <a:latin typeface="华文新魏"/>
                <a:cs typeface="华文新魏"/>
              </a:rPr>
              <a:t>动态分区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2288880"/>
            <a:ext cx="8343265" cy="32810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分区长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度和数目是可变的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当进程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被装入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时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，给它分配与所需空间相等的存储空间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动态分区方法开始时很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好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，但最终会导致在内存中出许多小 的空洞，随着时间的推移，内存中产生了越来越多的碎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 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内存的利用率随之下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降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。这种现象称为外部碎片现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象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（在分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区外的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存储空间存在越来越多的碎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片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901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克服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外部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碎片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的一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种技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术是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压</a:t>
            </a:r>
            <a:r>
              <a:rPr dirty="0" sz="2400" spc="125" b="1">
                <a:solidFill>
                  <a:srgbClr val="073D86"/>
                </a:solidFill>
                <a:latin typeface="微软雅黑"/>
                <a:cs typeface="微软雅黑"/>
              </a:rPr>
              <a:t>缩</a:t>
            </a:r>
            <a:r>
              <a:rPr dirty="0" sz="2400" spc="-160" b="1">
                <a:solidFill>
                  <a:srgbClr val="073D86"/>
                </a:solidFill>
                <a:latin typeface="微软雅黑"/>
                <a:cs typeface="微软雅黑"/>
              </a:rPr>
              <a:t>(compaction):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操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作系统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 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时地移动进程，使得进程占用的空间连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续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，并且所有空闲空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间连成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310" y="863346"/>
            <a:ext cx="62007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动态分区的适配算法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598191"/>
            <a:ext cx="7977505" cy="30562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最佳适配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:</a:t>
            </a:r>
            <a:r>
              <a:rPr dirty="0" sz="2800" spc="-18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选择与要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求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大小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最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接近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endParaRPr sz="2800">
              <a:latin typeface="微软雅黑"/>
              <a:cs typeface="微软雅黑"/>
            </a:endParaRPr>
          </a:p>
          <a:p>
            <a:pPr marL="285115" marR="5715" indent="-272415">
              <a:lnSpc>
                <a:spcPts val="3030"/>
              </a:lnSpc>
              <a:spcBef>
                <a:spcPts val="7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首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次适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配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:</a:t>
            </a:r>
            <a:r>
              <a:rPr dirty="0" sz="2800" spc="-10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从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低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地址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扫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描内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存，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选择大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小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足够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第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一个可用块</a:t>
            </a:r>
            <a:endParaRPr sz="2800">
              <a:latin typeface="微软雅黑"/>
              <a:cs typeface="微软雅黑"/>
            </a:endParaRPr>
          </a:p>
          <a:p>
            <a:pPr marL="285115" marR="5080" indent="-272415">
              <a:lnSpc>
                <a:spcPts val="302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邻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近适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配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:</a:t>
            </a:r>
            <a:r>
              <a:rPr dirty="0" sz="2800" spc="-10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从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上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一次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放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置的位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置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开始扫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描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内</a:t>
            </a:r>
            <a:r>
              <a:rPr dirty="0" sz="2800" spc="1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选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择下一个大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小足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够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的可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用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endParaRPr sz="2800">
              <a:latin typeface="微软雅黑"/>
              <a:cs typeface="微软雅黑"/>
            </a:endParaRPr>
          </a:p>
          <a:p>
            <a:pPr marL="285115" marR="5080" indent="-272415">
              <a:lnSpc>
                <a:spcPts val="303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最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坏适</a:t>
            </a:r>
            <a:r>
              <a:rPr dirty="0" sz="2800" spc="-10" b="1">
                <a:solidFill>
                  <a:srgbClr val="073D86"/>
                </a:solidFill>
                <a:latin typeface="微软雅黑"/>
                <a:cs typeface="微软雅黑"/>
              </a:rPr>
              <a:t>配</a:t>
            </a:r>
            <a:r>
              <a:rPr dirty="0" sz="2800" spc="60" b="1">
                <a:solidFill>
                  <a:srgbClr val="073D86"/>
                </a:solidFill>
                <a:latin typeface="微软雅黑"/>
                <a:cs typeface="微软雅黑"/>
              </a:rPr>
              <a:t>:</a:t>
            </a:r>
            <a:r>
              <a:rPr dirty="0" sz="2800" spc="-6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扫描整个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分配区表或链表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总是挑选 </a:t>
            </a: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一个最大的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空闲区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116" y="419100"/>
            <a:ext cx="5763767" cy="602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11033" y="1370203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首度适配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3031" y="2144267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4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3031" y="2144267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4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1734" y="2162683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最佳适配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0360" y="5330190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邻近适配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2162683"/>
            <a:ext cx="929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需求</a:t>
            </a:r>
            <a:r>
              <a:rPr dirty="0" sz="1800" spc="-10" b="1">
                <a:solidFill>
                  <a:srgbClr val="FF5050"/>
                </a:solidFill>
                <a:latin typeface="Arial"/>
                <a:cs typeface="Arial"/>
              </a:rPr>
              <a:t>16M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3700" y="1353311"/>
            <a:ext cx="684530" cy="360045"/>
          </a:xfrm>
          <a:custGeom>
            <a:avLst/>
            <a:gdLst/>
            <a:ahLst/>
            <a:cxnLst/>
            <a:rect l="l" t="t" r="r" b="b"/>
            <a:pathLst>
              <a:path w="684529" h="360044">
                <a:moveTo>
                  <a:pt x="0" y="359663"/>
                </a:moveTo>
                <a:lnTo>
                  <a:pt x="684276" y="359663"/>
                </a:lnTo>
                <a:lnTo>
                  <a:pt x="68427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43700" y="1353311"/>
            <a:ext cx="684530" cy="360045"/>
          </a:xfrm>
          <a:custGeom>
            <a:avLst/>
            <a:gdLst/>
            <a:ahLst/>
            <a:cxnLst/>
            <a:rect l="l" t="t" r="r" b="b"/>
            <a:pathLst>
              <a:path w="684529" h="360044">
                <a:moveTo>
                  <a:pt x="0" y="359663"/>
                </a:moveTo>
                <a:lnTo>
                  <a:pt x="684276" y="359663"/>
                </a:lnTo>
                <a:lnTo>
                  <a:pt x="68427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33031" y="5350764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4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33031" y="5350764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4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27220" y="3717035"/>
            <a:ext cx="1224280" cy="3657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已分配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6848" y="4156964"/>
            <a:ext cx="716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未分配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7220" y="4507991"/>
            <a:ext cx="1656714" cy="36766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可能的新分配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8383" y="2205227"/>
            <a:ext cx="1224280" cy="641985"/>
          </a:xfrm>
          <a:custGeom>
            <a:avLst/>
            <a:gdLst/>
            <a:ahLst/>
            <a:cxnLst/>
            <a:rect l="l" t="t" r="r" b="b"/>
            <a:pathLst>
              <a:path w="1224280" h="641985">
                <a:moveTo>
                  <a:pt x="0" y="641603"/>
                </a:moveTo>
                <a:lnTo>
                  <a:pt x="1223772" y="641603"/>
                </a:lnTo>
                <a:lnTo>
                  <a:pt x="1223772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26870" y="2246121"/>
            <a:ext cx="946150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 spc="10" b="1">
                <a:solidFill>
                  <a:srgbClr val="FF5050"/>
                </a:solidFill>
                <a:latin typeface="Microsoft JhengHei"/>
                <a:cs typeface="Microsoft JhengHei"/>
              </a:rPr>
              <a:t>最后一次 分配</a:t>
            </a:r>
            <a:r>
              <a:rPr dirty="0" sz="1800" spc="-10" b="1">
                <a:solidFill>
                  <a:srgbClr val="FF5050"/>
                </a:solidFill>
                <a:latin typeface="Arial"/>
                <a:cs typeface="Arial"/>
              </a:rPr>
              <a:t>14K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916889"/>
            <a:ext cx="38366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4800" spc="-5" b="0">
                <a:latin typeface="Times New Roman"/>
                <a:cs typeface="Times New Roman"/>
              </a:rPr>
              <a:t>7.2.</a:t>
            </a:r>
            <a:r>
              <a:rPr dirty="0" sz="4800" b="0">
                <a:latin typeface="Times New Roman"/>
                <a:cs typeface="Times New Roman"/>
              </a:rPr>
              <a:t>3</a:t>
            </a:r>
            <a:r>
              <a:rPr dirty="0" sz="4800" b="0">
                <a:latin typeface="Times New Roman"/>
                <a:cs typeface="Times New Roman"/>
              </a:rPr>
              <a:t>	</a:t>
            </a:r>
            <a:r>
              <a:rPr dirty="0" sz="4800" b="0">
                <a:latin typeface="华文新魏"/>
                <a:cs typeface="华文新魏"/>
              </a:rPr>
              <a:t>伙伴系统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363216"/>
            <a:ext cx="8038465" cy="4192904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在伙伴系统中，可用内存块的大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小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K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L</a:t>
            </a:r>
            <a:r>
              <a:rPr dirty="0" sz="2400" spc="-1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K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其中，</a:t>
            </a:r>
            <a:endParaRPr sz="2400">
              <a:latin typeface="华文新魏"/>
              <a:cs typeface="华文新魏"/>
            </a:endParaRPr>
          </a:p>
          <a:p>
            <a:pPr lvl="1" marL="588645" indent="-27305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表示分配的最小块的尺寸。</a:t>
            </a:r>
            <a:endParaRPr sz="2400">
              <a:latin typeface="华文新魏"/>
              <a:cs typeface="华文新魏"/>
            </a:endParaRPr>
          </a:p>
          <a:p>
            <a:pPr lvl="1" marL="588645" marR="60960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表示分配的最大块的尺寸；通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常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baseline="24305" sz="2400" spc="157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是可供分配的这个 内存的大小。</a:t>
            </a:r>
            <a:endParaRPr sz="2400">
              <a:latin typeface="华文新魏"/>
              <a:cs typeface="华文新魏"/>
            </a:endParaRPr>
          </a:p>
          <a:p>
            <a:pPr marL="285115" marR="129539" indent="-272415">
              <a:lnSpc>
                <a:spcPct val="1004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可用于分配的整个空间被看做是一个大小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的块，如果 请求的大小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满足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-1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 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则分配整个空间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否则，该块被分成两个大小相等的伙伴，大小均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U-1</a:t>
            </a:r>
            <a:endParaRPr baseline="24305" sz="2400">
              <a:latin typeface="Times New Roman"/>
              <a:cs typeface="Times New Roman"/>
            </a:endParaRPr>
          </a:p>
          <a:p>
            <a:pPr marL="285115" indent="-272415">
              <a:lnSpc>
                <a:spcPts val="2875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如果有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15">
                <a:solidFill>
                  <a:srgbClr val="073D86"/>
                </a:solidFill>
                <a:latin typeface="Times New Roman"/>
                <a:cs typeface="Times New Roman"/>
              </a:rPr>
              <a:t>U-2</a:t>
            </a:r>
            <a:r>
              <a:rPr dirty="0" baseline="24305" sz="2400" spc="30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 s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</a:t>
            </a:r>
            <a:r>
              <a:rPr dirty="0" sz="2400" spc="-1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solidFill>
                  <a:srgbClr val="073D86"/>
                </a:solidFill>
                <a:latin typeface="Times New Roman"/>
                <a:cs typeface="Times New Roman"/>
              </a:rPr>
              <a:t>U-1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,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则给该请求进程分配两个伙伴中的任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875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何一个；否则，其中一个伙伴又被分成两半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这个过程一直持续直到产生大于等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的最小块，并分配之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701" y="753237"/>
            <a:ext cx="478409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8850" algn="l"/>
              </a:tabLst>
            </a:pPr>
            <a:r>
              <a:rPr dirty="0" sz="5000" b="0">
                <a:latin typeface="华文新魏"/>
                <a:cs typeface="华文新魏"/>
              </a:rPr>
              <a:t>第七讲</a:t>
            </a:r>
            <a:r>
              <a:rPr dirty="0" sz="5000" b="0">
                <a:latin typeface="华文新魏"/>
                <a:cs typeface="华文新魏"/>
              </a:rPr>
              <a:t>	</a:t>
            </a:r>
            <a:r>
              <a:rPr dirty="0" sz="5000" b="0">
                <a:latin typeface="华文新魏"/>
                <a:cs typeface="华文新魏"/>
              </a:rPr>
              <a:t>存储管理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183459"/>
            <a:ext cx="3758565" cy="27241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8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7.1</a:t>
            </a:r>
            <a:r>
              <a:rPr dirty="0" sz="3200" spc="-8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内</a:t>
            </a:r>
            <a:r>
              <a:rPr dirty="0" sz="3200" spc="2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管理</a:t>
            </a:r>
            <a:r>
              <a:rPr dirty="0" sz="3200" spc="-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需求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7.2</a:t>
            </a:r>
            <a:r>
              <a:rPr dirty="0" sz="3200" spc="-8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内存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分区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7.3</a:t>
            </a:r>
            <a:r>
              <a:rPr dirty="0" sz="3200" spc="-8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分段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管理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7.4</a:t>
            </a:r>
            <a:r>
              <a:rPr dirty="0" sz="3200" spc="-8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>
                <a:solidFill>
                  <a:srgbClr val="073D86"/>
                </a:solidFill>
                <a:latin typeface="微软雅黑"/>
                <a:cs typeface="微软雅黑"/>
              </a:rPr>
              <a:t>分页</a:t>
            </a:r>
            <a:r>
              <a:rPr dirty="0" sz="3200" b="1">
                <a:solidFill>
                  <a:srgbClr val="073D86"/>
                </a:solidFill>
                <a:latin typeface="微软雅黑"/>
                <a:cs typeface="微软雅黑"/>
              </a:rPr>
              <a:t>管理</a:t>
            </a:r>
            <a:endParaRPr sz="32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5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7.5</a:t>
            </a:r>
            <a:r>
              <a:rPr dirty="0" sz="3200" spc="-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545084"/>
            <a:ext cx="3836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4800" b="0">
                <a:latin typeface="Times New Roman"/>
                <a:cs typeface="Times New Roman"/>
              </a:rPr>
              <a:t>7.2.3	</a:t>
            </a:r>
            <a:r>
              <a:rPr dirty="0" sz="4800" b="0">
                <a:latin typeface="华文新魏"/>
                <a:cs typeface="华文新魏"/>
              </a:rPr>
              <a:t>伙伴系统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1409700"/>
            <a:ext cx="8962644" cy="511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484375"/>
            <a:ext cx="8161020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4355" y="6260591"/>
            <a:ext cx="917575" cy="216535"/>
          </a:xfrm>
          <a:custGeom>
            <a:avLst/>
            <a:gdLst/>
            <a:ahLst/>
            <a:cxnLst/>
            <a:rect l="l" t="t" r="r" b="b"/>
            <a:pathLst>
              <a:path w="917575" h="216535">
                <a:moveTo>
                  <a:pt x="0" y="216408"/>
                </a:moveTo>
                <a:lnTo>
                  <a:pt x="917447" y="216408"/>
                </a:lnTo>
                <a:lnTo>
                  <a:pt x="91744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30B6FC">
              <a:alpha val="4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4355" y="6260591"/>
            <a:ext cx="917575" cy="216535"/>
          </a:xfrm>
          <a:custGeom>
            <a:avLst/>
            <a:gdLst/>
            <a:ahLst/>
            <a:cxnLst/>
            <a:rect l="l" t="t" r="r" b="b"/>
            <a:pathLst>
              <a:path w="917575" h="216535">
                <a:moveTo>
                  <a:pt x="0" y="216408"/>
                </a:moveTo>
                <a:lnTo>
                  <a:pt x="917447" y="216408"/>
                </a:lnTo>
                <a:lnTo>
                  <a:pt x="91744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85003" y="6260591"/>
            <a:ext cx="1833880" cy="216535"/>
          </a:xfrm>
          <a:custGeom>
            <a:avLst/>
            <a:gdLst/>
            <a:ahLst/>
            <a:cxnLst/>
            <a:rect l="l" t="t" r="r" b="b"/>
            <a:pathLst>
              <a:path w="1833879" h="216535">
                <a:moveTo>
                  <a:pt x="0" y="216408"/>
                </a:moveTo>
                <a:lnTo>
                  <a:pt x="1833372" y="216408"/>
                </a:lnTo>
                <a:lnTo>
                  <a:pt x="183337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30B6FC">
              <a:alpha val="4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5003" y="6260591"/>
            <a:ext cx="1833880" cy="216535"/>
          </a:xfrm>
          <a:custGeom>
            <a:avLst/>
            <a:gdLst/>
            <a:ahLst/>
            <a:cxnLst/>
            <a:rect l="l" t="t" r="r" b="b"/>
            <a:pathLst>
              <a:path w="1833879" h="216535">
                <a:moveTo>
                  <a:pt x="0" y="216408"/>
                </a:moveTo>
                <a:lnTo>
                  <a:pt x="1833372" y="216408"/>
                </a:lnTo>
                <a:lnTo>
                  <a:pt x="183337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37232" y="6260591"/>
            <a:ext cx="454659" cy="216535"/>
          </a:xfrm>
          <a:custGeom>
            <a:avLst/>
            <a:gdLst/>
            <a:ahLst/>
            <a:cxnLst/>
            <a:rect l="l" t="t" r="r" b="b"/>
            <a:pathLst>
              <a:path w="454660" h="216535">
                <a:moveTo>
                  <a:pt x="0" y="216408"/>
                </a:moveTo>
                <a:lnTo>
                  <a:pt x="454151" y="216408"/>
                </a:lnTo>
                <a:lnTo>
                  <a:pt x="4541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30B6FC">
              <a:alpha val="4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37232" y="6260591"/>
            <a:ext cx="454659" cy="216535"/>
          </a:xfrm>
          <a:custGeom>
            <a:avLst/>
            <a:gdLst/>
            <a:ahLst/>
            <a:cxnLst/>
            <a:rect l="l" t="t" r="r" b="b"/>
            <a:pathLst>
              <a:path w="454660" h="216535">
                <a:moveTo>
                  <a:pt x="0" y="216408"/>
                </a:moveTo>
                <a:lnTo>
                  <a:pt x="454151" y="216408"/>
                </a:lnTo>
                <a:lnTo>
                  <a:pt x="4541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9532" y="4232147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179069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69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40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69" y="0"/>
                </a:lnTo>
                <a:close/>
              </a:path>
            </a:pathLst>
          </a:custGeom>
          <a:solidFill>
            <a:srgbClr val="30B6FC">
              <a:alpha val="5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9532" y="4232147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40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2951" y="5141976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179070" y="0"/>
                </a:moveTo>
                <a:lnTo>
                  <a:pt x="131453" y="6394"/>
                </a:lnTo>
                <a:lnTo>
                  <a:pt x="88674" y="24440"/>
                </a:lnTo>
                <a:lnTo>
                  <a:pt x="52435" y="52435"/>
                </a:lnTo>
                <a:lnTo>
                  <a:pt x="24440" y="88674"/>
                </a:lnTo>
                <a:lnTo>
                  <a:pt x="6394" y="131453"/>
                </a:lnTo>
                <a:lnTo>
                  <a:pt x="0" y="179070"/>
                </a:lnTo>
                <a:lnTo>
                  <a:pt x="6394" y="226686"/>
                </a:lnTo>
                <a:lnTo>
                  <a:pt x="24440" y="269465"/>
                </a:lnTo>
                <a:lnTo>
                  <a:pt x="52435" y="305704"/>
                </a:lnTo>
                <a:lnTo>
                  <a:pt x="88674" y="333699"/>
                </a:lnTo>
                <a:lnTo>
                  <a:pt x="131453" y="351745"/>
                </a:lnTo>
                <a:lnTo>
                  <a:pt x="179070" y="358140"/>
                </a:lnTo>
                <a:lnTo>
                  <a:pt x="226686" y="351745"/>
                </a:lnTo>
                <a:lnTo>
                  <a:pt x="269465" y="333699"/>
                </a:lnTo>
                <a:lnTo>
                  <a:pt x="305704" y="305704"/>
                </a:lnTo>
                <a:lnTo>
                  <a:pt x="333699" y="269465"/>
                </a:lnTo>
                <a:lnTo>
                  <a:pt x="351745" y="226686"/>
                </a:lnTo>
                <a:lnTo>
                  <a:pt x="358140" y="179070"/>
                </a:lnTo>
                <a:lnTo>
                  <a:pt x="351745" y="131453"/>
                </a:lnTo>
                <a:lnTo>
                  <a:pt x="333699" y="88674"/>
                </a:lnTo>
                <a:lnTo>
                  <a:pt x="305704" y="52435"/>
                </a:lnTo>
                <a:lnTo>
                  <a:pt x="269465" y="24440"/>
                </a:lnTo>
                <a:lnTo>
                  <a:pt x="226686" y="6394"/>
                </a:lnTo>
                <a:lnTo>
                  <a:pt x="179070" y="0"/>
                </a:lnTo>
                <a:close/>
              </a:path>
            </a:pathLst>
          </a:custGeom>
          <a:solidFill>
            <a:srgbClr val="30B6FC">
              <a:alpha val="5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2951" y="5141976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39" h="358139">
                <a:moveTo>
                  <a:pt x="0" y="179070"/>
                </a:moveTo>
                <a:lnTo>
                  <a:pt x="6394" y="131453"/>
                </a:lnTo>
                <a:lnTo>
                  <a:pt x="24440" y="88674"/>
                </a:lnTo>
                <a:lnTo>
                  <a:pt x="52435" y="52435"/>
                </a:lnTo>
                <a:lnTo>
                  <a:pt x="88674" y="24440"/>
                </a:lnTo>
                <a:lnTo>
                  <a:pt x="131453" y="6394"/>
                </a:lnTo>
                <a:lnTo>
                  <a:pt x="179070" y="0"/>
                </a:lnTo>
                <a:lnTo>
                  <a:pt x="226686" y="6394"/>
                </a:lnTo>
                <a:lnTo>
                  <a:pt x="269465" y="24440"/>
                </a:lnTo>
                <a:lnTo>
                  <a:pt x="305704" y="52435"/>
                </a:lnTo>
                <a:lnTo>
                  <a:pt x="333699" y="88674"/>
                </a:lnTo>
                <a:lnTo>
                  <a:pt x="351745" y="131453"/>
                </a:lnTo>
                <a:lnTo>
                  <a:pt x="358140" y="179070"/>
                </a:lnTo>
                <a:lnTo>
                  <a:pt x="351745" y="226686"/>
                </a:lnTo>
                <a:lnTo>
                  <a:pt x="333699" y="269465"/>
                </a:lnTo>
                <a:lnTo>
                  <a:pt x="305704" y="305704"/>
                </a:lnTo>
                <a:lnTo>
                  <a:pt x="269465" y="333699"/>
                </a:lnTo>
                <a:lnTo>
                  <a:pt x="226686" y="351745"/>
                </a:lnTo>
                <a:lnTo>
                  <a:pt x="179070" y="358140"/>
                </a:lnTo>
                <a:lnTo>
                  <a:pt x="131453" y="351745"/>
                </a:lnTo>
                <a:lnTo>
                  <a:pt x="88674" y="333699"/>
                </a:lnTo>
                <a:lnTo>
                  <a:pt x="52435" y="305704"/>
                </a:lnTo>
                <a:lnTo>
                  <a:pt x="24440" y="269465"/>
                </a:lnTo>
                <a:lnTo>
                  <a:pt x="6394" y="226686"/>
                </a:lnTo>
                <a:lnTo>
                  <a:pt x="0" y="1790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16523" y="33207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39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30B6FC">
              <a:alpha val="5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16523" y="33207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5884" y="4404359"/>
            <a:ext cx="361188" cy="25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54045" y="545084"/>
            <a:ext cx="38366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4800" b="0">
                <a:latin typeface="Times New Roman"/>
                <a:cs typeface="Times New Roman"/>
              </a:rPr>
              <a:t>7.2.3	</a:t>
            </a:r>
            <a:r>
              <a:rPr dirty="0" sz="4800" b="0">
                <a:latin typeface="华文新魏"/>
                <a:cs typeface="华文新魏"/>
              </a:rPr>
              <a:t>伙伴系统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370" y="936751"/>
            <a:ext cx="7435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7.2.4</a:t>
            </a:r>
            <a:r>
              <a:rPr dirty="0" sz="4400" spc="-6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华文新魏"/>
                <a:cs typeface="华文新魏"/>
              </a:rPr>
              <a:t>内存不足的存储管理技术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81499"/>
            <a:ext cx="19259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移动技术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对换技术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覆盖技术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507872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移动技术</a:t>
            </a:r>
            <a:endParaRPr sz="4800">
              <a:latin typeface="华文新魏"/>
              <a:cs typeface="华文新魏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427" y="2240279"/>
          <a:ext cx="1233170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操作系统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作业1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空闲区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作业2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空闲区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作业3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空闲区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33088" y="2240279"/>
          <a:ext cx="1286510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操作系统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作业1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</a:t>
                      </a:r>
                      <a:r>
                        <a:rPr dirty="0" sz="2000" spc="-5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业</a:t>
                      </a: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</a:t>
                      </a:r>
                      <a:r>
                        <a:rPr dirty="0" sz="2000" spc="-5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业</a:t>
                      </a: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空闲区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6228" y="2240279"/>
          <a:ext cx="1233170" cy="320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</a:tblGrid>
              <a:tr h="457200">
                <a:tc>
                  <a:txBody>
                    <a:bodyPr/>
                    <a:lstStyle/>
                    <a:p>
                      <a:pPr algn="ctr" marL="2540">
                        <a:lnSpc>
                          <a:spcPts val="2250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操作系统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317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作业1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作业2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作业3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作业4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ts val="2255"/>
                        </a:lnSpc>
                      </a:pPr>
                      <a:r>
                        <a:rPr dirty="0" sz="200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空闲区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41548" y="3371215"/>
            <a:ext cx="1396365" cy="403860"/>
          </a:xfrm>
          <a:custGeom>
            <a:avLst/>
            <a:gdLst/>
            <a:ahLst/>
            <a:cxnLst/>
            <a:rect l="l" t="t" r="r" b="b"/>
            <a:pathLst>
              <a:path w="1396364" h="403860">
                <a:moveTo>
                  <a:pt x="1320906" y="30641"/>
                </a:moveTo>
                <a:lnTo>
                  <a:pt x="0" y="391541"/>
                </a:lnTo>
                <a:lnTo>
                  <a:pt x="3301" y="403733"/>
                </a:lnTo>
                <a:lnTo>
                  <a:pt x="1324240" y="42859"/>
                </a:lnTo>
                <a:lnTo>
                  <a:pt x="1320906" y="30641"/>
                </a:lnTo>
                <a:close/>
              </a:path>
              <a:path w="1396364" h="403860">
                <a:moveTo>
                  <a:pt x="1384204" y="27305"/>
                </a:moveTo>
                <a:lnTo>
                  <a:pt x="1333118" y="27305"/>
                </a:lnTo>
                <a:lnTo>
                  <a:pt x="1336548" y="39497"/>
                </a:lnTo>
                <a:lnTo>
                  <a:pt x="1324240" y="42859"/>
                </a:lnTo>
                <a:lnTo>
                  <a:pt x="1332611" y="73533"/>
                </a:lnTo>
                <a:lnTo>
                  <a:pt x="1384204" y="27305"/>
                </a:lnTo>
                <a:close/>
              </a:path>
              <a:path w="1396364" h="403860">
                <a:moveTo>
                  <a:pt x="1333118" y="27305"/>
                </a:moveTo>
                <a:lnTo>
                  <a:pt x="1320906" y="30641"/>
                </a:lnTo>
                <a:lnTo>
                  <a:pt x="1324240" y="42859"/>
                </a:lnTo>
                <a:lnTo>
                  <a:pt x="1336548" y="39497"/>
                </a:lnTo>
                <a:lnTo>
                  <a:pt x="1333118" y="27305"/>
                </a:lnTo>
                <a:close/>
              </a:path>
              <a:path w="1396364" h="403860">
                <a:moveTo>
                  <a:pt x="1312545" y="0"/>
                </a:moveTo>
                <a:lnTo>
                  <a:pt x="1320906" y="30641"/>
                </a:lnTo>
                <a:lnTo>
                  <a:pt x="1333118" y="27305"/>
                </a:lnTo>
                <a:lnTo>
                  <a:pt x="1384204" y="27305"/>
                </a:lnTo>
                <a:lnTo>
                  <a:pt x="1396111" y="16637"/>
                </a:lnTo>
                <a:lnTo>
                  <a:pt x="1312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39898" y="3845052"/>
            <a:ext cx="1398270" cy="843915"/>
          </a:xfrm>
          <a:custGeom>
            <a:avLst/>
            <a:gdLst/>
            <a:ahLst/>
            <a:cxnLst/>
            <a:rect l="l" t="t" r="r" b="b"/>
            <a:pathLst>
              <a:path w="1398270" h="843914">
                <a:moveTo>
                  <a:pt x="1329187" y="33865"/>
                </a:moveTo>
                <a:lnTo>
                  <a:pt x="0" y="832739"/>
                </a:lnTo>
                <a:lnTo>
                  <a:pt x="6603" y="843661"/>
                </a:lnTo>
                <a:lnTo>
                  <a:pt x="1335674" y="44656"/>
                </a:lnTo>
                <a:lnTo>
                  <a:pt x="1329187" y="33865"/>
                </a:lnTo>
                <a:close/>
              </a:path>
              <a:path w="1398270" h="843914">
                <a:moveTo>
                  <a:pt x="1380394" y="27305"/>
                </a:moveTo>
                <a:lnTo>
                  <a:pt x="1340103" y="27305"/>
                </a:lnTo>
                <a:lnTo>
                  <a:pt x="1346580" y="38100"/>
                </a:lnTo>
                <a:lnTo>
                  <a:pt x="1335674" y="44656"/>
                </a:lnTo>
                <a:lnTo>
                  <a:pt x="1352041" y="71881"/>
                </a:lnTo>
                <a:lnTo>
                  <a:pt x="1380394" y="27305"/>
                </a:lnTo>
                <a:close/>
              </a:path>
              <a:path w="1398270" h="843914">
                <a:moveTo>
                  <a:pt x="1340103" y="27305"/>
                </a:moveTo>
                <a:lnTo>
                  <a:pt x="1329187" y="33865"/>
                </a:lnTo>
                <a:lnTo>
                  <a:pt x="1335674" y="44656"/>
                </a:lnTo>
                <a:lnTo>
                  <a:pt x="1346580" y="38100"/>
                </a:lnTo>
                <a:lnTo>
                  <a:pt x="1340103" y="27305"/>
                </a:lnTo>
                <a:close/>
              </a:path>
              <a:path w="1398270" h="843914">
                <a:moveTo>
                  <a:pt x="1397762" y="0"/>
                </a:moveTo>
                <a:lnTo>
                  <a:pt x="1312799" y="6604"/>
                </a:lnTo>
                <a:lnTo>
                  <a:pt x="1329187" y="33865"/>
                </a:lnTo>
                <a:lnTo>
                  <a:pt x="1340103" y="27305"/>
                </a:lnTo>
                <a:lnTo>
                  <a:pt x="1380394" y="27305"/>
                </a:lnTo>
                <a:lnTo>
                  <a:pt x="1397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971" y="973327"/>
            <a:ext cx="22631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对换技术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2006346"/>
            <a:ext cx="7995920" cy="4636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99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如果当前一个或多个驻留进程都处于阻塞态，此时，通过 选择其中的一个，把其暂时移出到磁盘，腾出空间给其他 进程使用，同时把磁盘中的某个进程再换进主存，让其投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入运行，该技术称为对换</a:t>
            </a:r>
            <a:endParaRPr sz="2400">
              <a:latin typeface="华文新魏"/>
              <a:cs typeface="华文新魏"/>
            </a:endParaRPr>
          </a:p>
          <a:p>
            <a:pPr algn="just" marL="355600" marR="5080" indent="-342900">
              <a:lnSpc>
                <a:spcPct val="1002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当一个进程执行某系统调用时变成阻塞状态，这时存储管 理程序会收到进程管理的通知，以决定是否将该进程的主 存映射对换到磁盘</a:t>
            </a:r>
            <a:endParaRPr sz="2400">
              <a:latin typeface="华文新魏"/>
              <a:cs typeface="华文新魏"/>
            </a:endParaRPr>
          </a:p>
          <a:p>
            <a:pPr algn="just" marL="355600" marR="5080" indent="-342900">
              <a:lnSpc>
                <a:spcPct val="100299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反之，当进程管理程序把已对换出去的进程改变为就绪状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态时，会通知存储管理程序，如果主存可用或一旦可用， 立即把该进程对换回主存</a:t>
            </a:r>
            <a:endParaRPr sz="2400">
              <a:latin typeface="华文新魏"/>
              <a:cs typeface="华文新魏"/>
            </a:endParaRPr>
          </a:p>
          <a:p>
            <a:pPr algn="just" marL="355600" marR="5080" indent="-342900">
              <a:lnSpc>
                <a:spcPct val="1004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使用硬件地址重定位寄存器，对换进来的进程映射被拷贝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到新分配的主存区域并重置重定位寄存器的值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80" y="806018"/>
            <a:ext cx="22631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对换技术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9934" y="1938888"/>
            <a:ext cx="1584960" cy="1056005"/>
          </a:xfrm>
          <a:custGeom>
            <a:avLst/>
            <a:gdLst/>
            <a:ahLst/>
            <a:cxnLst/>
            <a:rect l="l" t="t" r="r" b="b"/>
            <a:pathLst>
              <a:path w="1584960" h="1056005">
                <a:moveTo>
                  <a:pt x="0" y="1055645"/>
                </a:moveTo>
                <a:lnTo>
                  <a:pt x="1584570" y="1055645"/>
                </a:lnTo>
                <a:lnTo>
                  <a:pt x="1584570" y="0"/>
                </a:lnTo>
                <a:lnTo>
                  <a:pt x="0" y="0"/>
                </a:lnTo>
                <a:lnTo>
                  <a:pt x="0" y="1055645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39934" y="1938888"/>
            <a:ext cx="1584960" cy="1056005"/>
          </a:xfrm>
          <a:prstGeom prst="rect">
            <a:avLst/>
          </a:prstGeom>
          <a:ln w="4470">
            <a:solidFill>
              <a:srgbClr val="000000"/>
            </a:solidFill>
          </a:ln>
        </p:spPr>
        <p:txBody>
          <a:bodyPr wrap="square" lIns="0" tIns="30797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425"/>
              </a:spcBef>
            </a:pPr>
            <a:r>
              <a:rPr dirty="0" sz="2900" spc="30">
                <a:latin typeface="宋体"/>
                <a:cs typeface="宋体"/>
              </a:rPr>
              <a:t>操作系统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9934" y="2994533"/>
            <a:ext cx="1584960" cy="2903855"/>
          </a:xfrm>
          <a:custGeom>
            <a:avLst/>
            <a:gdLst/>
            <a:ahLst/>
            <a:cxnLst/>
            <a:rect l="l" t="t" r="r" b="b"/>
            <a:pathLst>
              <a:path w="1584960" h="2903854">
                <a:moveTo>
                  <a:pt x="0" y="2903513"/>
                </a:moveTo>
                <a:lnTo>
                  <a:pt x="1584570" y="2903513"/>
                </a:lnTo>
                <a:lnTo>
                  <a:pt x="1584570" y="0"/>
                </a:lnTo>
                <a:lnTo>
                  <a:pt x="0" y="0"/>
                </a:lnTo>
                <a:lnTo>
                  <a:pt x="0" y="29035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9934" y="2994533"/>
            <a:ext cx="1584960" cy="2903855"/>
          </a:xfrm>
          <a:custGeom>
            <a:avLst/>
            <a:gdLst/>
            <a:ahLst/>
            <a:cxnLst/>
            <a:rect l="l" t="t" r="r" b="b"/>
            <a:pathLst>
              <a:path w="1584960" h="2903854">
                <a:moveTo>
                  <a:pt x="0" y="2903513"/>
                </a:moveTo>
                <a:lnTo>
                  <a:pt x="1584570" y="2903513"/>
                </a:lnTo>
                <a:lnTo>
                  <a:pt x="1584570" y="0"/>
                </a:lnTo>
                <a:lnTo>
                  <a:pt x="0" y="0"/>
                </a:lnTo>
                <a:lnTo>
                  <a:pt x="0" y="2903513"/>
                </a:lnTo>
                <a:close/>
              </a:path>
            </a:pathLst>
          </a:custGeom>
          <a:ln w="4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48819" y="5013231"/>
            <a:ext cx="1367155" cy="4279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600" spc="40">
                <a:latin typeface="宋体"/>
                <a:cs typeface="宋体"/>
              </a:rPr>
              <a:t>用户空间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1315" y="4721594"/>
            <a:ext cx="2905760" cy="829944"/>
          </a:xfrm>
          <a:custGeom>
            <a:avLst/>
            <a:gdLst/>
            <a:ahLst/>
            <a:cxnLst/>
            <a:rect l="l" t="t" r="r" b="b"/>
            <a:pathLst>
              <a:path w="2905759" h="829945">
                <a:moveTo>
                  <a:pt x="1452664" y="0"/>
                </a:moveTo>
                <a:lnTo>
                  <a:pt x="1382275" y="478"/>
                </a:lnTo>
                <a:lnTo>
                  <a:pt x="1312752" y="1898"/>
                </a:lnTo>
                <a:lnTo>
                  <a:pt x="1244169" y="4239"/>
                </a:lnTo>
                <a:lnTo>
                  <a:pt x="1176604" y="7479"/>
                </a:lnTo>
                <a:lnTo>
                  <a:pt x="1110133" y="11595"/>
                </a:lnTo>
                <a:lnTo>
                  <a:pt x="1044830" y="16567"/>
                </a:lnTo>
                <a:lnTo>
                  <a:pt x="980774" y="22372"/>
                </a:lnTo>
                <a:lnTo>
                  <a:pt x="918039" y="28989"/>
                </a:lnTo>
                <a:lnTo>
                  <a:pt x="856702" y="36397"/>
                </a:lnTo>
                <a:lnTo>
                  <a:pt x="796838" y="44572"/>
                </a:lnTo>
                <a:lnTo>
                  <a:pt x="738525" y="53494"/>
                </a:lnTo>
                <a:lnTo>
                  <a:pt x="681837" y="63141"/>
                </a:lnTo>
                <a:lnTo>
                  <a:pt x="626851" y="73491"/>
                </a:lnTo>
                <a:lnTo>
                  <a:pt x="573643" y="84522"/>
                </a:lnTo>
                <a:lnTo>
                  <a:pt x="522289" y="96213"/>
                </a:lnTo>
                <a:lnTo>
                  <a:pt x="472866" y="108542"/>
                </a:lnTo>
                <a:lnTo>
                  <a:pt x="425448" y="121487"/>
                </a:lnTo>
                <a:lnTo>
                  <a:pt x="380113" y="135026"/>
                </a:lnTo>
                <a:lnTo>
                  <a:pt x="336936" y="149138"/>
                </a:lnTo>
                <a:lnTo>
                  <a:pt x="295993" y="163802"/>
                </a:lnTo>
                <a:lnTo>
                  <a:pt x="257361" y="178994"/>
                </a:lnTo>
                <a:lnTo>
                  <a:pt x="221115" y="194694"/>
                </a:lnTo>
                <a:lnTo>
                  <a:pt x="156087" y="227530"/>
                </a:lnTo>
                <a:lnTo>
                  <a:pt x="101518" y="262135"/>
                </a:lnTo>
                <a:lnTo>
                  <a:pt x="58017" y="298335"/>
                </a:lnTo>
                <a:lnTo>
                  <a:pt x="26191" y="335957"/>
                </a:lnTo>
                <a:lnTo>
                  <a:pt x="6649" y="374827"/>
                </a:lnTo>
                <a:lnTo>
                  <a:pt x="0" y="414771"/>
                </a:lnTo>
                <a:lnTo>
                  <a:pt x="1674" y="434868"/>
                </a:lnTo>
                <a:lnTo>
                  <a:pt x="14846" y="474299"/>
                </a:lnTo>
                <a:lnTo>
                  <a:pt x="40606" y="512569"/>
                </a:lnTo>
                <a:lnTo>
                  <a:pt x="78346" y="549503"/>
                </a:lnTo>
                <a:lnTo>
                  <a:pt x="127458" y="584928"/>
                </a:lnTo>
                <a:lnTo>
                  <a:pt x="187332" y="618671"/>
                </a:lnTo>
                <a:lnTo>
                  <a:pt x="257361" y="650556"/>
                </a:lnTo>
                <a:lnTo>
                  <a:pt x="295993" y="665749"/>
                </a:lnTo>
                <a:lnTo>
                  <a:pt x="336936" y="680412"/>
                </a:lnTo>
                <a:lnTo>
                  <a:pt x="380113" y="694524"/>
                </a:lnTo>
                <a:lnTo>
                  <a:pt x="425448" y="708063"/>
                </a:lnTo>
                <a:lnTo>
                  <a:pt x="472866" y="721007"/>
                </a:lnTo>
                <a:lnTo>
                  <a:pt x="522289" y="733336"/>
                </a:lnTo>
                <a:lnTo>
                  <a:pt x="573643" y="745026"/>
                </a:lnTo>
                <a:lnTo>
                  <a:pt x="626851" y="756057"/>
                </a:lnTo>
                <a:lnTo>
                  <a:pt x="681837" y="766406"/>
                </a:lnTo>
                <a:lnTo>
                  <a:pt x="738525" y="776052"/>
                </a:lnTo>
                <a:lnTo>
                  <a:pt x="796838" y="784974"/>
                </a:lnTo>
                <a:lnTo>
                  <a:pt x="856702" y="793149"/>
                </a:lnTo>
                <a:lnTo>
                  <a:pt x="918039" y="800555"/>
                </a:lnTo>
                <a:lnTo>
                  <a:pt x="980774" y="807172"/>
                </a:lnTo>
                <a:lnTo>
                  <a:pt x="1044830" y="812977"/>
                </a:lnTo>
                <a:lnTo>
                  <a:pt x="1110133" y="817948"/>
                </a:lnTo>
                <a:lnTo>
                  <a:pt x="1176604" y="822064"/>
                </a:lnTo>
                <a:lnTo>
                  <a:pt x="1244169" y="825304"/>
                </a:lnTo>
                <a:lnTo>
                  <a:pt x="1312752" y="827644"/>
                </a:lnTo>
                <a:lnTo>
                  <a:pt x="1382275" y="829065"/>
                </a:lnTo>
                <a:lnTo>
                  <a:pt x="1452664" y="829543"/>
                </a:lnTo>
                <a:lnTo>
                  <a:pt x="1523037" y="829065"/>
                </a:lnTo>
                <a:lnTo>
                  <a:pt x="1592546" y="827644"/>
                </a:lnTo>
                <a:lnTo>
                  <a:pt x="1661114" y="825304"/>
                </a:lnTo>
                <a:lnTo>
                  <a:pt x="1728666" y="822064"/>
                </a:lnTo>
                <a:lnTo>
                  <a:pt x="1795125" y="817948"/>
                </a:lnTo>
                <a:lnTo>
                  <a:pt x="1860415" y="812977"/>
                </a:lnTo>
                <a:lnTo>
                  <a:pt x="1924461" y="807172"/>
                </a:lnTo>
                <a:lnTo>
                  <a:pt x="1987186" y="800555"/>
                </a:lnTo>
                <a:lnTo>
                  <a:pt x="2048514" y="793149"/>
                </a:lnTo>
                <a:lnTo>
                  <a:pt x="2108369" y="784974"/>
                </a:lnTo>
                <a:lnTo>
                  <a:pt x="2166675" y="776052"/>
                </a:lnTo>
                <a:lnTo>
                  <a:pt x="2223356" y="766406"/>
                </a:lnTo>
                <a:lnTo>
                  <a:pt x="2278335" y="756057"/>
                </a:lnTo>
                <a:lnTo>
                  <a:pt x="2331537" y="745026"/>
                </a:lnTo>
                <a:lnTo>
                  <a:pt x="2382885" y="733336"/>
                </a:lnTo>
                <a:lnTo>
                  <a:pt x="2432304" y="721007"/>
                </a:lnTo>
                <a:lnTo>
                  <a:pt x="2479717" y="708063"/>
                </a:lnTo>
                <a:lnTo>
                  <a:pt x="2525049" y="694524"/>
                </a:lnTo>
                <a:lnTo>
                  <a:pt x="2568222" y="680412"/>
                </a:lnTo>
                <a:lnTo>
                  <a:pt x="2609162" y="665749"/>
                </a:lnTo>
                <a:lnTo>
                  <a:pt x="2647791" y="650556"/>
                </a:lnTo>
                <a:lnTo>
                  <a:pt x="2684035" y="634857"/>
                </a:lnTo>
                <a:lnTo>
                  <a:pt x="2749059" y="602021"/>
                </a:lnTo>
                <a:lnTo>
                  <a:pt x="2803626" y="567415"/>
                </a:lnTo>
                <a:lnTo>
                  <a:pt x="2847126" y="531214"/>
                </a:lnTo>
                <a:lnTo>
                  <a:pt x="2878952" y="493590"/>
                </a:lnTo>
                <a:lnTo>
                  <a:pt x="2898493" y="454718"/>
                </a:lnTo>
                <a:lnTo>
                  <a:pt x="2905142" y="414771"/>
                </a:lnTo>
                <a:lnTo>
                  <a:pt x="2903467" y="394676"/>
                </a:lnTo>
                <a:lnTo>
                  <a:pt x="2890296" y="355247"/>
                </a:lnTo>
                <a:lnTo>
                  <a:pt x="2864536" y="316979"/>
                </a:lnTo>
                <a:lnTo>
                  <a:pt x="2826797" y="280046"/>
                </a:lnTo>
                <a:lnTo>
                  <a:pt x="2777688" y="244622"/>
                </a:lnTo>
                <a:lnTo>
                  <a:pt x="2717816" y="210880"/>
                </a:lnTo>
                <a:lnTo>
                  <a:pt x="2647791" y="178994"/>
                </a:lnTo>
                <a:lnTo>
                  <a:pt x="2609162" y="163802"/>
                </a:lnTo>
                <a:lnTo>
                  <a:pt x="2568222" y="149138"/>
                </a:lnTo>
                <a:lnTo>
                  <a:pt x="2525049" y="135026"/>
                </a:lnTo>
                <a:lnTo>
                  <a:pt x="2479717" y="121487"/>
                </a:lnTo>
                <a:lnTo>
                  <a:pt x="2432304" y="108542"/>
                </a:lnTo>
                <a:lnTo>
                  <a:pt x="2382885" y="96213"/>
                </a:lnTo>
                <a:lnTo>
                  <a:pt x="2331537" y="84522"/>
                </a:lnTo>
                <a:lnTo>
                  <a:pt x="2278335" y="73491"/>
                </a:lnTo>
                <a:lnTo>
                  <a:pt x="2223356" y="63141"/>
                </a:lnTo>
                <a:lnTo>
                  <a:pt x="2166675" y="53494"/>
                </a:lnTo>
                <a:lnTo>
                  <a:pt x="2108369" y="44572"/>
                </a:lnTo>
                <a:lnTo>
                  <a:pt x="2048514" y="36397"/>
                </a:lnTo>
                <a:lnTo>
                  <a:pt x="1987186" y="28989"/>
                </a:lnTo>
                <a:lnTo>
                  <a:pt x="1924461" y="22372"/>
                </a:lnTo>
                <a:lnTo>
                  <a:pt x="1860415" y="16567"/>
                </a:lnTo>
                <a:lnTo>
                  <a:pt x="1795125" y="11595"/>
                </a:lnTo>
                <a:lnTo>
                  <a:pt x="1728666" y="7479"/>
                </a:lnTo>
                <a:lnTo>
                  <a:pt x="1661114" y="4239"/>
                </a:lnTo>
                <a:lnTo>
                  <a:pt x="1592546" y="1898"/>
                </a:lnTo>
                <a:lnTo>
                  <a:pt x="1523037" y="478"/>
                </a:lnTo>
                <a:lnTo>
                  <a:pt x="145266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1315" y="4721594"/>
            <a:ext cx="2905760" cy="829944"/>
          </a:xfrm>
          <a:custGeom>
            <a:avLst/>
            <a:gdLst/>
            <a:ahLst/>
            <a:cxnLst/>
            <a:rect l="l" t="t" r="r" b="b"/>
            <a:pathLst>
              <a:path w="2905759" h="829945">
                <a:moveTo>
                  <a:pt x="2905143" y="414771"/>
                </a:moveTo>
                <a:lnTo>
                  <a:pt x="2898493" y="374827"/>
                </a:lnTo>
                <a:lnTo>
                  <a:pt x="2878952" y="335957"/>
                </a:lnTo>
                <a:lnTo>
                  <a:pt x="2847126" y="298335"/>
                </a:lnTo>
                <a:lnTo>
                  <a:pt x="2803626" y="262135"/>
                </a:lnTo>
                <a:lnTo>
                  <a:pt x="2749059" y="227530"/>
                </a:lnTo>
                <a:lnTo>
                  <a:pt x="2684035" y="194694"/>
                </a:lnTo>
                <a:lnTo>
                  <a:pt x="2647792" y="178994"/>
                </a:lnTo>
                <a:lnTo>
                  <a:pt x="2609162" y="163802"/>
                </a:lnTo>
                <a:lnTo>
                  <a:pt x="2568222" y="149138"/>
                </a:lnTo>
                <a:lnTo>
                  <a:pt x="2525049" y="135026"/>
                </a:lnTo>
                <a:lnTo>
                  <a:pt x="2479717" y="121487"/>
                </a:lnTo>
                <a:lnTo>
                  <a:pt x="2432304" y="108542"/>
                </a:lnTo>
                <a:lnTo>
                  <a:pt x="2382885" y="96213"/>
                </a:lnTo>
                <a:lnTo>
                  <a:pt x="2331537" y="84522"/>
                </a:lnTo>
                <a:lnTo>
                  <a:pt x="2278335" y="73491"/>
                </a:lnTo>
                <a:lnTo>
                  <a:pt x="2223356" y="63141"/>
                </a:lnTo>
                <a:lnTo>
                  <a:pt x="2166675" y="53494"/>
                </a:lnTo>
                <a:lnTo>
                  <a:pt x="2108369" y="44572"/>
                </a:lnTo>
                <a:lnTo>
                  <a:pt x="2048514" y="36397"/>
                </a:lnTo>
                <a:lnTo>
                  <a:pt x="1987186" y="28989"/>
                </a:lnTo>
                <a:lnTo>
                  <a:pt x="1924461" y="22372"/>
                </a:lnTo>
                <a:lnTo>
                  <a:pt x="1860416" y="16567"/>
                </a:lnTo>
                <a:lnTo>
                  <a:pt x="1795125" y="11595"/>
                </a:lnTo>
                <a:lnTo>
                  <a:pt x="1728666" y="7479"/>
                </a:lnTo>
                <a:lnTo>
                  <a:pt x="1661114" y="4239"/>
                </a:lnTo>
                <a:lnTo>
                  <a:pt x="1592546" y="1898"/>
                </a:lnTo>
                <a:lnTo>
                  <a:pt x="1523037" y="478"/>
                </a:lnTo>
                <a:lnTo>
                  <a:pt x="1452664" y="0"/>
                </a:lnTo>
                <a:lnTo>
                  <a:pt x="1382275" y="478"/>
                </a:lnTo>
                <a:lnTo>
                  <a:pt x="1312752" y="1898"/>
                </a:lnTo>
                <a:lnTo>
                  <a:pt x="1244169" y="4239"/>
                </a:lnTo>
                <a:lnTo>
                  <a:pt x="1176604" y="7479"/>
                </a:lnTo>
                <a:lnTo>
                  <a:pt x="1110133" y="11595"/>
                </a:lnTo>
                <a:lnTo>
                  <a:pt x="1044831" y="16567"/>
                </a:lnTo>
                <a:lnTo>
                  <a:pt x="980774" y="22372"/>
                </a:lnTo>
                <a:lnTo>
                  <a:pt x="918039" y="28989"/>
                </a:lnTo>
                <a:lnTo>
                  <a:pt x="856702" y="36397"/>
                </a:lnTo>
                <a:lnTo>
                  <a:pt x="796838" y="44572"/>
                </a:lnTo>
                <a:lnTo>
                  <a:pt x="738525" y="53494"/>
                </a:lnTo>
                <a:lnTo>
                  <a:pt x="681837" y="63141"/>
                </a:lnTo>
                <a:lnTo>
                  <a:pt x="626851" y="73491"/>
                </a:lnTo>
                <a:lnTo>
                  <a:pt x="573643" y="84522"/>
                </a:lnTo>
                <a:lnTo>
                  <a:pt x="522289" y="96213"/>
                </a:lnTo>
                <a:lnTo>
                  <a:pt x="472866" y="108542"/>
                </a:lnTo>
                <a:lnTo>
                  <a:pt x="425448" y="121487"/>
                </a:lnTo>
                <a:lnTo>
                  <a:pt x="380113" y="135026"/>
                </a:lnTo>
                <a:lnTo>
                  <a:pt x="336936" y="149138"/>
                </a:lnTo>
                <a:lnTo>
                  <a:pt x="295993" y="163802"/>
                </a:lnTo>
                <a:lnTo>
                  <a:pt x="257361" y="178994"/>
                </a:lnTo>
                <a:lnTo>
                  <a:pt x="221115" y="194694"/>
                </a:lnTo>
                <a:lnTo>
                  <a:pt x="156087" y="227530"/>
                </a:lnTo>
                <a:lnTo>
                  <a:pt x="101518" y="262135"/>
                </a:lnTo>
                <a:lnTo>
                  <a:pt x="58017" y="298335"/>
                </a:lnTo>
                <a:lnTo>
                  <a:pt x="26191" y="335957"/>
                </a:lnTo>
                <a:lnTo>
                  <a:pt x="6649" y="374827"/>
                </a:lnTo>
                <a:lnTo>
                  <a:pt x="0" y="414771"/>
                </a:lnTo>
                <a:lnTo>
                  <a:pt x="1674" y="434868"/>
                </a:lnTo>
                <a:lnTo>
                  <a:pt x="14846" y="474299"/>
                </a:lnTo>
                <a:lnTo>
                  <a:pt x="40606" y="512569"/>
                </a:lnTo>
                <a:lnTo>
                  <a:pt x="78346" y="549503"/>
                </a:lnTo>
                <a:lnTo>
                  <a:pt x="127458" y="584928"/>
                </a:lnTo>
                <a:lnTo>
                  <a:pt x="187332" y="618671"/>
                </a:lnTo>
                <a:lnTo>
                  <a:pt x="257361" y="650556"/>
                </a:lnTo>
                <a:lnTo>
                  <a:pt x="295993" y="665749"/>
                </a:lnTo>
                <a:lnTo>
                  <a:pt x="336936" y="680412"/>
                </a:lnTo>
                <a:lnTo>
                  <a:pt x="380113" y="694524"/>
                </a:lnTo>
                <a:lnTo>
                  <a:pt x="425448" y="708063"/>
                </a:lnTo>
                <a:lnTo>
                  <a:pt x="472866" y="721007"/>
                </a:lnTo>
                <a:lnTo>
                  <a:pt x="522289" y="733336"/>
                </a:lnTo>
                <a:lnTo>
                  <a:pt x="573643" y="745026"/>
                </a:lnTo>
                <a:lnTo>
                  <a:pt x="626851" y="756057"/>
                </a:lnTo>
                <a:lnTo>
                  <a:pt x="681837" y="766406"/>
                </a:lnTo>
                <a:lnTo>
                  <a:pt x="738525" y="776052"/>
                </a:lnTo>
                <a:lnTo>
                  <a:pt x="796838" y="784974"/>
                </a:lnTo>
                <a:lnTo>
                  <a:pt x="856702" y="793149"/>
                </a:lnTo>
                <a:lnTo>
                  <a:pt x="918039" y="800555"/>
                </a:lnTo>
                <a:lnTo>
                  <a:pt x="980774" y="807172"/>
                </a:lnTo>
                <a:lnTo>
                  <a:pt x="1044831" y="812977"/>
                </a:lnTo>
                <a:lnTo>
                  <a:pt x="1110133" y="817948"/>
                </a:lnTo>
                <a:lnTo>
                  <a:pt x="1176604" y="822064"/>
                </a:lnTo>
                <a:lnTo>
                  <a:pt x="1244169" y="825304"/>
                </a:lnTo>
                <a:lnTo>
                  <a:pt x="1312752" y="827644"/>
                </a:lnTo>
                <a:lnTo>
                  <a:pt x="1382275" y="829065"/>
                </a:lnTo>
                <a:lnTo>
                  <a:pt x="1452664" y="829543"/>
                </a:lnTo>
                <a:lnTo>
                  <a:pt x="1523037" y="829065"/>
                </a:lnTo>
                <a:lnTo>
                  <a:pt x="1592546" y="827644"/>
                </a:lnTo>
                <a:lnTo>
                  <a:pt x="1661114" y="825304"/>
                </a:lnTo>
                <a:lnTo>
                  <a:pt x="1728666" y="822064"/>
                </a:lnTo>
                <a:lnTo>
                  <a:pt x="1795125" y="817948"/>
                </a:lnTo>
                <a:lnTo>
                  <a:pt x="1860416" y="812977"/>
                </a:lnTo>
                <a:lnTo>
                  <a:pt x="1924461" y="807172"/>
                </a:lnTo>
                <a:lnTo>
                  <a:pt x="1987186" y="800555"/>
                </a:lnTo>
                <a:lnTo>
                  <a:pt x="2048514" y="793149"/>
                </a:lnTo>
                <a:lnTo>
                  <a:pt x="2108369" y="784974"/>
                </a:lnTo>
                <a:lnTo>
                  <a:pt x="2166675" y="776052"/>
                </a:lnTo>
                <a:lnTo>
                  <a:pt x="2223356" y="766406"/>
                </a:lnTo>
                <a:lnTo>
                  <a:pt x="2278335" y="756057"/>
                </a:lnTo>
                <a:lnTo>
                  <a:pt x="2331537" y="745026"/>
                </a:lnTo>
                <a:lnTo>
                  <a:pt x="2382885" y="733336"/>
                </a:lnTo>
                <a:lnTo>
                  <a:pt x="2432304" y="721007"/>
                </a:lnTo>
                <a:lnTo>
                  <a:pt x="2479717" y="708063"/>
                </a:lnTo>
                <a:lnTo>
                  <a:pt x="2525049" y="694524"/>
                </a:lnTo>
                <a:lnTo>
                  <a:pt x="2568222" y="680412"/>
                </a:lnTo>
                <a:lnTo>
                  <a:pt x="2609162" y="665749"/>
                </a:lnTo>
                <a:lnTo>
                  <a:pt x="2647792" y="650556"/>
                </a:lnTo>
                <a:lnTo>
                  <a:pt x="2684035" y="634857"/>
                </a:lnTo>
                <a:lnTo>
                  <a:pt x="2749059" y="602021"/>
                </a:lnTo>
                <a:lnTo>
                  <a:pt x="2803626" y="567415"/>
                </a:lnTo>
                <a:lnTo>
                  <a:pt x="2847126" y="531214"/>
                </a:lnTo>
                <a:lnTo>
                  <a:pt x="2878952" y="493590"/>
                </a:lnTo>
                <a:lnTo>
                  <a:pt x="2898493" y="454718"/>
                </a:lnTo>
                <a:lnTo>
                  <a:pt x="2905143" y="414771"/>
                </a:lnTo>
                <a:close/>
              </a:path>
            </a:pathLst>
          </a:custGeom>
          <a:ln w="4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01315" y="2647773"/>
            <a:ext cx="2905760" cy="2322830"/>
          </a:xfrm>
          <a:custGeom>
            <a:avLst/>
            <a:gdLst/>
            <a:ahLst/>
            <a:cxnLst/>
            <a:rect l="l" t="t" r="r" b="b"/>
            <a:pathLst>
              <a:path w="2905759" h="2322829">
                <a:moveTo>
                  <a:pt x="0" y="2322680"/>
                </a:moveTo>
                <a:lnTo>
                  <a:pt x="2905142" y="2322680"/>
                </a:lnTo>
                <a:lnTo>
                  <a:pt x="2905142" y="0"/>
                </a:lnTo>
                <a:lnTo>
                  <a:pt x="0" y="0"/>
                </a:lnTo>
                <a:lnTo>
                  <a:pt x="0" y="232268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01315" y="2647773"/>
            <a:ext cx="2905760" cy="2489200"/>
          </a:xfrm>
          <a:custGeom>
            <a:avLst/>
            <a:gdLst/>
            <a:ahLst/>
            <a:cxnLst/>
            <a:rect l="l" t="t" r="r" b="b"/>
            <a:pathLst>
              <a:path w="2905759" h="2489200">
                <a:moveTo>
                  <a:pt x="0" y="2488592"/>
                </a:moveTo>
                <a:lnTo>
                  <a:pt x="2905143" y="2488592"/>
                </a:lnTo>
                <a:lnTo>
                  <a:pt x="2905143" y="0"/>
                </a:lnTo>
                <a:lnTo>
                  <a:pt x="0" y="0"/>
                </a:lnTo>
                <a:lnTo>
                  <a:pt x="0" y="2488592"/>
                </a:lnTo>
                <a:close/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1315" y="2232908"/>
            <a:ext cx="2905760" cy="829944"/>
          </a:xfrm>
          <a:custGeom>
            <a:avLst/>
            <a:gdLst/>
            <a:ahLst/>
            <a:cxnLst/>
            <a:rect l="l" t="t" r="r" b="b"/>
            <a:pathLst>
              <a:path w="2905759" h="829944">
                <a:moveTo>
                  <a:pt x="1452664" y="0"/>
                </a:moveTo>
                <a:lnTo>
                  <a:pt x="1382275" y="478"/>
                </a:lnTo>
                <a:lnTo>
                  <a:pt x="1312752" y="1898"/>
                </a:lnTo>
                <a:lnTo>
                  <a:pt x="1244169" y="4238"/>
                </a:lnTo>
                <a:lnTo>
                  <a:pt x="1176604" y="7477"/>
                </a:lnTo>
                <a:lnTo>
                  <a:pt x="1110133" y="11593"/>
                </a:lnTo>
                <a:lnTo>
                  <a:pt x="1044830" y="16564"/>
                </a:lnTo>
                <a:lnTo>
                  <a:pt x="980774" y="22368"/>
                </a:lnTo>
                <a:lnTo>
                  <a:pt x="918039" y="28984"/>
                </a:lnTo>
                <a:lnTo>
                  <a:pt x="856702" y="36390"/>
                </a:lnTo>
                <a:lnTo>
                  <a:pt x="796838" y="44564"/>
                </a:lnTo>
                <a:lnTo>
                  <a:pt x="738525" y="53485"/>
                </a:lnTo>
                <a:lnTo>
                  <a:pt x="681837" y="63130"/>
                </a:lnTo>
                <a:lnTo>
                  <a:pt x="626851" y="73478"/>
                </a:lnTo>
                <a:lnTo>
                  <a:pt x="573643" y="84508"/>
                </a:lnTo>
                <a:lnTo>
                  <a:pt x="522289" y="96197"/>
                </a:lnTo>
                <a:lnTo>
                  <a:pt x="472866" y="108525"/>
                </a:lnTo>
                <a:lnTo>
                  <a:pt x="425448" y="121468"/>
                </a:lnTo>
                <a:lnTo>
                  <a:pt x="380113" y="135006"/>
                </a:lnTo>
                <a:lnTo>
                  <a:pt x="336936" y="149117"/>
                </a:lnTo>
                <a:lnTo>
                  <a:pt x="295993" y="163778"/>
                </a:lnTo>
                <a:lnTo>
                  <a:pt x="257361" y="178969"/>
                </a:lnTo>
                <a:lnTo>
                  <a:pt x="221115" y="194667"/>
                </a:lnTo>
                <a:lnTo>
                  <a:pt x="156087" y="227500"/>
                </a:lnTo>
                <a:lnTo>
                  <a:pt x="101518" y="262103"/>
                </a:lnTo>
                <a:lnTo>
                  <a:pt x="58017" y="298301"/>
                </a:lnTo>
                <a:lnTo>
                  <a:pt x="26191" y="335922"/>
                </a:lnTo>
                <a:lnTo>
                  <a:pt x="6649" y="374790"/>
                </a:lnTo>
                <a:lnTo>
                  <a:pt x="0" y="414734"/>
                </a:lnTo>
                <a:lnTo>
                  <a:pt x="1674" y="434830"/>
                </a:lnTo>
                <a:lnTo>
                  <a:pt x="14846" y="474261"/>
                </a:lnTo>
                <a:lnTo>
                  <a:pt x="40606" y="512534"/>
                </a:lnTo>
                <a:lnTo>
                  <a:pt x="78346" y="549475"/>
                </a:lnTo>
                <a:lnTo>
                  <a:pt x="127458" y="584909"/>
                </a:lnTo>
                <a:lnTo>
                  <a:pt x="187332" y="618662"/>
                </a:lnTo>
                <a:lnTo>
                  <a:pt x="257361" y="650560"/>
                </a:lnTo>
                <a:lnTo>
                  <a:pt x="295993" y="665758"/>
                </a:lnTo>
                <a:lnTo>
                  <a:pt x="336936" y="680428"/>
                </a:lnTo>
                <a:lnTo>
                  <a:pt x="380113" y="694547"/>
                </a:lnTo>
                <a:lnTo>
                  <a:pt x="425448" y="708093"/>
                </a:lnTo>
                <a:lnTo>
                  <a:pt x="472866" y="721045"/>
                </a:lnTo>
                <a:lnTo>
                  <a:pt x="522289" y="733380"/>
                </a:lnTo>
                <a:lnTo>
                  <a:pt x="573643" y="745077"/>
                </a:lnTo>
                <a:lnTo>
                  <a:pt x="626851" y="756115"/>
                </a:lnTo>
                <a:lnTo>
                  <a:pt x="681837" y="766471"/>
                </a:lnTo>
                <a:lnTo>
                  <a:pt x="738525" y="776124"/>
                </a:lnTo>
                <a:lnTo>
                  <a:pt x="796838" y="785051"/>
                </a:lnTo>
                <a:lnTo>
                  <a:pt x="856702" y="793232"/>
                </a:lnTo>
                <a:lnTo>
                  <a:pt x="918039" y="800644"/>
                </a:lnTo>
                <a:lnTo>
                  <a:pt x="980774" y="807265"/>
                </a:lnTo>
                <a:lnTo>
                  <a:pt x="1044830" y="813075"/>
                </a:lnTo>
                <a:lnTo>
                  <a:pt x="1110133" y="818050"/>
                </a:lnTo>
                <a:lnTo>
                  <a:pt x="1176604" y="822170"/>
                </a:lnTo>
                <a:lnTo>
                  <a:pt x="1244169" y="825412"/>
                </a:lnTo>
                <a:lnTo>
                  <a:pt x="1312752" y="827754"/>
                </a:lnTo>
                <a:lnTo>
                  <a:pt x="1382275" y="829176"/>
                </a:lnTo>
                <a:lnTo>
                  <a:pt x="1452664" y="829655"/>
                </a:lnTo>
                <a:lnTo>
                  <a:pt x="1523037" y="829176"/>
                </a:lnTo>
                <a:lnTo>
                  <a:pt x="1592546" y="827754"/>
                </a:lnTo>
                <a:lnTo>
                  <a:pt x="1661114" y="825412"/>
                </a:lnTo>
                <a:lnTo>
                  <a:pt x="1728666" y="822170"/>
                </a:lnTo>
                <a:lnTo>
                  <a:pt x="1795125" y="818050"/>
                </a:lnTo>
                <a:lnTo>
                  <a:pt x="1860415" y="813075"/>
                </a:lnTo>
                <a:lnTo>
                  <a:pt x="1924461" y="807265"/>
                </a:lnTo>
                <a:lnTo>
                  <a:pt x="1987186" y="800644"/>
                </a:lnTo>
                <a:lnTo>
                  <a:pt x="2048514" y="793232"/>
                </a:lnTo>
                <a:lnTo>
                  <a:pt x="2108369" y="785051"/>
                </a:lnTo>
                <a:lnTo>
                  <a:pt x="2166675" y="776124"/>
                </a:lnTo>
                <a:lnTo>
                  <a:pt x="2223356" y="766471"/>
                </a:lnTo>
                <a:lnTo>
                  <a:pt x="2278335" y="756115"/>
                </a:lnTo>
                <a:lnTo>
                  <a:pt x="2331537" y="745077"/>
                </a:lnTo>
                <a:lnTo>
                  <a:pt x="2382885" y="733380"/>
                </a:lnTo>
                <a:lnTo>
                  <a:pt x="2432304" y="721045"/>
                </a:lnTo>
                <a:lnTo>
                  <a:pt x="2479717" y="708093"/>
                </a:lnTo>
                <a:lnTo>
                  <a:pt x="2525049" y="694547"/>
                </a:lnTo>
                <a:lnTo>
                  <a:pt x="2568222" y="680428"/>
                </a:lnTo>
                <a:lnTo>
                  <a:pt x="2609162" y="665758"/>
                </a:lnTo>
                <a:lnTo>
                  <a:pt x="2647791" y="650560"/>
                </a:lnTo>
                <a:lnTo>
                  <a:pt x="2684035" y="634854"/>
                </a:lnTo>
                <a:lnTo>
                  <a:pt x="2749059" y="602006"/>
                </a:lnTo>
                <a:lnTo>
                  <a:pt x="2803626" y="567391"/>
                </a:lnTo>
                <a:lnTo>
                  <a:pt x="2847126" y="531182"/>
                </a:lnTo>
                <a:lnTo>
                  <a:pt x="2878952" y="493553"/>
                </a:lnTo>
                <a:lnTo>
                  <a:pt x="2898493" y="454679"/>
                </a:lnTo>
                <a:lnTo>
                  <a:pt x="2905142" y="414734"/>
                </a:lnTo>
                <a:lnTo>
                  <a:pt x="2903467" y="394639"/>
                </a:lnTo>
                <a:lnTo>
                  <a:pt x="2890296" y="355211"/>
                </a:lnTo>
                <a:lnTo>
                  <a:pt x="2864536" y="316944"/>
                </a:lnTo>
                <a:lnTo>
                  <a:pt x="2826797" y="280013"/>
                </a:lnTo>
                <a:lnTo>
                  <a:pt x="2777688" y="244591"/>
                </a:lnTo>
                <a:lnTo>
                  <a:pt x="2717816" y="210852"/>
                </a:lnTo>
                <a:lnTo>
                  <a:pt x="2647791" y="178969"/>
                </a:lnTo>
                <a:lnTo>
                  <a:pt x="2609162" y="163778"/>
                </a:lnTo>
                <a:lnTo>
                  <a:pt x="2568222" y="149117"/>
                </a:lnTo>
                <a:lnTo>
                  <a:pt x="2525049" y="135006"/>
                </a:lnTo>
                <a:lnTo>
                  <a:pt x="2479717" y="121468"/>
                </a:lnTo>
                <a:lnTo>
                  <a:pt x="2432304" y="108525"/>
                </a:lnTo>
                <a:lnTo>
                  <a:pt x="2382885" y="96197"/>
                </a:lnTo>
                <a:lnTo>
                  <a:pt x="2331537" y="84508"/>
                </a:lnTo>
                <a:lnTo>
                  <a:pt x="2278335" y="73478"/>
                </a:lnTo>
                <a:lnTo>
                  <a:pt x="2223356" y="63130"/>
                </a:lnTo>
                <a:lnTo>
                  <a:pt x="2166675" y="53485"/>
                </a:lnTo>
                <a:lnTo>
                  <a:pt x="2108369" y="44564"/>
                </a:lnTo>
                <a:lnTo>
                  <a:pt x="2048514" y="36390"/>
                </a:lnTo>
                <a:lnTo>
                  <a:pt x="1987186" y="28984"/>
                </a:lnTo>
                <a:lnTo>
                  <a:pt x="1924461" y="22368"/>
                </a:lnTo>
                <a:lnTo>
                  <a:pt x="1860415" y="16564"/>
                </a:lnTo>
                <a:lnTo>
                  <a:pt x="1795125" y="11593"/>
                </a:lnTo>
                <a:lnTo>
                  <a:pt x="1728666" y="7477"/>
                </a:lnTo>
                <a:lnTo>
                  <a:pt x="1661114" y="4238"/>
                </a:lnTo>
                <a:lnTo>
                  <a:pt x="1592546" y="1898"/>
                </a:lnTo>
                <a:lnTo>
                  <a:pt x="1523037" y="478"/>
                </a:lnTo>
                <a:lnTo>
                  <a:pt x="1452664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01315" y="2232908"/>
            <a:ext cx="2905760" cy="829944"/>
          </a:xfrm>
          <a:custGeom>
            <a:avLst/>
            <a:gdLst/>
            <a:ahLst/>
            <a:cxnLst/>
            <a:rect l="l" t="t" r="r" b="b"/>
            <a:pathLst>
              <a:path w="2905759" h="829944">
                <a:moveTo>
                  <a:pt x="2905143" y="414734"/>
                </a:moveTo>
                <a:lnTo>
                  <a:pt x="2898493" y="374790"/>
                </a:lnTo>
                <a:lnTo>
                  <a:pt x="2878952" y="335922"/>
                </a:lnTo>
                <a:lnTo>
                  <a:pt x="2847126" y="298301"/>
                </a:lnTo>
                <a:lnTo>
                  <a:pt x="2803626" y="262103"/>
                </a:lnTo>
                <a:lnTo>
                  <a:pt x="2749059" y="227500"/>
                </a:lnTo>
                <a:lnTo>
                  <a:pt x="2684035" y="194668"/>
                </a:lnTo>
                <a:lnTo>
                  <a:pt x="2647792" y="178969"/>
                </a:lnTo>
                <a:lnTo>
                  <a:pt x="2609162" y="163778"/>
                </a:lnTo>
                <a:lnTo>
                  <a:pt x="2568222" y="149117"/>
                </a:lnTo>
                <a:lnTo>
                  <a:pt x="2525049" y="135006"/>
                </a:lnTo>
                <a:lnTo>
                  <a:pt x="2479717" y="121468"/>
                </a:lnTo>
                <a:lnTo>
                  <a:pt x="2432304" y="108525"/>
                </a:lnTo>
                <a:lnTo>
                  <a:pt x="2382885" y="96197"/>
                </a:lnTo>
                <a:lnTo>
                  <a:pt x="2331537" y="84508"/>
                </a:lnTo>
                <a:lnTo>
                  <a:pt x="2278335" y="73478"/>
                </a:lnTo>
                <a:lnTo>
                  <a:pt x="2223356" y="63130"/>
                </a:lnTo>
                <a:lnTo>
                  <a:pt x="2166675" y="53485"/>
                </a:lnTo>
                <a:lnTo>
                  <a:pt x="2108369" y="44564"/>
                </a:lnTo>
                <a:lnTo>
                  <a:pt x="2048514" y="36390"/>
                </a:lnTo>
                <a:lnTo>
                  <a:pt x="1987186" y="28984"/>
                </a:lnTo>
                <a:lnTo>
                  <a:pt x="1924461" y="22368"/>
                </a:lnTo>
                <a:lnTo>
                  <a:pt x="1860416" y="16564"/>
                </a:lnTo>
                <a:lnTo>
                  <a:pt x="1795125" y="11593"/>
                </a:lnTo>
                <a:lnTo>
                  <a:pt x="1728666" y="7477"/>
                </a:lnTo>
                <a:lnTo>
                  <a:pt x="1661114" y="4238"/>
                </a:lnTo>
                <a:lnTo>
                  <a:pt x="1592546" y="1898"/>
                </a:lnTo>
                <a:lnTo>
                  <a:pt x="1523037" y="478"/>
                </a:lnTo>
                <a:lnTo>
                  <a:pt x="1452664" y="0"/>
                </a:lnTo>
                <a:lnTo>
                  <a:pt x="1382275" y="478"/>
                </a:lnTo>
                <a:lnTo>
                  <a:pt x="1312752" y="1898"/>
                </a:lnTo>
                <a:lnTo>
                  <a:pt x="1244169" y="4238"/>
                </a:lnTo>
                <a:lnTo>
                  <a:pt x="1176604" y="7477"/>
                </a:lnTo>
                <a:lnTo>
                  <a:pt x="1110133" y="11593"/>
                </a:lnTo>
                <a:lnTo>
                  <a:pt x="1044831" y="16564"/>
                </a:lnTo>
                <a:lnTo>
                  <a:pt x="980774" y="22368"/>
                </a:lnTo>
                <a:lnTo>
                  <a:pt x="918039" y="28984"/>
                </a:lnTo>
                <a:lnTo>
                  <a:pt x="856702" y="36390"/>
                </a:lnTo>
                <a:lnTo>
                  <a:pt x="796838" y="44564"/>
                </a:lnTo>
                <a:lnTo>
                  <a:pt x="738525" y="53485"/>
                </a:lnTo>
                <a:lnTo>
                  <a:pt x="681837" y="63130"/>
                </a:lnTo>
                <a:lnTo>
                  <a:pt x="626851" y="73478"/>
                </a:lnTo>
                <a:lnTo>
                  <a:pt x="573643" y="84508"/>
                </a:lnTo>
                <a:lnTo>
                  <a:pt x="522289" y="96197"/>
                </a:lnTo>
                <a:lnTo>
                  <a:pt x="472866" y="108525"/>
                </a:lnTo>
                <a:lnTo>
                  <a:pt x="425448" y="121468"/>
                </a:lnTo>
                <a:lnTo>
                  <a:pt x="380113" y="135006"/>
                </a:lnTo>
                <a:lnTo>
                  <a:pt x="336936" y="149117"/>
                </a:lnTo>
                <a:lnTo>
                  <a:pt x="295993" y="163778"/>
                </a:lnTo>
                <a:lnTo>
                  <a:pt x="257361" y="178969"/>
                </a:lnTo>
                <a:lnTo>
                  <a:pt x="221115" y="194668"/>
                </a:lnTo>
                <a:lnTo>
                  <a:pt x="156087" y="227500"/>
                </a:lnTo>
                <a:lnTo>
                  <a:pt x="101518" y="262103"/>
                </a:lnTo>
                <a:lnTo>
                  <a:pt x="58017" y="298301"/>
                </a:lnTo>
                <a:lnTo>
                  <a:pt x="26191" y="335922"/>
                </a:lnTo>
                <a:lnTo>
                  <a:pt x="6649" y="374790"/>
                </a:lnTo>
                <a:lnTo>
                  <a:pt x="0" y="414734"/>
                </a:lnTo>
                <a:lnTo>
                  <a:pt x="1674" y="434830"/>
                </a:lnTo>
                <a:lnTo>
                  <a:pt x="14846" y="474261"/>
                </a:lnTo>
                <a:lnTo>
                  <a:pt x="40606" y="512534"/>
                </a:lnTo>
                <a:lnTo>
                  <a:pt x="78346" y="549475"/>
                </a:lnTo>
                <a:lnTo>
                  <a:pt x="127458" y="584909"/>
                </a:lnTo>
                <a:lnTo>
                  <a:pt x="187332" y="618662"/>
                </a:lnTo>
                <a:lnTo>
                  <a:pt x="257361" y="650560"/>
                </a:lnTo>
                <a:lnTo>
                  <a:pt x="295993" y="665758"/>
                </a:lnTo>
                <a:lnTo>
                  <a:pt x="336936" y="680428"/>
                </a:lnTo>
                <a:lnTo>
                  <a:pt x="380113" y="694547"/>
                </a:lnTo>
                <a:lnTo>
                  <a:pt x="425448" y="708093"/>
                </a:lnTo>
                <a:lnTo>
                  <a:pt x="472866" y="721045"/>
                </a:lnTo>
                <a:lnTo>
                  <a:pt x="522289" y="733380"/>
                </a:lnTo>
                <a:lnTo>
                  <a:pt x="573643" y="745077"/>
                </a:lnTo>
                <a:lnTo>
                  <a:pt x="626851" y="756115"/>
                </a:lnTo>
                <a:lnTo>
                  <a:pt x="681837" y="766471"/>
                </a:lnTo>
                <a:lnTo>
                  <a:pt x="738525" y="776124"/>
                </a:lnTo>
                <a:lnTo>
                  <a:pt x="796838" y="785051"/>
                </a:lnTo>
                <a:lnTo>
                  <a:pt x="856702" y="793232"/>
                </a:lnTo>
                <a:lnTo>
                  <a:pt x="918039" y="800644"/>
                </a:lnTo>
                <a:lnTo>
                  <a:pt x="980774" y="807265"/>
                </a:lnTo>
                <a:lnTo>
                  <a:pt x="1044831" y="813075"/>
                </a:lnTo>
                <a:lnTo>
                  <a:pt x="1110133" y="818050"/>
                </a:lnTo>
                <a:lnTo>
                  <a:pt x="1176604" y="822170"/>
                </a:lnTo>
                <a:lnTo>
                  <a:pt x="1244169" y="825412"/>
                </a:lnTo>
                <a:lnTo>
                  <a:pt x="1312752" y="827754"/>
                </a:lnTo>
                <a:lnTo>
                  <a:pt x="1382275" y="829176"/>
                </a:lnTo>
                <a:lnTo>
                  <a:pt x="1452664" y="829655"/>
                </a:lnTo>
                <a:lnTo>
                  <a:pt x="1523037" y="829176"/>
                </a:lnTo>
                <a:lnTo>
                  <a:pt x="1592546" y="827754"/>
                </a:lnTo>
                <a:lnTo>
                  <a:pt x="1661114" y="825412"/>
                </a:lnTo>
                <a:lnTo>
                  <a:pt x="1728666" y="822170"/>
                </a:lnTo>
                <a:lnTo>
                  <a:pt x="1795125" y="818050"/>
                </a:lnTo>
                <a:lnTo>
                  <a:pt x="1860416" y="813075"/>
                </a:lnTo>
                <a:lnTo>
                  <a:pt x="1924461" y="807265"/>
                </a:lnTo>
                <a:lnTo>
                  <a:pt x="1987186" y="800644"/>
                </a:lnTo>
                <a:lnTo>
                  <a:pt x="2048514" y="793232"/>
                </a:lnTo>
                <a:lnTo>
                  <a:pt x="2108369" y="785051"/>
                </a:lnTo>
                <a:lnTo>
                  <a:pt x="2166675" y="776124"/>
                </a:lnTo>
                <a:lnTo>
                  <a:pt x="2223356" y="766471"/>
                </a:lnTo>
                <a:lnTo>
                  <a:pt x="2278335" y="756115"/>
                </a:lnTo>
                <a:lnTo>
                  <a:pt x="2331537" y="745077"/>
                </a:lnTo>
                <a:lnTo>
                  <a:pt x="2382885" y="733380"/>
                </a:lnTo>
                <a:lnTo>
                  <a:pt x="2432304" y="721045"/>
                </a:lnTo>
                <a:lnTo>
                  <a:pt x="2479717" y="708093"/>
                </a:lnTo>
                <a:lnTo>
                  <a:pt x="2525049" y="694547"/>
                </a:lnTo>
                <a:lnTo>
                  <a:pt x="2568222" y="680428"/>
                </a:lnTo>
                <a:lnTo>
                  <a:pt x="2609162" y="665758"/>
                </a:lnTo>
                <a:lnTo>
                  <a:pt x="2647792" y="650560"/>
                </a:lnTo>
                <a:lnTo>
                  <a:pt x="2684035" y="634854"/>
                </a:lnTo>
                <a:lnTo>
                  <a:pt x="2749059" y="602006"/>
                </a:lnTo>
                <a:lnTo>
                  <a:pt x="2803626" y="567391"/>
                </a:lnTo>
                <a:lnTo>
                  <a:pt x="2847126" y="531182"/>
                </a:lnTo>
                <a:lnTo>
                  <a:pt x="2878952" y="493553"/>
                </a:lnTo>
                <a:lnTo>
                  <a:pt x="2898493" y="454679"/>
                </a:lnTo>
                <a:lnTo>
                  <a:pt x="2905143" y="414734"/>
                </a:lnTo>
                <a:close/>
              </a:path>
            </a:pathLst>
          </a:custGeom>
          <a:ln w="4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01315" y="4970453"/>
            <a:ext cx="2905760" cy="199390"/>
          </a:xfrm>
          <a:custGeom>
            <a:avLst/>
            <a:gdLst/>
            <a:ahLst/>
            <a:cxnLst/>
            <a:rect l="l" t="t" r="r" b="b"/>
            <a:pathLst>
              <a:path w="2905759" h="199389">
                <a:moveTo>
                  <a:pt x="0" y="199098"/>
                </a:moveTo>
                <a:lnTo>
                  <a:pt x="2905142" y="199098"/>
                </a:lnTo>
                <a:lnTo>
                  <a:pt x="2905142" y="0"/>
                </a:lnTo>
                <a:lnTo>
                  <a:pt x="0" y="0"/>
                </a:lnTo>
                <a:lnTo>
                  <a:pt x="0" y="199098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91811" y="3205849"/>
            <a:ext cx="1162050" cy="726440"/>
          </a:xfrm>
          <a:prstGeom prst="rect">
            <a:avLst/>
          </a:prstGeom>
          <a:solidFill>
            <a:srgbClr val="FFFFFF"/>
          </a:solidFill>
          <a:ln w="4470">
            <a:solidFill>
              <a:srgbClr val="000000"/>
            </a:solidFill>
          </a:ln>
        </p:spPr>
        <p:txBody>
          <a:bodyPr wrap="square" lIns="0" tIns="14287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125"/>
              </a:spcBef>
            </a:pPr>
            <a:r>
              <a:rPr dirty="0" sz="2600" spc="40">
                <a:latin typeface="宋体"/>
                <a:cs typeface="宋体"/>
              </a:rPr>
              <a:t>进程</a:t>
            </a:r>
            <a:r>
              <a:rPr dirty="0" sz="2600" spc="10">
                <a:latin typeface="Times New Roman"/>
                <a:cs typeface="Times New Roman"/>
              </a:rPr>
              <a:t>P</a:t>
            </a:r>
            <a:r>
              <a:rPr dirty="0" baseline="-11111" sz="2625" spc="15">
                <a:latin typeface="Times New Roman"/>
                <a:cs typeface="Times New Roman"/>
              </a:rPr>
              <a:t>1</a:t>
            </a:r>
            <a:endParaRPr baseline="-11111" sz="26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85904" y="4344161"/>
            <a:ext cx="1162050" cy="726440"/>
          </a:xfrm>
          <a:custGeom>
            <a:avLst/>
            <a:gdLst/>
            <a:ahLst/>
            <a:cxnLst/>
            <a:rect l="l" t="t" r="r" b="b"/>
            <a:pathLst>
              <a:path w="1162050" h="726439">
                <a:moveTo>
                  <a:pt x="0" y="725850"/>
                </a:moveTo>
                <a:lnTo>
                  <a:pt x="1162019" y="725850"/>
                </a:lnTo>
                <a:lnTo>
                  <a:pt x="1162019" y="0"/>
                </a:lnTo>
                <a:lnTo>
                  <a:pt x="0" y="0"/>
                </a:lnTo>
                <a:lnTo>
                  <a:pt x="0" y="72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85905" y="4344161"/>
            <a:ext cx="1162050" cy="726440"/>
          </a:xfrm>
          <a:prstGeom prst="rect">
            <a:avLst/>
          </a:prstGeom>
          <a:ln w="4470">
            <a:solidFill>
              <a:srgbClr val="000000"/>
            </a:solidFill>
          </a:ln>
        </p:spPr>
        <p:txBody>
          <a:bodyPr wrap="square" lIns="0" tIns="14287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125"/>
              </a:spcBef>
            </a:pPr>
            <a:r>
              <a:rPr dirty="0" sz="2600" spc="40">
                <a:latin typeface="宋体"/>
                <a:cs typeface="宋体"/>
              </a:rPr>
              <a:t>进程</a:t>
            </a:r>
            <a:r>
              <a:rPr dirty="0" sz="2600" spc="10">
                <a:latin typeface="Times New Roman"/>
                <a:cs typeface="Times New Roman"/>
              </a:rPr>
              <a:t>P</a:t>
            </a:r>
            <a:r>
              <a:rPr dirty="0" baseline="-11111" sz="2625" spc="15">
                <a:latin typeface="Times New Roman"/>
                <a:cs typeface="Times New Roman"/>
              </a:rPr>
              <a:t>2</a:t>
            </a:r>
            <a:endParaRPr baseline="-11111" sz="26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2229" y="3786439"/>
            <a:ext cx="3208020" cy="0"/>
          </a:xfrm>
          <a:custGeom>
            <a:avLst/>
            <a:gdLst/>
            <a:ahLst/>
            <a:cxnLst/>
            <a:rect l="l" t="t" r="r" b="b"/>
            <a:pathLst>
              <a:path w="3208020" h="0">
                <a:moveTo>
                  <a:pt x="0" y="0"/>
                </a:moveTo>
                <a:lnTo>
                  <a:pt x="3207470" y="0"/>
                </a:lnTo>
              </a:path>
            </a:pathLst>
          </a:custGeom>
          <a:ln w="58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6780" y="3694814"/>
            <a:ext cx="275590" cy="18351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0" y="0"/>
                </a:moveTo>
                <a:lnTo>
                  <a:pt x="0" y="183250"/>
                </a:lnTo>
                <a:lnTo>
                  <a:pt x="275029" y="91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26741" y="3271288"/>
            <a:ext cx="23723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130"/>
              </a:spcBef>
            </a:pPr>
            <a:r>
              <a:rPr dirty="0" sz="2900" spc="10">
                <a:latin typeface="Times New Roman"/>
                <a:cs typeface="Times New Roman"/>
              </a:rPr>
              <a:t>(1)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 spc="30">
                <a:latin typeface="宋体"/>
                <a:cs typeface="宋体"/>
              </a:rPr>
              <a:t>换出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4340" y="4895049"/>
            <a:ext cx="4475480" cy="0"/>
          </a:xfrm>
          <a:custGeom>
            <a:avLst/>
            <a:gdLst/>
            <a:ahLst/>
            <a:cxnLst/>
            <a:rect l="l" t="t" r="r" b="b"/>
            <a:pathLst>
              <a:path w="4475480" h="0">
                <a:moveTo>
                  <a:pt x="4475291" y="0"/>
                </a:moveTo>
                <a:lnTo>
                  <a:pt x="0" y="0"/>
                </a:lnTo>
              </a:path>
            </a:pathLst>
          </a:custGeom>
          <a:ln w="581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2229" y="4803424"/>
            <a:ext cx="275590" cy="183515"/>
          </a:xfrm>
          <a:custGeom>
            <a:avLst/>
            <a:gdLst/>
            <a:ahLst/>
            <a:cxnLst/>
            <a:rect l="l" t="t" r="r" b="b"/>
            <a:pathLst>
              <a:path w="275589" h="183514">
                <a:moveTo>
                  <a:pt x="275029" y="0"/>
                </a:moveTo>
                <a:lnTo>
                  <a:pt x="0" y="91625"/>
                </a:lnTo>
                <a:lnTo>
                  <a:pt x="275029" y="183250"/>
                </a:lnTo>
                <a:lnTo>
                  <a:pt x="27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26741" y="4379785"/>
            <a:ext cx="23723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130"/>
              </a:spcBef>
            </a:pPr>
            <a:r>
              <a:rPr dirty="0" sz="2900" spc="10">
                <a:latin typeface="Times New Roman"/>
                <a:cs typeface="Times New Roman"/>
              </a:rPr>
              <a:t>(2)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 spc="30">
                <a:latin typeface="宋体"/>
                <a:cs typeface="宋体"/>
              </a:rPr>
              <a:t>换入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6953" y="5899382"/>
            <a:ext cx="77089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0">
                <a:latin typeface="宋体"/>
                <a:cs typeface="宋体"/>
              </a:rPr>
              <a:t>内存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5880" y="5593950"/>
            <a:ext cx="226187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0">
                <a:latin typeface="宋体"/>
                <a:cs typeface="宋体"/>
              </a:rPr>
              <a:t>备用存储空间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721" y="676401"/>
            <a:ext cx="22631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覆盖技术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214117"/>
            <a:ext cx="7988300" cy="4342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5600" marR="5080" indent="-342900">
              <a:lnSpc>
                <a:spcPct val="100299"/>
              </a:lnSpc>
              <a:spcBef>
                <a:spcPts val="9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如果程序长度超出物理主存总和，或超出固定分区的大小 时，出现主存永久性短缺，大程序无法运行，则需要采用 覆盖</a:t>
            </a:r>
            <a:r>
              <a:rPr dirty="0" sz="2400" spc="-5">
                <a:solidFill>
                  <a:srgbClr val="073D86"/>
                </a:solidFill>
                <a:latin typeface="Candara"/>
                <a:cs typeface="Candara"/>
              </a:rPr>
              <a:t>(overlaying)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技术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覆盖指程序执行过程中程序的不同模块在主存中相互替代</a:t>
            </a:r>
            <a:endParaRPr sz="2400">
              <a:latin typeface="华文新魏"/>
              <a:cs typeface="华文新魏"/>
            </a:endParaRPr>
          </a:p>
          <a:p>
            <a:pPr marL="354965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，以达到小主存执行大程序的目的</a:t>
            </a:r>
            <a:endParaRPr sz="2400">
              <a:latin typeface="华文新魏"/>
              <a:cs typeface="华文新魏"/>
            </a:endParaRPr>
          </a:p>
          <a:p>
            <a:pPr algn="just" marL="355600" marR="5080" indent="-342900">
              <a:lnSpc>
                <a:spcPct val="1002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实现技术：把用户空间分成固定区和一个或多个覆盖区， 把控制或不可覆盖部分放在固定区，其余按调用结构及先 后关系分段并存放在磁盘上，运行时被依次调入覆盖区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系统必须提供覆盖控制程序及相应系统调用</a:t>
            </a:r>
            <a:endParaRPr sz="24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程序员必须指明同时驻留在主存的是哪些程序段，哪些是</a:t>
            </a:r>
            <a:endParaRPr sz="2400">
              <a:latin typeface="华文新魏"/>
              <a:cs typeface="华文新魏"/>
            </a:endParaRPr>
          </a:p>
          <a:p>
            <a:pPr marL="354965">
              <a:lnSpc>
                <a:spcPct val="100000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被覆盖的程序段，这种声明可从程序调用结构中获得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3748" y="2873121"/>
            <a:ext cx="38049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7.3	</a:t>
            </a:r>
            <a:r>
              <a:rPr dirty="0" sz="5400" spc="10"/>
              <a:t>分段管理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831850"/>
            <a:ext cx="4295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程序的分段结构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277894"/>
            <a:ext cx="4914900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分段存储管理引入的主要原因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模块化程序设计的分段结构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分页存储管理---一维地址结构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分段存储管理---二维地址结构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890" y="842594"/>
            <a:ext cx="73406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模块化程序设计的分段结构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8352" y="2176272"/>
            <a:ext cx="1396365" cy="2819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22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子程序段X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6103" y="2176272"/>
            <a:ext cx="1396365" cy="247015"/>
          </a:xfrm>
          <a:custGeom>
            <a:avLst/>
            <a:gdLst/>
            <a:ahLst/>
            <a:cxnLst/>
            <a:rect l="l" t="t" r="r" b="b"/>
            <a:pathLst>
              <a:path w="1396365" h="247014">
                <a:moveTo>
                  <a:pt x="0" y="246887"/>
                </a:moveTo>
                <a:lnTo>
                  <a:pt x="1395983" y="246887"/>
                </a:lnTo>
                <a:lnTo>
                  <a:pt x="139598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90234" y="2144395"/>
            <a:ext cx="958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数组段A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0788" y="2737104"/>
            <a:ext cx="1757172" cy="336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8116" y="2680716"/>
            <a:ext cx="1860804" cy="2624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683" y="2667000"/>
            <a:ext cx="1744980" cy="3354704"/>
          </a:xfrm>
          <a:custGeom>
            <a:avLst/>
            <a:gdLst/>
            <a:ahLst/>
            <a:cxnLst/>
            <a:rect l="l" t="t" r="r" b="b"/>
            <a:pathLst>
              <a:path w="1744980" h="3354704">
                <a:moveTo>
                  <a:pt x="0" y="3354324"/>
                </a:moveTo>
                <a:lnTo>
                  <a:pt x="1744979" y="3354324"/>
                </a:lnTo>
                <a:lnTo>
                  <a:pt x="1744979" y="0"/>
                </a:lnTo>
                <a:lnTo>
                  <a:pt x="0" y="0"/>
                </a:lnTo>
                <a:lnTo>
                  <a:pt x="0" y="3354324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0683" y="2667000"/>
            <a:ext cx="1744980" cy="335470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79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┇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905"/>
              </a:lnSpc>
              <a:spcBef>
                <a:spcPts val="3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call 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[X]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∣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&lt;E&gt;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905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(调用</a:t>
            </a: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X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段的入口</a:t>
            </a: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E)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┇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900"/>
              </a:lnSpc>
              <a:spcBef>
                <a:spcPts val="35"/>
              </a:spcBef>
            </a:pP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call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 [Y]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∣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&lt;F&gt;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9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(调用</a:t>
            </a: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Y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段的入口F)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┇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ts val="1900"/>
              </a:lnSpc>
              <a:spcBef>
                <a:spcPts val="3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load</a:t>
            </a:r>
            <a:r>
              <a:rPr dirty="0" sz="1600" spc="-4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1,[A]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∣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&lt;G&gt;</a:t>
            </a:r>
            <a:endParaRPr sz="1600">
              <a:latin typeface="华文新魏"/>
              <a:cs typeface="华文新魏"/>
            </a:endParaRPr>
          </a:p>
          <a:p>
            <a:pPr algn="ctr" marL="45720">
              <a:lnSpc>
                <a:spcPts val="19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(</a:t>
            </a:r>
            <a:r>
              <a:rPr dirty="0" sz="1600" spc="-10">
                <a:solidFill>
                  <a:srgbClr val="FF0000"/>
                </a:solidFill>
                <a:latin typeface="华文新魏"/>
                <a:cs typeface="华文新魏"/>
              </a:rPr>
              <a:t>调用数组段</a:t>
            </a: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A[G])</a:t>
            </a:r>
            <a:endParaRPr sz="16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┇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3" y="2247900"/>
            <a:ext cx="1397635" cy="41465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主程序段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8455" y="2746248"/>
            <a:ext cx="1874520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00271" y="2933700"/>
            <a:ext cx="1769364" cy="4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78352" y="2676144"/>
            <a:ext cx="1862455" cy="1379220"/>
          </a:xfrm>
          <a:prstGeom prst="rect">
            <a:avLst/>
          </a:prstGeom>
          <a:solidFill>
            <a:srgbClr val="C5E7FB"/>
          </a:solidFill>
          <a:ln w="914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E：┅┅┅┅┅┅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6076" y="4834128"/>
            <a:ext cx="1874520" cy="1269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07891" y="5021579"/>
            <a:ext cx="1772412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85971" y="4764023"/>
            <a:ext cx="1862455" cy="1257300"/>
          </a:xfrm>
          <a:custGeom>
            <a:avLst/>
            <a:gdLst/>
            <a:ahLst/>
            <a:cxnLst/>
            <a:rect l="l" t="t" r="r" b="b"/>
            <a:pathLst>
              <a:path w="1862454" h="1257300">
                <a:moveTo>
                  <a:pt x="0" y="1257300"/>
                </a:moveTo>
                <a:lnTo>
                  <a:pt x="1862327" y="1257300"/>
                </a:lnTo>
                <a:lnTo>
                  <a:pt x="1862327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85971" y="4764023"/>
            <a:ext cx="1862455" cy="12573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F：┅┅┅┅┅┅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4176" y="4343400"/>
            <a:ext cx="1396365" cy="416559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226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子程序</a:t>
            </a:r>
            <a:r>
              <a:rPr dirty="0" sz="2000" spc="-10">
                <a:solidFill>
                  <a:srgbClr val="FF0000"/>
                </a:solidFill>
                <a:latin typeface="华文新魏"/>
                <a:cs typeface="华文新魏"/>
              </a:rPr>
              <a:t>段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Y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8776" y="2746248"/>
            <a:ext cx="1874520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39255" y="2933700"/>
            <a:ext cx="1815083" cy="429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38671" y="2676144"/>
            <a:ext cx="1862455" cy="1379220"/>
          </a:xfrm>
          <a:prstGeom prst="rect">
            <a:avLst/>
          </a:prstGeom>
          <a:solidFill>
            <a:srgbClr val="C5E7FB"/>
          </a:solidFill>
          <a:ln w="9144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G：┅┅┅┅┅┅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08776" y="4809744"/>
            <a:ext cx="1874520" cy="1271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38671" y="4739640"/>
            <a:ext cx="1862455" cy="1259205"/>
          </a:xfrm>
          <a:custGeom>
            <a:avLst/>
            <a:gdLst/>
            <a:ahLst/>
            <a:cxnLst/>
            <a:rect l="l" t="t" r="r" b="b"/>
            <a:pathLst>
              <a:path w="1862454" h="1259204">
                <a:moveTo>
                  <a:pt x="0" y="1258824"/>
                </a:moveTo>
                <a:lnTo>
                  <a:pt x="1862327" y="1258824"/>
                </a:lnTo>
                <a:lnTo>
                  <a:pt x="1862327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38671" y="4739640"/>
            <a:ext cx="1862455" cy="1259205"/>
          </a:xfrm>
          <a:custGeom>
            <a:avLst/>
            <a:gdLst/>
            <a:ahLst/>
            <a:cxnLst/>
            <a:rect l="l" t="t" r="r" b="b"/>
            <a:pathLst>
              <a:path w="1862454" h="1259204">
                <a:moveTo>
                  <a:pt x="0" y="1258824"/>
                </a:moveTo>
                <a:lnTo>
                  <a:pt x="1862327" y="1258824"/>
                </a:lnTo>
                <a:lnTo>
                  <a:pt x="1862327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138671" y="4343400"/>
            <a:ext cx="1397635" cy="39179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226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工作区段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2344" y="2873121"/>
            <a:ext cx="58572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imes New Roman"/>
                <a:cs typeface="Times New Roman"/>
              </a:rPr>
              <a:t>7.1</a:t>
            </a:r>
            <a:r>
              <a:rPr dirty="0" sz="5400" spc="-95">
                <a:latin typeface="Times New Roman"/>
                <a:cs typeface="Times New Roman"/>
              </a:rPr>
              <a:t> </a:t>
            </a:r>
            <a:r>
              <a:rPr dirty="0" sz="5400"/>
              <a:t>内</a:t>
            </a:r>
            <a:r>
              <a:rPr dirty="0" sz="5400" spc="15"/>
              <a:t>存</a:t>
            </a:r>
            <a:r>
              <a:rPr dirty="0" sz="5400"/>
              <a:t>管理的需求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701421"/>
            <a:ext cx="12477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/>
              <a:t>分段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2383941"/>
            <a:ext cx="8128000" cy="38677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程序和相关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的数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据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被划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成一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组</a:t>
            </a:r>
            <a:r>
              <a:rPr dirty="0" sz="2800" spc="-1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5" b="1">
                <a:solidFill>
                  <a:srgbClr val="073D86"/>
                </a:solidFill>
                <a:latin typeface="Times New Roman"/>
                <a:cs typeface="Times New Roman"/>
              </a:rPr>
              <a:t>(segment)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2415">
              <a:lnSpc>
                <a:spcPts val="302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分段有一个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最大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长度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但并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不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要求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所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有程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的所 </a:t>
            </a: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有段的长度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相等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分段的逻辑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地址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由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两部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组成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：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段号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偏移量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3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由于使用大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小不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等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的段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因此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段类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似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于动</a:t>
            </a:r>
            <a:r>
              <a:rPr dirty="0" sz="2800" spc="10" b="1">
                <a:solidFill>
                  <a:srgbClr val="073D86"/>
                </a:solidFill>
                <a:latin typeface="微软雅黑"/>
                <a:cs typeface="微软雅黑"/>
              </a:rPr>
              <a:t>态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分区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1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分段的特点</a:t>
            </a:r>
            <a:endParaRPr sz="2800">
              <a:latin typeface="微软雅黑"/>
              <a:cs typeface="微软雅黑"/>
            </a:endParaRPr>
          </a:p>
          <a:p>
            <a:pPr algn="just" lvl="1" marL="588645" marR="260350" indent="-273050">
              <a:lnSpc>
                <a:spcPct val="90000"/>
              </a:lnSpc>
              <a:spcBef>
                <a:spcPts val="4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员或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编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译器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把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和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数据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指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定到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不</a:t>
            </a:r>
            <a:r>
              <a:rPr dirty="0" sz="2600" spc="5" b="1">
                <a:solidFill>
                  <a:srgbClr val="073D86"/>
                </a:solidFill>
                <a:latin typeface="微软雅黑"/>
                <a:cs typeface="微软雅黑"/>
              </a:rPr>
              <a:t>同的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段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，为 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了实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现模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化程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设计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目的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或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数据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可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能进 </a:t>
            </a:r>
            <a:r>
              <a:rPr dirty="0" sz="2600" spc="10" b="1">
                <a:solidFill>
                  <a:srgbClr val="073D86"/>
                </a:solidFill>
                <a:latin typeface="微软雅黑"/>
                <a:cs typeface="微软雅黑"/>
              </a:rPr>
              <a:t>一步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分成</a:t>
            </a:r>
            <a:r>
              <a:rPr dirty="0" sz="2600" spc="-15" b="1">
                <a:solidFill>
                  <a:srgbClr val="073D86"/>
                </a:solidFill>
                <a:latin typeface="微软雅黑"/>
                <a:cs typeface="微软雅黑"/>
              </a:rPr>
              <a:t>多</a:t>
            </a:r>
            <a:r>
              <a:rPr dirty="0" sz="2600" b="1">
                <a:solidFill>
                  <a:srgbClr val="073D86"/>
                </a:solidFill>
                <a:latin typeface="微软雅黑"/>
                <a:cs typeface="微软雅黑"/>
              </a:rPr>
              <a:t>个段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301497"/>
            <a:ext cx="39408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华文新魏"/>
                <a:cs typeface="华文新魏"/>
              </a:rPr>
              <a:t>程序的用户视图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8048" y="1126236"/>
            <a:ext cx="5184648" cy="532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9948" y="6484620"/>
            <a:ext cx="5260975" cy="0"/>
          </a:xfrm>
          <a:custGeom>
            <a:avLst/>
            <a:gdLst/>
            <a:ahLst/>
            <a:cxnLst/>
            <a:rect l="l" t="t" r="r" b="b"/>
            <a:pathLst>
              <a:path w="5260975" h="0">
                <a:moveTo>
                  <a:pt x="0" y="0"/>
                </a:moveTo>
                <a:lnTo>
                  <a:pt x="52608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6298" y="1101089"/>
            <a:ext cx="0" cy="5377180"/>
          </a:xfrm>
          <a:custGeom>
            <a:avLst/>
            <a:gdLst/>
            <a:ahLst/>
            <a:cxnLst/>
            <a:rect l="l" t="t" r="r" b="b"/>
            <a:pathLst>
              <a:path w="0" h="5377180">
                <a:moveTo>
                  <a:pt x="0" y="0"/>
                </a:moveTo>
                <a:lnTo>
                  <a:pt x="0" y="53771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9948" y="1094739"/>
            <a:ext cx="5260975" cy="0"/>
          </a:xfrm>
          <a:custGeom>
            <a:avLst/>
            <a:gdLst/>
            <a:ahLst/>
            <a:cxnLst/>
            <a:rect l="l" t="t" r="r" b="b"/>
            <a:pathLst>
              <a:path w="5260975" h="0">
                <a:moveTo>
                  <a:pt x="0" y="0"/>
                </a:moveTo>
                <a:lnTo>
                  <a:pt x="52608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24445" y="1100836"/>
            <a:ext cx="0" cy="5377180"/>
          </a:xfrm>
          <a:custGeom>
            <a:avLst/>
            <a:gdLst/>
            <a:ahLst/>
            <a:cxnLst/>
            <a:rect l="l" t="t" r="r" b="b"/>
            <a:pathLst>
              <a:path w="0" h="5377180">
                <a:moveTo>
                  <a:pt x="0" y="0"/>
                </a:moveTo>
                <a:lnTo>
                  <a:pt x="0" y="53771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5348" y="6459220"/>
            <a:ext cx="5210175" cy="0"/>
          </a:xfrm>
          <a:custGeom>
            <a:avLst/>
            <a:gdLst/>
            <a:ahLst/>
            <a:cxnLst/>
            <a:rect l="l" t="t" r="r" b="b"/>
            <a:pathLst>
              <a:path w="5210175" h="0">
                <a:moveTo>
                  <a:pt x="0" y="0"/>
                </a:moveTo>
                <a:lnTo>
                  <a:pt x="52100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1698" y="1126489"/>
            <a:ext cx="0" cy="5326380"/>
          </a:xfrm>
          <a:custGeom>
            <a:avLst/>
            <a:gdLst/>
            <a:ahLst/>
            <a:cxnLst/>
            <a:rect l="l" t="t" r="r" b="b"/>
            <a:pathLst>
              <a:path w="0" h="5326380">
                <a:moveTo>
                  <a:pt x="0" y="0"/>
                </a:moveTo>
                <a:lnTo>
                  <a:pt x="0" y="53263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5348" y="1120139"/>
            <a:ext cx="5210175" cy="0"/>
          </a:xfrm>
          <a:custGeom>
            <a:avLst/>
            <a:gdLst/>
            <a:ahLst/>
            <a:cxnLst/>
            <a:rect l="l" t="t" r="r" b="b"/>
            <a:pathLst>
              <a:path w="5210175" h="0">
                <a:moveTo>
                  <a:pt x="0" y="0"/>
                </a:moveTo>
                <a:lnTo>
                  <a:pt x="521004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99045" y="1126236"/>
            <a:ext cx="0" cy="5326380"/>
          </a:xfrm>
          <a:custGeom>
            <a:avLst/>
            <a:gdLst/>
            <a:ahLst/>
            <a:cxnLst/>
            <a:rect l="l" t="t" r="r" b="b"/>
            <a:pathLst>
              <a:path w="0" h="5326380">
                <a:moveTo>
                  <a:pt x="0" y="0"/>
                </a:moveTo>
                <a:lnTo>
                  <a:pt x="0" y="532638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814" y="301497"/>
            <a:ext cx="22148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华文新魏"/>
                <a:cs typeface="华文新魏"/>
              </a:rPr>
              <a:t>分</a:t>
            </a:r>
            <a:r>
              <a:rPr dirty="0" sz="4400" spc="1090" b="0">
                <a:latin typeface="华文新魏"/>
                <a:cs typeface="华文新魏"/>
              </a:rPr>
              <a:t>段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例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1639" y="1341119"/>
            <a:ext cx="5689092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3539" y="6414770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 h="0">
                <a:moveTo>
                  <a:pt x="0" y="0"/>
                </a:moveTo>
                <a:lnTo>
                  <a:pt x="5765292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9889" y="1315719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7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53539" y="1309369"/>
            <a:ext cx="5765800" cy="0"/>
          </a:xfrm>
          <a:custGeom>
            <a:avLst/>
            <a:gdLst/>
            <a:ahLst/>
            <a:cxnLst/>
            <a:rect l="l" t="t" r="r" b="b"/>
            <a:pathLst>
              <a:path w="5765800" h="0">
                <a:moveTo>
                  <a:pt x="0" y="0"/>
                </a:moveTo>
                <a:lnTo>
                  <a:pt x="5765292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12481" y="1315719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1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8939" y="6389370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 h="0">
                <a:moveTo>
                  <a:pt x="0" y="0"/>
                </a:moveTo>
                <a:lnTo>
                  <a:pt x="5714492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5289" y="1341119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9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8939" y="1334769"/>
            <a:ext cx="5715000" cy="0"/>
          </a:xfrm>
          <a:custGeom>
            <a:avLst/>
            <a:gdLst/>
            <a:ahLst/>
            <a:cxnLst/>
            <a:rect l="l" t="t" r="r" b="b"/>
            <a:pathLst>
              <a:path w="5715000" h="0">
                <a:moveTo>
                  <a:pt x="0" y="0"/>
                </a:moveTo>
                <a:lnTo>
                  <a:pt x="5714492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7081" y="1341119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3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844753"/>
            <a:ext cx="36830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分段的重定位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0630" y="4091178"/>
            <a:ext cx="800100" cy="512445"/>
          </a:xfrm>
          <a:custGeom>
            <a:avLst/>
            <a:gdLst/>
            <a:ahLst/>
            <a:cxnLst/>
            <a:rect l="l" t="t" r="r" b="b"/>
            <a:pathLst>
              <a:path w="800100" h="512445">
                <a:moveTo>
                  <a:pt x="0" y="512064"/>
                </a:moveTo>
                <a:lnTo>
                  <a:pt x="800100" y="512064"/>
                </a:lnTo>
                <a:lnTo>
                  <a:pt x="800100" y="0"/>
                </a:lnTo>
                <a:lnTo>
                  <a:pt x="0" y="0"/>
                </a:lnTo>
                <a:lnTo>
                  <a:pt x="0" y="51206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0630" y="5119878"/>
            <a:ext cx="800100" cy="508000"/>
          </a:xfrm>
          <a:custGeom>
            <a:avLst/>
            <a:gdLst/>
            <a:ahLst/>
            <a:cxnLst/>
            <a:rect l="l" t="t" r="r" b="b"/>
            <a:pathLst>
              <a:path w="800100" h="508000">
                <a:moveTo>
                  <a:pt x="0" y="507492"/>
                </a:moveTo>
                <a:lnTo>
                  <a:pt x="800100" y="507492"/>
                </a:lnTo>
                <a:lnTo>
                  <a:pt x="800100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0630" y="4607814"/>
            <a:ext cx="800100" cy="508000"/>
          </a:xfrm>
          <a:custGeom>
            <a:avLst/>
            <a:gdLst/>
            <a:ahLst/>
            <a:cxnLst/>
            <a:rect l="l" t="t" r="r" b="b"/>
            <a:pathLst>
              <a:path w="800100" h="508000">
                <a:moveTo>
                  <a:pt x="0" y="507492"/>
                </a:moveTo>
                <a:lnTo>
                  <a:pt x="800100" y="507492"/>
                </a:lnTo>
                <a:lnTo>
                  <a:pt x="800100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30729" y="4094226"/>
            <a:ext cx="1066800" cy="510540"/>
          </a:xfrm>
          <a:custGeom>
            <a:avLst/>
            <a:gdLst/>
            <a:ahLst/>
            <a:cxnLst/>
            <a:rect l="l" t="t" r="r" b="b"/>
            <a:pathLst>
              <a:path w="1066800" h="510539">
                <a:moveTo>
                  <a:pt x="0" y="510540"/>
                </a:moveTo>
                <a:lnTo>
                  <a:pt x="1066800" y="510540"/>
                </a:lnTo>
                <a:lnTo>
                  <a:pt x="1066800" y="0"/>
                </a:lnTo>
                <a:lnTo>
                  <a:pt x="0" y="0"/>
                </a:lnTo>
                <a:lnTo>
                  <a:pt x="0" y="5105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0729" y="5119878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0" y="507492"/>
                </a:moveTo>
                <a:lnTo>
                  <a:pt x="1066800" y="507492"/>
                </a:lnTo>
                <a:lnTo>
                  <a:pt x="1066800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0729" y="4607814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0" y="507492"/>
                </a:moveTo>
                <a:lnTo>
                  <a:pt x="1066800" y="507492"/>
                </a:lnTo>
                <a:lnTo>
                  <a:pt x="1066800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97529" y="4092702"/>
            <a:ext cx="1066800" cy="513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525"/>
              </a:spcBef>
            </a:pPr>
            <a:r>
              <a:rPr dirty="0" sz="1800" spc="-5" b="1">
                <a:latin typeface="Times New Roman"/>
                <a:cs typeface="Times New Roman"/>
              </a:rPr>
              <a:t>Length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7529" y="5117591"/>
            <a:ext cx="1066800" cy="50990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7529" y="4605528"/>
            <a:ext cx="1066800" cy="5124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777" y="3697351"/>
            <a:ext cx="1861185" cy="1775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375"/>
              </a:spcBef>
            </a:pPr>
            <a:r>
              <a:rPr dirty="0" sz="1800" spc="-10" b="1">
                <a:latin typeface="Times New Roman"/>
                <a:cs typeface="Times New Roman"/>
              </a:rPr>
              <a:t>process </a:t>
            </a:r>
            <a:r>
              <a:rPr dirty="0" sz="1800" spc="-5" b="1">
                <a:latin typeface="Times New Roman"/>
                <a:cs typeface="Times New Roman"/>
              </a:rPr>
              <a:t>Seg</a:t>
            </a:r>
            <a:r>
              <a:rPr dirty="0" sz="1800" spc="-114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tabLst>
                <a:tab pos="10033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	</a:t>
            </a:r>
            <a:r>
              <a:rPr dirty="0" sz="1800" b="1">
                <a:latin typeface="Times New Roman"/>
                <a:cs typeface="Times New Roman"/>
              </a:rPr>
              <a:t>xxxxxx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tabLst>
                <a:tab pos="1231900" algn="l"/>
              </a:tabLst>
            </a:pPr>
            <a:r>
              <a:rPr dirty="0" sz="1800" b="1">
                <a:latin typeface="Times New Roman"/>
                <a:cs typeface="Times New Roman"/>
              </a:rPr>
              <a:t>…	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10021" y="2173985"/>
            <a:ext cx="433070" cy="510540"/>
          </a:xfrm>
          <a:custGeom>
            <a:avLst/>
            <a:gdLst/>
            <a:ahLst/>
            <a:cxnLst/>
            <a:rect l="l" t="t" r="r" b="b"/>
            <a:pathLst>
              <a:path w="433070" h="510539">
                <a:moveTo>
                  <a:pt x="0" y="510539"/>
                </a:moveTo>
                <a:lnTo>
                  <a:pt x="432815" y="510539"/>
                </a:lnTo>
                <a:lnTo>
                  <a:pt x="432815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10021" y="2687573"/>
            <a:ext cx="433070" cy="509270"/>
          </a:xfrm>
          <a:custGeom>
            <a:avLst/>
            <a:gdLst/>
            <a:ahLst/>
            <a:cxnLst/>
            <a:rect l="l" t="t" r="r" b="b"/>
            <a:pathLst>
              <a:path w="433070" h="509269">
                <a:moveTo>
                  <a:pt x="0" y="509015"/>
                </a:moveTo>
                <a:lnTo>
                  <a:pt x="432815" y="509015"/>
                </a:lnTo>
                <a:lnTo>
                  <a:pt x="432815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10021" y="3199638"/>
            <a:ext cx="433070" cy="509270"/>
          </a:xfrm>
          <a:custGeom>
            <a:avLst/>
            <a:gdLst/>
            <a:ahLst/>
            <a:cxnLst/>
            <a:rect l="l" t="t" r="r" b="b"/>
            <a:pathLst>
              <a:path w="433070" h="509270">
                <a:moveTo>
                  <a:pt x="0" y="509016"/>
                </a:moveTo>
                <a:lnTo>
                  <a:pt x="432815" y="509016"/>
                </a:lnTo>
                <a:lnTo>
                  <a:pt x="432815" y="0"/>
                </a:lnTo>
                <a:lnTo>
                  <a:pt x="0" y="0"/>
                </a:lnTo>
                <a:lnTo>
                  <a:pt x="0" y="5090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31229" y="3705605"/>
            <a:ext cx="800100" cy="768350"/>
          </a:xfrm>
          <a:custGeom>
            <a:avLst/>
            <a:gdLst/>
            <a:ahLst/>
            <a:cxnLst/>
            <a:rect l="l" t="t" r="r" b="b"/>
            <a:pathLst>
              <a:path w="800100" h="768350">
                <a:moveTo>
                  <a:pt x="0" y="384048"/>
                </a:moveTo>
                <a:lnTo>
                  <a:pt x="3116" y="335876"/>
                </a:lnTo>
                <a:lnTo>
                  <a:pt x="12215" y="289489"/>
                </a:lnTo>
                <a:lnTo>
                  <a:pt x="26923" y="245248"/>
                </a:lnTo>
                <a:lnTo>
                  <a:pt x="46864" y="203511"/>
                </a:lnTo>
                <a:lnTo>
                  <a:pt x="71665" y="164639"/>
                </a:lnTo>
                <a:lnTo>
                  <a:pt x="100950" y="128991"/>
                </a:lnTo>
                <a:lnTo>
                  <a:pt x="134345" y="96929"/>
                </a:lnTo>
                <a:lnTo>
                  <a:pt x="171476" y="68812"/>
                </a:lnTo>
                <a:lnTo>
                  <a:pt x="211967" y="44999"/>
                </a:lnTo>
                <a:lnTo>
                  <a:pt x="255445" y="25852"/>
                </a:lnTo>
                <a:lnTo>
                  <a:pt x="301534" y="11730"/>
                </a:lnTo>
                <a:lnTo>
                  <a:pt x="349861" y="2992"/>
                </a:lnTo>
                <a:lnTo>
                  <a:pt x="400050" y="0"/>
                </a:lnTo>
                <a:lnTo>
                  <a:pt x="450238" y="2992"/>
                </a:lnTo>
                <a:lnTo>
                  <a:pt x="498565" y="11730"/>
                </a:lnTo>
                <a:lnTo>
                  <a:pt x="544654" y="25852"/>
                </a:lnTo>
                <a:lnTo>
                  <a:pt x="588132" y="44999"/>
                </a:lnTo>
                <a:lnTo>
                  <a:pt x="628623" y="68812"/>
                </a:lnTo>
                <a:lnTo>
                  <a:pt x="665754" y="96929"/>
                </a:lnTo>
                <a:lnTo>
                  <a:pt x="699149" y="128991"/>
                </a:lnTo>
                <a:lnTo>
                  <a:pt x="728434" y="164639"/>
                </a:lnTo>
                <a:lnTo>
                  <a:pt x="753235" y="203511"/>
                </a:lnTo>
                <a:lnTo>
                  <a:pt x="773176" y="245248"/>
                </a:lnTo>
                <a:lnTo>
                  <a:pt x="787884" y="289489"/>
                </a:lnTo>
                <a:lnTo>
                  <a:pt x="796983" y="335876"/>
                </a:lnTo>
                <a:lnTo>
                  <a:pt x="800100" y="384048"/>
                </a:lnTo>
                <a:lnTo>
                  <a:pt x="796983" y="432219"/>
                </a:lnTo>
                <a:lnTo>
                  <a:pt x="787884" y="478606"/>
                </a:lnTo>
                <a:lnTo>
                  <a:pt x="773176" y="522847"/>
                </a:lnTo>
                <a:lnTo>
                  <a:pt x="753235" y="564584"/>
                </a:lnTo>
                <a:lnTo>
                  <a:pt x="728434" y="603456"/>
                </a:lnTo>
                <a:lnTo>
                  <a:pt x="699149" y="639104"/>
                </a:lnTo>
                <a:lnTo>
                  <a:pt x="665754" y="671166"/>
                </a:lnTo>
                <a:lnTo>
                  <a:pt x="628623" y="699283"/>
                </a:lnTo>
                <a:lnTo>
                  <a:pt x="588132" y="723096"/>
                </a:lnTo>
                <a:lnTo>
                  <a:pt x="544654" y="742243"/>
                </a:lnTo>
                <a:lnTo>
                  <a:pt x="498565" y="756365"/>
                </a:lnTo>
                <a:lnTo>
                  <a:pt x="450238" y="765103"/>
                </a:lnTo>
                <a:lnTo>
                  <a:pt x="400050" y="768096"/>
                </a:lnTo>
                <a:lnTo>
                  <a:pt x="349861" y="765103"/>
                </a:lnTo>
                <a:lnTo>
                  <a:pt x="301534" y="756365"/>
                </a:lnTo>
                <a:lnTo>
                  <a:pt x="255445" y="742243"/>
                </a:lnTo>
                <a:lnTo>
                  <a:pt x="211967" y="723096"/>
                </a:lnTo>
                <a:lnTo>
                  <a:pt x="171476" y="699283"/>
                </a:lnTo>
                <a:lnTo>
                  <a:pt x="134345" y="671166"/>
                </a:lnTo>
                <a:lnTo>
                  <a:pt x="100950" y="639104"/>
                </a:lnTo>
                <a:lnTo>
                  <a:pt x="71665" y="603456"/>
                </a:lnTo>
                <a:lnTo>
                  <a:pt x="46864" y="564584"/>
                </a:lnTo>
                <a:lnTo>
                  <a:pt x="26923" y="522847"/>
                </a:lnTo>
                <a:lnTo>
                  <a:pt x="12215" y="478606"/>
                </a:lnTo>
                <a:lnTo>
                  <a:pt x="3116" y="43221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25717" y="3949395"/>
            <a:ext cx="560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comp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2638" y="4604765"/>
            <a:ext cx="622300" cy="5092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505"/>
              </a:spcBef>
            </a:pPr>
            <a:r>
              <a:rPr dirty="0" sz="1800" spc="-5" b="1">
                <a:latin typeface="Times New Roman"/>
                <a:cs typeface="Times New Roman"/>
              </a:rPr>
              <a:t>seg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4429" y="4604765"/>
            <a:ext cx="1066800" cy="5092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505"/>
              </a:spcBef>
            </a:pPr>
            <a:r>
              <a:rPr dirty="0" sz="1800" spc="-5" b="1">
                <a:latin typeface="Times New Roman"/>
                <a:cs typeface="Times New Roman"/>
              </a:rPr>
              <a:t>offset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9338" y="2937510"/>
            <a:ext cx="0" cy="1666239"/>
          </a:xfrm>
          <a:custGeom>
            <a:avLst/>
            <a:gdLst/>
            <a:ahLst/>
            <a:cxnLst/>
            <a:rect l="l" t="t" r="r" b="b"/>
            <a:pathLst>
              <a:path w="0" h="1666239">
                <a:moveTo>
                  <a:pt x="0" y="166573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1330" y="4032503"/>
            <a:ext cx="356870" cy="114300"/>
          </a:xfrm>
          <a:custGeom>
            <a:avLst/>
            <a:gdLst/>
            <a:ahLst/>
            <a:cxnLst/>
            <a:rect l="l" t="t" r="r" b="b"/>
            <a:pathLst>
              <a:path w="356870" h="114300">
                <a:moveTo>
                  <a:pt x="242316" y="0"/>
                </a:moveTo>
                <a:lnTo>
                  <a:pt x="242316" y="114300"/>
                </a:lnTo>
                <a:lnTo>
                  <a:pt x="318516" y="76200"/>
                </a:lnTo>
                <a:lnTo>
                  <a:pt x="261366" y="76200"/>
                </a:lnTo>
                <a:lnTo>
                  <a:pt x="261366" y="38100"/>
                </a:lnTo>
                <a:lnTo>
                  <a:pt x="318516" y="38100"/>
                </a:lnTo>
                <a:lnTo>
                  <a:pt x="242316" y="0"/>
                </a:lnTo>
                <a:close/>
              </a:path>
              <a:path w="356870" h="114300">
                <a:moveTo>
                  <a:pt x="2423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42316" y="76200"/>
                </a:lnTo>
                <a:lnTo>
                  <a:pt x="242316" y="38100"/>
                </a:lnTo>
                <a:close/>
              </a:path>
              <a:path w="356870" h="114300">
                <a:moveTo>
                  <a:pt x="318516" y="38100"/>
                </a:moveTo>
                <a:lnTo>
                  <a:pt x="261366" y="38100"/>
                </a:lnTo>
                <a:lnTo>
                  <a:pt x="261366" y="76200"/>
                </a:lnTo>
                <a:lnTo>
                  <a:pt x="318516" y="76200"/>
                </a:lnTo>
                <a:lnTo>
                  <a:pt x="356616" y="57150"/>
                </a:lnTo>
                <a:lnTo>
                  <a:pt x="31851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42838" y="306552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31229" y="485622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6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30696" y="4473702"/>
            <a:ext cx="114300" cy="382905"/>
          </a:xfrm>
          <a:custGeom>
            <a:avLst/>
            <a:gdLst/>
            <a:ahLst/>
            <a:cxnLst/>
            <a:rect l="l" t="t" r="r" b="b"/>
            <a:pathLst>
              <a:path w="114300" h="382904">
                <a:moveTo>
                  <a:pt x="76200" y="95250"/>
                </a:moveTo>
                <a:lnTo>
                  <a:pt x="38100" y="95250"/>
                </a:lnTo>
                <a:lnTo>
                  <a:pt x="38100" y="382524"/>
                </a:lnTo>
                <a:lnTo>
                  <a:pt x="76200" y="382524"/>
                </a:lnTo>
                <a:lnTo>
                  <a:pt x="76200" y="95250"/>
                </a:lnTo>
                <a:close/>
              </a:path>
              <a:path w="114300" h="38290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8290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88554" y="4781804"/>
            <a:ext cx="887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2885" y="5297804"/>
            <a:ext cx="8591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Relative 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</a:t>
            </a:r>
            <a:r>
              <a:rPr dirty="0" u="sng" sz="18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64029" y="2369820"/>
            <a:ext cx="3112135" cy="114300"/>
          </a:xfrm>
          <a:custGeom>
            <a:avLst/>
            <a:gdLst/>
            <a:ahLst/>
            <a:cxnLst/>
            <a:rect l="l" t="t" r="r" b="b"/>
            <a:pathLst>
              <a:path w="3112135" h="114300">
                <a:moveTo>
                  <a:pt x="3073908" y="38100"/>
                </a:moveTo>
                <a:lnTo>
                  <a:pt x="3016758" y="38100"/>
                </a:lnTo>
                <a:lnTo>
                  <a:pt x="3016758" y="76200"/>
                </a:lnTo>
                <a:lnTo>
                  <a:pt x="2997708" y="76209"/>
                </a:lnTo>
                <a:lnTo>
                  <a:pt x="2997708" y="114300"/>
                </a:lnTo>
                <a:lnTo>
                  <a:pt x="3112008" y="57150"/>
                </a:lnTo>
                <a:lnTo>
                  <a:pt x="3073908" y="38100"/>
                </a:lnTo>
                <a:close/>
              </a:path>
              <a:path w="3112135" h="114300">
                <a:moveTo>
                  <a:pt x="2997708" y="38109"/>
                </a:moveTo>
                <a:lnTo>
                  <a:pt x="0" y="39624"/>
                </a:lnTo>
                <a:lnTo>
                  <a:pt x="0" y="77724"/>
                </a:lnTo>
                <a:lnTo>
                  <a:pt x="2997708" y="76209"/>
                </a:lnTo>
                <a:lnTo>
                  <a:pt x="2997708" y="38109"/>
                </a:lnTo>
                <a:close/>
              </a:path>
              <a:path w="3112135" h="114300">
                <a:moveTo>
                  <a:pt x="3016758" y="38100"/>
                </a:moveTo>
                <a:lnTo>
                  <a:pt x="2997708" y="38109"/>
                </a:lnTo>
                <a:lnTo>
                  <a:pt x="2997708" y="76209"/>
                </a:lnTo>
                <a:lnTo>
                  <a:pt x="3016758" y="76200"/>
                </a:lnTo>
                <a:lnTo>
                  <a:pt x="3016758" y="38100"/>
                </a:lnTo>
                <a:close/>
              </a:path>
              <a:path w="3112135" h="114300">
                <a:moveTo>
                  <a:pt x="2997708" y="0"/>
                </a:moveTo>
                <a:lnTo>
                  <a:pt x="2997708" y="38109"/>
                </a:lnTo>
                <a:lnTo>
                  <a:pt x="3073908" y="38100"/>
                </a:lnTo>
                <a:lnTo>
                  <a:pt x="2997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211580" y="2428494"/>
          <a:ext cx="2190750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1066800"/>
              </a:tblGrid>
              <a:tr h="256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9015">
                <a:tc gridSpan="2"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Seg</a:t>
                      </a:r>
                      <a:r>
                        <a:rPr dirty="0" sz="18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Length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963930" y="486232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3930" y="2940557"/>
            <a:ext cx="0" cy="1922145"/>
          </a:xfrm>
          <a:custGeom>
            <a:avLst/>
            <a:gdLst/>
            <a:ahLst/>
            <a:cxnLst/>
            <a:rect l="l" t="t" r="r" b="b"/>
            <a:pathLst>
              <a:path w="0" h="1922145">
                <a:moveTo>
                  <a:pt x="0" y="192176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3930" y="2883407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152400" y="0"/>
                </a:moveTo>
                <a:lnTo>
                  <a:pt x="152400" y="11430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38100"/>
                </a:lnTo>
                <a:lnTo>
                  <a:pt x="228600" y="38100"/>
                </a:lnTo>
                <a:lnTo>
                  <a:pt x="152400" y="0"/>
                </a:lnTo>
                <a:close/>
              </a:path>
              <a:path w="266700" h="114300">
                <a:moveTo>
                  <a:pt x="1524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38100"/>
                </a:lnTo>
                <a:close/>
              </a:path>
              <a:path w="266700" h="114300">
                <a:moveTo>
                  <a:pt x="228600" y="38100"/>
                </a:moveTo>
                <a:lnTo>
                  <a:pt x="171450" y="381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66700" y="5715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64529" y="4032503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667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66700" h="114300">
                <a:moveTo>
                  <a:pt x="2667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767834" y="3886327"/>
            <a:ext cx="9283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inte</a:t>
            </a: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sz="1800" spc="-5" b="1">
                <a:latin typeface="Times New Roman"/>
                <a:cs typeface="Times New Roman"/>
              </a:rPr>
              <a:t>rupt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76038" y="2170938"/>
            <a:ext cx="634365" cy="508000"/>
          </a:xfrm>
          <a:custGeom>
            <a:avLst/>
            <a:gdLst/>
            <a:ahLst/>
            <a:cxnLst/>
            <a:rect l="l" t="t" r="r" b="b"/>
            <a:pathLst>
              <a:path w="634364" h="508000">
                <a:moveTo>
                  <a:pt x="0" y="507491"/>
                </a:moveTo>
                <a:lnTo>
                  <a:pt x="633984" y="507491"/>
                </a:lnTo>
                <a:lnTo>
                  <a:pt x="633984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038" y="2683001"/>
            <a:ext cx="634365" cy="509270"/>
          </a:xfrm>
          <a:custGeom>
            <a:avLst/>
            <a:gdLst/>
            <a:ahLst/>
            <a:cxnLst/>
            <a:rect l="l" t="t" r="r" b="b"/>
            <a:pathLst>
              <a:path w="634364" h="509269">
                <a:moveTo>
                  <a:pt x="0" y="509015"/>
                </a:moveTo>
                <a:lnTo>
                  <a:pt x="633984" y="509015"/>
                </a:lnTo>
                <a:lnTo>
                  <a:pt x="63398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65987" y="1838071"/>
            <a:ext cx="485838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0">
              <a:lnSpc>
                <a:spcPts val="2070"/>
              </a:lnSpc>
              <a:spcBef>
                <a:spcPts val="100"/>
              </a:spcBef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</a:pP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tabLst>
                <a:tab pos="615315" algn="l"/>
              </a:tabLst>
            </a:pPr>
            <a:r>
              <a:rPr dirty="0" baseline="1543" sz="2700" spc="-7" b="1">
                <a:latin typeface="Times New Roman"/>
                <a:cs typeface="Times New Roman"/>
              </a:rPr>
              <a:t>start	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6038" y="3193542"/>
            <a:ext cx="634365" cy="510540"/>
          </a:xfrm>
          <a:custGeom>
            <a:avLst/>
            <a:gdLst/>
            <a:ahLst/>
            <a:cxnLst/>
            <a:rect l="l" t="t" r="r" b="b"/>
            <a:pathLst>
              <a:path w="634364" h="510539">
                <a:moveTo>
                  <a:pt x="0" y="510540"/>
                </a:moveTo>
                <a:lnTo>
                  <a:pt x="633984" y="510540"/>
                </a:lnTo>
                <a:lnTo>
                  <a:pt x="633984" y="0"/>
                </a:lnTo>
                <a:lnTo>
                  <a:pt x="0" y="0"/>
                </a:lnTo>
                <a:lnTo>
                  <a:pt x="0" y="5105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09338" y="2880360"/>
            <a:ext cx="266700" cy="114300"/>
          </a:xfrm>
          <a:custGeom>
            <a:avLst/>
            <a:gdLst/>
            <a:ahLst/>
            <a:cxnLst/>
            <a:rect l="l" t="t" r="r" b="b"/>
            <a:pathLst>
              <a:path w="266700" h="114300">
                <a:moveTo>
                  <a:pt x="152400" y="0"/>
                </a:moveTo>
                <a:lnTo>
                  <a:pt x="152400" y="11430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38100"/>
                </a:lnTo>
                <a:lnTo>
                  <a:pt x="228600" y="38100"/>
                </a:lnTo>
                <a:lnTo>
                  <a:pt x="152400" y="0"/>
                </a:lnTo>
                <a:close/>
              </a:path>
              <a:path w="266700" h="114300">
                <a:moveTo>
                  <a:pt x="1524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38100"/>
                </a:lnTo>
                <a:close/>
              </a:path>
              <a:path w="266700" h="114300">
                <a:moveTo>
                  <a:pt x="228600" y="38100"/>
                </a:moveTo>
                <a:lnTo>
                  <a:pt x="171450" y="381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66700" y="57150"/>
                </a:lnTo>
                <a:lnTo>
                  <a:pt x="228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30696" y="3065526"/>
            <a:ext cx="114300" cy="640080"/>
          </a:xfrm>
          <a:custGeom>
            <a:avLst/>
            <a:gdLst/>
            <a:ahLst/>
            <a:cxnLst/>
            <a:rect l="l" t="t" r="r" b="b"/>
            <a:pathLst>
              <a:path w="114300" h="640079">
                <a:moveTo>
                  <a:pt x="38100" y="525779"/>
                </a:moveTo>
                <a:lnTo>
                  <a:pt x="0" y="525779"/>
                </a:lnTo>
                <a:lnTo>
                  <a:pt x="57150" y="640080"/>
                </a:lnTo>
                <a:lnTo>
                  <a:pt x="104775" y="544830"/>
                </a:lnTo>
                <a:lnTo>
                  <a:pt x="38100" y="544830"/>
                </a:lnTo>
                <a:lnTo>
                  <a:pt x="38100" y="525779"/>
                </a:lnTo>
                <a:close/>
              </a:path>
              <a:path w="114300" h="640079">
                <a:moveTo>
                  <a:pt x="76200" y="0"/>
                </a:moveTo>
                <a:lnTo>
                  <a:pt x="38100" y="0"/>
                </a:lnTo>
                <a:lnTo>
                  <a:pt x="38100" y="544830"/>
                </a:lnTo>
                <a:lnTo>
                  <a:pt x="76200" y="544830"/>
                </a:lnTo>
                <a:lnTo>
                  <a:pt x="76200" y="0"/>
                </a:lnTo>
                <a:close/>
              </a:path>
              <a:path w="114300" h="640079">
                <a:moveTo>
                  <a:pt x="114300" y="525779"/>
                </a:moveTo>
                <a:lnTo>
                  <a:pt x="76200" y="525779"/>
                </a:lnTo>
                <a:lnTo>
                  <a:pt x="76200" y="544830"/>
                </a:lnTo>
                <a:lnTo>
                  <a:pt x="104775" y="544830"/>
                </a:lnTo>
                <a:lnTo>
                  <a:pt x="114300" y="525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87945" y="3705605"/>
            <a:ext cx="800100" cy="768350"/>
          </a:xfrm>
          <a:custGeom>
            <a:avLst/>
            <a:gdLst/>
            <a:ahLst/>
            <a:cxnLst/>
            <a:rect l="l" t="t" r="r" b="b"/>
            <a:pathLst>
              <a:path w="800100" h="768350">
                <a:moveTo>
                  <a:pt x="0" y="384048"/>
                </a:moveTo>
                <a:lnTo>
                  <a:pt x="3116" y="335876"/>
                </a:lnTo>
                <a:lnTo>
                  <a:pt x="12215" y="289489"/>
                </a:lnTo>
                <a:lnTo>
                  <a:pt x="26923" y="245248"/>
                </a:lnTo>
                <a:lnTo>
                  <a:pt x="46864" y="203511"/>
                </a:lnTo>
                <a:lnTo>
                  <a:pt x="71665" y="164639"/>
                </a:lnTo>
                <a:lnTo>
                  <a:pt x="100950" y="128991"/>
                </a:lnTo>
                <a:lnTo>
                  <a:pt x="134345" y="96929"/>
                </a:lnTo>
                <a:lnTo>
                  <a:pt x="171476" y="68812"/>
                </a:lnTo>
                <a:lnTo>
                  <a:pt x="211967" y="44999"/>
                </a:lnTo>
                <a:lnTo>
                  <a:pt x="255445" y="25852"/>
                </a:lnTo>
                <a:lnTo>
                  <a:pt x="301534" y="11730"/>
                </a:lnTo>
                <a:lnTo>
                  <a:pt x="349861" y="2992"/>
                </a:lnTo>
                <a:lnTo>
                  <a:pt x="400050" y="0"/>
                </a:lnTo>
                <a:lnTo>
                  <a:pt x="450238" y="2992"/>
                </a:lnTo>
                <a:lnTo>
                  <a:pt x="498565" y="11730"/>
                </a:lnTo>
                <a:lnTo>
                  <a:pt x="544654" y="25852"/>
                </a:lnTo>
                <a:lnTo>
                  <a:pt x="588132" y="44999"/>
                </a:lnTo>
                <a:lnTo>
                  <a:pt x="628623" y="68812"/>
                </a:lnTo>
                <a:lnTo>
                  <a:pt x="665754" y="96929"/>
                </a:lnTo>
                <a:lnTo>
                  <a:pt x="699149" y="128991"/>
                </a:lnTo>
                <a:lnTo>
                  <a:pt x="728434" y="164639"/>
                </a:lnTo>
                <a:lnTo>
                  <a:pt x="753235" y="203511"/>
                </a:lnTo>
                <a:lnTo>
                  <a:pt x="773176" y="245248"/>
                </a:lnTo>
                <a:lnTo>
                  <a:pt x="787884" y="289489"/>
                </a:lnTo>
                <a:lnTo>
                  <a:pt x="796983" y="335876"/>
                </a:lnTo>
                <a:lnTo>
                  <a:pt x="800100" y="384048"/>
                </a:lnTo>
                <a:lnTo>
                  <a:pt x="796983" y="432219"/>
                </a:lnTo>
                <a:lnTo>
                  <a:pt x="787884" y="478606"/>
                </a:lnTo>
                <a:lnTo>
                  <a:pt x="773176" y="522847"/>
                </a:lnTo>
                <a:lnTo>
                  <a:pt x="753235" y="564584"/>
                </a:lnTo>
                <a:lnTo>
                  <a:pt x="728434" y="603456"/>
                </a:lnTo>
                <a:lnTo>
                  <a:pt x="699149" y="639104"/>
                </a:lnTo>
                <a:lnTo>
                  <a:pt x="665754" y="671166"/>
                </a:lnTo>
                <a:lnTo>
                  <a:pt x="628623" y="699283"/>
                </a:lnTo>
                <a:lnTo>
                  <a:pt x="588132" y="723096"/>
                </a:lnTo>
                <a:lnTo>
                  <a:pt x="544654" y="742243"/>
                </a:lnTo>
                <a:lnTo>
                  <a:pt x="498565" y="756365"/>
                </a:lnTo>
                <a:lnTo>
                  <a:pt x="450238" y="765103"/>
                </a:lnTo>
                <a:lnTo>
                  <a:pt x="400050" y="768096"/>
                </a:lnTo>
                <a:lnTo>
                  <a:pt x="349861" y="765103"/>
                </a:lnTo>
                <a:lnTo>
                  <a:pt x="301534" y="756365"/>
                </a:lnTo>
                <a:lnTo>
                  <a:pt x="255445" y="742243"/>
                </a:lnTo>
                <a:lnTo>
                  <a:pt x="211967" y="723096"/>
                </a:lnTo>
                <a:lnTo>
                  <a:pt x="171476" y="699283"/>
                </a:lnTo>
                <a:lnTo>
                  <a:pt x="134345" y="671166"/>
                </a:lnTo>
                <a:lnTo>
                  <a:pt x="100950" y="639104"/>
                </a:lnTo>
                <a:lnTo>
                  <a:pt x="71665" y="603456"/>
                </a:lnTo>
                <a:lnTo>
                  <a:pt x="46864" y="564584"/>
                </a:lnTo>
                <a:lnTo>
                  <a:pt x="26923" y="522847"/>
                </a:lnTo>
                <a:lnTo>
                  <a:pt x="12215" y="478606"/>
                </a:lnTo>
                <a:lnTo>
                  <a:pt x="3116" y="43221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89952" y="3882974"/>
            <a:ext cx="227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2838" y="281101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85888" y="2811017"/>
            <a:ext cx="114300" cy="894715"/>
          </a:xfrm>
          <a:custGeom>
            <a:avLst/>
            <a:gdLst/>
            <a:ahLst/>
            <a:cxnLst/>
            <a:rect l="l" t="t" r="r" b="b"/>
            <a:pathLst>
              <a:path w="114300" h="894714">
                <a:moveTo>
                  <a:pt x="38100" y="780288"/>
                </a:moveTo>
                <a:lnTo>
                  <a:pt x="0" y="780288"/>
                </a:lnTo>
                <a:lnTo>
                  <a:pt x="57150" y="894588"/>
                </a:lnTo>
                <a:lnTo>
                  <a:pt x="104775" y="799338"/>
                </a:lnTo>
                <a:lnTo>
                  <a:pt x="38100" y="799338"/>
                </a:lnTo>
                <a:lnTo>
                  <a:pt x="38100" y="780288"/>
                </a:lnTo>
                <a:close/>
              </a:path>
              <a:path w="114300" h="894714">
                <a:moveTo>
                  <a:pt x="76200" y="0"/>
                </a:moveTo>
                <a:lnTo>
                  <a:pt x="38100" y="0"/>
                </a:lnTo>
                <a:lnTo>
                  <a:pt x="38100" y="799338"/>
                </a:lnTo>
                <a:lnTo>
                  <a:pt x="76200" y="799338"/>
                </a:lnTo>
                <a:lnTo>
                  <a:pt x="76200" y="0"/>
                </a:lnTo>
                <a:close/>
              </a:path>
              <a:path w="114300" h="894714">
                <a:moveTo>
                  <a:pt x="114300" y="780288"/>
                </a:moveTo>
                <a:lnTo>
                  <a:pt x="76200" y="780288"/>
                </a:lnTo>
                <a:lnTo>
                  <a:pt x="76200" y="799338"/>
                </a:lnTo>
                <a:lnTo>
                  <a:pt x="104775" y="799338"/>
                </a:lnTo>
                <a:lnTo>
                  <a:pt x="114300" y="780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88045" y="4089653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4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74380" y="4089653"/>
            <a:ext cx="114300" cy="640080"/>
          </a:xfrm>
          <a:custGeom>
            <a:avLst/>
            <a:gdLst/>
            <a:ahLst/>
            <a:cxnLst/>
            <a:rect l="l" t="t" r="r" b="b"/>
            <a:pathLst>
              <a:path w="114300" h="640079">
                <a:moveTo>
                  <a:pt x="38100" y="525780"/>
                </a:moveTo>
                <a:lnTo>
                  <a:pt x="0" y="525780"/>
                </a:lnTo>
                <a:lnTo>
                  <a:pt x="57150" y="640080"/>
                </a:lnTo>
                <a:lnTo>
                  <a:pt x="104775" y="544830"/>
                </a:lnTo>
                <a:lnTo>
                  <a:pt x="38100" y="544830"/>
                </a:lnTo>
                <a:lnTo>
                  <a:pt x="38100" y="525780"/>
                </a:lnTo>
                <a:close/>
              </a:path>
              <a:path w="114300" h="640079">
                <a:moveTo>
                  <a:pt x="76200" y="0"/>
                </a:moveTo>
                <a:lnTo>
                  <a:pt x="38100" y="0"/>
                </a:lnTo>
                <a:lnTo>
                  <a:pt x="38100" y="544830"/>
                </a:lnTo>
                <a:lnTo>
                  <a:pt x="76200" y="544830"/>
                </a:lnTo>
                <a:lnTo>
                  <a:pt x="76200" y="0"/>
                </a:lnTo>
                <a:close/>
              </a:path>
              <a:path w="114300" h="640079">
                <a:moveTo>
                  <a:pt x="114300" y="525780"/>
                </a:moveTo>
                <a:lnTo>
                  <a:pt x="76200" y="525780"/>
                </a:lnTo>
                <a:lnTo>
                  <a:pt x="76200" y="544830"/>
                </a:lnTo>
                <a:lnTo>
                  <a:pt x="104775" y="544830"/>
                </a:lnTo>
                <a:lnTo>
                  <a:pt x="114300" y="52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821258"/>
            <a:ext cx="2825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分</a:t>
            </a:r>
            <a:r>
              <a:rPr dirty="0" sz="4400" spc="15"/>
              <a:t>段</a:t>
            </a:r>
            <a:r>
              <a:rPr dirty="0" sz="4400" spc="5"/>
              <a:t>的实现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359379"/>
            <a:ext cx="7618095" cy="12338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逻辑地</a:t>
            </a:r>
            <a:r>
              <a:rPr dirty="0" sz="2400" spc="-10" b="1">
                <a:solidFill>
                  <a:srgbClr val="FF0000"/>
                </a:solidFill>
                <a:latin typeface="微软雅黑"/>
                <a:cs typeface="微软雅黑"/>
              </a:rPr>
              <a:t>址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由两部分组成：段号和偏移量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与动态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分区不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，通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过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段表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实现不连续存储的重定位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段表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段的长度、段的起始地址、其他控制位与标志位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175003"/>
            <a:ext cx="7632192" cy="542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1208532"/>
            <a:ext cx="8279892" cy="507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589026"/>
            <a:ext cx="12484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/>
              <a:t>分段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652817"/>
            <a:ext cx="7978140" cy="7581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 spc="5">
                <a:solidFill>
                  <a:srgbClr val="073D86"/>
                </a:solidFill>
                <a:latin typeface="华文新魏"/>
                <a:cs typeface="华文新魏"/>
              </a:rPr>
              <a:t>采用分段法，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484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某个分段的逻辑地址的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段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dirty="0" sz="2000" spc="-2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2,</a:t>
            </a:r>
            <a:r>
              <a:rPr dirty="0" sz="2000" spc="-2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段内偏移量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100,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计算它的物理地址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929127"/>
            <a:ext cx="2376170" cy="376555"/>
          </a:xfrm>
          <a:custGeom>
            <a:avLst/>
            <a:gdLst/>
            <a:ahLst/>
            <a:cxnLst/>
            <a:rect l="l" t="t" r="r" b="b"/>
            <a:pathLst>
              <a:path w="2376170" h="376554">
                <a:moveTo>
                  <a:pt x="0" y="376427"/>
                </a:moveTo>
                <a:lnTo>
                  <a:pt x="2375916" y="376427"/>
                </a:lnTo>
                <a:lnTo>
                  <a:pt x="2375916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1459" y="2929127"/>
            <a:ext cx="1109980" cy="37655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宋体"/>
                <a:cs typeface="宋体"/>
              </a:rPr>
              <a:t>段表长度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0932" y="2929127"/>
            <a:ext cx="126682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宋体"/>
                <a:cs typeface="宋体"/>
              </a:rPr>
              <a:t>段表地址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252145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控制寄存器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6264" y="2779776"/>
            <a:ext cx="3456940" cy="376555"/>
          </a:xfrm>
          <a:custGeom>
            <a:avLst/>
            <a:gdLst/>
            <a:ahLst/>
            <a:cxnLst/>
            <a:rect l="l" t="t" r="r" b="b"/>
            <a:pathLst>
              <a:path w="3456940" h="376555">
                <a:moveTo>
                  <a:pt x="0" y="376427"/>
                </a:moveTo>
                <a:lnTo>
                  <a:pt x="3456432" y="376427"/>
                </a:lnTo>
                <a:lnTo>
                  <a:pt x="3456432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6264" y="2779776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R="7429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964" y="2779776"/>
            <a:ext cx="280924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83964" y="2779776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55591" y="4221479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8k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3291" y="4221479"/>
            <a:ext cx="244919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7721" y="5446014"/>
            <a:ext cx="1079500" cy="805180"/>
          </a:xfrm>
          <a:custGeom>
            <a:avLst/>
            <a:gdLst/>
            <a:ahLst/>
            <a:cxnLst/>
            <a:rect l="l" t="t" r="r" b="b"/>
            <a:pathLst>
              <a:path w="1079500" h="805179">
                <a:moveTo>
                  <a:pt x="0" y="804672"/>
                </a:moveTo>
                <a:lnTo>
                  <a:pt x="1078992" y="804672"/>
                </a:lnTo>
                <a:lnTo>
                  <a:pt x="107899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58458" y="626069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主存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55591" y="4652771"/>
            <a:ext cx="3096895" cy="361315"/>
          </a:xfrm>
          <a:custGeom>
            <a:avLst/>
            <a:gdLst/>
            <a:ahLst/>
            <a:cxnLst/>
            <a:rect l="l" t="t" r="r" b="b"/>
            <a:pathLst>
              <a:path w="3096895" h="361314">
                <a:moveTo>
                  <a:pt x="3096767" y="0"/>
                </a:moveTo>
                <a:lnTo>
                  <a:pt x="3076457" y="70276"/>
                </a:lnTo>
                <a:lnTo>
                  <a:pt x="3052626" y="100952"/>
                </a:lnTo>
                <a:lnTo>
                  <a:pt x="3021060" y="127682"/>
                </a:lnTo>
                <a:lnTo>
                  <a:pt x="2982796" y="149739"/>
                </a:lnTo>
                <a:lnTo>
                  <a:pt x="2938873" y="166395"/>
                </a:lnTo>
                <a:lnTo>
                  <a:pt x="2890327" y="176923"/>
                </a:lnTo>
                <a:lnTo>
                  <a:pt x="2838196" y="180594"/>
                </a:lnTo>
                <a:lnTo>
                  <a:pt x="1819021" y="180594"/>
                </a:lnTo>
                <a:lnTo>
                  <a:pt x="1766889" y="184264"/>
                </a:lnTo>
                <a:lnTo>
                  <a:pt x="1718343" y="194792"/>
                </a:lnTo>
                <a:lnTo>
                  <a:pt x="1674420" y="211448"/>
                </a:lnTo>
                <a:lnTo>
                  <a:pt x="1636156" y="233505"/>
                </a:lnTo>
                <a:lnTo>
                  <a:pt x="1604590" y="260235"/>
                </a:lnTo>
                <a:lnTo>
                  <a:pt x="1580759" y="290911"/>
                </a:lnTo>
                <a:lnTo>
                  <a:pt x="1560449" y="361188"/>
                </a:lnTo>
                <a:lnTo>
                  <a:pt x="1555193" y="324804"/>
                </a:lnTo>
                <a:lnTo>
                  <a:pt x="1516273" y="260235"/>
                </a:lnTo>
                <a:lnTo>
                  <a:pt x="1484693" y="233505"/>
                </a:lnTo>
                <a:lnTo>
                  <a:pt x="1446421" y="211448"/>
                </a:lnTo>
                <a:lnTo>
                  <a:pt x="1402500" y="194792"/>
                </a:lnTo>
                <a:lnTo>
                  <a:pt x="1353971" y="184264"/>
                </a:lnTo>
                <a:lnTo>
                  <a:pt x="1301877" y="180594"/>
                </a:lnTo>
                <a:lnTo>
                  <a:pt x="258572" y="180594"/>
                </a:lnTo>
                <a:lnTo>
                  <a:pt x="206440" y="176923"/>
                </a:lnTo>
                <a:lnTo>
                  <a:pt x="157894" y="166395"/>
                </a:lnTo>
                <a:lnTo>
                  <a:pt x="113971" y="149739"/>
                </a:lnTo>
                <a:lnTo>
                  <a:pt x="75707" y="127682"/>
                </a:lnTo>
                <a:lnTo>
                  <a:pt x="44141" y="100952"/>
                </a:lnTo>
                <a:lnTo>
                  <a:pt x="20310" y="70276"/>
                </a:lnTo>
                <a:lnTo>
                  <a:pt x="5250" y="3638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2358" y="501472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761" y="522960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 h="0">
                <a:moveTo>
                  <a:pt x="136855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761" y="5229605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761" y="5693664"/>
            <a:ext cx="1584960" cy="78105"/>
          </a:xfrm>
          <a:custGeom>
            <a:avLst/>
            <a:gdLst/>
            <a:ahLst/>
            <a:cxnLst/>
            <a:rect l="l" t="t" r="r" b="b"/>
            <a:pathLst>
              <a:path w="1584960" h="78104">
                <a:moveTo>
                  <a:pt x="1507236" y="0"/>
                </a:moveTo>
                <a:lnTo>
                  <a:pt x="1507236" y="77724"/>
                </a:lnTo>
                <a:lnTo>
                  <a:pt x="1559052" y="51816"/>
                </a:lnTo>
                <a:lnTo>
                  <a:pt x="1520189" y="51816"/>
                </a:lnTo>
                <a:lnTo>
                  <a:pt x="1520189" y="25908"/>
                </a:lnTo>
                <a:lnTo>
                  <a:pt x="1559052" y="25908"/>
                </a:lnTo>
                <a:lnTo>
                  <a:pt x="1507236" y="0"/>
                </a:lnTo>
                <a:close/>
              </a:path>
              <a:path w="1584960" h="78104">
                <a:moveTo>
                  <a:pt x="150723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507236" y="51816"/>
                </a:lnTo>
                <a:lnTo>
                  <a:pt x="1507236" y="25908"/>
                </a:lnTo>
                <a:close/>
              </a:path>
              <a:path w="1584960" h="78104">
                <a:moveTo>
                  <a:pt x="1559052" y="25908"/>
                </a:moveTo>
                <a:lnTo>
                  <a:pt x="1520189" y="25908"/>
                </a:lnTo>
                <a:lnTo>
                  <a:pt x="1520189" y="51816"/>
                </a:lnTo>
                <a:lnTo>
                  <a:pt x="1559052" y="51816"/>
                </a:lnTo>
                <a:lnTo>
                  <a:pt x="1584960" y="38862"/>
                </a:lnTo>
                <a:lnTo>
                  <a:pt x="155905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83964" y="3211067"/>
            <a:ext cx="2735580" cy="218440"/>
          </a:xfrm>
          <a:custGeom>
            <a:avLst/>
            <a:gdLst/>
            <a:ahLst/>
            <a:cxnLst/>
            <a:rect l="l" t="t" r="r" b="b"/>
            <a:pathLst>
              <a:path w="2735579" h="218439">
                <a:moveTo>
                  <a:pt x="2735580" y="0"/>
                </a:moveTo>
                <a:lnTo>
                  <a:pt x="2704403" y="55005"/>
                </a:lnTo>
                <a:lnTo>
                  <a:pt x="2668698" y="77057"/>
                </a:lnTo>
                <a:lnTo>
                  <a:pt x="2622484" y="94092"/>
                </a:lnTo>
                <a:lnTo>
                  <a:pt x="2567937" y="105074"/>
                </a:lnTo>
                <a:lnTo>
                  <a:pt x="2507234" y="108966"/>
                </a:lnTo>
                <a:lnTo>
                  <a:pt x="1606803" y="108966"/>
                </a:lnTo>
                <a:lnTo>
                  <a:pt x="1546100" y="112857"/>
                </a:lnTo>
                <a:lnTo>
                  <a:pt x="1491553" y="123839"/>
                </a:lnTo>
                <a:lnTo>
                  <a:pt x="1445339" y="140874"/>
                </a:lnTo>
                <a:lnTo>
                  <a:pt x="1409634" y="162926"/>
                </a:lnTo>
                <a:lnTo>
                  <a:pt x="1378458" y="217932"/>
                </a:lnTo>
                <a:lnTo>
                  <a:pt x="1370300" y="188958"/>
                </a:lnTo>
                <a:lnTo>
                  <a:pt x="1311560" y="140874"/>
                </a:lnTo>
                <a:lnTo>
                  <a:pt x="1265324" y="123839"/>
                </a:lnTo>
                <a:lnTo>
                  <a:pt x="1210741" y="112857"/>
                </a:lnTo>
                <a:lnTo>
                  <a:pt x="1149985" y="108966"/>
                </a:lnTo>
                <a:lnTo>
                  <a:pt x="228346" y="108966"/>
                </a:lnTo>
                <a:lnTo>
                  <a:pt x="167642" y="105074"/>
                </a:lnTo>
                <a:lnTo>
                  <a:pt x="113095" y="94092"/>
                </a:lnTo>
                <a:lnTo>
                  <a:pt x="66881" y="77057"/>
                </a:lnTo>
                <a:lnTo>
                  <a:pt x="31176" y="55005"/>
                </a:lnTo>
                <a:lnTo>
                  <a:pt x="8156" y="2897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6264" y="3139439"/>
            <a:ext cx="647700" cy="288290"/>
          </a:xfrm>
          <a:custGeom>
            <a:avLst/>
            <a:gdLst/>
            <a:ahLst/>
            <a:cxnLst/>
            <a:rect l="l" t="t" r="r" b="b"/>
            <a:pathLst>
              <a:path w="647700" h="288289">
                <a:moveTo>
                  <a:pt x="647700" y="0"/>
                </a:moveTo>
                <a:lnTo>
                  <a:pt x="643443" y="56042"/>
                </a:lnTo>
                <a:lnTo>
                  <a:pt x="631840" y="101822"/>
                </a:lnTo>
                <a:lnTo>
                  <a:pt x="614642" y="132695"/>
                </a:lnTo>
                <a:lnTo>
                  <a:pt x="593598" y="144018"/>
                </a:lnTo>
                <a:lnTo>
                  <a:pt x="380491" y="144018"/>
                </a:lnTo>
                <a:lnTo>
                  <a:pt x="359447" y="155340"/>
                </a:lnTo>
                <a:lnTo>
                  <a:pt x="342249" y="186213"/>
                </a:lnTo>
                <a:lnTo>
                  <a:pt x="330646" y="231993"/>
                </a:lnTo>
                <a:lnTo>
                  <a:pt x="326389" y="288036"/>
                </a:lnTo>
                <a:lnTo>
                  <a:pt x="322133" y="231993"/>
                </a:lnTo>
                <a:lnTo>
                  <a:pt x="310530" y="186213"/>
                </a:lnTo>
                <a:lnTo>
                  <a:pt x="293332" y="155340"/>
                </a:lnTo>
                <a:lnTo>
                  <a:pt x="272288" y="144018"/>
                </a:lnTo>
                <a:lnTo>
                  <a:pt x="54101" y="144018"/>
                </a:lnTo>
                <a:lnTo>
                  <a:pt x="33057" y="132695"/>
                </a:lnTo>
                <a:lnTo>
                  <a:pt x="15859" y="101822"/>
                </a:lnTo>
                <a:lnTo>
                  <a:pt x="4256" y="5604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69258" y="342976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59586" y="3574541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4" h="0">
                <a:moveTo>
                  <a:pt x="273862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59586" y="3574541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59586" y="4831079"/>
            <a:ext cx="504825" cy="78105"/>
          </a:xfrm>
          <a:custGeom>
            <a:avLst/>
            <a:gdLst/>
            <a:ahLst/>
            <a:cxnLst/>
            <a:rect l="l" t="t" r="r" b="b"/>
            <a:pathLst>
              <a:path w="504825" h="78104">
                <a:moveTo>
                  <a:pt x="426719" y="0"/>
                </a:moveTo>
                <a:lnTo>
                  <a:pt x="426719" y="77724"/>
                </a:lnTo>
                <a:lnTo>
                  <a:pt x="478536" y="51816"/>
                </a:lnTo>
                <a:lnTo>
                  <a:pt x="439674" y="51816"/>
                </a:lnTo>
                <a:lnTo>
                  <a:pt x="439674" y="25908"/>
                </a:lnTo>
                <a:lnTo>
                  <a:pt x="478535" y="25908"/>
                </a:lnTo>
                <a:lnTo>
                  <a:pt x="426719" y="0"/>
                </a:lnTo>
                <a:close/>
              </a:path>
              <a:path w="504825" h="78104">
                <a:moveTo>
                  <a:pt x="426719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26719" y="51816"/>
                </a:lnTo>
                <a:lnTo>
                  <a:pt x="426719" y="25908"/>
                </a:lnTo>
                <a:close/>
              </a:path>
              <a:path w="504825" h="78104">
                <a:moveTo>
                  <a:pt x="478535" y="25908"/>
                </a:moveTo>
                <a:lnTo>
                  <a:pt x="439674" y="25908"/>
                </a:lnTo>
                <a:lnTo>
                  <a:pt x="439674" y="51816"/>
                </a:lnTo>
                <a:lnTo>
                  <a:pt x="478536" y="51816"/>
                </a:lnTo>
                <a:lnTo>
                  <a:pt x="504444" y="38862"/>
                </a:lnTo>
                <a:lnTo>
                  <a:pt x="47853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34102" y="5755944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8292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1247" y="2375407"/>
            <a:ext cx="2326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5450" algn="l"/>
              </a:tabLst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baseline="1388" sz="3000">
                <a:latin typeface="Arial"/>
                <a:cs typeface="Arial"/>
              </a:rPr>
              <a:t>o</a:t>
            </a:r>
            <a:r>
              <a:rPr dirty="0" baseline="1388" sz="3000" spc="-67">
                <a:latin typeface="Arial"/>
                <a:cs typeface="Arial"/>
              </a:rPr>
              <a:t>f</a:t>
            </a:r>
            <a:r>
              <a:rPr dirty="0" baseline="1388" sz="3000">
                <a:latin typeface="Arial"/>
                <a:cs typeface="Arial"/>
              </a:rPr>
              <a:t>fset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7028" y="3886961"/>
            <a:ext cx="643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4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fset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91025" y="3882009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宋体"/>
                <a:cs typeface="宋体"/>
              </a:rPr>
              <a:t>基址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47232" y="3358134"/>
            <a:ext cx="78105" cy="504825"/>
          </a:xfrm>
          <a:custGeom>
            <a:avLst/>
            <a:gdLst/>
            <a:ahLst/>
            <a:cxnLst/>
            <a:rect l="l" t="t" r="r" b="b"/>
            <a:pathLst>
              <a:path w="78104" h="504825">
                <a:moveTo>
                  <a:pt x="25907" y="426719"/>
                </a:moveTo>
                <a:lnTo>
                  <a:pt x="0" y="426719"/>
                </a:lnTo>
                <a:lnTo>
                  <a:pt x="38862" y="504443"/>
                </a:lnTo>
                <a:lnTo>
                  <a:pt x="71246" y="439673"/>
                </a:lnTo>
                <a:lnTo>
                  <a:pt x="25907" y="439673"/>
                </a:lnTo>
                <a:lnTo>
                  <a:pt x="25907" y="426719"/>
                </a:lnTo>
                <a:close/>
              </a:path>
              <a:path w="78104" h="504825">
                <a:moveTo>
                  <a:pt x="51815" y="0"/>
                </a:moveTo>
                <a:lnTo>
                  <a:pt x="25907" y="0"/>
                </a:lnTo>
                <a:lnTo>
                  <a:pt x="25907" y="439673"/>
                </a:lnTo>
                <a:lnTo>
                  <a:pt x="51815" y="439673"/>
                </a:lnTo>
                <a:lnTo>
                  <a:pt x="51815" y="0"/>
                </a:lnTo>
                <a:close/>
              </a:path>
              <a:path w="78104" h="504825">
                <a:moveTo>
                  <a:pt x="77723" y="426719"/>
                </a:moveTo>
                <a:lnTo>
                  <a:pt x="51815" y="426719"/>
                </a:lnTo>
                <a:lnTo>
                  <a:pt x="51815" y="439673"/>
                </a:lnTo>
                <a:lnTo>
                  <a:pt x="71246" y="439673"/>
                </a:lnTo>
                <a:lnTo>
                  <a:pt x="77723" y="42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60932" y="2924555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463166" y="6139992"/>
            <a:ext cx="1461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8K+100=8292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2344" y="3602177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段表长度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15945" y="3602177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段表地址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95827" y="493318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53848" y="0"/>
                </a:moveTo>
                <a:lnTo>
                  <a:pt x="0" y="53848"/>
                </a:lnTo>
                <a:lnTo>
                  <a:pt x="80772" y="80772"/>
                </a:lnTo>
                <a:lnTo>
                  <a:pt x="53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68317" y="4398264"/>
            <a:ext cx="360045" cy="78105"/>
          </a:xfrm>
          <a:custGeom>
            <a:avLst/>
            <a:gdLst/>
            <a:ahLst/>
            <a:cxnLst/>
            <a:rect l="l" t="t" r="r" b="b"/>
            <a:pathLst>
              <a:path w="360045" h="78104">
                <a:moveTo>
                  <a:pt x="281940" y="0"/>
                </a:moveTo>
                <a:lnTo>
                  <a:pt x="281940" y="77724"/>
                </a:lnTo>
                <a:lnTo>
                  <a:pt x="333756" y="51816"/>
                </a:lnTo>
                <a:lnTo>
                  <a:pt x="294894" y="51816"/>
                </a:lnTo>
                <a:lnTo>
                  <a:pt x="294894" y="25908"/>
                </a:lnTo>
                <a:lnTo>
                  <a:pt x="333756" y="25908"/>
                </a:lnTo>
                <a:lnTo>
                  <a:pt x="281940" y="0"/>
                </a:lnTo>
                <a:close/>
              </a:path>
              <a:path w="360045" h="78104">
                <a:moveTo>
                  <a:pt x="28194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81940" y="51816"/>
                </a:lnTo>
                <a:lnTo>
                  <a:pt x="281940" y="25908"/>
                </a:lnTo>
                <a:close/>
              </a:path>
              <a:path w="360045" h="78104">
                <a:moveTo>
                  <a:pt x="333756" y="25908"/>
                </a:moveTo>
                <a:lnTo>
                  <a:pt x="294894" y="25908"/>
                </a:lnTo>
                <a:lnTo>
                  <a:pt x="294894" y="51816"/>
                </a:lnTo>
                <a:lnTo>
                  <a:pt x="333756" y="51816"/>
                </a:lnTo>
                <a:lnTo>
                  <a:pt x="359664" y="38862"/>
                </a:lnTo>
                <a:lnTo>
                  <a:pt x="333756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51076" y="3946397"/>
          <a:ext cx="2343150" cy="165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7555"/>
                <a:gridCol w="756284"/>
                <a:gridCol w="791210"/>
              </a:tblGrid>
              <a:tr h="406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6k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70865">
                <a:tc row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4k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04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170">
                <a:tc rowSpan="2"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8k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12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34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9200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831850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段的共享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128506"/>
            <a:ext cx="8119109" cy="26714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多对基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址/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限长寄存器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30"/>
              </a:lnSpc>
              <a:spcBef>
                <a:spcPts val="7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段的共享，是通过不同作业段表中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项指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同一个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段基址来实现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2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几道作业共享的例行程序就可放在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个段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，只要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让各道作业的共享部分有相同的基</a:t>
            </a:r>
            <a:r>
              <a:rPr dirty="0" sz="2800" spc="-25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限</a:t>
            </a:r>
            <a:r>
              <a:rPr dirty="0" sz="2800" spc="5">
                <a:solidFill>
                  <a:srgbClr val="073D86"/>
                </a:solidFill>
                <a:latin typeface="华文新魏"/>
                <a:cs typeface="华文新魏"/>
              </a:rPr>
              <a:t>长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对共享段的信息必须进行保护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85" y="703326"/>
            <a:ext cx="55753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分段和分页的比</a:t>
            </a:r>
            <a:r>
              <a:rPr dirty="0" sz="4800" spc="5" b="0">
                <a:latin typeface="华文新魏"/>
                <a:cs typeface="华文新魏"/>
              </a:rPr>
              <a:t>较</a:t>
            </a:r>
            <a:r>
              <a:rPr dirty="0" sz="4800" b="0">
                <a:latin typeface="华文新魏"/>
                <a:cs typeface="华文新魏"/>
              </a:rPr>
              <a:t>(1)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427223"/>
            <a:ext cx="8263890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635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分段是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息的逻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辑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单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位，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由源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序的逻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辑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结构所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决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用户可见，</a:t>
            </a:r>
            <a:endParaRPr sz="2800">
              <a:latin typeface="华文新魏"/>
              <a:cs typeface="华文新魏"/>
            </a:endParaRPr>
          </a:p>
          <a:p>
            <a:pPr marL="285115" marR="889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段长可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根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据用户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需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要</a:t>
            </a:r>
            <a:r>
              <a:rPr dirty="0" sz="2800" spc="4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规</a:t>
            </a:r>
            <a:r>
              <a:rPr dirty="0" sz="2800" spc="7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800" spc="35">
                <a:solidFill>
                  <a:srgbClr val="073D86"/>
                </a:solidFill>
                <a:latin typeface="华文新魏"/>
                <a:cs typeface="华文新魏"/>
              </a:rPr>
              <a:t>段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起始地</a:t>
            </a:r>
            <a:r>
              <a:rPr dirty="0" sz="2800" spc="35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sz="2800" spc="50">
                <a:solidFill>
                  <a:srgbClr val="073D86"/>
                </a:solidFill>
                <a:latin typeface="华文新魏"/>
                <a:cs typeface="华文新魏"/>
              </a:rPr>
              <a:t>可从任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何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主存地址开</a:t>
            </a:r>
            <a:r>
              <a:rPr dirty="0" sz="2800" spc="-20">
                <a:solidFill>
                  <a:srgbClr val="073D86"/>
                </a:solidFill>
                <a:latin typeface="华文新魏"/>
                <a:cs typeface="华文新魏"/>
              </a:rPr>
              <a:t>始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段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方式</a:t>
            </a:r>
            <a:r>
              <a:rPr dirty="0" sz="2800" spc="95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源程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(段号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段内位</a:t>
            </a:r>
            <a:r>
              <a:rPr dirty="0" sz="2800" spc="80">
                <a:solidFill>
                  <a:srgbClr val="073D86"/>
                </a:solidFill>
                <a:latin typeface="华文新魏"/>
                <a:cs typeface="华文新魏"/>
              </a:rPr>
              <a:t>移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dirty="0" sz="2800" spc="85">
                <a:solidFill>
                  <a:srgbClr val="073D86"/>
                </a:solidFill>
                <a:latin typeface="华文新魏"/>
                <a:cs typeface="华文新魏"/>
              </a:rPr>
              <a:t>经连</a:t>
            </a:r>
            <a:r>
              <a:rPr dirty="0" sz="2800" spc="75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dirty="0" sz="2800" spc="85">
                <a:solidFill>
                  <a:srgbClr val="073D86"/>
                </a:solidFill>
                <a:latin typeface="华文新魏"/>
                <a:cs typeface="华文新魏"/>
              </a:rPr>
              <a:t>装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配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后地址仍保持二维结</a:t>
            </a:r>
            <a:r>
              <a:rPr dirty="0" sz="2800" spc="-25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225" y="825830"/>
            <a:ext cx="47834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7.1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 spc="5"/>
              <a:t>内</a:t>
            </a:r>
            <a:r>
              <a:rPr dirty="0" sz="4400" spc="20"/>
              <a:t>存</a:t>
            </a:r>
            <a:r>
              <a:rPr dirty="0" sz="4400" spc="5"/>
              <a:t>管理的需求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97045"/>
            <a:ext cx="2789555" cy="25863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内存的重定位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内存保护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" b="1">
                <a:solidFill>
                  <a:srgbClr val="073D86"/>
                </a:solidFill>
                <a:latin typeface="微软雅黑"/>
                <a:cs typeface="微软雅黑"/>
              </a:rPr>
              <a:t>内存共享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内存的逻辑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组织</a:t>
            </a:r>
            <a:endParaRPr sz="2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b="1">
                <a:solidFill>
                  <a:srgbClr val="073D86"/>
                </a:solidFill>
                <a:latin typeface="微软雅黑"/>
                <a:cs typeface="微软雅黑"/>
              </a:rPr>
              <a:t>内存的物理</a:t>
            </a:r>
            <a:r>
              <a:rPr dirty="0" sz="2800" spc="-5" b="1">
                <a:solidFill>
                  <a:srgbClr val="073D86"/>
                </a:solidFill>
                <a:latin typeface="微软雅黑"/>
                <a:cs typeface="微软雅黑"/>
              </a:rPr>
              <a:t>组织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495" y="838327"/>
            <a:ext cx="56794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分段和分页的比</a:t>
            </a:r>
            <a:r>
              <a:rPr dirty="0" sz="4800" spc="-10" b="0">
                <a:latin typeface="华文新魏"/>
                <a:cs typeface="华文新魏"/>
              </a:rPr>
              <a:t>较</a:t>
            </a:r>
            <a:r>
              <a:rPr dirty="0" sz="4800" b="0">
                <a:latin typeface="华文新魏"/>
                <a:cs typeface="华文新魏"/>
              </a:rPr>
              <a:t>(2)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498598"/>
            <a:ext cx="7919720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115" marR="8255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分页是信息的物理单</a:t>
            </a:r>
            <a:r>
              <a:rPr dirty="0" sz="2800" spc="35">
                <a:solidFill>
                  <a:srgbClr val="073D86"/>
                </a:solidFill>
                <a:latin typeface="华文新魏"/>
                <a:cs typeface="华文新魏"/>
              </a:rPr>
              <a:t>位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，与源程序的逻辑结构无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关，用户不可见，</a:t>
            </a:r>
            <a:endParaRPr sz="2800">
              <a:latin typeface="华文新魏"/>
              <a:cs typeface="华文新魏"/>
            </a:endParaRPr>
          </a:p>
          <a:p>
            <a:pPr marL="285115" marR="825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页长由系统确</a:t>
            </a:r>
            <a:r>
              <a:rPr dirty="0" sz="2800" spc="45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dirty="0" sz="2800" spc="55">
                <a:solidFill>
                  <a:srgbClr val="073D86"/>
                </a:solidFill>
                <a:latin typeface="华文新魏"/>
                <a:cs typeface="华文新魏"/>
              </a:rPr>
              <a:t>，页面只能以页大小的整倍数地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址开始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分页方式</a:t>
            </a:r>
            <a:r>
              <a:rPr dirty="0" sz="2800" spc="8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dirty="0" sz="2800" spc="90">
                <a:solidFill>
                  <a:srgbClr val="073D86"/>
                </a:solidFill>
                <a:latin typeface="华文新魏"/>
                <a:cs typeface="华文新魏"/>
              </a:rPr>
              <a:t>，源程序(页号，页内位移)经连结装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配后地址变成了一维结构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3748" y="2873121"/>
            <a:ext cx="38049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7.4	</a:t>
            </a:r>
            <a:r>
              <a:rPr dirty="0" sz="5400" spc="10"/>
              <a:t>分页管理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1721" y="701421"/>
            <a:ext cx="21621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4800">
                <a:latin typeface="Times New Roman"/>
                <a:cs typeface="Times New Roman"/>
              </a:rPr>
              <a:t>7.4	</a:t>
            </a:r>
            <a:r>
              <a:rPr dirty="0" sz="4800" spc="10"/>
              <a:t>分页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650616"/>
            <a:ext cx="8270240" cy="29889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115" marR="50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主存被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划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分成大小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固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定相等的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且块相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对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比较</a:t>
            </a:r>
            <a:r>
              <a:rPr dirty="0" sz="2400" spc="25" b="1">
                <a:solidFill>
                  <a:srgbClr val="073D86"/>
                </a:solidFill>
                <a:latin typeface="微软雅黑"/>
                <a:cs typeface="微软雅黑"/>
              </a:rPr>
              <a:t>小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，每个进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程也被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分成同样大小的小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块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中称为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spc="-195" b="1">
                <a:solidFill>
                  <a:srgbClr val="073D86"/>
                </a:solidFill>
                <a:latin typeface="微软雅黑"/>
                <a:cs typeface="微软雅黑"/>
              </a:rPr>
              <a:t>(page)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的块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可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以指定到内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中称为页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框</a:t>
            </a:r>
            <a:r>
              <a:rPr dirty="0" sz="2400" spc="-185" b="1">
                <a:solidFill>
                  <a:srgbClr val="073D86"/>
                </a:solidFill>
                <a:latin typeface="微软雅黑"/>
                <a:cs typeface="微软雅黑"/>
              </a:rPr>
              <a:t>(frame)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735"/>
              </a:lnSpc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或者页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框的可用块</a:t>
            </a:r>
            <a:endParaRPr sz="2400">
              <a:latin typeface="微软雅黑"/>
              <a:cs typeface="微软雅黑"/>
            </a:endParaRPr>
          </a:p>
          <a:p>
            <a:pPr marL="285115" marR="889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仅有一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简单的基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寄存器是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不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够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操</a:t>
            </a:r>
            <a:r>
              <a:rPr dirty="0" sz="2400" spc="20" b="1">
                <a:solidFill>
                  <a:srgbClr val="073D86"/>
                </a:solidFill>
                <a:latin typeface="微软雅黑"/>
                <a:cs typeface="微软雅黑"/>
              </a:rPr>
              <a:t>作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系统需要为每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进程维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护一个页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400" spc="-220" b="1">
                <a:solidFill>
                  <a:srgbClr val="073D86"/>
                </a:solidFill>
                <a:latin typeface="微软雅黑"/>
                <a:cs typeface="微软雅黑"/>
              </a:rPr>
              <a:t>(page</a:t>
            </a:r>
            <a:r>
              <a:rPr dirty="0" sz="2400" spc="-170" b="1">
                <a:solidFill>
                  <a:srgbClr val="073D86"/>
                </a:solidFill>
                <a:latin typeface="微软雅黑"/>
                <a:cs typeface="微软雅黑"/>
              </a:rPr>
              <a:t> table)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页表给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出了该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程的每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页对应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页框的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置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每个逻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辑地址包括一个页号和在页中的偏移量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774903"/>
            <a:ext cx="61214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指定进程页到空闲页框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773935"/>
            <a:ext cx="8426196" cy="482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655777"/>
            <a:ext cx="61214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指定进程页到空闲页框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615439"/>
            <a:ext cx="8223504" cy="498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446" y="792860"/>
            <a:ext cx="1244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FFFF"/>
                </a:solidFill>
                <a:latin typeface="华文新魏"/>
                <a:cs typeface="华文新魏"/>
              </a:rPr>
              <a:t>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2612135"/>
            <a:ext cx="8514588" cy="2040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45" y="830071"/>
            <a:ext cx="368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分页的重定位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2277" y="4331970"/>
            <a:ext cx="818515" cy="495300"/>
          </a:xfrm>
          <a:custGeom>
            <a:avLst/>
            <a:gdLst/>
            <a:ahLst/>
            <a:cxnLst/>
            <a:rect l="l" t="t" r="r" b="b"/>
            <a:pathLst>
              <a:path w="818514" h="495300">
                <a:moveTo>
                  <a:pt x="0" y="495299"/>
                </a:moveTo>
                <a:lnTo>
                  <a:pt x="818387" y="495299"/>
                </a:lnTo>
                <a:lnTo>
                  <a:pt x="818387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2277" y="5333238"/>
            <a:ext cx="818515" cy="498475"/>
          </a:xfrm>
          <a:custGeom>
            <a:avLst/>
            <a:gdLst/>
            <a:ahLst/>
            <a:cxnLst/>
            <a:rect l="l" t="t" r="r" b="b"/>
            <a:pathLst>
              <a:path w="818514" h="498475">
                <a:moveTo>
                  <a:pt x="0" y="498348"/>
                </a:moveTo>
                <a:lnTo>
                  <a:pt x="818387" y="498348"/>
                </a:lnTo>
                <a:lnTo>
                  <a:pt x="818387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2277" y="4830317"/>
            <a:ext cx="818515" cy="500380"/>
          </a:xfrm>
          <a:custGeom>
            <a:avLst/>
            <a:gdLst/>
            <a:ahLst/>
            <a:cxnLst/>
            <a:rect l="l" t="t" r="r" b="b"/>
            <a:pathLst>
              <a:path w="818514" h="500379">
                <a:moveTo>
                  <a:pt x="0" y="499871"/>
                </a:moveTo>
                <a:lnTo>
                  <a:pt x="818387" y="499871"/>
                </a:lnTo>
                <a:lnTo>
                  <a:pt x="818387" y="0"/>
                </a:lnTo>
                <a:lnTo>
                  <a:pt x="0" y="0"/>
                </a:lnTo>
                <a:lnTo>
                  <a:pt x="0" y="4998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0666" y="4327397"/>
            <a:ext cx="1096010" cy="500380"/>
          </a:xfrm>
          <a:custGeom>
            <a:avLst/>
            <a:gdLst/>
            <a:ahLst/>
            <a:cxnLst/>
            <a:rect l="l" t="t" r="r" b="b"/>
            <a:pathLst>
              <a:path w="1096010" h="500379">
                <a:moveTo>
                  <a:pt x="0" y="499871"/>
                </a:moveTo>
                <a:lnTo>
                  <a:pt x="1095756" y="499871"/>
                </a:lnTo>
                <a:lnTo>
                  <a:pt x="1095756" y="0"/>
                </a:lnTo>
                <a:lnTo>
                  <a:pt x="0" y="0"/>
                </a:lnTo>
                <a:lnTo>
                  <a:pt x="0" y="4998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0666" y="5333238"/>
            <a:ext cx="1096010" cy="498475"/>
          </a:xfrm>
          <a:custGeom>
            <a:avLst/>
            <a:gdLst/>
            <a:ahLst/>
            <a:cxnLst/>
            <a:rect l="l" t="t" r="r" b="b"/>
            <a:pathLst>
              <a:path w="1096010" h="498475">
                <a:moveTo>
                  <a:pt x="0" y="498348"/>
                </a:moveTo>
                <a:lnTo>
                  <a:pt x="1095756" y="498348"/>
                </a:lnTo>
                <a:lnTo>
                  <a:pt x="1095756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0666" y="4830317"/>
            <a:ext cx="1096010" cy="500380"/>
          </a:xfrm>
          <a:custGeom>
            <a:avLst/>
            <a:gdLst/>
            <a:ahLst/>
            <a:cxnLst/>
            <a:rect l="l" t="t" r="r" b="b"/>
            <a:pathLst>
              <a:path w="1096010" h="500379">
                <a:moveTo>
                  <a:pt x="0" y="499871"/>
                </a:moveTo>
                <a:lnTo>
                  <a:pt x="1095756" y="499871"/>
                </a:lnTo>
                <a:lnTo>
                  <a:pt x="1095756" y="0"/>
                </a:lnTo>
                <a:lnTo>
                  <a:pt x="0" y="0"/>
                </a:lnTo>
                <a:lnTo>
                  <a:pt x="0" y="4998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76421" y="4329684"/>
            <a:ext cx="1091565" cy="499109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200"/>
              </a:spcBef>
            </a:pPr>
            <a:r>
              <a:rPr dirty="0" sz="1800" spc="-5" b="1">
                <a:latin typeface="Times New Roman"/>
                <a:cs typeface="Times New Roman"/>
              </a:rPr>
              <a:t>Length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6421" y="5331714"/>
            <a:ext cx="1091565" cy="50038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6421" y="4828794"/>
            <a:ext cx="1091565" cy="5029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7103" y="3828247"/>
            <a:ext cx="1894839" cy="182118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800" spc="-5" b="1">
                <a:latin typeface="Times New Roman"/>
                <a:cs typeface="Times New Roman"/>
              </a:rPr>
              <a:t>Process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965"/>
              </a:spcBef>
              <a:tabLst>
                <a:tab pos="91313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Process	</a:t>
            </a:r>
            <a:r>
              <a:rPr dirty="0" baseline="1543" sz="2700" b="1">
                <a:latin typeface="Times New Roman"/>
                <a:cs typeface="Times New Roman"/>
              </a:rPr>
              <a:t>Page</a:t>
            </a:r>
            <a:r>
              <a:rPr dirty="0" baseline="1543" sz="2700" spc="-104" b="1">
                <a:latin typeface="Times New Roman"/>
                <a:cs typeface="Times New Roman"/>
              </a:rPr>
              <a:t> </a:t>
            </a:r>
            <a:r>
              <a:rPr dirty="0" baseline="1543" sz="2700" spc="-89" b="1">
                <a:latin typeface="Times New Roman"/>
                <a:cs typeface="Times New Roman"/>
              </a:rPr>
              <a:t>Tab</a:t>
            </a:r>
            <a:endParaRPr baseline="1543" sz="27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1764"/>
              </a:spcBef>
              <a:tabLst>
                <a:tab pos="101663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	</a:t>
            </a:r>
            <a:r>
              <a:rPr dirty="0" sz="1800" b="1">
                <a:latin typeface="Times New Roman"/>
                <a:cs typeface="Times New Roman"/>
              </a:rPr>
              <a:t>xxxxxx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5"/>
              </a:spcBef>
              <a:tabLst>
                <a:tab pos="1245235" algn="l"/>
              </a:tabLst>
            </a:pPr>
            <a:r>
              <a:rPr dirty="0" sz="1800" b="1">
                <a:latin typeface="Times New Roman"/>
                <a:cs typeface="Times New Roman"/>
              </a:rPr>
              <a:t>…	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4634" y="2442210"/>
            <a:ext cx="1259205" cy="498475"/>
          </a:xfrm>
          <a:custGeom>
            <a:avLst/>
            <a:gdLst/>
            <a:ahLst/>
            <a:cxnLst/>
            <a:rect l="l" t="t" r="r" b="b"/>
            <a:pathLst>
              <a:path w="1259204" h="498475">
                <a:moveTo>
                  <a:pt x="0" y="498348"/>
                </a:moveTo>
                <a:lnTo>
                  <a:pt x="1258823" y="498348"/>
                </a:lnTo>
                <a:lnTo>
                  <a:pt x="1258823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34634" y="2942082"/>
            <a:ext cx="1259205" cy="502920"/>
          </a:xfrm>
          <a:custGeom>
            <a:avLst/>
            <a:gdLst/>
            <a:ahLst/>
            <a:cxnLst/>
            <a:rect l="l" t="t" r="r" b="b"/>
            <a:pathLst>
              <a:path w="1259204" h="502920">
                <a:moveTo>
                  <a:pt x="0" y="502920"/>
                </a:moveTo>
                <a:lnTo>
                  <a:pt x="1258823" y="502920"/>
                </a:lnTo>
                <a:lnTo>
                  <a:pt x="1258823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34634" y="2941320"/>
            <a:ext cx="1259205" cy="50482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229"/>
              </a:spcBef>
            </a:pPr>
            <a:r>
              <a:rPr dirty="0" sz="1800" b="1">
                <a:latin typeface="Times New Roman"/>
                <a:cs typeface="Times New Roman"/>
              </a:rPr>
              <a:t>Frame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4634" y="3446526"/>
            <a:ext cx="1259205" cy="501650"/>
          </a:xfrm>
          <a:custGeom>
            <a:avLst/>
            <a:gdLst/>
            <a:ahLst/>
            <a:cxnLst/>
            <a:rect l="l" t="t" r="r" b="b"/>
            <a:pathLst>
              <a:path w="1259204" h="501650">
                <a:moveTo>
                  <a:pt x="0" y="501396"/>
                </a:moveTo>
                <a:lnTo>
                  <a:pt x="1258823" y="501396"/>
                </a:lnTo>
                <a:lnTo>
                  <a:pt x="1258823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59046" y="2815589"/>
            <a:ext cx="818515" cy="754380"/>
          </a:xfrm>
          <a:custGeom>
            <a:avLst/>
            <a:gdLst/>
            <a:ahLst/>
            <a:cxnLst/>
            <a:rect l="l" t="t" r="r" b="b"/>
            <a:pathLst>
              <a:path w="818514" h="754379">
                <a:moveTo>
                  <a:pt x="0" y="377189"/>
                </a:moveTo>
                <a:lnTo>
                  <a:pt x="3189" y="329883"/>
                </a:lnTo>
                <a:lnTo>
                  <a:pt x="12500" y="284327"/>
                </a:lnTo>
                <a:lnTo>
                  <a:pt x="27550" y="240878"/>
                </a:lnTo>
                <a:lnTo>
                  <a:pt x="47955" y="199887"/>
                </a:lnTo>
                <a:lnTo>
                  <a:pt x="73329" y="161709"/>
                </a:lnTo>
                <a:lnTo>
                  <a:pt x="103291" y="126697"/>
                </a:lnTo>
                <a:lnTo>
                  <a:pt x="137455" y="95206"/>
                </a:lnTo>
                <a:lnTo>
                  <a:pt x="175438" y="67589"/>
                </a:lnTo>
                <a:lnTo>
                  <a:pt x="216855" y="44200"/>
                </a:lnTo>
                <a:lnTo>
                  <a:pt x="261324" y="25393"/>
                </a:lnTo>
                <a:lnTo>
                  <a:pt x="308459" y="11521"/>
                </a:lnTo>
                <a:lnTo>
                  <a:pt x="357877" y="2939"/>
                </a:lnTo>
                <a:lnTo>
                  <a:pt x="409193" y="0"/>
                </a:lnTo>
                <a:lnTo>
                  <a:pt x="460510" y="2939"/>
                </a:lnTo>
                <a:lnTo>
                  <a:pt x="509928" y="11521"/>
                </a:lnTo>
                <a:lnTo>
                  <a:pt x="557063" y="25393"/>
                </a:lnTo>
                <a:lnTo>
                  <a:pt x="601532" y="44200"/>
                </a:lnTo>
                <a:lnTo>
                  <a:pt x="642949" y="67589"/>
                </a:lnTo>
                <a:lnTo>
                  <a:pt x="680932" y="95206"/>
                </a:lnTo>
                <a:lnTo>
                  <a:pt x="715096" y="126697"/>
                </a:lnTo>
                <a:lnTo>
                  <a:pt x="745058" y="161709"/>
                </a:lnTo>
                <a:lnTo>
                  <a:pt x="770432" y="199887"/>
                </a:lnTo>
                <a:lnTo>
                  <a:pt x="790837" y="240878"/>
                </a:lnTo>
                <a:lnTo>
                  <a:pt x="805887" y="284327"/>
                </a:lnTo>
                <a:lnTo>
                  <a:pt x="815198" y="329883"/>
                </a:lnTo>
                <a:lnTo>
                  <a:pt x="818388" y="377189"/>
                </a:lnTo>
                <a:lnTo>
                  <a:pt x="815198" y="424496"/>
                </a:lnTo>
                <a:lnTo>
                  <a:pt x="805887" y="470052"/>
                </a:lnTo>
                <a:lnTo>
                  <a:pt x="790837" y="513501"/>
                </a:lnTo>
                <a:lnTo>
                  <a:pt x="770432" y="554492"/>
                </a:lnTo>
                <a:lnTo>
                  <a:pt x="745058" y="592670"/>
                </a:lnTo>
                <a:lnTo>
                  <a:pt x="715096" y="627682"/>
                </a:lnTo>
                <a:lnTo>
                  <a:pt x="680932" y="659173"/>
                </a:lnTo>
                <a:lnTo>
                  <a:pt x="642949" y="686790"/>
                </a:lnTo>
                <a:lnTo>
                  <a:pt x="601532" y="710179"/>
                </a:lnTo>
                <a:lnTo>
                  <a:pt x="557063" y="728986"/>
                </a:lnTo>
                <a:lnTo>
                  <a:pt x="509928" y="742858"/>
                </a:lnTo>
                <a:lnTo>
                  <a:pt x="460510" y="751440"/>
                </a:lnTo>
                <a:lnTo>
                  <a:pt x="409193" y="754380"/>
                </a:lnTo>
                <a:lnTo>
                  <a:pt x="357877" y="751440"/>
                </a:lnTo>
                <a:lnTo>
                  <a:pt x="308459" y="742858"/>
                </a:lnTo>
                <a:lnTo>
                  <a:pt x="261324" y="728986"/>
                </a:lnTo>
                <a:lnTo>
                  <a:pt x="216855" y="710179"/>
                </a:lnTo>
                <a:lnTo>
                  <a:pt x="175438" y="686790"/>
                </a:lnTo>
                <a:lnTo>
                  <a:pt x="137455" y="659173"/>
                </a:lnTo>
                <a:lnTo>
                  <a:pt x="103291" y="627682"/>
                </a:lnTo>
                <a:lnTo>
                  <a:pt x="73329" y="592670"/>
                </a:lnTo>
                <a:lnTo>
                  <a:pt x="47955" y="554492"/>
                </a:lnTo>
                <a:lnTo>
                  <a:pt x="27550" y="513501"/>
                </a:lnTo>
                <a:lnTo>
                  <a:pt x="12500" y="470052"/>
                </a:lnTo>
                <a:lnTo>
                  <a:pt x="3189" y="424496"/>
                </a:lnTo>
                <a:lnTo>
                  <a:pt x="0" y="37718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55058" y="3035249"/>
            <a:ext cx="622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10" b="1">
                <a:latin typeface="Times New Roman"/>
                <a:cs typeface="Times New Roman"/>
              </a:rPr>
              <a:t>o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0485" y="4827270"/>
            <a:ext cx="1217930" cy="4025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20"/>
              </a:spcBef>
            </a:pPr>
            <a:r>
              <a:rPr dirty="0" sz="1800" b="1">
                <a:latin typeface="Times New Roman"/>
                <a:cs typeface="Times New Roman"/>
              </a:rPr>
              <a:t>Page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8161" y="4827270"/>
            <a:ext cx="1007744" cy="40259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220"/>
              </a:spcBef>
            </a:pPr>
            <a:r>
              <a:rPr dirty="0" sz="1800" spc="-5" b="1">
                <a:latin typeface="Times New Roman"/>
                <a:cs typeface="Times New Roman"/>
              </a:rPr>
              <a:t>offset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39284" y="3569970"/>
            <a:ext cx="86995" cy="1257300"/>
          </a:xfrm>
          <a:custGeom>
            <a:avLst/>
            <a:gdLst/>
            <a:ahLst/>
            <a:cxnLst/>
            <a:rect l="l" t="t" r="r" b="b"/>
            <a:pathLst>
              <a:path w="86995" h="1257300">
                <a:moveTo>
                  <a:pt x="57912" y="72389"/>
                </a:moveTo>
                <a:lnTo>
                  <a:pt x="28955" y="72389"/>
                </a:lnTo>
                <a:lnTo>
                  <a:pt x="28955" y="1257299"/>
                </a:lnTo>
                <a:lnTo>
                  <a:pt x="57912" y="1257299"/>
                </a:lnTo>
                <a:lnTo>
                  <a:pt x="57912" y="72389"/>
                </a:lnTo>
                <a:close/>
              </a:path>
              <a:path w="86995" h="1257300">
                <a:moveTo>
                  <a:pt x="43433" y="0"/>
                </a:moveTo>
                <a:lnTo>
                  <a:pt x="0" y="86867"/>
                </a:lnTo>
                <a:lnTo>
                  <a:pt x="28955" y="86867"/>
                </a:lnTo>
                <a:lnTo>
                  <a:pt x="28955" y="72389"/>
                </a:lnTo>
                <a:lnTo>
                  <a:pt x="79628" y="72389"/>
                </a:lnTo>
                <a:lnTo>
                  <a:pt x="43433" y="0"/>
                </a:lnTo>
                <a:close/>
              </a:path>
              <a:path w="86995" h="1257300">
                <a:moveTo>
                  <a:pt x="79628" y="72389"/>
                </a:moveTo>
                <a:lnTo>
                  <a:pt x="57912" y="72389"/>
                </a:lnTo>
                <a:lnTo>
                  <a:pt x="57912" y="86867"/>
                </a:lnTo>
                <a:lnTo>
                  <a:pt x="86867" y="86867"/>
                </a:lnTo>
                <a:lnTo>
                  <a:pt x="79628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47694" y="3150107"/>
            <a:ext cx="911860" cy="86995"/>
          </a:xfrm>
          <a:custGeom>
            <a:avLst/>
            <a:gdLst/>
            <a:ahLst/>
            <a:cxnLst/>
            <a:rect l="l" t="t" r="r" b="b"/>
            <a:pathLst>
              <a:path w="911860" h="86994">
                <a:moveTo>
                  <a:pt x="824483" y="0"/>
                </a:moveTo>
                <a:lnTo>
                  <a:pt x="824483" y="86867"/>
                </a:lnTo>
                <a:lnTo>
                  <a:pt x="882395" y="57912"/>
                </a:lnTo>
                <a:lnTo>
                  <a:pt x="838961" y="57912"/>
                </a:lnTo>
                <a:lnTo>
                  <a:pt x="838961" y="28955"/>
                </a:lnTo>
                <a:lnTo>
                  <a:pt x="882395" y="28955"/>
                </a:lnTo>
                <a:lnTo>
                  <a:pt x="824483" y="0"/>
                </a:lnTo>
                <a:close/>
              </a:path>
              <a:path w="911860" h="86994">
                <a:moveTo>
                  <a:pt x="824483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824483" y="57912"/>
                </a:lnTo>
                <a:lnTo>
                  <a:pt x="824483" y="28955"/>
                </a:lnTo>
                <a:close/>
              </a:path>
              <a:path w="911860" h="86994">
                <a:moveTo>
                  <a:pt x="882395" y="28955"/>
                </a:moveTo>
                <a:lnTo>
                  <a:pt x="838961" y="28955"/>
                </a:lnTo>
                <a:lnTo>
                  <a:pt x="838961" y="57912"/>
                </a:lnTo>
                <a:lnTo>
                  <a:pt x="882395" y="57912"/>
                </a:lnTo>
                <a:lnTo>
                  <a:pt x="911351" y="43433"/>
                </a:lnTo>
                <a:lnTo>
                  <a:pt x="882395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77434" y="3150107"/>
            <a:ext cx="457200" cy="86995"/>
          </a:xfrm>
          <a:custGeom>
            <a:avLst/>
            <a:gdLst/>
            <a:ahLst/>
            <a:cxnLst/>
            <a:rect l="l" t="t" r="r" b="b"/>
            <a:pathLst>
              <a:path w="457200" h="86994">
                <a:moveTo>
                  <a:pt x="370331" y="0"/>
                </a:moveTo>
                <a:lnTo>
                  <a:pt x="370331" y="86867"/>
                </a:lnTo>
                <a:lnTo>
                  <a:pt x="428243" y="57912"/>
                </a:lnTo>
                <a:lnTo>
                  <a:pt x="384810" y="57912"/>
                </a:lnTo>
                <a:lnTo>
                  <a:pt x="384810" y="28955"/>
                </a:lnTo>
                <a:lnTo>
                  <a:pt x="428243" y="28955"/>
                </a:lnTo>
                <a:lnTo>
                  <a:pt x="370331" y="0"/>
                </a:lnTo>
                <a:close/>
              </a:path>
              <a:path w="457200" h="86994">
                <a:moveTo>
                  <a:pt x="370331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370331" y="57912"/>
                </a:lnTo>
                <a:lnTo>
                  <a:pt x="370331" y="28955"/>
                </a:lnTo>
                <a:close/>
              </a:path>
              <a:path w="457200" h="86994">
                <a:moveTo>
                  <a:pt x="428243" y="28955"/>
                </a:moveTo>
                <a:lnTo>
                  <a:pt x="384810" y="28955"/>
                </a:lnTo>
                <a:lnTo>
                  <a:pt x="384810" y="57912"/>
                </a:lnTo>
                <a:lnTo>
                  <a:pt x="428243" y="57912"/>
                </a:lnTo>
                <a:lnTo>
                  <a:pt x="457200" y="43433"/>
                </a:lnTo>
                <a:lnTo>
                  <a:pt x="42824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82840" y="3141726"/>
            <a:ext cx="86995" cy="935990"/>
          </a:xfrm>
          <a:custGeom>
            <a:avLst/>
            <a:gdLst/>
            <a:ahLst/>
            <a:cxnLst/>
            <a:rect l="l" t="t" r="r" b="b"/>
            <a:pathLst>
              <a:path w="86995" h="935989">
                <a:moveTo>
                  <a:pt x="28955" y="848868"/>
                </a:moveTo>
                <a:lnTo>
                  <a:pt x="0" y="848868"/>
                </a:lnTo>
                <a:lnTo>
                  <a:pt x="43433" y="935736"/>
                </a:lnTo>
                <a:lnTo>
                  <a:pt x="79628" y="863346"/>
                </a:lnTo>
                <a:lnTo>
                  <a:pt x="28955" y="863346"/>
                </a:lnTo>
                <a:lnTo>
                  <a:pt x="28955" y="848868"/>
                </a:lnTo>
                <a:close/>
              </a:path>
              <a:path w="86995" h="935989">
                <a:moveTo>
                  <a:pt x="57911" y="0"/>
                </a:moveTo>
                <a:lnTo>
                  <a:pt x="28955" y="0"/>
                </a:lnTo>
                <a:lnTo>
                  <a:pt x="28955" y="863346"/>
                </a:lnTo>
                <a:lnTo>
                  <a:pt x="57911" y="863346"/>
                </a:lnTo>
                <a:lnTo>
                  <a:pt x="57911" y="0"/>
                </a:lnTo>
                <a:close/>
              </a:path>
              <a:path w="86995" h="935989">
                <a:moveTo>
                  <a:pt x="86867" y="848868"/>
                </a:moveTo>
                <a:lnTo>
                  <a:pt x="57911" y="848868"/>
                </a:lnTo>
                <a:lnTo>
                  <a:pt x="57911" y="863346"/>
                </a:lnTo>
                <a:lnTo>
                  <a:pt x="79628" y="863346"/>
                </a:lnTo>
                <a:lnTo>
                  <a:pt x="86867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93457" y="314172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5423" y="4581905"/>
            <a:ext cx="86995" cy="433070"/>
          </a:xfrm>
          <a:custGeom>
            <a:avLst/>
            <a:gdLst/>
            <a:ahLst/>
            <a:cxnLst/>
            <a:rect l="l" t="t" r="r" b="b"/>
            <a:pathLst>
              <a:path w="86995" h="433070">
                <a:moveTo>
                  <a:pt x="57911" y="72390"/>
                </a:moveTo>
                <a:lnTo>
                  <a:pt x="28955" y="72390"/>
                </a:lnTo>
                <a:lnTo>
                  <a:pt x="28955" y="432816"/>
                </a:lnTo>
                <a:lnTo>
                  <a:pt x="57911" y="432816"/>
                </a:lnTo>
                <a:lnTo>
                  <a:pt x="57911" y="72390"/>
                </a:lnTo>
                <a:close/>
              </a:path>
              <a:path w="86995" h="433070">
                <a:moveTo>
                  <a:pt x="43433" y="0"/>
                </a:moveTo>
                <a:lnTo>
                  <a:pt x="0" y="86868"/>
                </a:lnTo>
                <a:lnTo>
                  <a:pt x="28955" y="86868"/>
                </a:lnTo>
                <a:lnTo>
                  <a:pt x="28955" y="72390"/>
                </a:lnTo>
                <a:lnTo>
                  <a:pt x="79628" y="72390"/>
                </a:lnTo>
                <a:lnTo>
                  <a:pt x="43433" y="0"/>
                </a:lnTo>
                <a:close/>
              </a:path>
              <a:path w="86995" h="433070">
                <a:moveTo>
                  <a:pt x="79628" y="72390"/>
                </a:moveTo>
                <a:lnTo>
                  <a:pt x="57911" y="72390"/>
                </a:lnTo>
                <a:lnTo>
                  <a:pt x="57911" y="86868"/>
                </a:lnTo>
                <a:lnTo>
                  <a:pt x="86868" y="86868"/>
                </a:lnTo>
                <a:lnTo>
                  <a:pt x="79628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90338" y="1932178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4241" y="2206497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0050" y="2292858"/>
            <a:ext cx="1405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Page table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reg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6759" y="5317363"/>
            <a:ext cx="162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Relative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09394" y="2647188"/>
            <a:ext cx="3825240" cy="86995"/>
          </a:xfrm>
          <a:custGeom>
            <a:avLst/>
            <a:gdLst/>
            <a:ahLst/>
            <a:cxnLst/>
            <a:rect l="l" t="t" r="r" b="b"/>
            <a:pathLst>
              <a:path w="3825240" h="86994">
                <a:moveTo>
                  <a:pt x="3738372" y="0"/>
                </a:moveTo>
                <a:lnTo>
                  <a:pt x="3738372" y="86867"/>
                </a:lnTo>
                <a:lnTo>
                  <a:pt x="3796283" y="57912"/>
                </a:lnTo>
                <a:lnTo>
                  <a:pt x="3752850" y="57912"/>
                </a:lnTo>
                <a:lnTo>
                  <a:pt x="3752850" y="28956"/>
                </a:lnTo>
                <a:lnTo>
                  <a:pt x="3796284" y="28956"/>
                </a:lnTo>
                <a:lnTo>
                  <a:pt x="3738372" y="0"/>
                </a:lnTo>
                <a:close/>
              </a:path>
              <a:path w="3825240" h="86994">
                <a:moveTo>
                  <a:pt x="373837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738372" y="57912"/>
                </a:lnTo>
                <a:lnTo>
                  <a:pt x="3738372" y="28956"/>
                </a:lnTo>
                <a:close/>
              </a:path>
              <a:path w="3825240" h="86994">
                <a:moveTo>
                  <a:pt x="3796284" y="28956"/>
                </a:moveTo>
                <a:lnTo>
                  <a:pt x="3752850" y="28956"/>
                </a:lnTo>
                <a:lnTo>
                  <a:pt x="3752850" y="57912"/>
                </a:lnTo>
                <a:lnTo>
                  <a:pt x="3796283" y="57912"/>
                </a:lnTo>
                <a:lnTo>
                  <a:pt x="3825240" y="43434"/>
                </a:lnTo>
                <a:lnTo>
                  <a:pt x="37962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447800" y="2690622"/>
          <a:ext cx="2228850" cy="7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1093470"/>
              </a:tblGrid>
              <a:tr h="2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1396">
                <a:tc grid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8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Tab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Length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187958" y="508025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 h="0">
                <a:moveTo>
                  <a:pt x="274319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7958" y="3193542"/>
            <a:ext cx="0" cy="1887220"/>
          </a:xfrm>
          <a:custGeom>
            <a:avLst/>
            <a:gdLst/>
            <a:ahLst/>
            <a:cxnLst/>
            <a:rect l="l" t="t" r="r" b="b"/>
            <a:pathLst>
              <a:path w="0" h="1887220">
                <a:moveTo>
                  <a:pt x="0" y="188671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7958" y="3150107"/>
            <a:ext cx="274320" cy="86995"/>
          </a:xfrm>
          <a:custGeom>
            <a:avLst/>
            <a:gdLst/>
            <a:ahLst/>
            <a:cxnLst/>
            <a:rect l="l" t="t" r="r" b="b"/>
            <a:pathLst>
              <a:path w="274319" h="86994">
                <a:moveTo>
                  <a:pt x="187451" y="0"/>
                </a:moveTo>
                <a:lnTo>
                  <a:pt x="187451" y="86867"/>
                </a:lnTo>
                <a:lnTo>
                  <a:pt x="245363" y="57912"/>
                </a:lnTo>
                <a:lnTo>
                  <a:pt x="201929" y="57912"/>
                </a:lnTo>
                <a:lnTo>
                  <a:pt x="201929" y="28955"/>
                </a:lnTo>
                <a:lnTo>
                  <a:pt x="245363" y="28955"/>
                </a:lnTo>
                <a:lnTo>
                  <a:pt x="187451" y="0"/>
                </a:lnTo>
                <a:close/>
              </a:path>
              <a:path w="274319" h="86994">
                <a:moveTo>
                  <a:pt x="187451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187451" y="57912"/>
                </a:lnTo>
                <a:lnTo>
                  <a:pt x="187451" y="28955"/>
                </a:lnTo>
                <a:close/>
              </a:path>
              <a:path w="274319" h="86994">
                <a:moveTo>
                  <a:pt x="245363" y="28955"/>
                </a:moveTo>
                <a:lnTo>
                  <a:pt x="201929" y="28955"/>
                </a:lnTo>
                <a:lnTo>
                  <a:pt x="201929" y="57912"/>
                </a:lnTo>
                <a:lnTo>
                  <a:pt x="245363" y="57912"/>
                </a:lnTo>
                <a:lnTo>
                  <a:pt x="274319" y="43433"/>
                </a:lnTo>
                <a:lnTo>
                  <a:pt x="24536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76165" y="3433445"/>
            <a:ext cx="286385" cy="386715"/>
          </a:xfrm>
          <a:custGeom>
            <a:avLst/>
            <a:gdLst/>
            <a:ahLst/>
            <a:cxnLst/>
            <a:rect l="l" t="t" r="r" b="b"/>
            <a:pathLst>
              <a:path w="286385" h="386714">
                <a:moveTo>
                  <a:pt x="15875" y="290702"/>
                </a:moveTo>
                <a:lnTo>
                  <a:pt x="0" y="386460"/>
                </a:lnTo>
                <a:lnTo>
                  <a:pt x="86233" y="341629"/>
                </a:lnTo>
                <a:lnTo>
                  <a:pt x="79039" y="336422"/>
                </a:lnTo>
                <a:lnTo>
                  <a:pt x="54229" y="336422"/>
                </a:lnTo>
                <a:lnTo>
                  <a:pt x="30861" y="319404"/>
                </a:lnTo>
                <a:lnTo>
                  <a:pt x="39355" y="307698"/>
                </a:lnTo>
                <a:lnTo>
                  <a:pt x="15875" y="290702"/>
                </a:lnTo>
                <a:close/>
              </a:path>
              <a:path w="286385" h="386714">
                <a:moveTo>
                  <a:pt x="39355" y="307698"/>
                </a:moveTo>
                <a:lnTo>
                  <a:pt x="30861" y="319404"/>
                </a:lnTo>
                <a:lnTo>
                  <a:pt x="54229" y="336422"/>
                </a:lnTo>
                <a:lnTo>
                  <a:pt x="62772" y="324648"/>
                </a:lnTo>
                <a:lnTo>
                  <a:pt x="39355" y="307698"/>
                </a:lnTo>
                <a:close/>
              </a:path>
              <a:path w="286385" h="386714">
                <a:moveTo>
                  <a:pt x="62772" y="324648"/>
                </a:moveTo>
                <a:lnTo>
                  <a:pt x="54229" y="336422"/>
                </a:lnTo>
                <a:lnTo>
                  <a:pt x="79039" y="336422"/>
                </a:lnTo>
                <a:lnTo>
                  <a:pt x="62772" y="324648"/>
                </a:lnTo>
                <a:close/>
              </a:path>
              <a:path w="286385" h="386714">
                <a:moveTo>
                  <a:pt x="262636" y="0"/>
                </a:moveTo>
                <a:lnTo>
                  <a:pt x="39355" y="307698"/>
                </a:lnTo>
                <a:lnTo>
                  <a:pt x="62772" y="324648"/>
                </a:lnTo>
                <a:lnTo>
                  <a:pt x="286004" y="17017"/>
                </a:lnTo>
                <a:lnTo>
                  <a:pt x="262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298063" y="3583685"/>
            <a:ext cx="9283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inte</a:t>
            </a:r>
            <a:r>
              <a:rPr dirty="0" sz="1800" b="1">
                <a:latin typeface="Times New Roman"/>
                <a:cs typeface="Times New Roman"/>
              </a:rPr>
              <a:t>r</a:t>
            </a:r>
            <a:r>
              <a:rPr dirty="0" sz="1800" spc="-5" b="1">
                <a:latin typeface="Times New Roman"/>
                <a:cs typeface="Times New Roman"/>
              </a:rPr>
              <a:t>rupt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0642" y="4150614"/>
            <a:ext cx="1225550" cy="4038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220"/>
              </a:spcBef>
            </a:pPr>
            <a:r>
              <a:rPr dirty="0" sz="1800" b="1">
                <a:latin typeface="Times New Roman"/>
                <a:cs typeface="Times New Roman"/>
              </a:rPr>
              <a:t>Frame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85938" y="4150614"/>
            <a:ext cx="1007744" cy="4038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220"/>
              </a:spcBef>
            </a:pPr>
            <a:r>
              <a:rPr dirty="0" sz="1800" spc="-5" b="1">
                <a:latin typeface="Times New Roman"/>
                <a:cs typeface="Times New Roman"/>
              </a:rPr>
              <a:t>offset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91018" y="3450082"/>
            <a:ext cx="887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5" b="1">
                <a:latin typeface="Times New Roman"/>
                <a:cs typeface="Times New Roman"/>
              </a:rPr>
              <a:t>b</a:t>
            </a:r>
            <a:r>
              <a:rPr dirty="0" sz="1800" spc="-5" b="1">
                <a:latin typeface="Times New Roman"/>
                <a:cs typeface="Times New Roman"/>
              </a:rPr>
              <a:t>sol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te  </a:t>
            </a:r>
            <a:r>
              <a:rPr dirty="0" sz="1800" spc="-10" b="1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78573" y="5014721"/>
            <a:ext cx="1510665" cy="0"/>
          </a:xfrm>
          <a:custGeom>
            <a:avLst/>
            <a:gdLst/>
            <a:ahLst/>
            <a:cxnLst/>
            <a:rect l="l" t="t" r="r" b="b"/>
            <a:pathLst>
              <a:path w="1510665" h="0">
                <a:moveTo>
                  <a:pt x="0" y="0"/>
                </a:moveTo>
                <a:lnTo>
                  <a:pt x="151028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139" y="844753"/>
            <a:ext cx="42951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分页的内存分配</a:t>
            </a:r>
            <a:endParaRPr sz="4800">
              <a:latin typeface="华文新魏"/>
              <a:cs typeface="华文新魏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4622" y="2292026"/>
          <a:ext cx="6927215" cy="338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/>
                <a:gridCol w="760095"/>
                <a:gridCol w="732790"/>
                <a:gridCol w="822325"/>
                <a:gridCol w="2987675"/>
                <a:gridCol w="860425"/>
              </a:tblGrid>
              <a:tr h="477117"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199"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770"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35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9346"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7160"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5">
                          <a:latin typeface="Times New Roman"/>
                          <a:cs typeface="Times New Roman"/>
                        </a:rPr>
                        <a:t>0/1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7186"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dirty="0" sz="3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dirty="0" sz="3000">
                          <a:latin typeface="Times New Roman"/>
                          <a:cs typeface="Times New Roman"/>
                        </a:rPr>
                        <a:t>…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350">
                <a:tc gridSpan="4">
                  <a:txBody>
                    <a:bodyPr/>
                    <a:lstStyle/>
                    <a:p>
                      <a:pPr marL="110489">
                        <a:lnSpc>
                          <a:spcPts val="3535"/>
                        </a:lnSpc>
                      </a:pPr>
                      <a:r>
                        <a:rPr dirty="0" sz="3000" spc="10">
                          <a:latin typeface="Times New Roman"/>
                          <a:cs typeface="Times New Roman"/>
                        </a:rPr>
                        <a:t>Sum of </a:t>
                      </a:r>
                      <a:r>
                        <a:rPr dirty="0" sz="3000" spc="5">
                          <a:latin typeface="Times New Roman"/>
                          <a:cs typeface="Times New Roman"/>
                        </a:rPr>
                        <a:t>free</a:t>
                      </a:r>
                      <a:r>
                        <a:rPr dirty="0" sz="30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5">
                          <a:latin typeface="Times New Roman"/>
                          <a:cs typeface="Times New Roman"/>
                        </a:rPr>
                        <a:t>frame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/>
              <a:t>分页</a:t>
            </a:r>
            <a:r>
              <a:rPr dirty="0" spc="-5">
                <a:latin typeface="Candara"/>
                <a:cs typeface="Candara"/>
              </a:rPr>
              <a:t>:	</a:t>
            </a:r>
            <a:r>
              <a:rPr dirty="0"/>
              <a:t>逻辑地</a:t>
            </a:r>
            <a:r>
              <a:rPr dirty="0" spc="830"/>
              <a:t>址</a:t>
            </a:r>
            <a:r>
              <a:rPr dirty="0" spc="-5">
                <a:latin typeface="Wingdings"/>
                <a:cs typeface="Wingdings"/>
              </a:rPr>
              <a:t>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/>
              <a:t>物理地址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916" y="2726816"/>
            <a:ext cx="152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逻辑地址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916" y="3867150"/>
            <a:ext cx="152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073D86"/>
                </a:solidFill>
                <a:latin typeface="Microsoft JhengHei UI"/>
                <a:cs typeface="Microsoft JhengHei UI"/>
              </a:rPr>
              <a:t>物理地址</a:t>
            </a:r>
            <a:endParaRPr sz="24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0617" y="2794254"/>
            <a:ext cx="4032885" cy="393700"/>
          </a:xfrm>
          <a:custGeom>
            <a:avLst/>
            <a:gdLst/>
            <a:ahLst/>
            <a:cxnLst/>
            <a:rect l="l" t="t" r="r" b="b"/>
            <a:pathLst>
              <a:path w="4032884" h="393700">
                <a:moveTo>
                  <a:pt x="0" y="393191"/>
                </a:moveTo>
                <a:lnTo>
                  <a:pt x="4032503" y="393191"/>
                </a:lnTo>
                <a:lnTo>
                  <a:pt x="4032503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33571" y="2821685"/>
            <a:ext cx="140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Page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2415" y="2821685"/>
            <a:ext cx="2588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7844" y="2779776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0617" y="3900678"/>
            <a:ext cx="4032885" cy="393700"/>
          </a:xfrm>
          <a:custGeom>
            <a:avLst/>
            <a:gdLst/>
            <a:ahLst/>
            <a:cxnLst/>
            <a:rect l="l" t="t" r="r" b="b"/>
            <a:pathLst>
              <a:path w="4032884" h="393700">
                <a:moveTo>
                  <a:pt x="0" y="393192"/>
                </a:moveTo>
                <a:lnTo>
                  <a:pt x="4032503" y="393192"/>
                </a:lnTo>
                <a:lnTo>
                  <a:pt x="4032503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33571" y="3928364"/>
            <a:ext cx="140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Frame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2415" y="3928364"/>
            <a:ext cx="2588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76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844" y="3896867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304" y="1557526"/>
            <a:ext cx="5705856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/>
              <a:t>分页</a:t>
            </a:r>
            <a:r>
              <a:rPr dirty="0" spc="-5">
                <a:latin typeface="Candara"/>
                <a:cs typeface="Candara"/>
              </a:rPr>
              <a:t>:	</a:t>
            </a:r>
            <a:r>
              <a:rPr dirty="0"/>
              <a:t>逻辑地</a:t>
            </a:r>
            <a:r>
              <a:rPr dirty="0" spc="830"/>
              <a:t>址</a:t>
            </a:r>
            <a:r>
              <a:rPr dirty="0" spc="-5">
                <a:latin typeface="Wingdings"/>
                <a:cs typeface="Wingdings"/>
              </a:rPr>
              <a:t>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/>
              <a:t>物理地址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897" y="778001"/>
            <a:ext cx="5618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进</a:t>
            </a:r>
            <a:r>
              <a:rPr dirty="0" sz="4400" spc="15"/>
              <a:t>程</a:t>
            </a:r>
            <a:r>
              <a:rPr dirty="0" sz="4400"/>
              <a:t>在寻址方面</a:t>
            </a:r>
            <a:r>
              <a:rPr dirty="0" sz="4400" spc="-25"/>
              <a:t>的</a:t>
            </a:r>
            <a:r>
              <a:rPr dirty="0" sz="4400"/>
              <a:t>需求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47611" y="1453954"/>
            <a:ext cx="6560642" cy="538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92322" y="1525441"/>
            <a:ext cx="1546225" cy="503555"/>
          </a:xfrm>
          <a:custGeom>
            <a:avLst/>
            <a:gdLst/>
            <a:ahLst/>
            <a:cxnLst/>
            <a:rect l="l" t="t" r="r" b="b"/>
            <a:pathLst>
              <a:path w="1546225" h="503555">
                <a:moveTo>
                  <a:pt x="0" y="503066"/>
                </a:moveTo>
                <a:lnTo>
                  <a:pt x="1546118" y="503066"/>
                </a:lnTo>
                <a:lnTo>
                  <a:pt x="1546118" y="0"/>
                </a:lnTo>
                <a:lnTo>
                  <a:pt x="0" y="0"/>
                </a:lnTo>
                <a:lnTo>
                  <a:pt x="0" y="503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92322" y="1350295"/>
            <a:ext cx="154622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进程控</a:t>
            </a:r>
            <a:r>
              <a:rPr dirty="0" sz="2400" spc="-5">
                <a:latin typeface="宋体"/>
                <a:cs typeface="宋体"/>
              </a:rPr>
              <a:t>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8571" y="1848768"/>
            <a:ext cx="1294765" cy="610870"/>
          </a:xfrm>
          <a:custGeom>
            <a:avLst/>
            <a:gdLst/>
            <a:ahLst/>
            <a:cxnLst/>
            <a:rect l="l" t="t" r="r" b="b"/>
            <a:pathLst>
              <a:path w="1294764" h="610869">
                <a:moveTo>
                  <a:pt x="0" y="610867"/>
                </a:moveTo>
                <a:lnTo>
                  <a:pt x="1294457" y="610867"/>
                </a:lnTo>
                <a:lnTo>
                  <a:pt x="1294457" y="0"/>
                </a:lnTo>
                <a:lnTo>
                  <a:pt x="0" y="0"/>
                </a:lnTo>
                <a:lnTo>
                  <a:pt x="0" y="610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47123" y="1712332"/>
            <a:ext cx="2296160" cy="817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9990" marR="182245" indent="-1177925">
              <a:lnSpc>
                <a:spcPct val="108200"/>
              </a:lnSpc>
              <a:spcBef>
                <a:spcPts val="100"/>
              </a:spcBef>
              <a:tabLst>
                <a:tab pos="1189990" algn="l"/>
              </a:tabLst>
            </a:pP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-5">
                <a:latin typeface="宋体"/>
                <a:cs typeface="宋体"/>
              </a:rPr>
              <a:t>息</a:t>
            </a:r>
            <a:r>
              <a:rPr dirty="0" sz="2400">
                <a:latin typeface="宋体"/>
                <a:cs typeface="宋体"/>
              </a:rPr>
              <a:t>	</a:t>
            </a:r>
            <a:r>
              <a:rPr dirty="0" baseline="1157" sz="3600">
                <a:latin typeface="宋体"/>
                <a:cs typeface="宋体"/>
              </a:rPr>
              <a:t>程序</a:t>
            </a:r>
            <a:r>
              <a:rPr dirty="0" baseline="1157" sz="3600" spc="-7">
                <a:latin typeface="宋体"/>
                <a:cs typeface="宋体"/>
              </a:rPr>
              <a:t>的 </a:t>
            </a:r>
            <a:r>
              <a:rPr dirty="0" sz="2400">
                <a:latin typeface="宋体"/>
                <a:cs typeface="宋体"/>
              </a:rPr>
              <a:t>入口</a:t>
            </a:r>
            <a:r>
              <a:rPr dirty="0" sz="2400" spc="-5">
                <a:latin typeface="宋体"/>
                <a:cs typeface="宋体"/>
              </a:rPr>
              <a:t>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734" y="2926726"/>
            <a:ext cx="1690370" cy="2520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0645">
              <a:lnSpc>
                <a:spcPts val="1980"/>
              </a:lnSpc>
            </a:pPr>
            <a:r>
              <a:rPr dirty="0" sz="2400">
                <a:latin typeface="宋体"/>
                <a:cs typeface="宋体"/>
              </a:rPr>
              <a:t>进程控制</a:t>
            </a:r>
            <a:r>
              <a:rPr dirty="0" sz="2400" spc="-5">
                <a:latin typeface="宋体"/>
                <a:cs typeface="宋体"/>
              </a:rPr>
              <a:t>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8989" y="1595451"/>
            <a:ext cx="14255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宋体"/>
                <a:cs typeface="宋体"/>
              </a:rPr>
              <a:t>进程控制</a:t>
            </a:r>
            <a:r>
              <a:rPr dirty="0" sz="2200" spc="-5">
                <a:latin typeface="宋体"/>
                <a:cs typeface="宋体"/>
              </a:rPr>
              <a:t>块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9864" y="3537657"/>
            <a:ext cx="1294765" cy="610870"/>
          </a:xfrm>
          <a:custGeom>
            <a:avLst/>
            <a:gdLst/>
            <a:ahLst/>
            <a:cxnLst/>
            <a:rect l="l" t="t" r="r" b="b"/>
            <a:pathLst>
              <a:path w="1294764" h="610870">
                <a:moveTo>
                  <a:pt x="0" y="610867"/>
                </a:moveTo>
                <a:lnTo>
                  <a:pt x="1294457" y="610867"/>
                </a:lnTo>
                <a:lnTo>
                  <a:pt x="1294457" y="0"/>
                </a:lnTo>
                <a:lnTo>
                  <a:pt x="0" y="0"/>
                </a:lnTo>
                <a:lnTo>
                  <a:pt x="0" y="610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5961" y="3388798"/>
            <a:ext cx="941069" cy="829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99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地址</a:t>
            </a:r>
            <a:r>
              <a:rPr dirty="0" sz="2400" spc="-5">
                <a:latin typeface="宋体"/>
                <a:cs typeface="宋体"/>
              </a:rPr>
              <a:t>值 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-5">
                <a:latin typeface="宋体"/>
                <a:cs typeface="宋体"/>
              </a:rPr>
              <a:t>加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6389" y="5621787"/>
            <a:ext cx="1294765" cy="610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096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795"/>
              </a:spcBef>
            </a:pPr>
            <a:r>
              <a:rPr dirty="0" sz="2400">
                <a:latin typeface="宋体"/>
                <a:cs typeface="宋体"/>
              </a:rPr>
              <a:t>当前栈</a:t>
            </a:r>
            <a:r>
              <a:rPr dirty="0" sz="2400" spc="-5">
                <a:latin typeface="宋体"/>
                <a:cs typeface="宋体"/>
              </a:rPr>
              <a:t>顶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2931" y="4632746"/>
            <a:ext cx="63563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数</a:t>
            </a:r>
            <a:r>
              <a:rPr dirty="0" sz="2400" spc="-5">
                <a:latin typeface="宋体"/>
                <a:cs typeface="宋体"/>
              </a:rPr>
              <a:t>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2931" y="2517166"/>
            <a:ext cx="63563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程</a:t>
            </a:r>
            <a:r>
              <a:rPr dirty="0" sz="2400" spc="-5">
                <a:latin typeface="宋体"/>
                <a:cs typeface="宋体"/>
              </a:rPr>
              <a:t>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1677" y="6106047"/>
            <a:ext cx="330200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latin typeface="宋体"/>
                <a:cs typeface="宋体"/>
              </a:rPr>
              <a:t>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71163" y="3950911"/>
            <a:ext cx="1007110" cy="610870"/>
          </a:xfrm>
          <a:custGeom>
            <a:avLst/>
            <a:gdLst/>
            <a:ahLst/>
            <a:cxnLst/>
            <a:rect l="l" t="t" r="r" b="b"/>
            <a:pathLst>
              <a:path w="1007109" h="610870">
                <a:moveTo>
                  <a:pt x="0" y="610867"/>
                </a:moveTo>
                <a:lnTo>
                  <a:pt x="1006772" y="610867"/>
                </a:lnTo>
                <a:lnTo>
                  <a:pt x="1006772" y="0"/>
                </a:lnTo>
                <a:lnTo>
                  <a:pt x="0" y="0"/>
                </a:lnTo>
                <a:lnTo>
                  <a:pt x="0" y="610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56088" y="3802052"/>
            <a:ext cx="635635" cy="829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数</a:t>
            </a:r>
            <a:r>
              <a:rPr dirty="0" sz="2400" spc="-5">
                <a:latin typeface="宋体"/>
                <a:cs typeface="宋体"/>
              </a:rPr>
              <a:t>据 </a:t>
            </a:r>
            <a:r>
              <a:rPr dirty="0" sz="2400">
                <a:latin typeface="宋体"/>
                <a:cs typeface="宋体"/>
              </a:rPr>
              <a:t>访</a:t>
            </a:r>
            <a:r>
              <a:rPr dirty="0" sz="2400" spc="-5">
                <a:latin typeface="宋体"/>
                <a:cs typeface="宋体"/>
              </a:rPr>
              <a:t>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71163" y="2459648"/>
            <a:ext cx="1007110" cy="610870"/>
          </a:xfrm>
          <a:custGeom>
            <a:avLst/>
            <a:gdLst/>
            <a:ahLst/>
            <a:cxnLst/>
            <a:rect l="l" t="t" r="r" b="b"/>
            <a:pathLst>
              <a:path w="1007109" h="610869">
                <a:moveTo>
                  <a:pt x="0" y="610867"/>
                </a:moveTo>
                <a:lnTo>
                  <a:pt x="1006772" y="610867"/>
                </a:lnTo>
                <a:lnTo>
                  <a:pt x="1006772" y="0"/>
                </a:lnTo>
                <a:lnTo>
                  <a:pt x="0" y="0"/>
                </a:lnTo>
                <a:lnTo>
                  <a:pt x="0" y="610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56088" y="2310788"/>
            <a:ext cx="635635" cy="829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跳</a:t>
            </a:r>
            <a:r>
              <a:rPr dirty="0" sz="2400" spc="-5">
                <a:latin typeface="宋体"/>
                <a:cs typeface="宋体"/>
              </a:rPr>
              <a:t>转 </a:t>
            </a:r>
            <a:r>
              <a:rPr dirty="0" sz="2400">
                <a:latin typeface="宋体"/>
                <a:cs typeface="宋体"/>
              </a:rPr>
              <a:t>指</a:t>
            </a:r>
            <a:r>
              <a:rPr dirty="0" sz="2400" spc="-5">
                <a:latin typeface="宋体"/>
                <a:cs typeface="宋体"/>
              </a:rPr>
              <a:t>令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1752600"/>
            <a:ext cx="8168640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/>
              <a:t>分页</a:t>
            </a:r>
            <a:r>
              <a:rPr dirty="0" spc="-5">
                <a:latin typeface="Candara"/>
                <a:cs typeface="Candara"/>
              </a:rPr>
              <a:t>:	</a:t>
            </a:r>
            <a:r>
              <a:rPr dirty="0"/>
              <a:t>逻辑地</a:t>
            </a:r>
            <a:r>
              <a:rPr dirty="0" spc="830"/>
              <a:t>址</a:t>
            </a:r>
            <a:r>
              <a:rPr dirty="0" spc="-5">
                <a:latin typeface="Wingdings"/>
                <a:cs typeface="Wingdings"/>
              </a:rPr>
              <a:t>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/>
              <a:t>物理地址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276" y="354533"/>
            <a:ext cx="39452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分页地址转</a:t>
            </a:r>
            <a:r>
              <a:rPr dirty="0" spc="-15"/>
              <a:t>换</a:t>
            </a:r>
            <a:r>
              <a:rPr dirty="0" spc="-5">
                <a:latin typeface="Candara"/>
                <a:cs typeface="Candara"/>
              </a:rPr>
              <a:t>(</a:t>
            </a:r>
            <a:r>
              <a:rPr dirty="0" spc="-10"/>
              <a:t>例</a:t>
            </a:r>
            <a:r>
              <a:rPr dirty="0" spc="-5">
                <a:latin typeface="Candara"/>
                <a:cs typeface="Candar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697"/>
            <a:ext cx="565277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页面与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页框</a:t>
            </a:r>
            <a:r>
              <a:rPr dirty="0" sz="1800" spc="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大小</a:t>
            </a:r>
            <a:r>
              <a:rPr dirty="0" sz="1800" spc="-5" b="1">
                <a:solidFill>
                  <a:srgbClr val="073D86"/>
                </a:solidFill>
                <a:latin typeface="微软雅黑"/>
                <a:cs typeface="微软雅黑"/>
              </a:rPr>
              <a:t>为</a:t>
            </a:r>
            <a:r>
              <a:rPr dirty="0" sz="1800" spc="-155" b="1">
                <a:solidFill>
                  <a:srgbClr val="073D86"/>
                </a:solidFill>
                <a:latin typeface="微软雅黑"/>
                <a:cs typeface="微软雅黑"/>
              </a:rPr>
              <a:t>1024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字节</a:t>
            </a:r>
            <a:r>
              <a:rPr dirty="0" sz="1800" spc="-5" b="1">
                <a:solidFill>
                  <a:srgbClr val="073D86"/>
                </a:solidFill>
                <a:latin typeface="微软雅黑"/>
                <a:cs typeface="微软雅黑"/>
              </a:rPr>
              <a:t>,</a:t>
            </a:r>
            <a:r>
              <a:rPr dirty="0" sz="1800" spc="-16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指</a:t>
            </a:r>
            <a:r>
              <a:rPr dirty="0" sz="1800" spc="420" b="1">
                <a:solidFill>
                  <a:srgbClr val="073D86"/>
                </a:solidFill>
                <a:latin typeface="微软雅黑"/>
                <a:cs typeface="微软雅黑"/>
              </a:rPr>
              <a:t>令</a:t>
            </a:r>
            <a:r>
              <a:rPr dirty="0" sz="1800" spc="-65" b="1">
                <a:solidFill>
                  <a:srgbClr val="073D86"/>
                </a:solidFill>
                <a:latin typeface="微软雅黑"/>
                <a:cs typeface="微软雅黑"/>
              </a:rPr>
              <a:t>MOV</a:t>
            </a:r>
            <a:r>
              <a:rPr dirty="0" sz="1800" spc="-13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114" b="1">
                <a:solidFill>
                  <a:srgbClr val="073D86"/>
                </a:solidFill>
                <a:latin typeface="微软雅黑"/>
                <a:cs typeface="微软雅黑"/>
              </a:rPr>
              <a:t>2100,</a:t>
            </a:r>
            <a:r>
              <a:rPr dirty="0" sz="1800" spc="-15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145" b="1">
                <a:solidFill>
                  <a:srgbClr val="073D86"/>
                </a:solidFill>
                <a:latin typeface="微软雅黑"/>
                <a:cs typeface="微软雅黑"/>
              </a:rPr>
              <a:t>3100</a:t>
            </a:r>
            <a:endParaRPr sz="1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求</a:t>
            </a:r>
            <a:r>
              <a:rPr dirty="0" sz="1800" spc="-60" b="1">
                <a:solidFill>
                  <a:srgbClr val="073D86"/>
                </a:solidFill>
                <a:latin typeface="微软雅黑"/>
                <a:cs typeface="微软雅黑"/>
              </a:rPr>
              <a:t>MOV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指令中两个操作数的物理地址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85115" algn="l"/>
              </a:tabLst>
            </a:pPr>
            <a:r>
              <a:rPr dirty="0" sz="1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18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1800" spc="-140" b="1">
                <a:solidFill>
                  <a:srgbClr val="073D86"/>
                </a:solidFill>
                <a:latin typeface="微软雅黑"/>
                <a:cs typeface="微软雅黑"/>
              </a:rPr>
              <a:t>2100 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＝ </a:t>
            </a:r>
            <a:r>
              <a:rPr dirty="0" sz="1800" spc="-40" b="1">
                <a:solidFill>
                  <a:srgbClr val="073D86"/>
                </a:solidFill>
                <a:latin typeface="微软雅黑"/>
                <a:cs typeface="微软雅黑"/>
              </a:rPr>
              <a:t>1024×2</a:t>
            </a:r>
            <a:r>
              <a:rPr dirty="0" sz="1800" spc="-24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50" b="1">
                <a:solidFill>
                  <a:srgbClr val="073D86"/>
                </a:solidFill>
                <a:latin typeface="微软雅黑"/>
                <a:cs typeface="微软雅黑"/>
              </a:rPr>
              <a:t>＋52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7483" y="3945635"/>
          <a:ext cx="831850" cy="165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</a:tblGrid>
              <a:tr h="406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4127" y="2929127"/>
            <a:ext cx="1108075" cy="376555"/>
          </a:xfrm>
          <a:custGeom>
            <a:avLst/>
            <a:gdLst/>
            <a:ahLst/>
            <a:cxnLst/>
            <a:rect l="l" t="t" r="r" b="b"/>
            <a:pathLst>
              <a:path w="1108075" h="376554">
                <a:moveTo>
                  <a:pt x="0" y="376427"/>
                </a:moveTo>
                <a:lnTo>
                  <a:pt x="1107948" y="376427"/>
                </a:lnTo>
                <a:lnTo>
                  <a:pt x="1107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4127" y="2929127"/>
            <a:ext cx="110807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宋体"/>
                <a:cs typeface="宋体"/>
              </a:rPr>
              <a:t>页表地址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267" y="252145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控制寄存器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6264" y="2779776"/>
            <a:ext cx="3096895" cy="376555"/>
          </a:xfrm>
          <a:custGeom>
            <a:avLst/>
            <a:gdLst/>
            <a:ahLst/>
            <a:cxnLst/>
            <a:rect l="l" t="t" r="r" b="b"/>
            <a:pathLst>
              <a:path w="3096895" h="376555">
                <a:moveTo>
                  <a:pt x="0" y="376427"/>
                </a:moveTo>
                <a:lnTo>
                  <a:pt x="3096767" y="376427"/>
                </a:lnTo>
                <a:lnTo>
                  <a:pt x="3096767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6264" y="2779776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R="7429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964" y="2779776"/>
            <a:ext cx="244919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83964" y="2779776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36264" y="4221479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R="7429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964" y="4221479"/>
            <a:ext cx="244919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8394" y="5446014"/>
            <a:ext cx="1079500" cy="805180"/>
          </a:xfrm>
          <a:custGeom>
            <a:avLst/>
            <a:gdLst/>
            <a:ahLst/>
            <a:cxnLst/>
            <a:rect l="l" t="t" r="r" b="b"/>
            <a:pathLst>
              <a:path w="1079500" h="805179">
                <a:moveTo>
                  <a:pt x="0" y="804672"/>
                </a:moveTo>
                <a:lnTo>
                  <a:pt x="1078992" y="804672"/>
                </a:lnTo>
                <a:lnTo>
                  <a:pt x="107899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6264" y="4652771"/>
            <a:ext cx="3096895" cy="361315"/>
          </a:xfrm>
          <a:custGeom>
            <a:avLst/>
            <a:gdLst/>
            <a:ahLst/>
            <a:cxnLst/>
            <a:rect l="l" t="t" r="r" b="b"/>
            <a:pathLst>
              <a:path w="3096895" h="361314">
                <a:moveTo>
                  <a:pt x="3096767" y="0"/>
                </a:moveTo>
                <a:lnTo>
                  <a:pt x="3076440" y="70276"/>
                </a:lnTo>
                <a:lnTo>
                  <a:pt x="3052592" y="100952"/>
                </a:lnTo>
                <a:lnTo>
                  <a:pt x="3021012" y="127682"/>
                </a:lnTo>
                <a:lnTo>
                  <a:pt x="2982740" y="149739"/>
                </a:lnTo>
                <a:lnTo>
                  <a:pt x="2938819" y="166395"/>
                </a:lnTo>
                <a:lnTo>
                  <a:pt x="2890290" y="176923"/>
                </a:lnTo>
                <a:lnTo>
                  <a:pt x="2838196" y="180594"/>
                </a:lnTo>
                <a:lnTo>
                  <a:pt x="1819021" y="180594"/>
                </a:lnTo>
                <a:lnTo>
                  <a:pt x="1766889" y="184264"/>
                </a:lnTo>
                <a:lnTo>
                  <a:pt x="1718343" y="194792"/>
                </a:lnTo>
                <a:lnTo>
                  <a:pt x="1674420" y="211448"/>
                </a:lnTo>
                <a:lnTo>
                  <a:pt x="1636156" y="233505"/>
                </a:lnTo>
                <a:lnTo>
                  <a:pt x="1604590" y="260235"/>
                </a:lnTo>
                <a:lnTo>
                  <a:pt x="1580759" y="290911"/>
                </a:lnTo>
                <a:lnTo>
                  <a:pt x="1560449" y="361188"/>
                </a:lnTo>
                <a:lnTo>
                  <a:pt x="1555193" y="324804"/>
                </a:lnTo>
                <a:lnTo>
                  <a:pt x="1516273" y="260235"/>
                </a:lnTo>
                <a:lnTo>
                  <a:pt x="1484693" y="233505"/>
                </a:lnTo>
                <a:lnTo>
                  <a:pt x="1446421" y="211448"/>
                </a:lnTo>
                <a:lnTo>
                  <a:pt x="1402500" y="194792"/>
                </a:lnTo>
                <a:lnTo>
                  <a:pt x="1353971" y="184264"/>
                </a:lnTo>
                <a:lnTo>
                  <a:pt x="1301877" y="180594"/>
                </a:lnTo>
                <a:lnTo>
                  <a:pt x="258572" y="180594"/>
                </a:lnTo>
                <a:lnTo>
                  <a:pt x="206440" y="176923"/>
                </a:lnTo>
                <a:lnTo>
                  <a:pt x="157894" y="166395"/>
                </a:lnTo>
                <a:lnTo>
                  <a:pt x="113971" y="149739"/>
                </a:lnTo>
                <a:lnTo>
                  <a:pt x="75707" y="127682"/>
                </a:lnTo>
                <a:lnTo>
                  <a:pt x="44141" y="100952"/>
                </a:lnTo>
                <a:lnTo>
                  <a:pt x="20310" y="70276"/>
                </a:lnTo>
                <a:lnTo>
                  <a:pt x="5250" y="3638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93029" y="501472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3434" y="522960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 h="0">
                <a:moveTo>
                  <a:pt x="136855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3434" y="5229605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53434" y="5693664"/>
            <a:ext cx="1584960" cy="78105"/>
          </a:xfrm>
          <a:custGeom>
            <a:avLst/>
            <a:gdLst/>
            <a:ahLst/>
            <a:cxnLst/>
            <a:rect l="l" t="t" r="r" b="b"/>
            <a:pathLst>
              <a:path w="1584960" h="78104">
                <a:moveTo>
                  <a:pt x="1507236" y="0"/>
                </a:moveTo>
                <a:lnTo>
                  <a:pt x="1507236" y="77724"/>
                </a:lnTo>
                <a:lnTo>
                  <a:pt x="1559052" y="51816"/>
                </a:lnTo>
                <a:lnTo>
                  <a:pt x="1520189" y="51816"/>
                </a:lnTo>
                <a:lnTo>
                  <a:pt x="1520189" y="25908"/>
                </a:lnTo>
                <a:lnTo>
                  <a:pt x="1559052" y="25908"/>
                </a:lnTo>
                <a:lnTo>
                  <a:pt x="1507236" y="0"/>
                </a:lnTo>
                <a:close/>
              </a:path>
              <a:path w="1584960" h="78104">
                <a:moveTo>
                  <a:pt x="150723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507236" y="51816"/>
                </a:lnTo>
                <a:lnTo>
                  <a:pt x="1507236" y="25908"/>
                </a:lnTo>
                <a:close/>
              </a:path>
              <a:path w="1584960" h="78104">
                <a:moveTo>
                  <a:pt x="1559052" y="25908"/>
                </a:moveTo>
                <a:lnTo>
                  <a:pt x="1520189" y="25908"/>
                </a:lnTo>
                <a:lnTo>
                  <a:pt x="1520189" y="51816"/>
                </a:lnTo>
                <a:lnTo>
                  <a:pt x="1559052" y="51816"/>
                </a:lnTo>
                <a:lnTo>
                  <a:pt x="1584960" y="38862"/>
                </a:lnTo>
                <a:lnTo>
                  <a:pt x="155905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83964" y="3211067"/>
            <a:ext cx="2449195" cy="216535"/>
          </a:xfrm>
          <a:custGeom>
            <a:avLst/>
            <a:gdLst/>
            <a:ahLst/>
            <a:cxnLst/>
            <a:rect l="l" t="t" r="r" b="b"/>
            <a:pathLst>
              <a:path w="2449195" h="216535">
                <a:moveTo>
                  <a:pt x="2449067" y="0"/>
                </a:moveTo>
                <a:lnTo>
                  <a:pt x="2409610" y="63928"/>
                </a:lnTo>
                <a:lnTo>
                  <a:pt x="2365345" y="87343"/>
                </a:lnTo>
                <a:lnTo>
                  <a:pt x="2309217" y="102693"/>
                </a:lnTo>
                <a:lnTo>
                  <a:pt x="2244597" y="108204"/>
                </a:lnTo>
                <a:lnTo>
                  <a:pt x="1438528" y="108204"/>
                </a:lnTo>
                <a:lnTo>
                  <a:pt x="1373909" y="113714"/>
                </a:lnTo>
                <a:lnTo>
                  <a:pt x="1317781" y="129064"/>
                </a:lnTo>
                <a:lnTo>
                  <a:pt x="1273516" y="152479"/>
                </a:lnTo>
                <a:lnTo>
                  <a:pt x="1244485" y="182185"/>
                </a:lnTo>
                <a:lnTo>
                  <a:pt x="1234059" y="216408"/>
                </a:lnTo>
                <a:lnTo>
                  <a:pt x="1223632" y="182185"/>
                </a:lnTo>
                <a:lnTo>
                  <a:pt x="1194601" y="152479"/>
                </a:lnTo>
                <a:lnTo>
                  <a:pt x="1150336" y="129064"/>
                </a:lnTo>
                <a:lnTo>
                  <a:pt x="1094208" y="113714"/>
                </a:lnTo>
                <a:lnTo>
                  <a:pt x="1029588" y="108204"/>
                </a:lnTo>
                <a:lnTo>
                  <a:pt x="204470" y="108204"/>
                </a:lnTo>
                <a:lnTo>
                  <a:pt x="139850" y="102693"/>
                </a:lnTo>
                <a:lnTo>
                  <a:pt x="83722" y="87343"/>
                </a:lnTo>
                <a:lnTo>
                  <a:pt x="39457" y="63928"/>
                </a:lnTo>
                <a:lnTo>
                  <a:pt x="10426" y="3422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36264" y="3139439"/>
            <a:ext cx="647700" cy="288290"/>
          </a:xfrm>
          <a:custGeom>
            <a:avLst/>
            <a:gdLst/>
            <a:ahLst/>
            <a:cxnLst/>
            <a:rect l="l" t="t" r="r" b="b"/>
            <a:pathLst>
              <a:path w="647700" h="288289">
                <a:moveTo>
                  <a:pt x="647700" y="0"/>
                </a:moveTo>
                <a:lnTo>
                  <a:pt x="643443" y="56042"/>
                </a:lnTo>
                <a:lnTo>
                  <a:pt x="631840" y="101822"/>
                </a:lnTo>
                <a:lnTo>
                  <a:pt x="614642" y="132695"/>
                </a:lnTo>
                <a:lnTo>
                  <a:pt x="593598" y="144018"/>
                </a:lnTo>
                <a:lnTo>
                  <a:pt x="380491" y="144018"/>
                </a:lnTo>
                <a:lnTo>
                  <a:pt x="359447" y="155340"/>
                </a:lnTo>
                <a:lnTo>
                  <a:pt x="342249" y="186213"/>
                </a:lnTo>
                <a:lnTo>
                  <a:pt x="330646" y="231993"/>
                </a:lnTo>
                <a:lnTo>
                  <a:pt x="326389" y="288036"/>
                </a:lnTo>
                <a:lnTo>
                  <a:pt x="322133" y="231993"/>
                </a:lnTo>
                <a:lnTo>
                  <a:pt x="310530" y="186213"/>
                </a:lnTo>
                <a:lnTo>
                  <a:pt x="293332" y="155340"/>
                </a:lnTo>
                <a:lnTo>
                  <a:pt x="272288" y="144018"/>
                </a:lnTo>
                <a:lnTo>
                  <a:pt x="54101" y="144018"/>
                </a:lnTo>
                <a:lnTo>
                  <a:pt x="33057" y="132695"/>
                </a:lnTo>
                <a:lnTo>
                  <a:pt x="15859" y="101822"/>
                </a:lnTo>
                <a:lnTo>
                  <a:pt x="4256" y="5604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9258" y="3429761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04366" y="364617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 h="0">
                <a:moveTo>
                  <a:pt x="259384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04366" y="3646170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04366" y="4831079"/>
            <a:ext cx="576580" cy="78105"/>
          </a:xfrm>
          <a:custGeom>
            <a:avLst/>
            <a:gdLst/>
            <a:ahLst/>
            <a:cxnLst/>
            <a:rect l="l" t="t" r="r" b="b"/>
            <a:pathLst>
              <a:path w="576580" h="78104">
                <a:moveTo>
                  <a:pt x="498347" y="0"/>
                </a:moveTo>
                <a:lnTo>
                  <a:pt x="498347" y="77724"/>
                </a:lnTo>
                <a:lnTo>
                  <a:pt x="550164" y="51816"/>
                </a:lnTo>
                <a:lnTo>
                  <a:pt x="511302" y="51816"/>
                </a:lnTo>
                <a:lnTo>
                  <a:pt x="511302" y="25908"/>
                </a:lnTo>
                <a:lnTo>
                  <a:pt x="550163" y="25908"/>
                </a:lnTo>
                <a:lnTo>
                  <a:pt x="498347" y="0"/>
                </a:lnTo>
                <a:close/>
              </a:path>
              <a:path w="576580" h="78104">
                <a:moveTo>
                  <a:pt x="4983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98347" y="51816"/>
                </a:lnTo>
                <a:lnTo>
                  <a:pt x="498347" y="25908"/>
                </a:lnTo>
                <a:close/>
              </a:path>
              <a:path w="576580" h="78104">
                <a:moveTo>
                  <a:pt x="550163" y="25908"/>
                </a:moveTo>
                <a:lnTo>
                  <a:pt x="511302" y="25908"/>
                </a:lnTo>
                <a:lnTo>
                  <a:pt x="511302" y="51816"/>
                </a:lnTo>
                <a:lnTo>
                  <a:pt x="550164" y="51816"/>
                </a:lnTo>
                <a:lnTo>
                  <a:pt x="576072" y="38862"/>
                </a:lnTo>
                <a:lnTo>
                  <a:pt x="5501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2297" y="328498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22297" y="4038600"/>
            <a:ext cx="358140" cy="78105"/>
          </a:xfrm>
          <a:custGeom>
            <a:avLst/>
            <a:gdLst/>
            <a:ahLst/>
            <a:cxnLst/>
            <a:rect l="l" t="t" r="r" b="b"/>
            <a:pathLst>
              <a:path w="358139" h="78104">
                <a:moveTo>
                  <a:pt x="280416" y="0"/>
                </a:moveTo>
                <a:lnTo>
                  <a:pt x="280416" y="77724"/>
                </a:lnTo>
                <a:lnTo>
                  <a:pt x="332231" y="51816"/>
                </a:lnTo>
                <a:lnTo>
                  <a:pt x="293370" y="51816"/>
                </a:lnTo>
                <a:lnTo>
                  <a:pt x="293370" y="25907"/>
                </a:lnTo>
                <a:lnTo>
                  <a:pt x="332231" y="25907"/>
                </a:lnTo>
                <a:lnTo>
                  <a:pt x="280416" y="0"/>
                </a:lnTo>
                <a:close/>
              </a:path>
              <a:path w="358139" h="78104">
                <a:moveTo>
                  <a:pt x="280416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280416" y="51816"/>
                </a:lnTo>
                <a:lnTo>
                  <a:pt x="280416" y="25907"/>
                </a:lnTo>
                <a:close/>
              </a:path>
              <a:path w="358139" h="78104">
                <a:moveTo>
                  <a:pt x="332231" y="25907"/>
                </a:moveTo>
                <a:lnTo>
                  <a:pt x="293370" y="25907"/>
                </a:lnTo>
                <a:lnTo>
                  <a:pt x="293370" y="51816"/>
                </a:lnTo>
                <a:lnTo>
                  <a:pt x="332231" y="51816"/>
                </a:lnTo>
                <a:lnTo>
                  <a:pt x="358140" y="38862"/>
                </a:lnTo>
                <a:lnTo>
                  <a:pt x="33223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14773" y="5136641"/>
            <a:ext cx="1805305" cy="919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主存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"/>
                <a:cs typeface="Arial"/>
              </a:rPr>
              <a:t>6196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1247" y="2375407"/>
            <a:ext cx="2326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5450" algn="l"/>
              </a:tabLst>
            </a:pPr>
            <a:r>
              <a:rPr dirty="0" sz="2000">
                <a:latin typeface="Arial"/>
                <a:cs typeface="Arial"/>
              </a:rPr>
              <a:t>Page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baseline="1388" sz="3000">
                <a:latin typeface="Arial"/>
                <a:cs typeface="Arial"/>
              </a:rPr>
              <a:t>o</a:t>
            </a:r>
            <a:r>
              <a:rPr dirty="0" baseline="1388" sz="3000" spc="-67">
                <a:latin typeface="Arial"/>
                <a:cs typeface="Arial"/>
              </a:rPr>
              <a:t>f</a:t>
            </a:r>
            <a:r>
              <a:rPr dirty="0" baseline="1388" sz="3000">
                <a:latin typeface="Arial"/>
                <a:cs typeface="Arial"/>
              </a:rPr>
              <a:t>fset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7221" y="3893311"/>
            <a:ext cx="2444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dirty="0" sz="2000">
                <a:latin typeface="Arial"/>
                <a:cs typeface="Arial"/>
              </a:rPr>
              <a:t>frame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baseline="1388" sz="3000">
                <a:latin typeface="Arial"/>
                <a:cs typeface="Arial"/>
              </a:rPr>
              <a:t>o</a:t>
            </a:r>
            <a:r>
              <a:rPr dirty="0" baseline="1388" sz="3000" spc="-60">
                <a:latin typeface="Arial"/>
                <a:cs typeface="Arial"/>
              </a:rPr>
              <a:t>f</a:t>
            </a:r>
            <a:r>
              <a:rPr dirty="0" baseline="1388" sz="3000">
                <a:latin typeface="Arial"/>
                <a:cs typeface="Arial"/>
              </a:rPr>
              <a:t>fs</a:t>
            </a:r>
            <a:r>
              <a:rPr dirty="0" baseline="1388" sz="3000" spc="7">
                <a:latin typeface="Arial"/>
                <a:cs typeface="Arial"/>
              </a:rPr>
              <a:t>e</a:t>
            </a:r>
            <a:r>
              <a:rPr dirty="0" baseline="1388" sz="3000">
                <a:latin typeface="Arial"/>
                <a:cs typeface="Arial"/>
              </a:rPr>
              <a:t>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71159" y="3429761"/>
            <a:ext cx="78105" cy="504825"/>
          </a:xfrm>
          <a:custGeom>
            <a:avLst/>
            <a:gdLst/>
            <a:ahLst/>
            <a:cxnLst/>
            <a:rect l="l" t="t" r="r" b="b"/>
            <a:pathLst>
              <a:path w="78104" h="504825">
                <a:moveTo>
                  <a:pt x="25907" y="426719"/>
                </a:moveTo>
                <a:lnTo>
                  <a:pt x="0" y="426719"/>
                </a:lnTo>
                <a:lnTo>
                  <a:pt x="38862" y="504444"/>
                </a:lnTo>
                <a:lnTo>
                  <a:pt x="71247" y="439674"/>
                </a:lnTo>
                <a:lnTo>
                  <a:pt x="25907" y="439674"/>
                </a:lnTo>
                <a:lnTo>
                  <a:pt x="25907" y="426719"/>
                </a:lnTo>
                <a:close/>
              </a:path>
              <a:path w="78104" h="504825">
                <a:moveTo>
                  <a:pt x="51815" y="0"/>
                </a:moveTo>
                <a:lnTo>
                  <a:pt x="25907" y="0"/>
                </a:lnTo>
                <a:lnTo>
                  <a:pt x="25907" y="439674"/>
                </a:lnTo>
                <a:lnTo>
                  <a:pt x="51815" y="439674"/>
                </a:lnTo>
                <a:lnTo>
                  <a:pt x="51815" y="0"/>
                </a:lnTo>
                <a:close/>
              </a:path>
              <a:path w="78104" h="504825">
                <a:moveTo>
                  <a:pt x="77724" y="426719"/>
                </a:moveTo>
                <a:lnTo>
                  <a:pt x="51815" y="426719"/>
                </a:lnTo>
                <a:lnTo>
                  <a:pt x="51815" y="439674"/>
                </a:lnTo>
                <a:lnTo>
                  <a:pt x="71247" y="439674"/>
                </a:lnTo>
                <a:lnTo>
                  <a:pt x="77724" y="42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2697"/>
            <a:ext cx="565277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页面与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页框</a:t>
            </a:r>
            <a:r>
              <a:rPr dirty="0" sz="1800" spc="5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大小</a:t>
            </a:r>
            <a:r>
              <a:rPr dirty="0" sz="1800" spc="-5" b="1">
                <a:solidFill>
                  <a:srgbClr val="073D86"/>
                </a:solidFill>
                <a:latin typeface="微软雅黑"/>
                <a:cs typeface="微软雅黑"/>
              </a:rPr>
              <a:t>为</a:t>
            </a:r>
            <a:r>
              <a:rPr dirty="0" sz="1800" spc="-155" b="1">
                <a:solidFill>
                  <a:srgbClr val="073D86"/>
                </a:solidFill>
                <a:latin typeface="微软雅黑"/>
                <a:cs typeface="微软雅黑"/>
              </a:rPr>
              <a:t>1024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字节</a:t>
            </a:r>
            <a:r>
              <a:rPr dirty="0" sz="1800" spc="-5" b="1">
                <a:solidFill>
                  <a:srgbClr val="073D86"/>
                </a:solidFill>
                <a:latin typeface="微软雅黑"/>
                <a:cs typeface="微软雅黑"/>
              </a:rPr>
              <a:t>,</a:t>
            </a:r>
            <a:r>
              <a:rPr dirty="0" sz="1800" spc="-16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指</a:t>
            </a:r>
            <a:r>
              <a:rPr dirty="0" sz="1800" spc="420" b="1">
                <a:solidFill>
                  <a:srgbClr val="073D86"/>
                </a:solidFill>
                <a:latin typeface="微软雅黑"/>
                <a:cs typeface="微软雅黑"/>
              </a:rPr>
              <a:t>令</a:t>
            </a:r>
            <a:r>
              <a:rPr dirty="0" sz="1800" spc="-65" b="1">
                <a:solidFill>
                  <a:srgbClr val="073D86"/>
                </a:solidFill>
                <a:latin typeface="微软雅黑"/>
                <a:cs typeface="微软雅黑"/>
              </a:rPr>
              <a:t>MOV</a:t>
            </a:r>
            <a:r>
              <a:rPr dirty="0" sz="1800" spc="-13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114" b="1">
                <a:solidFill>
                  <a:srgbClr val="073D86"/>
                </a:solidFill>
                <a:latin typeface="微软雅黑"/>
                <a:cs typeface="微软雅黑"/>
              </a:rPr>
              <a:t>2100,</a:t>
            </a:r>
            <a:r>
              <a:rPr dirty="0" sz="1800" spc="-150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145" b="1">
                <a:solidFill>
                  <a:srgbClr val="073D86"/>
                </a:solidFill>
                <a:latin typeface="微软雅黑"/>
                <a:cs typeface="微软雅黑"/>
              </a:rPr>
              <a:t>3100</a:t>
            </a:r>
            <a:endParaRPr sz="18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dirty="0" sz="1800" spc="10" b="1">
                <a:solidFill>
                  <a:srgbClr val="073D86"/>
                </a:solidFill>
                <a:latin typeface="微软雅黑"/>
                <a:cs typeface="微软雅黑"/>
              </a:rPr>
              <a:t>求</a:t>
            </a:r>
            <a:r>
              <a:rPr dirty="0" sz="1800" spc="-60" b="1">
                <a:solidFill>
                  <a:srgbClr val="073D86"/>
                </a:solidFill>
                <a:latin typeface="微软雅黑"/>
                <a:cs typeface="微软雅黑"/>
              </a:rPr>
              <a:t>MOV</a:t>
            </a:r>
            <a:r>
              <a:rPr dirty="0" sz="1800" b="1">
                <a:solidFill>
                  <a:srgbClr val="073D86"/>
                </a:solidFill>
                <a:latin typeface="微软雅黑"/>
                <a:cs typeface="微软雅黑"/>
              </a:rPr>
              <a:t>指令中两个操作数的物理地址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85115" algn="l"/>
              </a:tabLst>
            </a:pPr>
            <a:r>
              <a:rPr dirty="0" sz="180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dirty="0" sz="180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dirty="0" sz="1800" spc="-140" b="1">
                <a:solidFill>
                  <a:srgbClr val="073D86"/>
                </a:solidFill>
                <a:latin typeface="微软雅黑"/>
                <a:cs typeface="微软雅黑"/>
              </a:rPr>
              <a:t>3100</a:t>
            </a:r>
            <a:r>
              <a:rPr dirty="0" sz="1800" spc="-135" b="1">
                <a:solidFill>
                  <a:srgbClr val="073D86"/>
                </a:solidFill>
                <a:latin typeface="微软雅黑"/>
                <a:cs typeface="微软雅黑"/>
              </a:rPr>
              <a:t> </a:t>
            </a:r>
            <a:r>
              <a:rPr dirty="0" sz="1800" spc="-140" b="1">
                <a:solidFill>
                  <a:srgbClr val="073D86"/>
                </a:solidFill>
                <a:latin typeface="微软雅黑"/>
                <a:cs typeface="微软雅黑"/>
              </a:rPr>
              <a:t>?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7483" y="3945635"/>
          <a:ext cx="831850" cy="165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</a:tblGrid>
              <a:tr h="406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2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24127" y="2929127"/>
            <a:ext cx="1108075" cy="376555"/>
          </a:xfrm>
          <a:custGeom>
            <a:avLst/>
            <a:gdLst/>
            <a:ahLst/>
            <a:cxnLst/>
            <a:rect l="l" t="t" r="r" b="b"/>
            <a:pathLst>
              <a:path w="1108075" h="376554">
                <a:moveTo>
                  <a:pt x="0" y="376427"/>
                </a:moveTo>
                <a:lnTo>
                  <a:pt x="1107948" y="376427"/>
                </a:lnTo>
                <a:lnTo>
                  <a:pt x="110794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4127" y="2929127"/>
            <a:ext cx="110807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宋体"/>
                <a:cs typeface="宋体"/>
              </a:rPr>
              <a:t>页表地址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267" y="252145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控制寄存器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6264" y="2779776"/>
            <a:ext cx="3096895" cy="376555"/>
          </a:xfrm>
          <a:custGeom>
            <a:avLst/>
            <a:gdLst/>
            <a:ahLst/>
            <a:cxnLst/>
            <a:rect l="l" t="t" r="r" b="b"/>
            <a:pathLst>
              <a:path w="3096895" h="376555">
                <a:moveTo>
                  <a:pt x="0" y="376427"/>
                </a:moveTo>
                <a:lnTo>
                  <a:pt x="3096767" y="376427"/>
                </a:lnTo>
                <a:lnTo>
                  <a:pt x="3096767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3964" y="2779776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69">
                <a:moveTo>
                  <a:pt x="0" y="0"/>
                </a:moveTo>
                <a:lnTo>
                  <a:pt x="0" y="3947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38394" y="5446014"/>
            <a:ext cx="1079500" cy="805180"/>
          </a:xfrm>
          <a:custGeom>
            <a:avLst/>
            <a:gdLst/>
            <a:ahLst/>
            <a:cxnLst/>
            <a:rect l="l" t="t" r="r" b="b"/>
            <a:pathLst>
              <a:path w="1079500" h="805179">
                <a:moveTo>
                  <a:pt x="0" y="804672"/>
                </a:moveTo>
                <a:lnTo>
                  <a:pt x="1078992" y="804672"/>
                </a:lnTo>
                <a:lnTo>
                  <a:pt x="107899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6264" y="4652771"/>
            <a:ext cx="3096895" cy="361315"/>
          </a:xfrm>
          <a:custGeom>
            <a:avLst/>
            <a:gdLst/>
            <a:ahLst/>
            <a:cxnLst/>
            <a:rect l="l" t="t" r="r" b="b"/>
            <a:pathLst>
              <a:path w="3096895" h="361314">
                <a:moveTo>
                  <a:pt x="3096767" y="0"/>
                </a:moveTo>
                <a:lnTo>
                  <a:pt x="3076440" y="70276"/>
                </a:lnTo>
                <a:lnTo>
                  <a:pt x="3052592" y="100952"/>
                </a:lnTo>
                <a:lnTo>
                  <a:pt x="3021012" y="127682"/>
                </a:lnTo>
                <a:lnTo>
                  <a:pt x="2982740" y="149739"/>
                </a:lnTo>
                <a:lnTo>
                  <a:pt x="2938819" y="166395"/>
                </a:lnTo>
                <a:lnTo>
                  <a:pt x="2890290" y="176923"/>
                </a:lnTo>
                <a:lnTo>
                  <a:pt x="2838196" y="180594"/>
                </a:lnTo>
                <a:lnTo>
                  <a:pt x="1819021" y="180594"/>
                </a:lnTo>
                <a:lnTo>
                  <a:pt x="1766889" y="184264"/>
                </a:lnTo>
                <a:lnTo>
                  <a:pt x="1718343" y="194792"/>
                </a:lnTo>
                <a:lnTo>
                  <a:pt x="1674420" y="211448"/>
                </a:lnTo>
                <a:lnTo>
                  <a:pt x="1636156" y="233505"/>
                </a:lnTo>
                <a:lnTo>
                  <a:pt x="1604590" y="260235"/>
                </a:lnTo>
                <a:lnTo>
                  <a:pt x="1580759" y="290911"/>
                </a:lnTo>
                <a:lnTo>
                  <a:pt x="1560449" y="361188"/>
                </a:lnTo>
                <a:lnTo>
                  <a:pt x="1555193" y="324804"/>
                </a:lnTo>
                <a:lnTo>
                  <a:pt x="1516273" y="260235"/>
                </a:lnTo>
                <a:lnTo>
                  <a:pt x="1484693" y="233505"/>
                </a:lnTo>
                <a:lnTo>
                  <a:pt x="1446421" y="211448"/>
                </a:lnTo>
                <a:lnTo>
                  <a:pt x="1402500" y="194792"/>
                </a:lnTo>
                <a:lnTo>
                  <a:pt x="1353971" y="184264"/>
                </a:lnTo>
                <a:lnTo>
                  <a:pt x="1301877" y="180594"/>
                </a:lnTo>
                <a:lnTo>
                  <a:pt x="258572" y="180594"/>
                </a:lnTo>
                <a:lnTo>
                  <a:pt x="206440" y="176923"/>
                </a:lnTo>
                <a:lnTo>
                  <a:pt x="157894" y="166395"/>
                </a:lnTo>
                <a:lnTo>
                  <a:pt x="113971" y="149739"/>
                </a:lnTo>
                <a:lnTo>
                  <a:pt x="75707" y="127682"/>
                </a:lnTo>
                <a:lnTo>
                  <a:pt x="44141" y="100952"/>
                </a:lnTo>
                <a:lnTo>
                  <a:pt x="20310" y="70276"/>
                </a:lnTo>
                <a:lnTo>
                  <a:pt x="5250" y="3638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3029" y="5014721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3434" y="522960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 h="0">
                <a:moveTo>
                  <a:pt x="136855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3434" y="5229605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3434" y="5693664"/>
            <a:ext cx="1584960" cy="78105"/>
          </a:xfrm>
          <a:custGeom>
            <a:avLst/>
            <a:gdLst/>
            <a:ahLst/>
            <a:cxnLst/>
            <a:rect l="l" t="t" r="r" b="b"/>
            <a:pathLst>
              <a:path w="1584960" h="78104">
                <a:moveTo>
                  <a:pt x="1507236" y="0"/>
                </a:moveTo>
                <a:lnTo>
                  <a:pt x="1507236" y="77724"/>
                </a:lnTo>
                <a:lnTo>
                  <a:pt x="1559052" y="51816"/>
                </a:lnTo>
                <a:lnTo>
                  <a:pt x="1520189" y="51816"/>
                </a:lnTo>
                <a:lnTo>
                  <a:pt x="1520189" y="25908"/>
                </a:lnTo>
                <a:lnTo>
                  <a:pt x="1559052" y="25908"/>
                </a:lnTo>
                <a:lnTo>
                  <a:pt x="1507236" y="0"/>
                </a:lnTo>
                <a:close/>
              </a:path>
              <a:path w="1584960" h="78104">
                <a:moveTo>
                  <a:pt x="150723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507236" y="51816"/>
                </a:lnTo>
                <a:lnTo>
                  <a:pt x="1507236" y="25908"/>
                </a:lnTo>
                <a:close/>
              </a:path>
              <a:path w="1584960" h="78104">
                <a:moveTo>
                  <a:pt x="1559052" y="25908"/>
                </a:moveTo>
                <a:lnTo>
                  <a:pt x="1520189" y="25908"/>
                </a:lnTo>
                <a:lnTo>
                  <a:pt x="1520189" y="51816"/>
                </a:lnTo>
                <a:lnTo>
                  <a:pt x="1559052" y="51816"/>
                </a:lnTo>
                <a:lnTo>
                  <a:pt x="1584960" y="38862"/>
                </a:lnTo>
                <a:lnTo>
                  <a:pt x="155905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3964" y="3211067"/>
            <a:ext cx="2449195" cy="216535"/>
          </a:xfrm>
          <a:custGeom>
            <a:avLst/>
            <a:gdLst/>
            <a:ahLst/>
            <a:cxnLst/>
            <a:rect l="l" t="t" r="r" b="b"/>
            <a:pathLst>
              <a:path w="2449195" h="216535">
                <a:moveTo>
                  <a:pt x="2449067" y="0"/>
                </a:moveTo>
                <a:lnTo>
                  <a:pt x="2409610" y="63928"/>
                </a:lnTo>
                <a:lnTo>
                  <a:pt x="2365345" y="87343"/>
                </a:lnTo>
                <a:lnTo>
                  <a:pt x="2309217" y="102693"/>
                </a:lnTo>
                <a:lnTo>
                  <a:pt x="2244597" y="108204"/>
                </a:lnTo>
                <a:lnTo>
                  <a:pt x="1438528" y="108204"/>
                </a:lnTo>
                <a:lnTo>
                  <a:pt x="1373909" y="113714"/>
                </a:lnTo>
                <a:lnTo>
                  <a:pt x="1317781" y="129064"/>
                </a:lnTo>
                <a:lnTo>
                  <a:pt x="1273516" y="152479"/>
                </a:lnTo>
                <a:lnTo>
                  <a:pt x="1244485" y="182185"/>
                </a:lnTo>
                <a:lnTo>
                  <a:pt x="1234059" y="216408"/>
                </a:lnTo>
                <a:lnTo>
                  <a:pt x="1223632" y="182185"/>
                </a:lnTo>
                <a:lnTo>
                  <a:pt x="1194601" y="152479"/>
                </a:lnTo>
                <a:lnTo>
                  <a:pt x="1150336" y="129064"/>
                </a:lnTo>
                <a:lnTo>
                  <a:pt x="1094208" y="113714"/>
                </a:lnTo>
                <a:lnTo>
                  <a:pt x="1029588" y="108204"/>
                </a:lnTo>
                <a:lnTo>
                  <a:pt x="204470" y="108204"/>
                </a:lnTo>
                <a:lnTo>
                  <a:pt x="139850" y="102693"/>
                </a:lnTo>
                <a:lnTo>
                  <a:pt x="83722" y="87343"/>
                </a:lnTo>
                <a:lnTo>
                  <a:pt x="39457" y="63928"/>
                </a:lnTo>
                <a:lnTo>
                  <a:pt x="10426" y="3422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36264" y="3139439"/>
            <a:ext cx="647700" cy="288290"/>
          </a:xfrm>
          <a:custGeom>
            <a:avLst/>
            <a:gdLst/>
            <a:ahLst/>
            <a:cxnLst/>
            <a:rect l="l" t="t" r="r" b="b"/>
            <a:pathLst>
              <a:path w="647700" h="288289">
                <a:moveTo>
                  <a:pt x="647700" y="0"/>
                </a:moveTo>
                <a:lnTo>
                  <a:pt x="643443" y="56042"/>
                </a:lnTo>
                <a:lnTo>
                  <a:pt x="631840" y="101822"/>
                </a:lnTo>
                <a:lnTo>
                  <a:pt x="614642" y="132695"/>
                </a:lnTo>
                <a:lnTo>
                  <a:pt x="593598" y="144018"/>
                </a:lnTo>
                <a:lnTo>
                  <a:pt x="380491" y="144018"/>
                </a:lnTo>
                <a:lnTo>
                  <a:pt x="359447" y="155340"/>
                </a:lnTo>
                <a:lnTo>
                  <a:pt x="342249" y="186213"/>
                </a:lnTo>
                <a:lnTo>
                  <a:pt x="330646" y="231993"/>
                </a:lnTo>
                <a:lnTo>
                  <a:pt x="326389" y="288036"/>
                </a:lnTo>
                <a:lnTo>
                  <a:pt x="322133" y="231993"/>
                </a:lnTo>
                <a:lnTo>
                  <a:pt x="310530" y="186213"/>
                </a:lnTo>
                <a:lnTo>
                  <a:pt x="293332" y="155340"/>
                </a:lnTo>
                <a:lnTo>
                  <a:pt x="272288" y="144018"/>
                </a:lnTo>
                <a:lnTo>
                  <a:pt x="54101" y="144018"/>
                </a:lnTo>
                <a:lnTo>
                  <a:pt x="33057" y="132695"/>
                </a:lnTo>
                <a:lnTo>
                  <a:pt x="15859" y="101822"/>
                </a:lnTo>
                <a:lnTo>
                  <a:pt x="4256" y="5604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9258" y="3429761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04366" y="3646170"/>
            <a:ext cx="2593975" cy="0"/>
          </a:xfrm>
          <a:custGeom>
            <a:avLst/>
            <a:gdLst/>
            <a:ahLst/>
            <a:cxnLst/>
            <a:rect l="l" t="t" r="r" b="b"/>
            <a:pathLst>
              <a:path w="2593975" h="0">
                <a:moveTo>
                  <a:pt x="259384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04366" y="3646170"/>
            <a:ext cx="0" cy="1800225"/>
          </a:xfrm>
          <a:custGeom>
            <a:avLst/>
            <a:gdLst/>
            <a:ahLst/>
            <a:cxnLst/>
            <a:rect l="l" t="t" r="r" b="b"/>
            <a:pathLst>
              <a:path w="0" h="1800225">
                <a:moveTo>
                  <a:pt x="0" y="0"/>
                </a:moveTo>
                <a:lnTo>
                  <a:pt x="0" y="179984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04366" y="5407152"/>
            <a:ext cx="576580" cy="78105"/>
          </a:xfrm>
          <a:custGeom>
            <a:avLst/>
            <a:gdLst/>
            <a:ahLst/>
            <a:cxnLst/>
            <a:rect l="l" t="t" r="r" b="b"/>
            <a:pathLst>
              <a:path w="576580" h="78104">
                <a:moveTo>
                  <a:pt x="498347" y="0"/>
                </a:moveTo>
                <a:lnTo>
                  <a:pt x="498347" y="77724"/>
                </a:lnTo>
                <a:lnTo>
                  <a:pt x="550163" y="51816"/>
                </a:lnTo>
                <a:lnTo>
                  <a:pt x="511302" y="51816"/>
                </a:lnTo>
                <a:lnTo>
                  <a:pt x="511302" y="25908"/>
                </a:lnTo>
                <a:lnTo>
                  <a:pt x="550164" y="25908"/>
                </a:lnTo>
                <a:lnTo>
                  <a:pt x="498347" y="0"/>
                </a:lnTo>
                <a:close/>
              </a:path>
              <a:path w="576580" h="78104">
                <a:moveTo>
                  <a:pt x="4983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498347" y="51816"/>
                </a:lnTo>
                <a:lnTo>
                  <a:pt x="498347" y="25908"/>
                </a:lnTo>
                <a:close/>
              </a:path>
              <a:path w="576580" h="78104">
                <a:moveTo>
                  <a:pt x="550164" y="25908"/>
                </a:moveTo>
                <a:lnTo>
                  <a:pt x="511302" y="25908"/>
                </a:lnTo>
                <a:lnTo>
                  <a:pt x="511302" y="51816"/>
                </a:lnTo>
                <a:lnTo>
                  <a:pt x="550163" y="51816"/>
                </a:lnTo>
                <a:lnTo>
                  <a:pt x="576072" y="38862"/>
                </a:lnTo>
                <a:lnTo>
                  <a:pt x="5501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22297" y="328498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22297" y="4038600"/>
            <a:ext cx="358140" cy="78105"/>
          </a:xfrm>
          <a:custGeom>
            <a:avLst/>
            <a:gdLst/>
            <a:ahLst/>
            <a:cxnLst/>
            <a:rect l="l" t="t" r="r" b="b"/>
            <a:pathLst>
              <a:path w="358139" h="78104">
                <a:moveTo>
                  <a:pt x="280416" y="0"/>
                </a:moveTo>
                <a:lnTo>
                  <a:pt x="280416" y="77724"/>
                </a:lnTo>
                <a:lnTo>
                  <a:pt x="332231" y="51816"/>
                </a:lnTo>
                <a:lnTo>
                  <a:pt x="293370" y="51816"/>
                </a:lnTo>
                <a:lnTo>
                  <a:pt x="293370" y="25907"/>
                </a:lnTo>
                <a:lnTo>
                  <a:pt x="332231" y="25907"/>
                </a:lnTo>
                <a:lnTo>
                  <a:pt x="280416" y="0"/>
                </a:lnTo>
                <a:close/>
              </a:path>
              <a:path w="358139" h="78104">
                <a:moveTo>
                  <a:pt x="280416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280416" y="51816"/>
                </a:lnTo>
                <a:lnTo>
                  <a:pt x="280416" y="25907"/>
                </a:lnTo>
                <a:close/>
              </a:path>
              <a:path w="358139" h="78104">
                <a:moveTo>
                  <a:pt x="332231" y="25907"/>
                </a:moveTo>
                <a:lnTo>
                  <a:pt x="293370" y="25907"/>
                </a:lnTo>
                <a:lnTo>
                  <a:pt x="293370" y="51816"/>
                </a:lnTo>
                <a:lnTo>
                  <a:pt x="332231" y="51816"/>
                </a:lnTo>
                <a:lnTo>
                  <a:pt x="358140" y="38862"/>
                </a:lnTo>
                <a:lnTo>
                  <a:pt x="33223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4773" y="5088458"/>
            <a:ext cx="1865630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Microsoft JhengHei"/>
                <a:cs typeface="Microsoft JhengHei"/>
              </a:rPr>
              <a:t>主存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8220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1247" y="2375407"/>
            <a:ext cx="2326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5450" algn="l"/>
              </a:tabLst>
            </a:pPr>
            <a:r>
              <a:rPr dirty="0" sz="2000">
                <a:latin typeface="Arial"/>
                <a:cs typeface="Arial"/>
              </a:rPr>
              <a:t>Page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baseline="1388" sz="3000">
                <a:latin typeface="Arial"/>
                <a:cs typeface="Arial"/>
              </a:rPr>
              <a:t>o</a:t>
            </a:r>
            <a:r>
              <a:rPr dirty="0" baseline="1388" sz="3000" spc="-67">
                <a:latin typeface="Arial"/>
                <a:cs typeface="Arial"/>
              </a:rPr>
              <a:t>f</a:t>
            </a:r>
            <a:r>
              <a:rPr dirty="0" baseline="1388" sz="3000">
                <a:latin typeface="Arial"/>
                <a:cs typeface="Arial"/>
              </a:rPr>
              <a:t>fset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7221" y="3893311"/>
            <a:ext cx="2444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dirty="0" sz="2000">
                <a:latin typeface="Arial"/>
                <a:cs typeface="Arial"/>
              </a:rPr>
              <a:t>frame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baseline="1388" sz="3000">
                <a:latin typeface="Arial"/>
                <a:cs typeface="Arial"/>
              </a:rPr>
              <a:t>o</a:t>
            </a:r>
            <a:r>
              <a:rPr dirty="0" baseline="1388" sz="3000" spc="-60">
                <a:latin typeface="Arial"/>
                <a:cs typeface="Arial"/>
              </a:rPr>
              <a:t>f</a:t>
            </a:r>
            <a:r>
              <a:rPr dirty="0" baseline="1388" sz="3000">
                <a:latin typeface="Arial"/>
                <a:cs typeface="Arial"/>
              </a:rPr>
              <a:t>fs</a:t>
            </a:r>
            <a:r>
              <a:rPr dirty="0" baseline="1388" sz="3000" spc="7">
                <a:latin typeface="Arial"/>
                <a:cs typeface="Arial"/>
              </a:rPr>
              <a:t>e</a:t>
            </a:r>
            <a:r>
              <a:rPr dirty="0" baseline="1388" sz="3000">
                <a:latin typeface="Arial"/>
                <a:cs typeface="Arial"/>
              </a:rPr>
              <a:t>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3964" y="4221479"/>
            <a:ext cx="244919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79730">
              <a:lnSpc>
                <a:spcPct val="100000"/>
              </a:lnSpc>
              <a:spcBef>
                <a:spcPts val="315"/>
              </a:spcBef>
            </a:pPr>
            <a:r>
              <a:rPr dirty="0" sz="1800" spc="-1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3964" y="2779776"/>
            <a:ext cx="2449195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379730">
              <a:lnSpc>
                <a:spcPct val="100000"/>
              </a:lnSpc>
              <a:spcBef>
                <a:spcPts val="330"/>
              </a:spcBef>
            </a:pPr>
            <a:r>
              <a:rPr dirty="0" sz="1800" spc="-1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6264" y="2779776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R="41275">
              <a:lnSpc>
                <a:spcPct val="100000"/>
              </a:lnSpc>
              <a:spcBef>
                <a:spcPts val="330"/>
              </a:spcBef>
            </a:pPr>
            <a:r>
              <a:rPr dirty="0"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6264" y="4221479"/>
            <a:ext cx="647700" cy="3765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ctr" marR="4127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71159" y="3429761"/>
            <a:ext cx="78105" cy="504825"/>
          </a:xfrm>
          <a:custGeom>
            <a:avLst/>
            <a:gdLst/>
            <a:ahLst/>
            <a:cxnLst/>
            <a:rect l="l" t="t" r="r" b="b"/>
            <a:pathLst>
              <a:path w="78104" h="504825">
                <a:moveTo>
                  <a:pt x="25907" y="426719"/>
                </a:moveTo>
                <a:lnTo>
                  <a:pt x="0" y="426719"/>
                </a:lnTo>
                <a:lnTo>
                  <a:pt x="38862" y="504444"/>
                </a:lnTo>
                <a:lnTo>
                  <a:pt x="71247" y="439674"/>
                </a:lnTo>
                <a:lnTo>
                  <a:pt x="25907" y="439674"/>
                </a:lnTo>
                <a:lnTo>
                  <a:pt x="25907" y="426719"/>
                </a:lnTo>
                <a:close/>
              </a:path>
              <a:path w="78104" h="504825">
                <a:moveTo>
                  <a:pt x="51815" y="0"/>
                </a:moveTo>
                <a:lnTo>
                  <a:pt x="25907" y="0"/>
                </a:lnTo>
                <a:lnTo>
                  <a:pt x="25907" y="439674"/>
                </a:lnTo>
                <a:lnTo>
                  <a:pt x="51815" y="439674"/>
                </a:lnTo>
                <a:lnTo>
                  <a:pt x="51815" y="0"/>
                </a:lnTo>
                <a:close/>
              </a:path>
              <a:path w="78104" h="504825">
                <a:moveTo>
                  <a:pt x="77724" y="426719"/>
                </a:moveTo>
                <a:lnTo>
                  <a:pt x="51815" y="426719"/>
                </a:lnTo>
                <a:lnTo>
                  <a:pt x="51815" y="439674"/>
                </a:lnTo>
                <a:lnTo>
                  <a:pt x="71247" y="439674"/>
                </a:lnTo>
                <a:lnTo>
                  <a:pt x="77724" y="42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597276" y="354533"/>
            <a:ext cx="39452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分页地址转</a:t>
            </a:r>
            <a:r>
              <a:rPr dirty="0" spc="-15"/>
              <a:t>换</a:t>
            </a:r>
            <a:r>
              <a:rPr dirty="0" spc="-5">
                <a:latin typeface="Candara"/>
                <a:cs typeface="Candara"/>
              </a:rPr>
              <a:t>(</a:t>
            </a:r>
            <a:r>
              <a:rPr dirty="0" spc="-10"/>
              <a:t>例</a:t>
            </a:r>
            <a:r>
              <a:rPr dirty="0" spc="-5">
                <a:latin typeface="Candara"/>
                <a:cs typeface="Candara"/>
              </a:rPr>
              <a:t>)</a:t>
            </a:r>
          </a:p>
        </p:txBody>
      </p:sp>
      <p:sp>
        <p:nvSpPr>
          <p:cNvPr id="32" name="object 3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368553"/>
            <a:ext cx="27686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多级页表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2090516"/>
            <a:ext cx="8662035" cy="397129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多级页表的概念</a:t>
            </a:r>
            <a:endParaRPr sz="3200">
              <a:latin typeface="华文新魏"/>
              <a:cs typeface="华文新魏"/>
            </a:endParaRPr>
          </a:p>
          <a:p>
            <a:pPr lvl="1" marL="588645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现代计算机普遍支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持</a:t>
            </a:r>
            <a:r>
              <a:rPr dirty="0" sz="2000" spc="5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baseline="25641" sz="1950" spc="7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 spc="5">
                <a:solidFill>
                  <a:srgbClr val="073D86"/>
                </a:solidFill>
                <a:latin typeface="华文新魏"/>
                <a:cs typeface="华文新魏"/>
              </a:rPr>
              <a:t>～2</a:t>
            </a:r>
            <a:r>
              <a:rPr dirty="0" baseline="25641" sz="1950" spc="7">
                <a:solidFill>
                  <a:srgbClr val="073D86"/>
                </a:solidFill>
                <a:latin typeface="华文新魏"/>
                <a:cs typeface="华文新魏"/>
              </a:rPr>
              <a:t>64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容量的逻辑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址空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，采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分页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储管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endParaRPr sz="2000">
              <a:latin typeface="华文新魏"/>
              <a:cs typeface="华文新魏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，页表相当大，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以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Windows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为例，其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运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行的Intel</a:t>
            </a:r>
            <a:r>
              <a:rPr dirty="0" sz="2000" spc="-45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x86平台具有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位地址</a:t>
            </a:r>
            <a:endParaRPr sz="2000">
              <a:latin typeface="华文新魏"/>
              <a:cs typeface="华文新魏"/>
            </a:endParaRPr>
          </a:p>
          <a:p>
            <a:pPr marL="588645" marR="5080">
              <a:lnSpc>
                <a:spcPct val="100000"/>
              </a:lnSpc>
            </a:pP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，规定页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面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4KB(2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12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)时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那么，4GB(2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32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)的逻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辑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地址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间由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兆(2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20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)个页 组成，若每个页表项占</a:t>
            </a:r>
            <a:r>
              <a:rPr dirty="0" sz="2000" spc="-35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dirty="0" sz="2000" spc="-5">
                <a:solidFill>
                  <a:srgbClr val="073D86"/>
                </a:solidFill>
                <a:latin typeface="华文新魏"/>
                <a:cs typeface="华文新魏"/>
              </a:rPr>
              <a:t>4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字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节，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需要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用4MB(2</a:t>
            </a:r>
            <a:r>
              <a:rPr dirty="0" baseline="25641" sz="1950">
                <a:solidFill>
                  <a:srgbClr val="073D86"/>
                </a:solidFill>
                <a:latin typeface="华文新魏"/>
                <a:cs typeface="华文新魏"/>
              </a:rPr>
              <a:t>22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)连续主</a:t>
            </a:r>
            <a:r>
              <a:rPr dirty="0" sz="2000" spc="-15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空间存 放页表。系统中有许多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程，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因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此页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存储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销很</a:t>
            </a:r>
            <a:r>
              <a:rPr dirty="0" sz="2000" spc="-10">
                <a:solidFill>
                  <a:srgbClr val="073D86"/>
                </a:solidFill>
                <a:latin typeface="华文新魏"/>
                <a:cs typeface="华文新魏"/>
              </a:rPr>
              <a:t>大</a:t>
            </a:r>
            <a:r>
              <a:rPr dirty="0" sz="200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多级页表的具体做法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逻辑地址结构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逻辑地址到物理地址转</a:t>
            </a:r>
            <a:r>
              <a:rPr dirty="0" sz="3200" spc="-15">
                <a:solidFill>
                  <a:srgbClr val="073D86"/>
                </a:solidFill>
                <a:latin typeface="华文新魏"/>
                <a:cs typeface="华文新魏"/>
              </a:rPr>
              <a:t>换</a:t>
            </a: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过程</a:t>
            </a:r>
            <a:endParaRPr sz="3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164" y="399034"/>
            <a:ext cx="48285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新魏"/>
                <a:cs typeface="华文新魏"/>
              </a:rPr>
              <a:t>多级页表的概念</a:t>
            </a:r>
            <a:endParaRPr sz="5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498598"/>
            <a:ext cx="8272780" cy="2244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系统为每个进程建一张页目录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表,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它的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个表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项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对应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页表页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而</a:t>
            </a: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页表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页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的每个表项给出了页面和页框的 </a:t>
            </a:r>
            <a:r>
              <a:rPr dirty="0" sz="2800" spc="-5">
                <a:solidFill>
                  <a:srgbClr val="FF0000"/>
                </a:solidFill>
                <a:latin typeface="华文新魏"/>
                <a:cs typeface="华文新魏"/>
              </a:rPr>
              <a:t>对应关系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页目录表是一级页</a:t>
            </a:r>
            <a:r>
              <a:rPr dirty="0" sz="2800" spc="1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页表页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是二级页表。</a:t>
            </a:r>
            <a:endParaRPr sz="2800">
              <a:latin typeface="华文新魏"/>
              <a:cs typeface="华文新魏"/>
            </a:endParaRPr>
          </a:p>
          <a:p>
            <a:pPr marL="285115" marR="16510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逻辑地址结构有三部分组成：页目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、页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页和位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移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3960" y="501522"/>
            <a:ext cx="501332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两</a:t>
            </a:r>
            <a:r>
              <a:rPr dirty="0" sz="4400" spc="15" b="1">
                <a:solidFill>
                  <a:srgbClr val="FFFFFF"/>
                </a:solidFill>
                <a:latin typeface="微软雅黑"/>
                <a:cs typeface="微软雅黑"/>
              </a:rPr>
              <a:t>级</a:t>
            </a: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r>
              <a:rPr dirty="0" sz="4400" spc="1065" b="1">
                <a:solidFill>
                  <a:srgbClr val="FFFFFF"/>
                </a:solidFill>
                <a:latin typeface="微软雅黑"/>
                <a:cs typeface="微软雅黑"/>
              </a:rPr>
              <a:t>表</a:t>
            </a:r>
            <a:r>
              <a:rPr dirty="0" sz="4400" spc="5" b="1">
                <a:solidFill>
                  <a:srgbClr val="FFFFFF"/>
                </a:solidFill>
                <a:latin typeface="Times New Roman"/>
                <a:cs typeface="Times New Roman"/>
              </a:rPr>
              <a:t>(32</a:t>
            </a: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位地</a:t>
            </a:r>
            <a:r>
              <a:rPr dirty="0" sz="4400" spc="10" b="1">
                <a:solidFill>
                  <a:srgbClr val="FFFFFF"/>
                </a:solidFill>
                <a:latin typeface="微软雅黑"/>
                <a:cs typeface="微软雅黑"/>
              </a:rPr>
              <a:t>址</a:t>
            </a:r>
            <a:r>
              <a:rPr dirty="0" sz="4400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1448" y="2285187"/>
            <a:ext cx="41833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1303EC"/>
                </a:solidFill>
                <a:latin typeface="微软雅黑"/>
                <a:cs typeface="微软雅黑"/>
              </a:rPr>
              <a:t>页面尺</a:t>
            </a:r>
            <a:r>
              <a:rPr dirty="0" sz="2400" spc="-5" b="1">
                <a:solidFill>
                  <a:srgbClr val="1303EC"/>
                </a:solidFill>
                <a:latin typeface="微软雅黑"/>
                <a:cs typeface="微软雅黑"/>
              </a:rPr>
              <a:t>寸</a:t>
            </a:r>
            <a:r>
              <a:rPr dirty="0" sz="2400" spc="-135" b="1">
                <a:solidFill>
                  <a:srgbClr val="1303EC"/>
                </a:solidFill>
                <a:latin typeface="微软雅黑"/>
                <a:cs typeface="微软雅黑"/>
              </a:rPr>
              <a:t>4k(2</a:t>
            </a:r>
            <a:r>
              <a:rPr dirty="0" baseline="24305" sz="2400" spc="-202" b="1">
                <a:solidFill>
                  <a:srgbClr val="1303EC"/>
                </a:solidFill>
                <a:latin typeface="微软雅黑"/>
                <a:cs typeface="微软雅黑"/>
              </a:rPr>
              <a:t>12</a:t>
            </a:r>
            <a:r>
              <a:rPr dirty="0" sz="2400" spc="-135" b="1">
                <a:solidFill>
                  <a:srgbClr val="1303EC"/>
                </a:solidFill>
                <a:latin typeface="微软雅黑"/>
                <a:cs typeface="微软雅黑"/>
              </a:rPr>
              <a:t>),</a:t>
            </a:r>
            <a:r>
              <a:rPr dirty="0" sz="2400" spc="-204" b="1">
                <a:solidFill>
                  <a:srgbClr val="1303EC"/>
                </a:solidFill>
                <a:latin typeface="微软雅黑"/>
                <a:cs typeface="微软雅黑"/>
              </a:rPr>
              <a:t> </a:t>
            </a:r>
            <a:r>
              <a:rPr dirty="0" sz="2400" spc="5" b="1">
                <a:solidFill>
                  <a:srgbClr val="1303EC"/>
                </a:solidFill>
                <a:latin typeface="微软雅黑"/>
                <a:cs typeface="微软雅黑"/>
              </a:rPr>
              <a:t>页表</a:t>
            </a:r>
            <a:r>
              <a:rPr dirty="0" sz="2400" spc="10" b="1">
                <a:solidFill>
                  <a:srgbClr val="1303EC"/>
                </a:solidFill>
                <a:latin typeface="微软雅黑"/>
                <a:cs typeface="微软雅黑"/>
              </a:rPr>
              <a:t>项</a:t>
            </a:r>
            <a:r>
              <a:rPr dirty="0" sz="2400" spc="-185" b="1">
                <a:solidFill>
                  <a:srgbClr val="1303EC"/>
                </a:solidFill>
                <a:latin typeface="微软雅黑"/>
                <a:cs typeface="微软雅黑"/>
              </a:rPr>
              <a:t>4bytes,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264" y="374650"/>
            <a:ext cx="6121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多级页表地址转换过程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0034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0034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17741" y="3800094"/>
            <a:ext cx="64198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9345" y="3800094"/>
            <a:ext cx="1071880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624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offset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3545" y="1971294"/>
            <a:ext cx="4067810" cy="405765"/>
          </a:xfrm>
          <a:custGeom>
            <a:avLst/>
            <a:gdLst/>
            <a:ahLst/>
            <a:cxnLst/>
            <a:rect l="l" t="t" r="r" b="b"/>
            <a:pathLst>
              <a:path w="4067809" h="405764">
                <a:moveTo>
                  <a:pt x="0" y="405384"/>
                </a:moveTo>
                <a:lnTo>
                  <a:pt x="4067555" y="405384"/>
                </a:lnTo>
                <a:lnTo>
                  <a:pt x="4067555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3545" y="1971294"/>
            <a:ext cx="4067810" cy="405765"/>
          </a:xfrm>
          <a:custGeom>
            <a:avLst/>
            <a:gdLst/>
            <a:ahLst/>
            <a:cxnLst/>
            <a:rect l="l" t="t" r="r" b="b"/>
            <a:pathLst>
              <a:path w="4067809" h="405764">
                <a:moveTo>
                  <a:pt x="0" y="405384"/>
                </a:moveTo>
                <a:lnTo>
                  <a:pt x="4067555" y="405384"/>
                </a:lnTo>
                <a:lnTo>
                  <a:pt x="4067555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63545" y="1971294"/>
            <a:ext cx="1069975" cy="40576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924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dir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3394" y="1971294"/>
            <a:ext cx="1071880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734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page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765" y="1971294"/>
            <a:ext cx="1926589" cy="40576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32155">
              <a:lnSpc>
                <a:spcPts val="224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offset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33009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3009" y="3190494"/>
            <a:ext cx="643255" cy="1624965"/>
          </a:xfrm>
          <a:custGeom>
            <a:avLst/>
            <a:gdLst/>
            <a:ahLst/>
            <a:cxnLst/>
            <a:rect l="l" t="t" r="r" b="b"/>
            <a:pathLst>
              <a:path w="643254" h="1624964">
                <a:moveTo>
                  <a:pt x="0" y="1624584"/>
                </a:moveTo>
                <a:lnTo>
                  <a:pt x="643127" y="1624584"/>
                </a:lnTo>
                <a:lnTo>
                  <a:pt x="643127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5150" y="400278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3161" y="400278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04765" y="40027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76138" y="3964685"/>
            <a:ext cx="641985" cy="76200"/>
          </a:xfrm>
          <a:custGeom>
            <a:avLst/>
            <a:gdLst/>
            <a:ahLst/>
            <a:cxnLst/>
            <a:rect l="l" t="t" r="r" b="b"/>
            <a:pathLst>
              <a:path w="641985" h="76200">
                <a:moveTo>
                  <a:pt x="565403" y="0"/>
                </a:moveTo>
                <a:lnTo>
                  <a:pt x="565403" y="76200"/>
                </a:lnTo>
                <a:lnTo>
                  <a:pt x="621791" y="48006"/>
                </a:lnTo>
                <a:lnTo>
                  <a:pt x="578103" y="48006"/>
                </a:lnTo>
                <a:lnTo>
                  <a:pt x="578103" y="28193"/>
                </a:lnTo>
                <a:lnTo>
                  <a:pt x="621791" y="28193"/>
                </a:lnTo>
                <a:lnTo>
                  <a:pt x="565403" y="0"/>
                </a:lnTo>
                <a:close/>
              </a:path>
              <a:path w="641985" h="76200">
                <a:moveTo>
                  <a:pt x="565403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65403" y="48006"/>
                </a:lnTo>
                <a:lnTo>
                  <a:pt x="565403" y="28193"/>
                </a:lnTo>
                <a:close/>
              </a:path>
              <a:path w="641985" h="76200">
                <a:moveTo>
                  <a:pt x="621791" y="28193"/>
                </a:moveTo>
                <a:lnTo>
                  <a:pt x="578103" y="28193"/>
                </a:lnTo>
                <a:lnTo>
                  <a:pt x="578103" y="48006"/>
                </a:lnTo>
                <a:lnTo>
                  <a:pt x="621791" y="48006"/>
                </a:lnTo>
                <a:lnTo>
                  <a:pt x="641603" y="38100"/>
                </a:lnTo>
                <a:lnTo>
                  <a:pt x="62179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3689" y="2376677"/>
            <a:ext cx="76200" cy="1423670"/>
          </a:xfrm>
          <a:custGeom>
            <a:avLst/>
            <a:gdLst/>
            <a:ahLst/>
            <a:cxnLst/>
            <a:rect l="l" t="t" r="r" b="b"/>
            <a:pathLst>
              <a:path w="76200" h="1423670">
                <a:moveTo>
                  <a:pt x="28193" y="1347216"/>
                </a:moveTo>
                <a:lnTo>
                  <a:pt x="0" y="1347216"/>
                </a:lnTo>
                <a:lnTo>
                  <a:pt x="38100" y="1423416"/>
                </a:lnTo>
                <a:lnTo>
                  <a:pt x="69850" y="1359916"/>
                </a:lnTo>
                <a:lnTo>
                  <a:pt x="28193" y="1359916"/>
                </a:lnTo>
                <a:lnTo>
                  <a:pt x="28193" y="1347216"/>
                </a:lnTo>
                <a:close/>
              </a:path>
              <a:path w="76200" h="1423670">
                <a:moveTo>
                  <a:pt x="48006" y="0"/>
                </a:moveTo>
                <a:lnTo>
                  <a:pt x="28193" y="0"/>
                </a:lnTo>
                <a:lnTo>
                  <a:pt x="28193" y="1359916"/>
                </a:lnTo>
                <a:lnTo>
                  <a:pt x="48006" y="1359916"/>
                </a:lnTo>
                <a:lnTo>
                  <a:pt x="48006" y="0"/>
                </a:lnTo>
                <a:close/>
              </a:path>
              <a:path w="76200" h="1423670">
                <a:moveTo>
                  <a:pt x="76200" y="1347216"/>
                </a:moveTo>
                <a:lnTo>
                  <a:pt x="48006" y="1347216"/>
                </a:lnTo>
                <a:lnTo>
                  <a:pt x="48006" y="1359916"/>
                </a:lnTo>
                <a:lnTo>
                  <a:pt x="69850" y="1359916"/>
                </a:lnTo>
                <a:lnTo>
                  <a:pt x="76200" y="1347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53305" y="2376677"/>
            <a:ext cx="76200" cy="1423670"/>
          </a:xfrm>
          <a:custGeom>
            <a:avLst/>
            <a:gdLst/>
            <a:ahLst/>
            <a:cxnLst/>
            <a:rect l="l" t="t" r="r" b="b"/>
            <a:pathLst>
              <a:path w="76200" h="1423670">
                <a:moveTo>
                  <a:pt x="28194" y="1347216"/>
                </a:moveTo>
                <a:lnTo>
                  <a:pt x="0" y="1347216"/>
                </a:lnTo>
                <a:lnTo>
                  <a:pt x="38100" y="1423416"/>
                </a:lnTo>
                <a:lnTo>
                  <a:pt x="69850" y="1359916"/>
                </a:lnTo>
                <a:lnTo>
                  <a:pt x="28194" y="1359916"/>
                </a:lnTo>
                <a:lnTo>
                  <a:pt x="28194" y="1347216"/>
                </a:lnTo>
                <a:close/>
              </a:path>
              <a:path w="76200" h="1423670">
                <a:moveTo>
                  <a:pt x="48006" y="0"/>
                </a:moveTo>
                <a:lnTo>
                  <a:pt x="28194" y="0"/>
                </a:lnTo>
                <a:lnTo>
                  <a:pt x="28194" y="1359916"/>
                </a:lnTo>
                <a:lnTo>
                  <a:pt x="48006" y="1359916"/>
                </a:lnTo>
                <a:lnTo>
                  <a:pt x="48006" y="0"/>
                </a:lnTo>
                <a:close/>
              </a:path>
              <a:path w="76200" h="1423670">
                <a:moveTo>
                  <a:pt x="76200" y="1347216"/>
                </a:moveTo>
                <a:lnTo>
                  <a:pt x="48006" y="1347216"/>
                </a:lnTo>
                <a:lnTo>
                  <a:pt x="48006" y="1359916"/>
                </a:lnTo>
                <a:lnTo>
                  <a:pt x="69850" y="1359916"/>
                </a:lnTo>
                <a:lnTo>
                  <a:pt x="76200" y="1347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33009" y="3800094"/>
            <a:ext cx="64325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3360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B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3009" y="4205478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 h="0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20034" y="3800094"/>
            <a:ext cx="643255" cy="405765"/>
          </a:xfrm>
          <a:prstGeom prst="rect">
            <a:avLst/>
          </a:prstGeom>
          <a:solidFill>
            <a:srgbClr val="30B6FC"/>
          </a:solidFill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2725"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F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20034" y="4205478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 h="0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63723" y="5018532"/>
            <a:ext cx="1866900" cy="457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进程一级页表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4003" y="5018532"/>
            <a:ext cx="1999614" cy="3810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进程二级页表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5223" y="4408932"/>
            <a:ext cx="1498600" cy="40576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5223" y="1970532"/>
            <a:ext cx="1498600" cy="40576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037" y="3723894"/>
            <a:ext cx="1586865" cy="762000"/>
          </a:xfrm>
          <a:prstGeom prst="rect">
            <a:avLst/>
          </a:prstGeom>
          <a:solidFill>
            <a:srgbClr val="FFCC66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页目录表</a:t>
            </a:r>
            <a:endParaRPr sz="20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控制寄存器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0185" y="3964685"/>
            <a:ext cx="428625" cy="76200"/>
          </a:xfrm>
          <a:custGeom>
            <a:avLst/>
            <a:gdLst/>
            <a:ahLst/>
            <a:cxnLst/>
            <a:rect l="l" t="t" r="r" b="b"/>
            <a:pathLst>
              <a:path w="428625" h="76200">
                <a:moveTo>
                  <a:pt x="352044" y="0"/>
                </a:moveTo>
                <a:lnTo>
                  <a:pt x="352044" y="76200"/>
                </a:lnTo>
                <a:lnTo>
                  <a:pt x="408431" y="48006"/>
                </a:lnTo>
                <a:lnTo>
                  <a:pt x="364744" y="48006"/>
                </a:lnTo>
                <a:lnTo>
                  <a:pt x="364744" y="28193"/>
                </a:lnTo>
                <a:lnTo>
                  <a:pt x="408431" y="28193"/>
                </a:lnTo>
                <a:lnTo>
                  <a:pt x="352044" y="0"/>
                </a:lnTo>
                <a:close/>
              </a:path>
              <a:path w="428625" h="76200">
                <a:moveTo>
                  <a:pt x="352044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352044" y="48006"/>
                </a:lnTo>
                <a:lnTo>
                  <a:pt x="352044" y="28193"/>
                </a:lnTo>
                <a:close/>
              </a:path>
              <a:path w="428625" h="76200">
                <a:moveTo>
                  <a:pt x="408431" y="28193"/>
                </a:moveTo>
                <a:lnTo>
                  <a:pt x="364744" y="28193"/>
                </a:lnTo>
                <a:lnTo>
                  <a:pt x="364744" y="48006"/>
                </a:lnTo>
                <a:lnTo>
                  <a:pt x="408431" y="48006"/>
                </a:lnTo>
                <a:lnTo>
                  <a:pt x="428244" y="38100"/>
                </a:lnTo>
                <a:lnTo>
                  <a:pt x="40843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78429" y="3800094"/>
            <a:ext cx="426720" cy="405765"/>
          </a:xfrm>
          <a:custGeom>
            <a:avLst/>
            <a:gdLst/>
            <a:ahLst/>
            <a:cxnLst/>
            <a:rect l="l" t="t" r="r" b="b"/>
            <a:pathLst>
              <a:path w="426719" h="405764">
                <a:moveTo>
                  <a:pt x="213359" y="0"/>
                </a:moveTo>
                <a:lnTo>
                  <a:pt x="164432" y="5356"/>
                </a:lnTo>
                <a:lnTo>
                  <a:pt x="119520" y="20611"/>
                </a:lnTo>
                <a:lnTo>
                  <a:pt x="79905" y="44547"/>
                </a:lnTo>
                <a:lnTo>
                  <a:pt x="46866" y="75942"/>
                </a:lnTo>
                <a:lnTo>
                  <a:pt x="21682" y="113577"/>
                </a:lnTo>
                <a:lnTo>
                  <a:pt x="5633" y="156234"/>
                </a:lnTo>
                <a:lnTo>
                  <a:pt x="0" y="202691"/>
                </a:lnTo>
                <a:lnTo>
                  <a:pt x="5633" y="249149"/>
                </a:lnTo>
                <a:lnTo>
                  <a:pt x="21682" y="291806"/>
                </a:lnTo>
                <a:lnTo>
                  <a:pt x="46866" y="329441"/>
                </a:lnTo>
                <a:lnTo>
                  <a:pt x="79905" y="360836"/>
                </a:lnTo>
                <a:lnTo>
                  <a:pt x="119520" y="384772"/>
                </a:lnTo>
                <a:lnTo>
                  <a:pt x="164432" y="400027"/>
                </a:lnTo>
                <a:lnTo>
                  <a:pt x="213359" y="405383"/>
                </a:lnTo>
                <a:lnTo>
                  <a:pt x="262287" y="400027"/>
                </a:lnTo>
                <a:lnTo>
                  <a:pt x="307199" y="384772"/>
                </a:lnTo>
                <a:lnTo>
                  <a:pt x="346814" y="360836"/>
                </a:lnTo>
                <a:lnTo>
                  <a:pt x="379853" y="329441"/>
                </a:lnTo>
                <a:lnTo>
                  <a:pt x="405037" y="291806"/>
                </a:lnTo>
                <a:lnTo>
                  <a:pt x="421086" y="249149"/>
                </a:lnTo>
                <a:lnTo>
                  <a:pt x="426719" y="202691"/>
                </a:lnTo>
                <a:lnTo>
                  <a:pt x="421086" y="156234"/>
                </a:lnTo>
                <a:lnTo>
                  <a:pt x="405037" y="113577"/>
                </a:lnTo>
                <a:lnTo>
                  <a:pt x="379853" y="75942"/>
                </a:lnTo>
                <a:lnTo>
                  <a:pt x="346814" y="44547"/>
                </a:lnTo>
                <a:lnTo>
                  <a:pt x="307199" y="20611"/>
                </a:lnTo>
                <a:lnTo>
                  <a:pt x="262287" y="5356"/>
                </a:lnTo>
                <a:lnTo>
                  <a:pt x="213359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91789" y="380009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78429" y="4002785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 h="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78429" y="3800094"/>
            <a:ext cx="426720" cy="405765"/>
          </a:xfrm>
          <a:custGeom>
            <a:avLst/>
            <a:gdLst/>
            <a:ahLst/>
            <a:cxnLst/>
            <a:rect l="l" t="t" r="r" b="b"/>
            <a:pathLst>
              <a:path w="426719" h="405764">
                <a:moveTo>
                  <a:pt x="0" y="202691"/>
                </a:moveTo>
                <a:lnTo>
                  <a:pt x="5633" y="156234"/>
                </a:lnTo>
                <a:lnTo>
                  <a:pt x="21682" y="113577"/>
                </a:lnTo>
                <a:lnTo>
                  <a:pt x="46866" y="75942"/>
                </a:lnTo>
                <a:lnTo>
                  <a:pt x="79905" y="44547"/>
                </a:lnTo>
                <a:lnTo>
                  <a:pt x="119520" y="20611"/>
                </a:lnTo>
                <a:lnTo>
                  <a:pt x="164432" y="5356"/>
                </a:lnTo>
                <a:lnTo>
                  <a:pt x="213359" y="0"/>
                </a:lnTo>
                <a:lnTo>
                  <a:pt x="262287" y="5356"/>
                </a:lnTo>
                <a:lnTo>
                  <a:pt x="307199" y="20611"/>
                </a:lnTo>
                <a:lnTo>
                  <a:pt x="346814" y="44547"/>
                </a:lnTo>
                <a:lnTo>
                  <a:pt x="379853" y="75942"/>
                </a:lnTo>
                <a:lnTo>
                  <a:pt x="405037" y="113577"/>
                </a:lnTo>
                <a:lnTo>
                  <a:pt x="421086" y="156234"/>
                </a:lnTo>
                <a:lnTo>
                  <a:pt x="426719" y="202691"/>
                </a:lnTo>
                <a:lnTo>
                  <a:pt x="421086" y="249149"/>
                </a:lnTo>
                <a:lnTo>
                  <a:pt x="405037" y="291806"/>
                </a:lnTo>
                <a:lnTo>
                  <a:pt x="379853" y="329441"/>
                </a:lnTo>
                <a:lnTo>
                  <a:pt x="346814" y="360836"/>
                </a:lnTo>
                <a:lnTo>
                  <a:pt x="307199" y="384772"/>
                </a:lnTo>
                <a:lnTo>
                  <a:pt x="262287" y="400027"/>
                </a:lnTo>
                <a:lnTo>
                  <a:pt x="213359" y="405383"/>
                </a:lnTo>
                <a:lnTo>
                  <a:pt x="164432" y="400027"/>
                </a:lnTo>
                <a:lnTo>
                  <a:pt x="119520" y="384772"/>
                </a:lnTo>
                <a:lnTo>
                  <a:pt x="79905" y="360836"/>
                </a:lnTo>
                <a:lnTo>
                  <a:pt x="46866" y="329441"/>
                </a:lnTo>
                <a:lnTo>
                  <a:pt x="21682" y="291806"/>
                </a:lnTo>
                <a:lnTo>
                  <a:pt x="5633" y="249149"/>
                </a:lnTo>
                <a:lnTo>
                  <a:pt x="0" y="2026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76521" y="3800094"/>
            <a:ext cx="428625" cy="405765"/>
          </a:xfrm>
          <a:custGeom>
            <a:avLst/>
            <a:gdLst/>
            <a:ahLst/>
            <a:cxnLst/>
            <a:rect l="l" t="t" r="r" b="b"/>
            <a:pathLst>
              <a:path w="428625" h="405764">
                <a:moveTo>
                  <a:pt x="214122" y="0"/>
                </a:moveTo>
                <a:lnTo>
                  <a:pt x="165031" y="5356"/>
                </a:lnTo>
                <a:lnTo>
                  <a:pt x="119965" y="20611"/>
                </a:lnTo>
                <a:lnTo>
                  <a:pt x="80207" y="44547"/>
                </a:lnTo>
                <a:lnTo>
                  <a:pt x="47046" y="75942"/>
                </a:lnTo>
                <a:lnTo>
                  <a:pt x="21766" y="113577"/>
                </a:lnTo>
                <a:lnTo>
                  <a:pt x="5656" y="156234"/>
                </a:lnTo>
                <a:lnTo>
                  <a:pt x="0" y="202691"/>
                </a:lnTo>
                <a:lnTo>
                  <a:pt x="5656" y="249149"/>
                </a:lnTo>
                <a:lnTo>
                  <a:pt x="21766" y="291806"/>
                </a:lnTo>
                <a:lnTo>
                  <a:pt x="47046" y="329441"/>
                </a:lnTo>
                <a:lnTo>
                  <a:pt x="80207" y="360836"/>
                </a:lnTo>
                <a:lnTo>
                  <a:pt x="119965" y="384772"/>
                </a:lnTo>
                <a:lnTo>
                  <a:pt x="165031" y="400027"/>
                </a:lnTo>
                <a:lnTo>
                  <a:pt x="214122" y="405383"/>
                </a:lnTo>
                <a:lnTo>
                  <a:pt x="263212" y="400027"/>
                </a:lnTo>
                <a:lnTo>
                  <a:pt x="308278" y="384772"/>
                </a:lnTo>
                <a:lnTo>
                  <a:pt x="348036" y="360836"/>
                </a:lnTo>
                <a:lnTo>
                  <a:pt x="381197" y="329441"/>
                </a:lnTo>
                <a:lnTo>
                  <a:pt x="406477" y="291806"/>
                </a:lnTo>
                <a:lnTo>
                  <a:pt x="422587" y="249149"/>
                </a:lnTo>
                <a:lnTo>
                  <a:pt x="428243" y="202691"/>
                </a:lnTo>
                <a:lnTo>
                  <a:pt x="422587" y="156234"/>
                </a:lnTo>
                <a:lnTo>
                  <a:pt x="406477" y="113577"/>
                </a:lnTo>
                <a:lnTo>
                  <a:pt x="381197" y="75942"/>
                </a:lnTo>
                <a:lnTo>
                  <a:pt x="348036" y="44547"/>
                </a:lnTo>
                <a:lnTo>
                  <a:pt x="308278" y="20611"/>
                </a:lnTo>
                <a:lnTo>
                  <a:pt x="263212" y="5356"/>
                </a:lnTo>
                <a:lnTo>
                  <a:pt x="214122" y="0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0644" y="380009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76521" y="40027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6521" y="3800094"/>
            <a:ext cx="428625" cy="405765"/>
          </a:xfrm>
          <a:custGeom>
            <a:avLst/>
            <a:gdLst/>
            <a:ahLst/>
            <a:cxnLst/>
            <a:rect l="l" t="t" r="r" b="b"/>
            <a:pathLst>
              <a:path w="428625" h="405764">
                <a:moveTo>
                  <a:pt x="0" y="202691"/>
                </a:moveTo>
                <a:lnTo>
                  <a:pt x="5656" y="156234"/>
                </a:lnTo>
                <a:lnTo>
                  <a:pt x="21766" y="113577"/>
                </a:lnTo>
                <a:lnTo>
                  <a:pt x="47046" y="75942"/>
                </a:lnTo>
                <a:lnTo>
                  <a:pt x="80207" y="44547"/>
                </a:lnTo>
                <a:lnTo>
                  <a:pt x="119965" y="20611"/>
                </a:lnTo>
                <a:lnTo>
                  <a:pt x="165031" y="5356"/>
                </a:lnTo>
                <a:lnTo>
                  <a:pt x="214122" y="0"/>
                </a:lnTo>
                <a:lnTo>
                  <a:pt x="263212" y="5356"/>
                </a:lnTo>
                <a:lnTo>
                  <a:pt x="308278" y="20611"/>
                </a:lnTo>
                <a:lnTo>
                  <a:pt x="348036" y="44547"/>
                </a:lnTo>
                <a:lnTo>
                  <a:pt x="381197" y="75942"/>
                </a:lnTo>
                <a:lnTo>
                  <a:pt x="406477" y="113577"/>
                </a:lnTo>
                <a:lnTo>
                  <a:pt x="422587" y="156234"/>
                </a:lnTo>
                <a:lnTo>
                  <a:pt x="428243" y="202691"/>
                </a:lnTo>
                <a:lnTo>
                  <a:pt x="422587" y="249149"/>
                </a:lnTo>
                <a:lnTo>
                  <a:pt x="406477" y="291806"/>
                </a:lnTo>
                <a:lnTo>
                  <a:pt x="381197" y="329441"/>
                </a:lnTo>
                <a:lnTo>
                  <a:pt x="348036" y="360836"/>
                </a:lnTo>
                <a:lnTo>
                  <a:pt x="308278" y="384772"/>
                </a:lnTo>
                <a:lnTo>
                  <a:pt x="263212" y="400027"/>
                </a:lnTo>
                <a:lnTo>
                  <a:pt x="214122" y="405383"/>
                </a:lnTo>
                <a:lnTo>
                  <a:pt x="165031" y="400027"/>
                </a:lnTo>
                <a:lnTo>
                  <a:pt x="119965" y="384772"/>
                </a:lnTo>
                <a:lnTo>
                  <a:pt x="80207" y="360836"/>
                </a:lnTo>
                <a:lnTo>
                  <a:pt x="47046" y="329441"/>
                </a:lnTo>
                <a:lnTo>
                  <a:pt x="21766" y="291806"/>
                </a:lnTo>
                <a:lnTo>
                  <a:pt x="5656" y="249149"/>
                </a:lnTo>
                <a:lnTo>
                  <a:pt x="0" y="2026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100" y="560578"/>
            <a:ext cx="722058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latin typeface="Candara"/>
                <a:cs typeface="Candara"/>
              </a:rPr>
              <a:t>Two-Level </a:t>
            </a:r>
            <a:r>
              <a:rPr dirty="0" sz="3600">
                <a:latin typeface="Candara"/>
                <a:cs typeface="Candara"/>
              </a:rPr>
              <a:t>Scheme for 32-bit</a:t>
            </a:r>
            <a:r>
              <a:rPr dirty="0" sz="3600" spc="-50">
                <a:latin typeface="Candara"/>
                <a:cs typeface="Candara"/>
              </a:rPr>
              <a:t> </a:t>
            </a:r>
            <a:r>
              <a:rPr dirty="0" sz="3600">
                <a:latin typeface="Candara"/>
                <a:cs typeface="Candara"/>
              </a:rPr>
              <a:t>Address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1341119"/>
            <a:ext cx="8471916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421" y="282702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二级页表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383" y="1267967"/>
            <a:ext cx="5314188" cy="5300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22070" y="3312033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995" y="3961638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4536440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750" y="3239261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623" y="3888485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5750" y="4463288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r>
              <a:rPr dirty="0" sz="1800" spc="-2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682" y="223520"/>
            <a:ext cx="59404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dirty="0" sz="4400" b="0">
                <a:latin typeface="Times New Roman"/>
                <a:cs typeface="Times New Roman"/>
              </a:rPr>
              <a:t>SUN</a:t>
            </a:r>
            <a:r>
              <a:rPr dirty="0" sz="4400" b="0">
                <a:latin typeface="Times New Roman"/>
                <a:cs typeface="Times New Roman"/>
              </a:rPr>
              <a:t>	</a:t>
            </a:r>
            <a:r>
              <a:rPr dirty="0" sz="4400" b="0">
                <a:latin typeface="Times New Roman"/>
                <a:cs typeface="Times New Roman"/>
              </a:rPr>
              <a:t>S</a:t>
            </a:r>
            <a:r>
              <a:rPr dirty="0" sz="4400" spc="-415" b="0">
                <a:latin typeface="Times New Roman"/>
                <a:cs typeface="Times New Roman"/>
              </a:rPr>
              <a:t>P</a:t>
            </a:r>
            <a:r>
              <a:rPr dirty="0" sz="4400" b="0">
                <a:latin typeface="Times New Roman"/>
                <a:cs typeface="Times New Roman"/>
              </a:rPr>
              <a:t>AR</a:t>
            </a:r>
            <a:r>
              <a:rPr dirty="0" sz="4400" spc="5" b="0">
                <a:latin typeface="Times New Roman"/>
                <a:cs typeface="Times New Roman"/>
              </a:rPr>
              <a:t>C</a:t>
            </a:r>
            <a:r>
              <a:rPr dirty="0" sz="4400" b="0">
                <a:latin typeface="华文新魏"/>
                <a:cs typeface="华文新魏"/>
              </a:rPr>
              <a:t>计算机三级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1151" y="894080"/>
            <a:ext cx="226441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华文新魏"/>
                <a:cs typeface="华文新魏"/>
              </a:rPr>
              <a:t>分页结构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8" y="1633727"/>
            <a:ext cx="1554480" cy="457200"/>
          </a:xfrm>
          <a:custGeom>
            <a:avLst/>
            <a:gdLst/>
            <a:ahLst/>
            <a:cxnLst/>
            <a:rect l="l" t="t" r="r" b="b"/>
            <a:pathLst>
              <a:path w="1554480" h="457200">
                <a:moveTo>
                  <a:pt x="0" y="457200"/>
                </a:moveTo>
                <a:lnTo>
                  <a:pt x="1554480" y="457200"/>
                </a:lnTo>
                <a:lnTo>
                  <a:pt x="155448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448" y="1633727"/>
            <a:ext cx="1554480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上下文号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7544" y="1557527"/>
            <a:ext cx="6373495" cy="561340"/>
          </a:xfrm>
          <a:custGeom>
            <a:avLst/>
            <a:gdLst/>
            <a:ahLst/>
            <a:cxnLst/>
            <a:rect l="l" t="t" r="r" b="b"/>
            <a:pathLst>
              <a:path w="6373495" h="561339">
                <a:moveTo>
                  <a:pt x="0" y="560832"/>
                </a:moveTo>
                <a:lnTo>
                  <a:pt x="6373367" y="560832"/>
                </a:lnTo>
                <a:lnTo>
                  <a:pt x="637336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47544" y="1557527"/>
            <a:ext cx="6373495" cy="561340"/>
          </a:xfrm>
          <a:custGeom>
            <a:avLst/>
            <a:gdLst/>
            <a:ahLst/>
            <a:cxnLst/>
            <a:rect l="l" t="t" r="r" b="b"/>
            <a:pathLst>
              <a:path w="6373495" h="561339">
                <a:moveTo>
                  <a:pt x="0" y="560832"/>
                </a:moveTo>
                <a:lnTo>
                  <a:pt x="6373367" y="560832"/>
                </a:lnTo>
                <a:lnTo>
                  <a:pt x="637336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47544" y="1557527"/>
            <a:ext cx="1274445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索引1(8)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1608" y="1557527"/>
            <a:ext cx="1489075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索引2(6)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0555" y="1557527"/>
            <a:ext cx="1485900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349885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索引3(6)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6456" y="1557527"/>
            <a:ext cx="2124710" cy="5613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偏移(12)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480" y="2866644"/>
            <a:ext cx="1062355" cy="1682750"/>
          </a:xfrm>
          <a:custGeom>
            <a:avLst/>
            <a:gdLst/>
            <a:ahLst/>
            <a:cxnLst/>
            <a:rect l="l" t="t" r="r" b="b"/>
            <a:pathLst>
              <a:path w="1062355" h="1682750">
                <a:moveTo>
                  <a:pt x="0" y="1682495"/>
                </a:moveTo>
                <a:lnTo>
                  <a:pt x="1062228" y="1682495"/>
                </a:lnTo>
                <a:lnTo>
                  <a:pt x="1062228" y="0"/>
                </a:lnTo>
                <a:lnTo>
                  <a:pt x="0" y="0"/>
                </a:lnTo>
                <a:lnTo>
                  <a:pt x="0" y="1682495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3480" y="2866644"/>
            <a:ext cx="1062355" cy="1682750"/>
          </a:xfrm>
          <a:custGeom>
            <a:avLst/>
            <a:gdLst/>
            <a:ahLst/>
            <a:cxnLst/>
            <a:rect l="l" t="t" r="r" b="b"/>
            <a:pathLst>
              <a:path w="1062355" h="1682750">
                <a:moveTo>
                  <a:pt x="0" y="1682495"/>
                </a:moveTo>
                <a:lnTo>
                  <a:pt x="1062228" y="1682495"/>
                </a:lnTo>
                <a:lnTo>
                  <a:pt x="1062228" y="0"/>
                </a:lnTo>
                <a:lnTo>
                  <a:pt x="0" y="0"/>
                </a:lnTo>
                <a:lnTo>
                  <a:pt x="0" y="16824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3480" y="2307335"/>
            <a:ext cx="1274445" cy="559435"/>
          </a:xfrm>
          <a:custGeom>
            <a:avLst/>
            <a:gdLst/>
            <a:ahLst/>
            <a:cxnLst/>
            <a:rect l="l" t="t" r="r" b="b"/>
            <a:pathLst>
              <a:path w="1274445" h="559435">
                <a:moveTo>
                  <a:pt x="0" y="559308"/>
                </a:moveTo>
                <a:lnTo>
                  <a:pt x="1274064" y="559308"/>
                </a:lnTo>
                <a:lnTo>
                  <a:pt x="1274064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73480" y="2307335"/>
            <a:ext cx="1274445" cy="559435"/>
          </a:xfrm>
          <a:custGeom>
            <a:avLst/>
            <a:gdLst/>
            <a:ahLst/>
            <a:cxnLst/>
            <a:rect l="l" t="t" r="r" b="b"/>
            <a:pathLst>
              <a:path w="1274445" h="559435">
                <a:moveTo>
                  <a:pt x="0" y="559308"/>
                </a:moveTo>
                <a:lnTo>
                  <a:pt x="1274064" y="559308"/>
                </a:lnTo>
                <a:lnTo>
                  <a:pt x="1274064" y="0"/>
                </a:lnTo>
                <a:lnTo>
                  <a:pt x="0" y="0"/>
                </a:lnTo>
                <a:lnTo>
                  <a:pt x="0" y="55930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3480" y="2319985"/>
            <a:ext cx="12744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上下文表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6100" y="3052572"/>
            <a:ext cx="847725" cy="1125220"/>
          </a:xfrm>
          <a:custGeom>
            <a:avLst/>
            <a:gdLst/>
            <a:ahLst/>
            <a:cxnLst/>
            <a:rect l="l" t="t" r="r" b="b"/>
            <a:pathLst>
              <a:path w="847725" h="1125220">
                <a:moveTo>
                  <a:pt x="0" y="1124711"/>
                </a:moveTo>
                <a:lnTo>
                  <a:pt x="847344" y="1124711"/>
                </a:lnTo>
                <a:lnTo>
                  <a:pt x="8473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6100" y="3052572"/>
            <a:ext cx="847725" cy="1125220"/>
          </a:xfrm>
          <a:custGeom>
            <a:avLst/>
            <a:gdLst/>
            <a:ahLst/>
            <a:cxnLst/>
            <a:rect l="l" t="t" r="r" b="b"/>
            <a:pathLst>
              <a:path w="847725" h="1125220">
                <a:moveTo>
                  <a:pt x="0" y="1124711"/>
                </a:moveTo>
                <a:lnTo>
                  <a:pt x="847344" y="1124711"/>
                </a:lnTo>
                <a:lnTo>
                  <a:pt x="847344" y="0"/>
                </a:lnTo>
                <a:lnTo>
                  <a:pt x="0" y="0"/>
                </a:lnTo>
                <a:lnTo>
                  <a:pt x="0" y="11247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00" y="3240023"/>
            <a:ext cx="850900" cy="1123315"/>
          </a:xfrm>
          <a:custGeom>
            <a:avLst/>
            <a:gdLst/>
            <a:ahLst/>
            <a:cxnLst/>
            <a:rect l="l" t="t" r="r" b="b"/>
            <a:pathLst>
              <a:path w="850900" h="1123314">
                <a:moveTo>
                  <a:pt x="0" y="1123188"/>
                </a:moveTo>
                <a:lnTo>
                  <a:pt x="850391" y="1123188"/>
                </a:lnTo>
                <a:lnTo>
                  <a:pt x="850391" y="0"/>
                </a:lnTo>
                <a:lnTo>
                  <a:pt x="0" y="0"/>
                </a:lnTo>
                <a:lnTo>
                  <a:pt x="0" y="1123188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00" y="3240023"/>
            <a:ext cx="850900" cy="1123315"/>
          </a:xfrm>
          <a:custGeom>
            <a:avLst/>
            <a:gdLst/>
            <a:ahLst/>
            <a:cxnLst/>
            <a:rect l="l" t="t" r="r" b="b"/>
            <a:pathLst>
              <a:path w="850900" h="1123314">
                <a:moveTo>
                  <a:pt x="0" y="1123188"/>
                </a:moveTo>
                <a:lnTo>
                  <a:pt x="850391" y="1123188"/>
                </a:lnTo>
                <a:lnTo>
                  <a:pt x="850391" y="0"/>
                </a:lnTo>
                <a:lnTo>
                  <a:pt x="0" y="0"/>
                </a:lnTo>
                <a:lnTo>
                  <a:pt x="0" y="1123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73480" y="3427476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73480" y="38023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86100" y="3427476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6100" y="3802379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72000" y="361340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0" y="398983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73480" y="286664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5" h="0">
                <a:moveTo>
                  <a:pt x="0" y="0"/>
                </a:moveTo>
                <a:lnTo>
                  <a:pt x="10622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6100" y="2491739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86100" y="2491739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86100" y="2506218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第一级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2000" y="2679192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72000" y="2679192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572000" y="2693670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第二级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57900" y="2866644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57900" y="2866644"/>
            <a:ext cx="1062355" cy="561340"/>
          </a:xfrm>
          <a:custGeom>
            <a:avLst/>
            <a:gdLst/>
            <a:ahLst/>
            <a:cxnLst/>
            <a:rect l="l" t="t" r="r" b="b"/>
            <a:pathLst>
              <a:path w="1062354" h="561339">
                <a:moveTo>
                  <a:pt x="0" y="560831"/>
                </a:moveTo>
                <a:lnTo>
                  <a:pt x="1062227" y="560831"/>
                </a:lnTo>
                <a:lnTo>
                  <a:pt x="1062227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57900" y="2880741"/>
            <a:ext cx="10579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第三级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86100" y="3052572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000" y="324002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57900" y="3427476"/>
            <a:ext cx="850900" cy="1122045"/>
          </a:xfrm>
          <a:custGeom>
            <a:avLst/>
            <a:gdLst/>
            <a:ahLst/>
            <a:cxnLst/>
            <a:rect l="l" t="t" r="r" b="b"/>
            <a:pathLst>
              <a:path w="850900" h="1122045">
                <a:moveTo>
                  <a:pt x="0" y="1121664"/>
                </a:moveTo>
                <a:lnTo>
                  <a:pt x="850392" y="1121664"/>
                </a:lnTo>
                <a:lnTo>
                  <a:pt x="850392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57900" y="3427476"/>
            <a:ext cx="850900" cy="1122045"/>
          </a:xfrm>
          <a:custGeom>
            <a:avLst/>
            <a:gdLst/>
            <a:ahLst/>
            <a:cxnLst/>
            <a:rect l="l" t="t" r="r" b="b"/>
            <a:pathLst>
              <a:path w="850900" h="1122045">
                <a:moveTo>
                  <a:pt x="0" y="1121664"/>
                </a:moveTo>
                <a:lnTo>
                  <a:pt x="850392" y="1121664"/>
                </a:lnTo>
                <a:lnTo>
                  <a:pt x="850392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57900" y="3800855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57900" y="4175759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57900" y="3427476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0" y="0"/>
                </a:moveTo>
                <a:lnTo>
                  <a:pt x="85039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45323" y="3052572"/>
            <a:ext cx="1275715" cy="561340"/>
          </a:xfrm>
          <a:custGeom>
            <a:avLst/>
            <a:gdLst/>
            <a:ahLst/>
            <a:cxnLst/>
            <a:rect l="l" t="t" r="r" b="b"/>
            <a:pathLst>
              <a:path w="1275715" h="561339">
                <a:moveTo>
                  <a:pt x="0" y="560832"/>
                </a:moveTo>
                <a:lnTo>
                  <a:pt x="1275587" y="560832"/>
                </a:lnTo>
                <a:lnTo>
                  <a:pt x="127558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45323" y="3052572"/>
            <a:ext cx="1275715" cy="561340"/>
          </a:xfrm>
          <a:custGeom>
            <a:avLst/>
            <a:gdLst/>
            <a:ahLst/>
            <a:cxnLst/>
            <a:rect l="l" t="t" r="r" b="b"/>
            <a:pathLst>
              <a:path w="1275715" h="561339">
                <a:moveTo>
                  <a:pt x="0" y="560832"/>
                </a:moveTo>
                <a:lnTo>
                  <a:pt x="1275587" y="560832"/>
                </a:lnTo>
                <a:lnTo>
                  <a:pt x="1275587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545323" y="3066669"/>
            <a:ext cx="1275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华文新魏"/>
                <a:cs typeface="华文新魏"/>
              </a:rPr>
              <a:t>4K</a:t>
            </a: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页面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6448" y="2866644"/>
            <a:ext cx="637540" cy="561340"/>
          </a:xfrm>
          <a:custGeom>
            <a:avLst/>
            <a:gdLst/>
            <a:ahLst/>
            <a:cxnLst/>
            <a:rect l="l" t="t" r="r" b="b"/>
            <a:pathLst>
              <a:path w="637540" h="561339">
                <a:moveTo>
                  <a:pt x="0" y="560831"/>
                </a:moveTo>
                <a:lnTo>
                  <a:pt x="637032" y="560831"/>
                </a:lnTo>
                <a:lnTo>
                  <a:pt x="637032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6448" y="2866644"/>
            <a:ext cx="637540" cy="561340"/>
          </a:xfrm>
          <a:custGeom>
            <a:avLst/>
            <a:gdLst/>
            <a:ahLst/>
            <a:cxnLst/>
            <a:rect l="l" t="t" r="r" b="b"/>
            <a:pathLst>
              <a:path w="637540" h="561339">
                <a:moveTo>
                  <a:pt x="0" y="560831"/>
                </a:moveTo>
                <a:lnTo>
                  <a:pt x="637032" y="560831"/>
                </a:lnTo>
                <a:lnTo>
                  <a:pt x="637032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19683" y="2880741"/>
            <a:ext cx="1752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6562" y="4190746"/>
            <a:ext cx="609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4095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73480" y="2866644"/>
            <a:ext cx="0" cy="1682750"/>
          </a:xfrm>
          <a:custGeom>
            <a:avLst/>
            <a:gdLst/>
            <a:ahLst/>
            <a:cxnLst/>
            <a:rect l="l" t="t" r="r" b="b"/>
            <a:pathLst>
              <a:path w="0" h="1682750">
                <a:moveTo>
                  <a:pt x="0" y="0"/>
                </a:moveTo>
                <a:lnTo>
                  <a:pt x="0" y="16824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8283" y="2118360"/>
            <a:ext cx="0" cy="1495425"/>
          </a:xfrm>
          <a:custGeom>
            <a:avLst/>
            <a:gdLst/>
            <a:ahLst/>
            <a:cxnLst/>
            <a:rect l="l" t="t" r="r" b="b"/>
            <a:pathLst>
              <a:path w="0" h="1495425">
                <a:moveTo>
                  <a:pt x="0" y="0"/>
                </a:moveTo>
                <a:lnTo>
                  <a:pt x="0" y="1495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8283" y="3575303"/>
            <a:ext cx="425450" cy="76200"/>
          </a:xfrm>
          <a:custGeom>
            <a:avLst/>
            <a:gdLst/>
            <a:ahLst/>
            <a:cxnLst/>
            <a:rect l="l" t="t" r="r" b="b"/>
            <a:pathLst>
              <a:path w="425450" h="76200">
                <a:moveTo>
                  <a:pt x="348996" y="0"/>
                </a:moveTo>
                <a:lnTo>
                  <a:pt x="348996" y="76200"/>
                </a:lnTo>
                <a:lnTo>
                  <a:pt x="412496" y="44450"/>
                </a:lnTo>
                <a:lnTo>
                  <a:pt x="361696" y="44450"/>
                </a:lnTo>
                <a:lnTo>
                  <a:pt x="361696" y="31750"/>
                </a:lnTo>
                <a:lnTo>
                  <a:pt x="412496" y="31750"/>
                </a:lnTo>
                <a:lnTo>
                  <a:pt x="348996" y="0"/>
                </a:lnTo>
                <a:close/>
              </a:path>
              <a:path w="425450" h="76200">
                <a:moveTo>
                  <a:pt x="34899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8996" y="44450"/>
                </a:lnTo>
                <a:lnTo>
                  <a:pt x="348996" y="31750"/>
                </a:lnTo>
                <a:close/>
              </a:path>
              <a:path w="425450" h="76200">
                <a:moveTo>
                  <a:pt x="412496" y="31750"/>
                </a:moveTo>
                <a:lnTo>
                  <a:pt x="361696" y="31750"/>
                </a:lnTo>
                <a:lnTo>
                  <a:pt x="361696" y="44450"/>
                </a:lnTo>
                <a:lnTo>
                  <a:pt x="412496" y="44450"/>
                </a:lnTo>
                <a:lnTo>
                  <a:pt x="425196" y="38100"/>
                </a:lnTo>
                <a:lnTo>
                  <a:pt x="4124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59379" y="2118360"/>
            <a:ext cx="0" cy="1495425"/>
          </a:xfrm>
          <a:custGeom>
            <a:avLst/>
            <a:gdLst/>
            <a:ahLst/>
            <a:cxnLst/>
            <a:rect l="l" t="t" r="r" b="b"/>
            <a:pathLst>
              <a:path w="0" h="1495425">
                <a:moveTo>
                  <a:pt x="0" y="0"/>
                </a:moveTo>
                <a:lnTo>
                  <a:pt x="0" y="1495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659379" y="3575303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19" h="76200">
                <a:moveTo>
                  <a:pt x="350519" y="0"/>
                </a:moveTo>
                <a:lnTo>
                  <a:pt x="350519" y="76200"/>
                </a:lnTo>
                <a:lnTo>
                  <a:pt x="414019" y="44450"/>
                </a:lnTo>
                <a:lnTo>
                  <a:pt x="363219" y="44450"/>
                </a:lnTo>
                <a:lnTo>
                  <a:pt x="363219" y="31750"/>
                </a:lnTo>
                <a:lnTo>
                  <a:pt x="414019" y="31750"/>
                </a:lnTo>
                <a:lnTo>
                  <a:pt x="350519" y="0"/>
                </a:lnTo>
                <a:close/>
              </a:path>
              <a:path w="426719" h="76200">
                <a:moveTo>
                  <a:pt x="35051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0519" y="44450"/>
                </a:lnTo>
                <a:lnTo>
                  <a:pt x="350519" y="31750"/>
                </a:lnTo>
                <a:close/>
              </a:path>
              <a:path w="426719" h="76200">
                <a:moveTo>
                  <a:pt x="414019" y="31750"/>
                </a:moveTo>
                <a:lnTo>
                  <a:pt x="363219" y="31750"/>
                </a:lnTo>
                <a:lnTo>
                  <a:pt x="363219" y="44450"/>
                </a:lnTo>
                <a:lnTo>
                  <a:pt x="414019" y="44450"/>
                </a:lnTo>
                <a:lnTo>
                  <a:pt x="426719" y="38100"/>
                </a:lnTo>
                <a:lnTo>
                  <a:pt x="41401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32151" y="3052572"/>
            <a:ext cx="854075" cy="566420"/>
          </a:xfrm>
          <a:custGeom>
            <a:avLst/>
            <a:gdLst/>
            <a:ahLst/>
            <a:cxnLst/>
            <a:rect l="l" t="t" r="r" b="b"/>
            <a:pathLst>
              <a:path w="854075" h="566420">
                <a:moveTo>
                  <a:pt x="786846" y="36698"/>
                </a:moveTo>
                <a:lnTo>
                  <a:pt x="0" y="555497"/>
                </a:lnTo>
                <a:lnTo>
                  <a:pt x="7112" y="566165"/>
                </a:lnTo>
                <a:lnTo>
                  <a:pt x="793803" y="47260"/>
                </a:lnTo>
                <a:lnTo>
                  <a:pt x="786846" y="36698"/>
                </a:lnTo>
                <a:close/>
              </a:path>
              <a:path w="854075" h="566420">
                <a:moveTo>
                  <a:pt x="836761" y="29717"/>
                </a:moveTo>
                <a:lnTo>
                  <a:pt x="797433" y="29717"/>
                </a:lnTo>
                <a:lnTo>
                  <a:pt x="804418" y="40258"/>
                </a:lnTo>
                <a:lnTo>
                  <a:pt x="793803" y="47260"/>
                </a:lnTo>
                <a:lnTo>
                  <a:pt x="811276" y="73787"/>
                </a:lnTo>
                <a:lnTo>
                  <a:pt x="836761" y="29717"/>
                </a:lnTo>
                <a:close/>
              </a:path>
              <a:path w="854075" h="566420">
                <a:moveTo>
                  <a:pt x="797433" y="29717"/>
                </a:moveTo>
                <a:lnTo>
                  <a:pt x="786846" y="36698"/>
                </a:lnTo>
                <a:lnTo>
                  <a:pt x="793803" y="47260"/>
                </a:lnTo>
                <a:lnTo>
                  <a:pt x="804418" y="40258"/>
                </a:lnTo>
                <a:lnTo>
                  <a:pt x="797433" y="29717"/>
                </a:lnTo>
                <a:close/>
              </a:path>
              <a:path w="854075" h="566420">
                <a:moveTo>
                  <a:pt x="853948" y="0"/>
                </a:moveTo>
                <a:lnTo>
                  <a:pt x="769366" y="10160"/>
                </a:lnTo>
                <a:lnTo>
                  <a:pt x="786846" y="36698"/>
                </a:lnTo>
                <a:lnTo>
                  <a:pt x="797433" y="29717"/>
                </a:lnTo>
                <a:lnTo>
                  <a:pt x="836761" y="29717"/>
                </a:lnTo>
                <a:lnTo>
                  <a:pt x="853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48328" y="2118360"/>
            <a:ext cx="0" cy="1684020"/>
          </a:xfrm>
          <a:custGeom>
            <a:avLst/>
            <a:gdLst/>
            <a:ahLst/>
            <a:cxnLst/>
            <a:rect l="l" t="t" r="r" b="b"/>
            <a:pathLst>
              <a:path w="0" h="1684020">
                <a:moveTo>
                  <a:pt x="0" y="0"/>
                </a:moveTo>
                <a:lnTo>
                  <a:pt x="0" y="1684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48328" y="3764279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7472" y="0"/>
                </a:moveTo>
                <a:lnTo>
                  <a:pt x="347472" y="76200"/>
                </a:lnTo>
                <a:lnTo>
                  <a:pt x="410972" y="44450"/>
                </a:lnTo>
                <a:lnTo>
                  <a:pt x="360172" y="44450"/>
                </a:lnTo>
                <a:lnTo>
                  <a:pt x="360172" y="31750"/>
                </a:lnTo>
                <a:lnTo>
                  <a:pt x="410972" y="31750"/>
                </a:lnTo>
                <a:lnTo>
                  <a:pt x="347472" y="0"/>
                </a:lnTo>
                <a:close/>
              </a:path>
              <a:path w="424179" h="76200">
                <a:moveTo>
                  <a:pt x="3474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7472" y="44450"/>
                </a:lnTo>
                <a:lnTo>
                  <a:pt x="347472" y="31750"/>
                </a:lnTo>
                <a:close/>
              </a:path>
              <a:path w="424179" h="76200">
                <a:moveTo>
                  <a:pt x="410972" y="31750"/>
                </a:moveTo>
                <a:lnTo>
                  <a:pt x="360172" y="31750"/>
                </a:lnTo>
                <a:lnTo>
                  <a:pt x="360172" y="44450"/>
                </a:lnTo>
                <a:lnTo>
                  <a:pt x="410972" y="44450"/>
                </a:lnTo>
                <a:lnTo>
                  <a:pt x="423672" y="38100"/>
                </a:lnTo>
                <a:lnTo>
                  <a:pt x="4109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30269" y="3240023"/>
            <a:ext cx="641985" cy="379095"/>
          </a:xfrm>
          <a:custGeom>
            <a:avLst/>
            <a:gdLst/>
            <a:ahLst/>
            <a:cxnLst/>
            <a:rect l="l" t="t" r="r" b="b"/>
            <a:pathLst>
              <a:path w="641985" h="379095">
                <a:moveTo>
                  <a:pt x="572724" y="32957"/>
                </a:moveTo>
                <a:lnTo>
                  <a:pt x="0" y="367919"/>
                </a:lnTo>
                <a:lnTo>
                  <a:pt x="6350" y="378840"/>
                </a:lnTo>
                <a:lnTo>
                  <a:pt x="579173" y="44018"/>
                </a:lnTo>
                <a:lnTo>
                  <a:pt x="572724" y="32957"/>
                </a:lnTo>
                <a:close/>
              </a:path>
              <a:path w="641985" h="379095">
                <a:moveTo>
                  <a:pt x="624397" y="26542"/>
                </a:moveTo>
                <a:lnTo>
                  <a:pt x="583691" y="26542"/>
                </a:lnTo>
                <a:lnTo>
                  <a:pt x="590168" y="37591"/>
                </a:lnTo>
                <a:lnTo>
                  <a:pt x="579173" y="44018"/>
                </a:lnTo>
                <a:lnTo>
                  <a:pt x="595121" y="71374"/>
                </a:lnTo>
                <a:lnTo>
                  <a:pt x="624397" y="26542"/>
                </a:lnTo>
                <a:close/>
              </a:path>
              <a:path w="641985" h="379095">
                <a:moveTo>
                  <a:pt x="583691" y="26542"/>
                </a:moveTo>
                <a:lnTo>
                  <a:pt x="572724" y="32957"/>
                </a:lnTo>
                <a:lnTo>
                  <a:pt x="579173" y="44018"/>
                </a:lnTo>
                <a:lnTo>
                  <a:pt x="590168" y="37591"/>
                </a:lnTo>
                <a:lnTo>
                  <a:pt x="583691" y="26542"/>
                </a:lnTo>
                <a:close/>
              </a:path>
              <a:path w="641985" h="379095">
                <a:moveTo>
                  <a:pt x="641730" y="0"/>
                </a:moveTo>
                <a:lnTo>
                  <a:pt x="556767" y="5587"/>
                </a:lnTo>
                <a:lnTo>
                  <a:pt x="572724" y="32957"/>
                </a:lnTo>
                <a:lnTo>
                  <a:pt x="583691" y="26542"/>
                </a:lnTo>
                <a:lnTo>
                  <a:pt x="624397" y="26542"/>
                </a:lnTo>
                <a:lnTo>
                  <a:pt x="641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34228" y="2118360"/>
            <a:ext cx="0" cy="1871980"/>
          </a:xfrm>
          <a:custGeom>
            <a:avLst/>
            <a:gdLst/>
            <a:ahLst/>
            <a:cxnLst/>
            <a:rect l="l" t="t" r="r" b="b"/>
            <a:pathLst>
              <a:path w="0" h="1871979">
                <a:moveTo>
                  <a:pt x="0" y="0"/>
                </a:moveTo>
                <a:lnTo>
                  <a:pt x="0" y="18714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4228" y="3951732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7472" y="0"/>
                </a:moveTo>
                <a:lnTo>
                  <a:pt x="347472" y="76200"/>
                </a:lnTo>
                <a:lnTo>
                  <a:pt x="410972" y="44450"/>
                </a:lnTo>
                <a:lnTo>
                  <a:pt x="360172" y="44450"/>
                </a:lnTo>
                <a:lnTo>
                  <a:pt x="360172" y="31750"/>
                </a:lnTo>
                <a:lnTo>
                  <a:pt x="410972" y="31750"/>
                </a:lnTo>
                <a:lnTo>
                  <a:pt x="347472" y="0"/>
                </a:lnTo>
                <a:close/>
              </a:path>
              <a:path w="424179" h="76200">
                <a:moveTo>
                  <a:pt x="3474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7472" y="44450"/>
                </a:lnTo>
                <a:lnTo>
                  <a:pt x="347472" y="31750"/>
                </a:lnTo>
                <a:close/>
              </a:path>
              <a:path w="424179" h="76200">
                <a:moveTo>
                  <a:pt x="410972" y="31750"/>
                </a:moveTo>
                <a:lnTo>
                  <a:pt x="360172" y="31750"/>
                </a:lnTo>
                <a:lnTo>
                  <a:pt x="360172" y="44450"/>
                </a:lnTo>
                <a:lnTo>
                  <a:pt x="410972" y="44450"/>
                </a:lnTo>
                <a:lnTo>
                  <a:pt x="423672" y="38100"/>
                </a:lnTo>
                <a:lnTo>
                  <a:pt x="4109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19216" y="3427476"/>
            <a:ext cx="638810" cy="380365"/>
          </a:xfrm>
          <a:custGeom>
            <a:avLst/>
            <a:gdLst/>
            <a:ahLst/>
            <a:cxnLst/>
            <a:rect l="l" t="t" r="r" b="b"/>
            <a:pathLst>
              <a:path w="638810" h="380364">
                <a:moveTo>
                  <a:pt x="569874" y="33225"/>
                </a:moveTo>
                <a:lnTo>
                  <a:pt x="0" y="369443"/>
                </a:lnTo>
                <a:lnTo>
                  <a:pt x="6350" y="380365"/>
                </a:lnTo>
                <a:lnTo>
                  <a:pt x="576326" y="44161"/>
                </a:lnTo>
                <a:lnTo>
                  <a:pt x="569874" y="33225"/>
                </a:lnTo>
                <a:close/>
              </a:path>
              <a:path w="638810" h="380364">
                <a:moveTo>
                  <a:pt x="621357" y="26797"/>
                </a:moveTo>
                <a:lnTo>
                  <a:pt x="580771" y="26797"/>
                </a:lnTo>
                <a:lnTo>
                  <a:pt x="587248" y="37719"/>
                </a:lnTo>
                <a:lnTo>
                  <a:pt x="576326" y="44161"/>
                </a:lnTo>
                <a:lnTo>
                  <a:pt x="592455" y="71500"/>
                </a:lnTo>
                <a:lnTo>
                  <a:pt x="621357" y="26797"/>
                </a:lnTo>
                <a:close/>
              </a:path>
              <a:path w="638810" h="380364">
                <a:moveTo>
                  <a:pt x="580771" y="26797"/>
                </a:moveTo>
                <a:lnTo>
                  <a:pt x="569874" y="33225"/>
                </a:lnTo>
                <a:lnTo>
                  <a:pt x="576326" y="44161"/>
                </a:lnTo>
                <a:lnTo>
                  <a:pt x="587248" y="37719"/>
                </a:lnTo>
                <a:lnTo>
                  <a:pt x="580771" y="26797"/>
                </a:lnTo>
                <a:close/>
              </a:path>
              <a:path w="638810" h="380364">
                <a:moveTo>
                  <a:pt x="638683" y="0"/>
                </a:moveTo>
                <a:lnTo>
                  <a:pt x="553720" y="5841"/>
                </a:lnTo>
                <a:lnTo>
                  <a:pt x="569874" y="33225"/>
                </a:lnTo>
                <a:lnTo>
                  <a:pt x="580771" y="26797"/>
                </a:lnTo>
                <a:lnTo>
                  <a:pt x="621357" y="26797"/>
                </a:lnTo>
                <a:lnTo>
                  <a:pt x="638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120128" y="2118360"/>
            <a:ext cx="0" cy="2059305"/>
          </a:xfrm>
          <a:custGeom>
            <a:avLst/>
            <a:gdLst/>
            <a:ahLst/>
            <a:cxnLst/>
            <a:rect l="l" t="t" r="r" b="b"/>
            <a:pathLst>
              <a:path w="0" h="2059304">
                <a:moveTo>
                  <a:pt x="0" y="0"/>
                </a:moveTo>
                <a:lnTo>
                  <a:pt x="0" y="20589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20128" y="4139184"/>
            <a:ext cx="425450" cy="76200"/>
          </a:xfrm>
          <a:custGeom>
            <a:avLst/>
            <a:gdLst/>
            <a:ahLst/>
            <a:cxnLst/>
            <a:rect l="l" t="t" r="r" b="b"/>
            <a:pathLst>
              <a:path w="425450" h="76200">
                <a:moveTo>
                  <a:pt x="348996" y="0"/>
                </a:moveTo>
                <a:lnTo>
                  <a:pt x="348996" y="76200"/>
                </a:lnTo>
                <a:lnTo>
                  <a:pt x="412496" y="44450"/>
                </a:lnTo>
                <a:lnTo>
                  <a:pt x="361696" y="44450"/>
                </a:lnTo>
                <a:lnTo>
                  <a:pt x="361696" y="31750"/>
                </a:lnTo>
                <a:lnTo>
                  <a:pt x="412496" y="31750"/>
                </a:lnTo>
                <a:lnTo>
                  <a:pt x="348996" y="0"/>
                </a:lnTo>
                <a:close/>
              </a:path>
              <a:path w="425450" h="76200">
                <a:moveTo>
                  <a:pt x="34899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8996" y="44450"/>
                </a:lnTo>
                <a:lnTo>
                  <a:pt x="348996" y="31750"/>
                </a:lnTo>
                <a:close/>
              </a:path>
              <a:path w="425450" h="76200">
                <a:moveTo>
                  <a:pt x="412496" y="31750"/>
                </a:moveTo>
                <a:lnTo>
                  <a:pt x="361696" y="31750"/>
                </a:lnTo>
                <a:lnTo>
                  <a:pt x="361696" y="44450"/>
                </a:lnTo>
                <a:lnTo>
                  <a:pt x="412496" y="44450"/>
                </a:lnTo>
                <a:lnTo>
                  <a:pt x="425196" y="38100"/>
                </a:lnTo>
                <a:lnTo>
                  <a:pt x="41249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05117" y="3613403"/>
            <a:ext cx="640715" cy="382270"/>
          </a:xfrm>
          <a:custGeom>
            <a:avLst/>
            <a:gdLst/>
            <a:ahLst/>
            <a:cxnLst/>
            <a:rect l="l" t="t" r="r" b="b"/>
            <a:pathLst>
              <a:path w="640715" h="382270">
                <a:moveTo>
                  <a:pt x="571348" y="33267"/>
                </a:moveTo>
                <a:lnTo>
                  <a:pt x="0" y="370967"/>
                </a:lnTo>
                <a:lnTo>
                  <a:pt x="6350" y="381889"/>
                </a:lnTo>
                <a:lnTo>
                  <a:pt x="577799" y="44202"/>
                </a:lnTo>
                <a:lnTo>
                  <a:pt x="571348" y="33267"/>
                </a:lnTo>
                <a:close/>
              </a:path>
              <a:path w="640715" h="382270">
                <a:moveTo>
                  <a:pt x="622912" y="26797"/>
                </a:moveTo>
                <a:lnTo>
                  <a:pt x="582294" y="26797"/>
                </a:lnTo>
                <a:lnTo>
                  <a:pt x="588772" y="37719"/>
                </a:lnTo>
                <a:lnTo>
                  <a:pt x="577799" y="44202"/>
                </a:lnTo>
                <a:lnTo>
                  <a:pt x="593978" y="71628"/>
                </a:lnTo>
                <a:lnTo>
                  <a:pt x="622912" y="26797"/>
                </a:lnTo>
                <a:close/>
              </a:path>
              <a:path w="640715" h="382270">
                <a:moveTo>
                  <a:pt x="582294" y="26797"/>
                </a:moveTo>
                <a:lnTo>
                  <a:pt x="571348" y="33267"/>
                </a:lnTo>
                <a:lnTo>
                  <a:pt x="577799" y="44202"/>
                </a:lnTo>
                <a:lnTo>
                  <a:pt x="588772" y="37719"/>
                </a:lnTo>
                <a:lnTo>
                  <a:pt x="582294" y="26797"/>
                </a:lnTo>
                <a:close/>
              </a:path>
              <a:path w="640715" h="382270">
                <a:moveTo>
                  <a:pt x="640206" y="0"/>
                </a:moveTo>
                <a:lnTo>
                  <a:pt x="555243" y="5969"/>
                </a:lnTo>
                <a:lnTo>
                  <a:pt x="571348" y="33267"/>
                </a:lnTo>
                <a:lnTo>
                  <a:pt x="582294" y="26797"/>
                </a:lnTo>
                <a:lnTo>
                  <a:pt x="622912" y="26797"/>
                </a:lnTo>
                <a:lnTo>
                  <a:pt x="640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86100" y="4736591"/>
            <a:ext cx="5309870" cy="375285"/>
          </a:xfrm>
          <a:custGeom>
            <a:avLst/>
            <a:gdLst/>
            <a:ahLst/>
            <a:cxnLst/>
            <a:rect l="l" t="t" r="r" b="b"/>
            <a:pathLst>
              <a:path w="5309870" h="375285">
                <a:moveTo>
                  <a:pt x="5309616" y="0"/>
                </a:moveTo>
                <a:lnTo>
                  <a:pt x="5289167" y="59240"/>
                </a:lnTo>
                <a:lnTo>
                  <a:pt x="5232229" y="110697"/>
                </a:lnTo>
                <a:lnTo>
                  <a:pt x="5192141" y="132540"/>
                </a:lnTo>
                <a:lnTo>
                  <a:pt x="5145408" y="151278"/>
                </a:lnTo>
                <a:lnTo>
                  <a:pt x="5092856" y="166524"/>
                </a:lnTo>
                <a:lnTo>
                  <a:pt x="5035312" y="177893"/>
                </a:lnTo>
                <a:lnTo>
                  <a:pt x="4973601" y="184997"/>
                </a:lnTo>
                <a:lnTo>
                  <a:pt x="4908550" y="187451"/>
                </a:lnTo>
                <a:lnTo>
                  <a:pt x="3055874" y="187451"/>
                </a:lnTo>
                <a:lnTo>
                  <a:pt x="2990822" y="189906"/>
                </a:lnTo>
                <a:lnTo>
                  <a:pt x="2929111" y="197010"/>
                </a:lnTo>
                <a:lnTo>
                  <a:pt x="2871567" y="208379"/>
                </a:lnTo>
                <a:lnTo>
                  <a:pt x="2819015" y="223625"/>
                </a:lnTo>
                <a:lnTo>
                  <a:pt x="2772282" y="242363"/>
                </a:lnTo>
                <a:lnTo>
                  <a:pt x="2732194" y="264206"/>
                </a:lnTo>
                <a:lnTo>
                  <a:pt x="2699577" y="288768"/>
                </a:lnTo>
                <a:lnTo>
                  <a:pt x="2660057" y="344503"/>
                </a:lnTo>
                <a:lnTo>
                  <a:pt x="2654808" y="374903"/>
                </a:lnTo>
                <a:lnTo>
                  <a:pt x="2649558" y="344503"/>
                </a:lnTo>
                <a:lnTo>
                  <a:pt x="2610038" y="288768"/>
                </a:lnTo>
                <a:lnTo>
                  <a:pt x="2577421" y="264206"/>
                </a:lnTo>
                <a:lnTo>
                  <a:pt x="2537332" y="242363"/>
                </a:lnTo>
                <a:lnTo>
                  <a:pt x="2490600" y="223625"/>
                </a:lnTo>
                <a:lnTo>
                  <a:pt x="2438048" y="208379"/>
                </a:lnTo>
                <a:lnTo>
                  <a:pt x="2380504" y="197010"/>
                </a:lnTo>
                <a:lnTo>
                  <a:pt x="2318793" y="189906"/>
                </a:lnTo>
                <a:lnTo>
                  <a:pt x="2253741" y="187451"/>
                </a:lnTo>
                <a:lnTo>
                  <a:pt x="401065" y="187451"/>
                </a:lnTo>
                <a:lnTo>
                  <a:pt x="336014" y="184997"/>
                </a:lnTo>
                <a:lnTo>
                  <a:pt x="274303" y="177893"/>
                </a:lnTo>
                <a:lnTo>
                  <a:pt x="216759" y="166524"/>
                </a:lnTo>
                <a:lnTo>
                  <a:pt x="164207" y="151278"/>
                </a:lnTo>
                <a:lnTo>
                  <a:pt x="117474" y="132540"/>
                </a:lnTo>
                <a:lnTo>
                  <a:pt x="77386" y="110697"/>
                </a:lnTo>
                <a:lnTo>
                  <a:pt x="44769" y="86135"/>
                </a:lnTo>
                <a:lnTo>
                  <a:pt x="5249" y="3040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7540752" y="3608832"/>
          <a:ext cx="86423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/>
              </a:tblGrid>
              <a:tr h="376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258267" y="4969978"/>
            <a:ext cx="7847965" cy="166370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5255895">
              <a:lnSpc>
                <a:spcPct val="100000"/>
              </a:lnSpc>
              <a:spcBef>
                <a:spcPts val="1330"/>
              </a:spcBef>
            </a:pPr>
            <a:r>
              <a:rPr dirty="0" sz="2000">
                <a:solidFill>
                  <a:srgbClr val="FF0000"/>
                </a:solidFill>
                <a:latin typeface="华文新魏"/>
                <a:cs typeface="华文新魏"/>
              </a:rPr>
              <a:t>页表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200" spc="5" b="1">
                <a:latin typeface="微软雅黑"/>
                <a:cs typeface="微软雅黑"/>
              </a:rPr>
              <a:t>问题</a:t>
            </a:r>
            <a:r>
              <a:rPr dirty="0" sz="2200" spc="45" b="1">
                <a:latin typeface="微软雅黑"/>
                <a:cs typeface="微软雅黑"/>
              </a:rPr>
              <a:t>:</a:t>
            </a:r>
            <a:r>
              <a:rPr dirty="0" sz="2200" spc="-145" b="1">
                <a:latin typeface="微软雅黑"/>
                <a:cs typeface="微软雅黑"/>
              </a:rPr>
              <a:t> </a:t>
            </a:r>
            <a:r>
              <a:rPr dirty="0" sz="2200" b="1">
                <a:latin typeface="微软雅黑"/>
                <a:cs typeface="微软雅黑"/>
              </a:rPr>
              <a:t>增加了寻</a:t>
            </a:r>
            <a:r>
              <a:rPr dirty="0" sz="2200" spc="-5" b="1">
                <a:latin typeface="微软雅黑"/>
                <a:cs typeface="微软雅黑"/>
              </a:rPr>
              <a:t>址</a:t>
            </a:r>
            <a:r>
              <a:rPr dirty="0" sz="2200" b="1">
                <a:latin typeface="微软雅黑"/>
                <a:cs typeface="微软雅黑"/>
              </a:rPr>
              <a:t>时</a:t>
            </a:r>
            <a:r>
              <a:rPr dirty="0" sz="2200" spc="-5" b="1">
                <a:latin typeface="微软雅黑"/>
                <a:cs typeface="微软雅黑"/>
              </a:rPr>
              <a:t>间，</a:t>
            </a:r>
            <a:r>
              <a:rPr dirty="0" sz="2200" b="1">
                <a:latin typeface="微软雅黑"/>
                <a:cs typeface="微软雅黑"/>
              </a:rPr>
              <a:t>在</a:t>
            </a:r>
            <a:r>
              <a:rPr dirty="0" sz="2200" spc="-5" b="1">
                <a:latin typeface="微软雅黑"/>
                <a:cs typeface="微软雅黑"/>
              </a:rPr>
              <a:t>计算</a:t>
            </a:r>
            <a:r>
              <a:rPr dirty="0" sz="2200" b="1">
                <a:latin typeface="微软雅黑"/>
                <a:cs typeface="微软雅黑"/>
              </a:rPr>
              <a:t>机</a:t>
            </a:r>
            <a:r>
              <a:rPr dirty="0" sz="2200" spc="-5" b="1">
                <a:latin typeface="微软雅黑"/>
                <a:cs typeface="微软雅黑"/>
              </a:rPr>
              <a:t>系统</a:t>
            </a:r>
            <a:r>
              <a:rPr dirty="0" sz="2200" b="1">
                <a:latin typeface="微软雅黑"/>
                <a:cs typeface="微软雅黑"/>
              </a:rPr>
              <a:t>中</a:t>
            </a:r>
            <a:r>
              <a:rPr dirty="0" sz="2200" spc="-5" b="1">
                <a:latin typeface="微软雅黑"/>
                <a:cs typeface="微软雅黑"/>
              </a:rPr>
              <a:t>时间</a:t>
            </a:r>
            <a:r>
              <a:rPr dirty="0" sz="2200" b="1">
                <a:latin typeface="微软雅黑"/>
                <a:cs typeface="微软雅黑"/>
              </a:rPr>
              <a:t>与</a:t>
            </a:r>
            <a:r>
              <a:rPr dirty="0" sz="2200" spc="-5" b="1">
                <a:latin typeface="微软雅黑"/>
                <a:cs typeface="微软雅黑"/>
              </a:rPr>
              <a:t>空间</a:t>
            </a:r>
            <a:r>
              <a:rPr dirty="0" sz="2200" b="1">
                <a:latin typeface="微软雅黑"/>
                <a:cs typeface="微软雅黑"/>
              </a:rPr>
              <a:t>总</a:t>
            </a:r>
            <a:r>
              <a:rPr dirty="0" sz="2200" spc="-5" b="1">
                <a:latin typeface="微软雅黑"/>
                <a:cs typeface="微软雅黑"/>
              </a:rPr>
              <a:t>是存在</a:t>
            </a:r>
            <a:endParaRPr sz="22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b="1">
                <a:latin typeface="微软雅黑"/>
                <a:cs typeface="微软雅黑"/>
              </a:rPr>
              <a:t>一些矛盾，</a:t>
            </a:r>
            <a:r>
              <a:rPr dirty="0" sz="2200" spc="-5" b="1">
                <a:latin typeface="微软雅黑"/>
                <a:cs typeface="微软雅黑"/>
              </a:rPr>
              <a:t>因此</a:t>
            </a:r>
            <a:r>
              <a:rPr dirty="0" sz="2200" b="1">
                <a:latin typeface="微软雅黑"/>
                <a:cs typeface="微软雅黑"/>
              </a:rPr>
              <a:t>经</a:t>
            </a:r>
            <a:r>
              <a:rPr dirty="0" sz="2200" spc="-5" b="1">
                <a:latin typeface="微软雅黑"/>
                <a:cs typeface="微软雅黑"/>
              </a:rPr>
              <a:t>常会</a:t>
            </a:r>
            <a:r>
              <a:rPr dirty="0" sz="2200" b="1">
                <a:latin typeface="微软雅黑"/>
                <a:cs typeface="微软雅黑"/>
              </a:rPr>
              <a:t>采</a:t>
            </a:r>
            <a:r>
              <a:rPr dirty="0" sz="2200" spc="-5" b="1">
                <a:latin typeface="微软雅黑"/>
                <a:cs typeface="微软雅黑"/>
              </a:rPr>
              <a:t>取折</a:t>
            </a:r>
            <a:r>
              <a:rPr dirty="0" sz="2200" b="1">
                <a:latin typeface="微软雅黑"/>
                <a:cs typeface="微软雅黑"/>
              </a:rPr>
              <a:t>衷</a:t>
            </a:r>
            <a:r>
              <a:rPr dirty="0" sz="2200" spc="-5" b="1">
                <a:latin typeface="微软雅黑"/>
                <a:cs typeface="微软雅黑"/>
              </a:rPr>
              <a:t>的方</a:t>
            </a:r>
            <a:r>
              <a:rPr dirty="0" sz="2200" b="1">
                <a:latin typeface="微软雅黑"/>
                <a:cs typeface="微软雅黑"/>
              </a:rPr>
              <a:t>案</a:t>
            </a:r>
            <a:r>
              <a:rPr dirty="0" sz="2200" spc="-5" b="1">
                <a:latin typeface="微软雅黑"/>
                <a:cs typeface="微软雅黑"/>
              </a:rPr>
              <a:t>，以</a:t>
            </a:r>
            <a:r>
              <a:rPr dirty="0" sz="2200" b="1">
                <a:latin typeface="微软雅黑"/>
                <a:cs typeface="微软雅黑"/>
              </a:rPr>
              <a:t>时</a:t>
            </a:r>
            <a:r>
              <a:rPr dirty="0" sz="2200" spc="-5" b="1">
                <a:latin typeface="微软雅黑"/>
                <a:cs typeface="微软雅黑"/>
              </a:rPr>
              <a:t>间换</a:t>
            </a:r>
            <a:r>
              <a:rPr dirty="0" sz="2200" b="1">
                <a:latin typeface="微软雅黑"/>
                <a:cs typeface="微软雅黑"/>
              </a:rPr>
              <a:t>空</a:t>
            </a:r>
            <a:r>
              <a:rPr dirty="0" sz="2200" spc="-5" b="1">
                <a:latin typeface="微软雅黑"/>
                <a:cs typeface="微软雅黑"/>
              </a:rPr>
              <a:t>间，</a:t>
            </a:r>
            <a:r>
              <a:rPr dirty="0" sz="2200" b="1">
                <a:latin typeface="微软雅黑"/>
                <a:cs typeface="微软雅黑"/>
              </a:rPr>
              <a:t>或</a:t>
            </a:r>
            <a:r>
              <a:rPr dirty="0" sz="2200" spc="-5" b="1">
                <a:latin typeface="微软雅黑"/>
                <a:cs typeface="微软雅黑"/>
              </a:rPr>
              <a:t>者以 </a:t>
            </a:r>
            <a:r>
              <a:rPr dirty="0" sz="2200" b="1">
                <a:latin typeface="微软雅黑"/>
                <a:cs typeface="微软雅黑"/>
              </a:rPr>
              <a:t>空间换取时</a:t>
            </a:r>
            <a:r>
              <a:rPr dirty="0" sz="2200" spc="-5" b="1">
                <a:latin typeface="微软雅黑"/>
                <a:cs typeface="微软雅黑"/>
              </a:rPr>
              <a:t>间。</a:t>
            </a:r>
            <a:endParaRPr sz="2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321" y="917575"/>
            <a:ext cx="1708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"/>
              <a:t>重定位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8540" y="2359379"/>
            <a:ext cx="8051800" cy="368490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可用的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主存空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间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通常被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许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多进程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共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享</a:t>
            </a:r>
            <a:endParaRPr sz="2400">
              <a:latin typeface="微软雅黑"/>
              <a:cs typeface="微软雅黑"/>
            </a:endParaRPr>
          </a:p>
          <a:p>
            <a:pPr algn="just" marL="285115" marR="13335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并不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能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事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先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知道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某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执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期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间会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有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其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他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哪些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驻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留在主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存中</a:t>
            </a:r>
            <a:endParaRPr sz="2400">
              <a:latin typeface="微软雅黑"/>
              <a:cs typeface="微软雅黑"/>
            </a:endParaRPr>
          </a:p>
          <a:p>
            <a:pPr algn="just" marL="285115" marR="6985" indent="-272415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希望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通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过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提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供一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巨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大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的就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绪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池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能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够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把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活动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换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入或换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出主存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以便使处理器的利用率最大化</a:t>
            </a:r>
            <a:endParaRPr sz="24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操作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系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统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需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要知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道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控制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信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息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和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执行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栈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以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及该</a:t>
            </a:r>
            <a:r>
              <a:rPr dirty="0" sz="2400" spc="35" b="1">
                <a:solidFill>
                  <a:srgbClr val="073D86"/>
                </a:solidFill>
                <a:latin typeface="微软雅黑"/>
                <a:cs typeface="微软雅黑"/>
              </a:rPr>
              <a:t>进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开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始执行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程序的入口点的位置</a:t>
            </a:r>
            <a:endParaRPr sz="2400">
              <a:latin typeface="微软雅黑"/>
              <a:cs typeface="微软雅黑"/>
            </a:endParaRPr>
          </a:p>
          <a:p>
            <a:pPr algn="just" marL="285115" marR="6350" indent="-272415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处理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器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硬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件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和操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作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系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统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软件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必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须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能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够把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程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序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代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码中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储 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器访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问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转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换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成实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际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物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理存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储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器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地</a:t>
            </a:r>
            <a:r>
              <a:rPr dirty="0" sz="2400" spc="85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spc="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以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反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映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程序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在</a:t>
            </a:r>
            <a:r>
              <a:rPr dirty="0" sz="2400" spc="40" b="1">
                <a:solidFill>
                  <a:srgbClr val="073D86"/>
                </a:solidFill>
                <a:latin typeface="微软雅黑"/>
                <a:cs typeface="微软雅黑"/>
              </a:rPr>
              <a:t>主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中的当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前位置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264" y="374650"/>
            <a:ext cx="5511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多级页表结构的本质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95400"/>
            <a:ext cx="7848600" cy="4942840"/>
          </a:xfrm>
          <a:custGeom>
            <a:avLst/>
            <a:gdLst/>
            <a:ahLst/>
            <a:cxnLst/>
            <a:rect l="l" t="t" r="r" b="b"/>
            <a:pathLst>
              <a:path w="7848600" h="4942840">
                <a:moveTo>
                  <a:pt x="0" y="4942332"/>
                </a:moveTo>
                <a:lnTo>
                  <a:pt x="7848600" y="4942332"/>
                </a:lnTo>
                <a:lnTo>
                  <a:pt x="7848600" y="0"/>
                </a:lnTo>
                <a:lnTo>
                  <a:pt x="0" y="0"/>
                </a:lnTo>
                <a:lnTo>
                  <a:pt x="0" y="4942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9" y="1215667"/>
            <a:ext cx="7402830" cy="326897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多级不连续导致多级索引。</a:t>
            </a:r>
            <a:endParaRPr sz="28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以二级页表为例，用户程序的页面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dirty="0" sz="2800" spc="-10">
                <a:solidFill>
                  <a:srgbClr val="073D86"/>
                </a:solidFill>
                <a:latin typeface="华文新魏"/>
                <a:cs typeface="华文新魏"/>
              </a:rPr>
              <a:t>连续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存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endParaRPr sz="2800">
              <a:latin typeface="华文新魏"/>
              <a:cs typeface="华文新魏"/>
            </a:endParaRPr>
          </a:p>
          <a:p>
            <a:pPr algn="just" marL="28575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，要有页面地址索引，该索引是进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进 程页表又是不连续存放的多个页表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，故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表 页也要页表页地址索引，该索引就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录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800">
              <a:latin typeface="华文新魏"/>
              <a:cs typeface="华文新魏"/>
            </a:endParaRPr>
          </a:p>
          <a:p>
            <a:pPr marL="285750" marR="5080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页目录项是页表页的索引，而页表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页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项是</a:t>
            </a:r>
            <a:r>
              <a:rPr dirty="0" sz="280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程序的页面索引。</a:t>
            </a:r>
            <a:endParaRPr sz="2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569" y="478993"/>
            <a:ext cx="24638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511" y="2264664"/>
            <a:ext cx="8572500" cy="3756660"/>
          </a:xfrm>
          <a:custGeom>
            <a:avLst/>
            <a:gdLst/>
            <a:ahLst/>
            <a:cxnLst/>
            <a:rect l="l" t="t" r="r" b="b"/>
            <a:pathLst>
              <a:path w="8572500" h="3756660">
                <a:moveTo>
                  <a:pt x="0" y="3756660"/>
                </a:moveTo>
                <a:lnTo>
                  <a:pt x="8572500" y="3756660"/>
                </a:lnTo>
                <a:lnTo>
                  <a:pt x="8572500" y="0"/>
                </a:lnTo>
                <a:lnTo>
                  <a:pt x="0" y="0"/>
                </a:lnTo>
                <a:lnTo>
                  <a:pt x="0" y="3756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4165" y="4723638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 h="0">
                <a:moveTo>
                  <a:pt x="0" y="0"/>
                </a:moveTo>
                <a:lnTo>
                  <a:pt x="2348484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642" y="2241041"/>
            <a:ext cx="8228965" cy="36487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115" marR="6985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页表设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计的一个重要缺陷是页表的大小与虚拟地址空间的大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小成正比</a:t>
            </a:r>
            <a:endParaRPr sz="2400">
              <a:latin typeface="微软雅黑"/>
              <a:cs typeface="微软雅黑"/>
            </a:endParaRPr>
          </a:p>
          <a:p>
            <a:pPr algn="just" marL="285115" marR="5715" indent="-272415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在反向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页表方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法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中，虚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地址的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号部分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使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用一个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单散列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函数映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射到哈希表中。哈希表包含一个指向反向表的指针，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而反向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表中含有页表项。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ts val="2735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通过这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个结构，哈希表和反向表中只有一项对应于一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个</a:t>
            </a:r>
            <a:r>
              <a:rPr dirty="0" u="sng" sz="2400" spc="-5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实存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735"/>
              </a:lnSpc>
            </a:pPr>
            <a:r>
              <a:rPr dirty="0" u="sng" sz="2400" spc="-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页</a:t>
            </a:r>
            <a:r>
              <a:rPr dirty="0" u="sng" sz="24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(</a:t>
            </a:r>
            <a:r>
              <a:rPr dirty="0" u="sng" sz="24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面向</a:t>
            </a:r>
            <a:r>
              <a:rPr dirty="0" u="sng" sz="2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实存</a:t>
            </a:r>
            <a:r>
              <a:rPr dirty="0" u="sng" sz="24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/>
                <a:cs typeface="微软雅黑"/>
              </a:rPr>
              <a:t>)</a:t>
            </a:r>
            <a:r>
              <a:rPr dirty="0" sz="2400" spc="-4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而不是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虚拟</a:t>
            </a:r>
            <a:r>
              <a:rPr dirty="0" sz="2400" spc="-10" b="1">
                <a:solidFill>
                  <a:srgbClr val="FF0000"/>
                </a:solidFill>
                <a:latin typeface="微软雅黑"/>
                <a:cs typeface="微软雅黑"/>
              </a:rPr>
              <a:t>页</a:t>
            </a:r>
            <a:r>
              <a:rPr dirty="0" sz="2400" spc="-85" b="1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微软雅黑"/>
                <a:cs typeface="微软雅黑"/>
              </a:rPr>
              <a:t>面向虚存</a:t>
            </a:r>
            <a:r>
              <a:rPr dirty="0" sz="2400" spc="-100" b="1">
                <a:solidFill>
                  <a:srgbClr val="FF0000"/>
                </a:solidFill>
                <a:latin typeface="微软雅黑"/>
                <a:cs typeface="微软雅黑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marR="6985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因此，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不论由多少进程、支持多少虚拟页，页表都只需要实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存中的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一个固定部分。</a:t>
            </a:r>
            <a:endParaRPr sz="2400">
              <a:latin typeface="微软雅黑"/>
              <a:cs typeface="微软雅黑"/>
            </a:endParaRPr>
          </a:p>
          <a:p>
            <a:pPr marL="285115" indent="-272415">
              <a:lnSpc>
                <a:spcPct val="100000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PowerPC, </a:t>
            </a:r>
            <a:r>
              <a:rPr dirty="0" sz="2400" spc="-10" b="1">
                <a:solidFill>
                  <a:srgbClr val="073D86"/>
                </a:solidFill>
                <a:latin typeface="Candara"/>
                <a:cs typeface="Candara"/>
              </a:rPr>
              <a:t>UltraSPARC, </a:t>
            </a:r>
            <a:r>
              <a:rPr dirty="0" sz="2400" spc="-5" b="1">
                <a:solidFill>
                  <a:srgbClr val="073D86"/>
                </a:solidFill>
                <a:latin typeface="Candara"/>
                <a:cs typeface="Candara"/>
              </a:rPr>
              <a:t>and </a:t>
            </a:r>
            <a:r>
              <a:rPr dirty="0" sz="2400" b="1">
                <a:solidFill>
                  <a:srgbClr val="073D86"/>
                </a:solidFill>
                <a:latin typeface="Candara"/>
                <a:cs typeface="Candara"/>
              </a:rPr>
              <a:t>IA-64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538988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996567"/>
            <a:ext cx="8336915" cy="28809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页号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虚拟地址页号部分。</a:t>
            </a:r>
            <a:endParaRPr sz="2400">
              <a:latin typeface="微软雅黑"/>
              <a:cs typeface="微软雅黑"/>
            </a:endParaRPr>
          </a:p>
          <a:p>
            <a:pPr marL="285115" marR="113664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FF0000"/>
                </a:solidFill>
                <a:latin typeface="微软雅黑"/>
                <a:cs typeface="微软雅黑"/>
              </a:rPr>
              <a:t>进程标</a:t>
            </a:r>
            <a:r>
              <a:rPr dirty="0" sz="2400" b="1">
                <a:solidFill>
                  <a:srgbClr val="FF0000"/>
                </a:solidFill>
                <a:latin typeface="微软雅黑"/>
                <a:cs typeface="微软雅黑"/>
              </a:rPr>
              <a:t>志</a:t>
            </a: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符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：使用该页的进程。页号和进程标志符结合起来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标志一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个特定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的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进程的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拟地址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空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间的一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marR="1066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控制位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：该域包含一些标记，比如有效、访问和修改，以及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保护和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锁定的信息。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ct val="100499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10" b="1">
                <a:solidFill>
                  <a:srgbClr val="FF0000"/>
                </a:solidFill>
                <a:latin typeface="微软雅黑"/>
                <a:cs typeface="微软雅黑"/>
              </a:rPr>
              <a:t>链指针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：如果某个项没有链项，则该域为</a:t>
            </a:r>
            <a:r>
              <a:rPr dirty="0" sz="2400" spc="-30" b="1">
                <a:solidFill>
                  <a:srgbClr val="073D86"/>
                </a:solidFill>
                <a:latin typeface="微软雅黑"/>
                <a:cs typeface="微软雅黑"/>
              </a:rPr>
              <a:t>空</a:t>
            </a:r>
            <a:r>
              <a:rPr dirty="0" sz="2400" spc="-90" b="1">
                <a:solidFill>
                  <a:srgbClr val="073D86"/>
                </a:solidFill>
                <a:latin typeface="微软雅黑"/>
                <a:cs typeface="微软雅黑"/>
              </a:rPr>
              <a:t>(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允许用一个单独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的位来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示</a:t>
            </a:r>
            <a:r>
              <a:rPr dirty="0" sz="2400" spc="-90" b="1">
                <a:solidFill>
                  <a:srgbClr val="073D86"/>
                </a:solidFill>
                <a:latin typeface="微软雅黑"/>
                <a:cs typeface="微软雅黑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2" y="470992"/>
            <a:ext cx="39408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反置页表的结构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603" y="1267967"/>
            <a:ext cx="6624828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503" y="6341109"/>
            <a:ext cx="6701155" cy="0"/>
          </a:xfrm>
          <a:custGeom>
            <a:avLst/>
            <a:gdLst/>
            <a:ahLst/>
            <a:cxnLst/>
            <a:rect l="l" t="t" r="r" b="b"/>
            <a:pathLst>
              <a:path w="6701155" h="0">
                <a:moveTo>
                  <a:pt x="0" y="0"/>
                </a:moveTo>
                <a:lnTo>
                  <a:pt x="67010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853" y="1242060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7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5503" y="1235710"/>
            <a:ext cx="6701155" cy="0"/>
          </a:xfrm>
          <a:custGeom>
            <a:avLst/>
            <a:gdLst/>
            <a:ahLst/>
            <a:cxnLst/>
            <a:rect l="l" t="t" r="r" b="b"/>
            <a:pathLst>
              <a:path w="6701155" h="0">
                <a:moveTo>
                  <a:pt x="0" y="0"/>
                </a:moveTo>
                <a:lnTo>
                  <a:pt x="67010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60181" y="1242567"/>
            <a:ext cx="0" cy="5092700"/>
          </a:xfrm>
          <a:custGeom>
            <a:avLst/>
            <a:gdLst/>
            <a:ahLst/>
            <a:cxnLst/>
            <a:rect l="l" t="t" r="r" b="b"/>
            <a:pathLst>
              <a:path w="0" h="5092700">
                <a:moveTo>
                  <a:pt x="0" y="0"/>
                </a:moveTo>
                <a:lnTo>
                  <a:pt x="0" y="50921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0903" y="6315709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 h="0">
                <a:moveTo>
                  <a:pt x="0" y="0"/>
                </a:moveTo>
                <a:lnTo>
                  <a:pt x="66502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253" y="1267460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90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90903" y="1261110"/>
            <a:ext cx="6650355" cy="0"/>
          </a:xfrm>
          <a:custGeom>
            <a:avLst/>
            <a:gdLst/>
            <a:ahLst/>
            <a:cxnLst/>
            <a:rect l="l" t="t" r="r" b="b"/>
            <a:pathLst>
              <a:path w="6650355" h="0">
                <a:moveTo>
                  <a:pt x="0" y="0"/>
                </a:moveTo>
                <a:lnTo>
                  <a:pt x="6650228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34781" y="1267967"/>
            <a:ext cx="0" cy="5041900"/>
          </a:xfrm>
          <a:custGeom>
            <a:avLst/>
            <a:gdLst/>
            <a:ahLst/>
            <a:cxnLst/>
            <a:rect l="l" t="t" r="r" b="b"/>
            <a:pathLst>
              <a:path w="0" h="5041900">
                <a:moveTo>
                  <a:pt x="0" y="0"/>
                </a:moveTo>
                <a:lnTo>
                  <a:pt x="0" y="5041392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646" y="420370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6029" y="1698498"/>
            <a:ext cx="2308860" cy="283845"/>
          </a:xfrm>
          <a:custGeom>
            <a:avLst/>
            <a:gdLst/>
            <a:ahLst/>
            <a:cxnLst/>
            <a:rect l="l" t="t" r="r" b="b"/>
            <a:pathLst>
              <a:path w="2308859" h="283844">
                <a:moveTo>
                  <a:pt x="0" y="283463"/>
                </a:moveTo>
                <a:lnTo>
                  <a:pt x="2308860" y="283463"/>
                </a:lnTo>
                <a:lnTo>
                  <a:pt x="230886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6029" y="1698498"/>
            <a:ext cx="2308860" cy="283845"/>
          </a:xfrm>
          <a:custGeom>
            <a:avLst/>
            <a:gdLst/>
            <a:ahLst/>
            <a:cxnLst/>
            <a:rect l="l" t="t" r="r" b="b"/>
            <a:pathLst>
              <a:path w="2308859" h="283844">
                <a:moveTo>
                  <a:pt x="0" y="283463"/>
                </a:moveTo>
                <a:lnTo>
                  <a:pt x="2308860" y="283463"/>
                </a:lnTo>
                <a:lnTo>
                  <a:pt x="230886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36029" y="1698498"/>
            <a:ext cx="916305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页框号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954" y="1698498"/>
            <a:ext cx="1393190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位移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3145" y="2830067"/>
            <a:ext cx="2885440" cy="1971675"/>
          </a:xfrm>
          <a:custGeom>
            <a:avLst/>
            <a:gdLst/>
            <a:ahLst/>
            <a:cxnLst/>
            <a:rect l="l" t="t" r="r" b="b"/>
            <a:pathLst>
              <a:path w="2885440" h="1971675">
                <a:moveTo>
                  <a:pt x="0" y="1971294"/>
                </a:moveTo>
                <a:lnTo>
                  <a:pt x="2884932" y="1971294"/>
                </a:lnTo>
                <a:lnTo>
                  <a:pt x="2884932" y="0"/>
                </a:lnTo>
                <a:lnTo>
                  <a:pt x="0" y="0"/>
                </a:lnTo>
                <a:lnTo>
                  <a:pt x="0" y="1971294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3145" y="2789682"/>
            <a:ext cx="2885440" cy="2011680"/>
          </a:xfrm>
          <a:custGeom>
            <a:avLst/>
            <a:gdLst/>
            <a:ahLst/>
            <a:cxnLst/>
            <a:rect l="l" t="t" r="r" b="b"/>
            <a:pathLst>
              <a:path w="2885440" h="2011679">
                <a:moveTo>
                  <a:pt x="0" y="2011680"/>
                </a:moveTo>
                <a:lnTo>
                  <a:pt x="2884932" y="2011680"/>
                </a:lnTo>
                <a:lnTo>
                  <a:pt x="2884932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8858" y="1698498"/>
            <a:ext cx="3398520" cy="283845"/>
          </a:xfrm>
          <a:custGeom>
            <a:avLst/>
            <a:gdLst/>
            <a:ahLst/>
            <a:cxnLst/>
            <a:rect l="l" t="t" r="r" b="b"/>
            <a:pathLst>
              <a:path w="3398520" h="283844">
                <a:moveTo>
                  <a:pt x="0" y="283463"/>
                </a:moveTo>
                <a:lnTo>
                  <a:pt x="3398520" y="283463"/>
                </a:lnTo>
                <a:lnTo>
                  <a:pt x="339852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858" y="1698498"/>
            <a:ext cx="3398520" cy="283845"/>
          </a:xfrm>
          <a:custGeom>
            <a:avLst/>
            <a:gdLst/>
            <a:ahLst/>
            <a:cxnLst/>
            <a:rect l="l" t="t" r="r" b="b"/>
            <a:pathLst>
              <a:path w="3398520" h="283844">
                <a:moveTo>
                  <a:pt x="0" y="283463"/>
                </a:moveTo>
                <a:lnTo>
                  <a:pt x="3398520" y="283463"/>
                </a:lnTo>
                <a:lnTo>
                  <a:pt x="3398520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8858" y="1698498"/>
            <a:ext cx="1209040" cy="283845"/>
          </a:xfrm>
          <a:prstGeom prst="rect">
            <a:avLst/>
          </a:prstGeom>
          <a:solidFill>
            <a:srgbClr val="30B6FC"/>
          </a:solidFill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进程标识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389" y="1698498"/>
            <a:ext cx="797560" cy="283845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页号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4442" y="1698498"/>
            <a:ext cx="1393190" cy="28384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ts val="1789"/>
              </a:lnSpc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位移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2739" y="2514600"/>
            <a:ext cx="3268979" cy="315595"/>
          </a:xfrm>
          <a:custGeom>
            <a:avLst/>
            <a:gdLst/>
            <a:ahLst/>
            <a:cxnLst/>
            <a:rect l="l" t="t" r="r" b="b"/>
            <a:pathLst>
              <a:path w="3268979" h="315594">
                <a:moveTo>
                  <a:pt x="0" y="315467"/>
                </a:moveTo>
                <a:lnTo>
                  <a:pt x="3268979" y="315467"/>
                </a:lnTo>
                <a:lnTo>
                  <a:pt x="3268979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72739" y="2484246"/>
            <a:ext cx="327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进程标</a:t>
            </a:r>
            <a:r>
              <a:rPr dirty="0" sz="1800" spc="430">
                <a:solidFill>
                  <a:srgbClr val="FF0000"/>
                </a:solidFill>
                <a:latin typeface="华文新魏"/>
                <a:cs typeface="华文新魏"/>
              </a:rPr>
              <a:t>识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页号</a:t>
            </a:r>
            <a:r>
              <a:rPr dirty="0" sz="1800" spc="40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特征位</a:t>
            </a:r>
            <a:r>
              <a:rPr dirty="0" sz="1800" spc="405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链指针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8955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65320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70497" y="2830829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76771" y="3547871"/>
            <a:ext cx="576580" cy="338455"/>
          </a:xfrm>
          <a:custGeom>
            <a:avLst/>
            <a:gdLst/>
            <a:ahLst/>
            <a:cxnLst/>
            <a:rect l="l" t="t" r="r" b="b"/>
            <a:pathLst>
              <a:path w="576579" h="338454">
                <a:moveTo>
                  <a:pt x="0" y="338327"/>
                </a:moveTo>
                <a:lnTo>
                  <a:pt x="576072" y="338327"/>
                </a:lnTo>
                <a:lnTo>
                  <a:pt x="57607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53911" y="3520821"/>
            <a:ext cx="5994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华文新魏"/>
                <a:cs typeface="华文新魏"/>
              </a:rPr>
              <a:t>序号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0497" y="4450841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0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16040" y="2830067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44450" y="63500"/>
                </a:moveTo>
                <a:lnTo>
                  <a:pt x="31750" y="63500"/>
                </a:lnTo>
                <a:lnTo>
                  <a:pt x="31750" y="647700"/>
                </a:lnTo>
                <a:lnTo>
                  <a:pt x="44450" y="647700"/>
                </a:lnTo>
                <a:lnTo>
                  <a:pt x="44450" y="63500"/>
                </a:lnTo>
                <a:close/>
              </a:path>
              <a:path w="76200" h="647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47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16040" y="3802379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31750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31750" y="584200"/>
                </a:lnTo>
                <a:lnTo>
                  <a:pt x="31750" y="571500"/>
                </a:lnTo>
                <a:close/>
              </a:path>
              <a:path w="76200" h="647700">
                <a:moveTo>
                  <a:pt x="44450" y="0"/>
                </a:moveTo>
                <a:lnTo>
                  <a:pt x="31750" y="0"/>
                </a:lnTo>
                <a:lnTo>
                  <a:pt x="31750" y="584200"/>
                </a:lnTo>
                <a:lnTo>
                  <a:pt x="44450" y="584200"/>
                </a:lnTo>
                <a:lnTo>
                  <a:pt x="44450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4450" y="571500"/>
                </a:lnTo>
                <a:lnTo>
                  <a:pt x="44450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4388" y="1981200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44450" y="63500"/>
                </a:moveTo>
                <a:lnTo>
                  <a:pt x="31750" y="63500"/>
                </a:lnTo>
                <a:lnTo>
                  <a:pt x="31750" y="1676400"/>
                </a:lnTo>
                <a:lnTo>
                  <a:pt x="44450" y="1676400"/>
                </a:lnTo>
                <a:lnTo>
                  <a:pt x="44450" y="63500"/>
                </a:lnTo>
                <a:close/>
              </a:path>
              <a:path w="76200" h="1676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676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66971" y="4811267"/>
            <a:ext cx="1311910" cy="29464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190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反置页表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2383" y="1905000"/>
            <a:ext cx="0" cy="440690"/>
          </a:xfrm>
          <a:custGeom>
            <a:avLst/>
            <a:gdLst/>
            <a:ahLst/>
            <a:cxnLst/>
            <a:rect l="l" t="t" r="r" b="b"/>
            <a:pathLst>
              <a:path w="0" h="440689">
                <a:moveTo>
                  <a:pt x="0" y="0"/>
                </a:moveTo>
                <a:lnTo>
                  <a:pt x="0" y="4404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0500" y="2019300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44450" y="63500"/>
                </a:moveTo>
                <a:lnTo>
                  <a:pt x="31750" y="63500"/>
                </a:lnTo>
                <a:lnTo>
                  <a:pt x="31750" y="326136"/>
                </a:lnTo>
                <a:lnTo>
                  <a:pt x="44450" y="326136"/>
                </a:lnTo>
                <a:lnTo>
                  <a:pt x="44450" y="63500"/>
                </a:lnTo>
                <a:close/>
              </a:path>
              <a:path w="76200" h="3263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263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717792" y="1371600"/>
            <a:ext cx="1229995" cy="3175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2020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物理地址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8216" y="1371600"/>
            <a:ext cx="1243965" cy="2286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逻辑地址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511" y="3276600"/>
            <a:ext cx="894715" cy="775970"/>
          </a:xfrm>
          <a:prstGeom prst="rect">
            <a:avLst/>
          </a:prstGeom>
          <a:solidFill>
            <a:srgbClr val="FFCC66"/>
          </a:solidFill>
          <a:ln w="9143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哈希</a:t>
            </a:r>
            <a:endParaRPr sz="18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华文新魏"/>
                <a:cs typeface="华文新魏"/>
              </a:rPr>
              <a:t>函数</a:t>
            </a:r>
            <a:endParaRPr sz="1800">
              <a:latin typeface="华文新魏"/>
              <a:cs typeface="华文新魏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723644" y="2750820"/>
          <a:ext cx="589915" cy="203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/>
              </a:tblGrid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94615">
                        <a:lnSpc>
                          <a:spcPts val="990"/>
                        </a:lnSpc>
                      </a:pPr>
                      <a:r>
                        <a:rPr dirty="0" sz="1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marL="94615">
                        <a:lnSpc>
                          <a:spcPts val="869"/>
                        </a:lnSpc>
                      </a:pPr>
                      <a:r>
                        <a:rPr dirty="0" sz="1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  <a:tr h="675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0B6FC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976627" y="2023872"/>
            <a:ext cx="0" cy="338455"/>
          </a:xfrm>
          <a:custGeom>
            <a:avLst/>
            <a:gdLst/>
            <a:ahLst/>
            <a:cxnLst/>
            <a:rect l="l" t="t" r="r" b="b"/>
            <a:pathLst>
              <a:path w="0"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8095" y="2362200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 h="0">
                <a:moveTo>
                  <a:pt x="0" y="0"/>
                </a:moveTo>
                <a:lnTo>
                  <a:pt x="1208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1291" y="2362073"/>
            <a:ext cx="76200" cy="901065"/>
          </a:xfrm>
          <a:custGeom>
            <a:avLst/>
            <a:gdLst/>
            <a:ahLst/>
            <a:cxnLst/>
            <a:rect l="l" t="t" r="r" b="b"/>
            <a:pathLst>
              <a:path w="76200" h="901064">
                <a:moveTo>
                  <a:pt x="0" y="823976"/>
                </a:moveTo>
                <a:lnTo>
                  <a:pt x="36804" y="900811"/>
                </a:lnTo>
                <a:lnTo>
                  <a:pt x="69833" y="837438"/>
                </a:lnTo>
                <a:lnTo>
                  <a:pt x="44234" y="837438"/>
                </a:lnTo>
                <a:lnTo>
                  <a:pt x="31534" y="837184"/>
                </a:lnTo>
                <a:lnTo>
                  <a:pt x="31748" y="824505"/>
                </a:lnTo>
                <a:lnTo>
                  <a:pt x="0" y="823976"/>
                </a:lnTo>
                <a:close/>
              </a:path>
              <a:path w="76200" h="901064">
                <a:moveTo>
                  <a:pt x="31748" y="824505"/>
                </a:moveTo>
                <a:lnTo>
                  <a:pt x="31534" y="837184"/>
                </a:lnTo>
                <a:lnTo>
                  <a:pt x="44234" y="837438"/>
                </a:lnTo>
                <a:lnTo>
                  <a:pt x="44449" y="824716"/>
                </a:lnTo>
                <a:lnTo>
                  <a:pt x="31748" y="824505"/>
                </a:lnTo>
                <a:close/>
              </a:path>
              <a:path w="76200" h="901064">
                <a:moveTo>
                  <a:pt x="44449" y="824716"/>
                </a:moveTo>
                <a:lnTo>
                  <a:pt x="44234" y="837438"/>
                </a:lnTo>
                <a:lnTo>
                  <a:pt x="69833" y="837438"/>
                </a:lnTo>
                <a:lnTo>
                  <a:pt x="76187" y="825246"/>
                </a:lnTo>
                <a:lnTo>
                  <a:pt x="44449" y="824716"/>
                </a:lnTo>
                <a:close/>
              </a:path>
              <a:path w="76200" h="901064">
                <a:moveTo>
                  <a:pt x="45694" y="0"/>
                </a:moveTo>
                <a:lnTo>
                  <a:pt x="31748" y="824505"/>
                </a:lnTo>
                <a:lnTo>
                  <a:pt x="44449" y="824716"/>
                </a:lnTo>
                <a:lnTo>
                  <a:pt x="58394" y="253"/>
                </a:lnTo>
                <a:lnTo>
                  <a:pt x="45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52144" y="356006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499872" y="0"/>
                </a:moveTo>
                <a:lnTo>
                  <a:pt x="499872" y="76200"/>
                </a:lnTo>
                <a:lnTo>
                  <a:pt x="563372" y="44450"/>
                </a:lnTo>
                <a:lnTo>
                  <a:pt x="512572" y="44450"/>
                </a:lnTo>
                <a:lnTo>
                  <a:pt x="512572" y="31750"/>
                </a:lnTo>
                <a:lnTo>
                  <a:pt x="563372" y="31750"/>
                </a:lnTo>
                <a:lnTo>
                  <a:pt x="499872" y="0"/>
                </a:lnTo>
                <a:close/>
              </a:path>
              <a:path w="576580" h="76200">
                <a:moveTo>
                  <a:pt x="49987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99872" y="44450"/>
                </a:lnTo>
                <a:lnTo>
                  <a:pt x="499872" y="31750"/>
                </a:lnTo>
                <a:close/>
              </a:path>
              <a:path w="576580" h="76200">
                <a:moveTo>
                  <a:pt x="563372" y="31750"/>
                </a:moveTo>
                <a:lnTo>
                  <a:pt x="512572" y="31750"/>
                </a:lnTo>
                <a:lnTo>
                  <a:pt x="512572" y="44450"/>
                </a:lnTo>
                <a:lnTo>
                  <a:pt x="563372" y="44450"/>
                </a:lnTo>
                <a:lnTo>
                  <a:pt x="576072" y="38100"/>
                </a:lnTo>
                <a:lnTo>
                  <a:pt x="5633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36191" y="4949952"/>
            <a:ext cx="958850" cy="32512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25"/>
              </a:lnSpc>
            </a:pPr>
            <a:r>
              <a:rPr dirty="0" sz="1800">
                <a:solidFill>
                  <a:srgbClr val="FF0000"/>
                </a:solidFill>
                <a:latin typeface="华文新魏"/>
                <a:cs typeface="华文新魏"/>
              </a:rPr>
              <a:t>哈希表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60847" y="2755392"/>
            <a:ext cx="0" cy="2026920"/>
          </a:xfrm>
          <a:custGeom>
            <a:avLst/>
            <a:gdLst/>
            <a:ahLst/>
            <a:cxnLst/>
            <a:rect l="l" t="t" r="r" b="b"/>
            <a:pathLst>
              <a:path w="0" h="2026920">
                <a:moveTo>
                  <a:pt x="0" y="0"/>
                </a:moveTo>
                <a:lnTo>
                  <a:pt x="0" y="20269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2383" y="34290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01748" y="3258439"/>
            <a:ext cx="770890" cy="346075"/>
          </a:xfrm>
          <a:custGeom>
            <a:avLst/>
            <a:gdLst/>
            <a:ahLst/>
            <a:cxnLst/>
            <a:rect l="l" t="t" r="r" b="b"/>
            <a:pathLst>
              <a:path w="770889" h="346075">
                <a:moveTo>
                  <a:pt x="698245" y="29103"/>
                </a:moveTo>
                <a:lnTo>
                  <a:pt x="0" y="333883"/>
                </a:lnTo>
                <a:lnTo>
                  <a:pt x="5079" y="345566"/>
                </a:lnTo>
                <a:lnTo>
                  <a:pt x="703341" y="40780"/>
                </a:lnTo>
                <a:lnTo>
                  <a:pt x="698245" y="29103"/>
                </a:lnTo>
                <a:close/>
              </a:path>
              <a:path w="770889" h="346075">
                <a:moveTo>
                  <a:pt x="754306" y="24002"/>
                </a:moveTo>
                <a:lnTo>
                  <a:pt x="709929" y="24002"/>
                </a:lnTo>
                <a:lnTo>
                  <a:pt x="715009" y="35687"/>
                </a:lnTo>
                <a:lnTo>
                  <a:pt x="703341" y="40780"/>
                </a:lnTo>
                <a:lnTo>
                  <a:pt x="716026" y="69850"/>
                </a:lnTo>
                <a:lnTo>
                  <a:pt x="754306" y="24002"/>
                </a:lnTo>
                <a:close/>
              </a:path>
              <a:path w="770889" h="346075">
                <a:moveTo>
                  <a:pt x="709929" y="24002"/>
                </a:moveTo>
                <a:lnTo>
                  <a:pt x="698245" y="29103"/>
                </a:lnTo>
                <a:lnTo>
                  <a:pt x="703341" y="40780"/>
                </a:lnTo>
                <a:lnTo>
                  <a:pt x="715009" y="35687"/>
                </a:lnTo>
                <a:lnTo>
                  <a:pt x="709929" y="24002"/>
                </a:lnTo>
                <a:close/>
              </a:path>
              <a:path w="770889" h="346075">
                <a:moveTo>
                  <a:pt x="685545" y="0"/>
                </a:moveTo>
                <a:lnTo>
                  <a:pt x="698245" y="29103"/>
                </a:lnTo>
                <a:lnTo>
                  <a:pt x="709929" y="24002"/>
                </a:lnTo>
                <a:lnTo>
                  <a:pt x="754306" y="24002"/>
                </a:lnTo>
                <a:lnTo>
                  <a:pt x="770635" y="4445"/>
                </a:lnTo>
                <a:lnTo>
                  <a:pt x="685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63411" y="4236720"/>
            <a:ext cx="1935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63411" y="326288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56959" y="3262884"/>
            <a:ext cx="0" cy="1012190"/>
          </a:xfrm>
          <a:custGeom>
            <a:avLst/>
            <a:gdLst/>
            <a:ahLst/>
            <a:cxnLst/>
            <a:rect l="l" t="t" r="r" b="b"/>
            <a:pathLst>
              <a:path w="0" h="1012189">
                <a:moveTo>
                  <a:pt x="0" y="0"/>
                </a:moveTo>
                <a:lnTo>
                  <a:pt x="0" y="10119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58940" y="359816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077211" y="5330952"/>
            <a:ext cx="4754880" cy="612775"/>
          </a:xfrm>
          <a:prstGeom prst="rect">
            <a:avLst/>
          </a:prstGeom>
          <a:solidFill>
            <a:srgbClr val="FFCC66"/>
          </a:solidFill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600">
                <a:solidFill>
                  <a:srgbClr val="FF0000"/>
                </a:solidFill>
                <a:latin typeface="华文新魏"/>
                <a:cs typeface="华文新魏"/>
              </a:rPr>
              <a:t>反置页表及其地址转换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72383" y="2362200"/>
            <a:ext cx="4776470" cy="0"/>
          </a:xfrm>
          <a:custGeom>
            <a:avLst/>
            <a:gdLst/>
            <a:ahLst/>
            <a:cxnLst/>
            <a:rect l="l" t="t" r="r" b="b"/>
            <a:pathLst>
              <a:path w="4776470" h="0">
                <a:moveTo>
                  <a:pt x="0" y="0"/>
                </a:moveTo>
                <a:lnTo>
                  <a:pt x="47762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72383" y="30480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72383" y="37338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72383" y="41148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72383" y="4419600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 h="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178" y="532638"/>
            <a:ext cx="2463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反置页表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823" y="2211768"/>
            <a:ext cx="7995920" cy="20015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反置页表地址转换过程如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下:</a:t>
            </a:r>
            <a:endParaRPr sz="2400">
              <a:latin typeface="华文新魏"/>
              <a:cs typeface="华文新魏"/>
            </a:endParaRPr>
          </a:p>
          <a:p>
            <a:pPr marL="12700" marR="7620" indent="254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逻辑地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址</a:t>
            </a:r>
            <a:r>
              <a:rPr dirty="0" u="sng" sz="2400" spc="-6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给出进</a:t>
            </a:r>
            <a:r>
              <a:rPr dirty="0" u="sng" sz="2400" spc="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程标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识和页</a:t>
            </a:r>
            <a:r>
              <a:rPr dirty="0" u="sng" sz="2400" spc="1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号</a:t>
            </a:r>
            <a:r>
              <a:rPr dirty="0" u="sng" sz="24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用它们</a:t>
            </a:r>
            <a:r>
              <a:rPr dirty="0" u="sng" sz="2400" spc="1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去</a:t>
            </a:r>
            <a:r>
              <a:rPr dirty="0" u="sng" sz="24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比</a:t>
            </a:r>
            <a:r>
              <a:rPr dirty="0" u="sng" sz="2400" spc="-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较</a:t>
            </a:r>
            <a:r>
              <a:rPr dirty="0" u="sng" sz="24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IP</a:t>
            </a:r>
            <a:r>
              <a:rPr dirty="0" u="sng" sz="2400" spc="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T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,若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整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个反置 </a:t>
            </a:r>
            <a:r>
              <a:rPr dirty="0" sz="2400" spc="45">
                <a:solidFill>
                  <a:srgbClr val="073D86"/>
                </a:solidFill>
                <a:latin typeface="华文新魏"/>
                <a:cs typeface="华文新魏"/>
              </a:rPr>
              <a:t>页表中</a:t>
            </a:r>
            <a:r>
              <a:rPr dirty="0" u="sng" sz="2400" spc="-6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未能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找到匹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配的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页表</a:t>
            </a:r>
            <a:r>
              <a:rPr dirty="0" u="sng" sz="2400" spc="8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项</a:t>
            </a:r>
            <a:r>
              <a:rPr dirty="0" u="sng" sz="2400" spc="5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说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明该页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不在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主</a:t>
            </a:r>
            <a:r>
              <a:rPr dirty="0" u="sng" sz="2400" spc="6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存</a:t>
            </a:r>
            <a:r>
              <a:rPr dirty="0" u="sng" sz="2400" spc="6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,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产</a:t>
            </a:r>
            <a:r>
              <a:rPr dirty="0" u="sng" sz="2400" spc="5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生</a:t>
            </a:r>
            <a:r>
              <a:rPr dirty="0" u="sng" sz="2400" spc="4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缺</a:t>
            </a:r>
            <a:r>
              <a:rPr dirty="0" u="sng" sz="2400" spc="-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页</a:t>
            </a:r>
            <a:endParaRPr sz="2400">
              <a:latin typeface="华文新魏"/>
              <a:cs typeface="华文新魏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u="sng" sz="2400" spc="-6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2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中</a:t>
            </a:r>
            <a:r>
              <a:rPr dirty="0" u="sng" sz="2400" spc="25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华文新魏"/>
                <a:cs typeface="华文新魏"/>
              </a:rPr>
              <a:t>断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,请求操作系统调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入;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否则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该表项的序号便是页框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块 </a:t>
            </a: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号加上位移,便形成物理地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址。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771" y="369519"/>
            <a:ext cx="3382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线</a:t>
            </a:r>
            <a:r>
              <a:rPr dirty="0" sz="4400" spc="15"/>
              <a:t>性</a:t>
            </a:r>
            <a:r>
              <a:rPr dirty="0" sz="4400" spc="5"/>
              <a:t>反置</a:t>
            </a:r>
            <a:r>
              <a:rPr dirty="0" sz="4400" spc="-15"/>
              <a:t>页</a:t>
            </a:r>
            <a:r>
              <a:rPr dirty="0" sz="4400" spc="5"/>
              <a:t>表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4917" y="5889142"/>
            <a:ext cx="3158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linear </a:t>
            </a:r>
            <a:r>
              <a:rPr dirty="0" sz="2000" spc="-5" b="1">
                <a:latin typeface="Arial"/>
                <a:cs typeface="Arial"/>
              </a:rPr>
              <a:t>inverted </a:t>
            </a:r>
            <a:r>
              <a:rPr dirty="0" sz="2000" b="1">
                <a:latin typeface="Arial"/>
                <a:cs typeface="Arial"/>
              </a:rPr>
              <a:t>page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1341119"/>
            <a:ext cx="6214871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1126236"/>
            <a:ext cx="7441692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217" y="3886961"/>
            <a:ext cx="666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 &gt;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0555" y="369519"/>
            <a:ext cx="2265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反</a:t>
            </a:r>
            <a:r>
              <a:rPr dirty="0" sz="4400" spc="15"/>
              <a:t>置</a:t>
            </a:r>
            <a:r>
              <a:rPr dirty="0" sz="4400" spc="5"/>
              <a:t>页表</a:t>
            </a:r>
            <a:endParaRPr sz="4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729" y="554227"/>
            <a:ext cx="4502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哈希</a:t>
            </a:r>
            <a:r>
              <a:rPr dirty="0" sz="4400"/>
              <a:t>线性反置页表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91639" y="1341119"/>
            <a:ext cx="5875020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540" y="5395976"/>
            <a:ext cx="8158480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0000FF"/>
                </a:solidFill>
                <a:latin typeface="微软雅黑"/>
                <a:cs typeface="微软雅黑"/>
              </a:rPr>
              <a:t>使用</a:t>
            </a:r>
            <a:r>
              <a:rPr dirty="0" sz="2000" spc="-180" b="1">
                <a:solidFill>
                  <a:srgbClr val="0000FF"/>
                </a:solidFill>
                <a:latin typeface="微软雅黑"/>
                <a:cs typeface="微软雅黑"/>
              </a:rPr>
              <a:t>Hash</a:t>
            </a:r>
            <a:r>
              <a:rPr dirty="0" sz="2000" b="1">
                <a:solidFill>
                  <a:srgbClr val="0000FF"/>
                </a:solidFill>
                <a:latin typeface="微软雅黑"/>
                <a:cs typeface="微软雅黑"/>
              </a:rPr>
              <a:t>列表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000" spc="10" b="1">
                <a:solidFill>
                  <a:srgbClr val="FF0000"/>
                </a:solidFill>
                <a:latin typeface="微软雅黑"/>
                <a:cs typeface="微软雅黑"/>
              </a:rPr>
              <a:t>页表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的结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称为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“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反向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”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是因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它使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帧号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不是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虚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拟页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来索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页表项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321" y="798702"/>
            <a:ext cx="73005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主存分配的位示图和链表方法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374370"/>
            <a:ext cx="8559320" cy="328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5745" y="339597"/>
            <a:ext cx="17081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0"/>
              <a:t>重定位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24603" y="1126341"/>
            <a:ext cx="6501834" cy="565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9391" y="2018771"/>
            <a:ext cx="1510030" cy="359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340"/>
              </a:spcBef>
            </a:pPr>
            <a:r>
              <a:rPr dirty="0" sz="1600">
                <a:latin typeface="宋体"/>
                <a:cs typeface="宋体"/>
              </a:rPr>
              <a:t>基址寄存</a:t>
            </a:r>
            <a:r>
              <a:rPr dirty="0" sz="1600" spc="-5">
                <a:latin typeface="宋体"/>
                <a:cs typeface="宋体"/>
              </a:rPr>
              <a:t>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9391" y="3779684"/>
            <a:ext cx="1510030" cy="359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340"/>
              </a:spcBef>
            </a:pPr>
            <a:r>
              <a:rPr dirty="0" sz="1600">
                <a:latin typeface="宋体"/>
                <a:cs typeface="宋体"/>
              </a:rPr>
              <a:t>界限寄存</a:t>
            </a:r>
            <a:r>
              <a:rPr dirty="0" sz="1600" spc="-5">
                <a:latin typeface="宋体"/>
                <a:cs typeface="宋体"/>
              </a:rPr>
              <a:t>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817" y="2791342"/>
            <a:ext cx="1042669" cy="431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625"/>
              </a:spcBef>
            </a:pPr>
            <a:r>
              <a:rPr dirty="0" sz="1600">
                <a:latin typeface="宋体"/>
                <a:cs typeface="宋体"/>
              </a:rPr>
              <a:t>加法</a:t>
            </a:r>
            <a:r>
              <a:rPr dirty="0" sz="1600" spc="-5">
                <a:latin typeface="宋体"/>
                <a:cs typeface="宋体"/>
              </a:rPr>
              <a:t>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817" y="3761682"/>
            <a:ext cx="1042669" cy="4318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625"/>
              </a:spcBef>
            </a:pPr>
            <a:r>
              <a:rPr dirty="0" sz="1600">
                <a:latin typeface="宋体"/>
                <a:cs typeface="宋体"/>
              </a:rPr>
              <a:t>比较</a:t>
            </a:r>
            <a:r>
              <a:rPr dirty="0" sz="1600" spc="-5">
                <a:latin typeface="宋体"/>
                <a:cs typeface="宋体"/>
              </a:rPr>
              <a:t>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7019" y="3276512"/>
            <a:ext cx="1042669" cy="431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93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625"/>
              </a:spcBef>
            </a:pPr>
            <a:r>
              <a:rPr dirty="0" sz="1600">
                <a:latin typeface="宋体"/>
                <a:cs typeface="宋体"/>
              </a:rPr>
              <a:t>绝对地</a:t>
            </a:r>
            <a:r>
              <a:rPr dirty="0" sz="1600" spc="-5">
                <a:latin typeface="宋体"/>
                <a:cs typeface="宋体"/>
              </a:rPr>
              <a:t>址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0771" y="1942127"/>
            <a:ext cx="1043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宋体"/>
                <a:cs typeface="宋体"/>
              </a:rPr>
              <a:t>进程控制</a:t>
            </a:r>
            <a:r>
              <a:rPr dirty="0" sz="1600" spc="-5">
                <a:latin typeface="宋体"/>
                <a:cs typeface="宋体"/>
              </a:rPr>
              <a:t>块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2524" y="2840459"/>
            <a:ext cx="4324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宋体"/>
                <a:cs typeface="宋体"/>
              </a:rPr>
              <a:t>程</a:t>
            </a:r>
            <a:r>
              <a:rPr dirty="0" sz="1600" spc="-5">
                <a:latin typeface="宋体"/>
                <a:cs typeface="宋体"/>
              </a:rPr>
              <a:t>序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0369" y="4385727"/>
            <a:ext cx="4324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宋体"/>
                <a:cs typeface="宋体"/>
              </a:rPr>
              <a:t>数</a:t>
            </a:r>
            <a:r>
              <a:rPr dirty="0" sz="1600" spc="-5">
                <a:latin typeface="宋体"/>
                <a:cs typeface="宋体"/>
              </a:rPr>
              <a:t>据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9005" y="4911664"/>
            <a:ext cx="1366520" cy="431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40"/>
              </a:lnSpc>
            </a:pPr>
            <a:r>
              <a:rPr dirty="0" sz="1600">
                <a:latin typeface="宋体"/>
                <a:cs typeface="宋体"/>
              </a:rPr>
              <a:t>给操作系统</a:t>
            </a:r>
            <a:r>
              <a:rPr dirty="0" sz="1600" spc="-5">
                <a:latin typeface="宋体"/>
                <a:cs typeface="宋体"/>
              </a:rPr>
              <a:t>的</a:t>
            </a:r>
            <a:endParaRPr sz="1600">
              <a:latin typeface="宋体"/>
              <a:cs typeface="宋体"/>
            </a:endParaRPr>
          </a:p>
          <a:p>
            <a:pPr algn="ctr">
              <a:lnSpc>
                <a:spcPts val="1814"/>
              </a:lnSpc>
              <a:spcBef>
                <a:spcPts val="140"/>
              </a:spcBef>
            </a:pPr>
            <a:r>
              <a:rPr dirty="0" sz="1600">
                <a:latin typeface="宋体"/>
                <a:cs typeface="宋体"/>
              </a:rPr>
              <a:t>中</a:t>
            </a:r>
            <a:r>
              <a:rPr dirty="0" sz="1600" spc="-5">
                <a:latin typeface="宋体"/>
                <a:cs typeface="宋体"/>
              </a:rPr>
              <a:t>断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4074" y="6402991"/>
            <a:ext cx="1689735" cy="431800"/>
          </a:xfrm>
          <a:custGeom>
            <a:avLst/>
            <a:gdLst/>
            <a:ahLst/>
            <a:cxnLst/>
            <a:rect l="l" t="t" r="r" b="b"/>
            <a:pathLst>
              <a:path w="1689734" h="431800">
                <a:moveTo>
                  <a:pt x="0" y="431239"/>
                </a:moveTo>
                <a:lnTo>
                  <a:pt x="1689485" y="431239"/>
                </a:lnTo>
                <a:lnTo>
                  <a:pt x="1689485" y="0"/>
                </a:lnTo>
                <a:lnTo>
                  <a:pt x="0" y="0"/>
                </a:lnTo>
                <a:lnTo>
                  <a:pt x="0" y="431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71555" y="5751341"/>
            <a:ext cx="1654175" cy="98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宋体"/>
                <a:cs typeface="宋体"/>
              </a:rPr>
              <a:t>栈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宋体"/>
                <a:cs typeface="宋体"/>
              </a:rPr>
              <a:t>主存中的进程映</a:t>
            </a:r>
            <a:r>
              <a:rPr dirty="0" sz="1600" spc="-5">
                <a:latin typeface="宋体"/>
                <a:cs typeface="宋体"/>
              </a:rPr>
              <a:t>像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8207" y="1120350"/>
            <a:ext cx="1384300" cy="179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84480">
              <a:lnSpc>
                <a:spcPts val="1415"/>
              </a:lnSpc>
            </a:pPr>
            <a:r>
              <a:rPr dirty="0" sz="1600">
                <a:latin typeface="宋体"/>
                <a:cs typeface="宋体"/>
              </a:rPr>
              <a:t>相对地</a:t>
            </a:r>
            <a:r>
              <a:rPr dirty="0" sz="1600" spc="-5">
                <a:latin typeface="宋体"/>
                <a:cs typeface="宋体"/>
              </a:rPr>
              <a:t>址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829817"/>
            <a:ext cx="713485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华文新魏"/>
                <a:cs typeface="华文新魏"/>
              </a:rPr>
              <a:t>分页存储空间的页面共享和保护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2574797"/>
            <a:ext cx="822325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120014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数据共享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--允许不同进程对共享的数据页用不同的页号，只 要让各自页表中的有关表项</a:t>
            </a:r>
            <a:r>
              <a:rPr dirty="0" u="sng" sz="2400" spc="-5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指向共享的数据页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框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程序共享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--由于指令包含指向其他指令或数据的地址，进程 依赖于这些地址才能执行，不同进程中正确执行共享代码页 面，必须为它们在所有逻辑地址空间中指定同样页号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572515"/>
            <a:ext cx="39408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段页式存储管理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1" y="2350007"/>
            <a:ext cx="9032748" cy="332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572515"/>
            <a:ext cx="39408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段页式存储管理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495" y="2276855"/>
            <a:ext cx="7859268" cy="3389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94101" y="2873121"/>
            <a:ext cx="28822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5400">
                <a:latin typeface="Times New Roman"/>
                <a:cs typeface="Times New Roman"/>
              </a:rPr>
              <a:t>7.5	</a:t>
            </a:r>
            <a:r>
              <a:rPr dirty="0" sz="5400" spc="-5">
                <a:latin typeface="Times New Roman"/>
                <a:cs typeface="Times New Roman"/>
              </a:rPr>
              <a:t>Cache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59" y="260604"/>
            <a:ext cx="2316480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596900"/>
            <a:ext cx="23539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7.5</a:t>
            </a:r>
            <a:r>
              <a:rPr dirty="0" sz="4400" spc="-9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Cache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2056917"/>
            <a:ext cx="4424045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7.5.1</a:t>
            </a:r>
            <a:r>
              <a:rPr dirty="0" sz="2800" spc="-8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73D86"/>
                </a:solidFill>
                <a:latin typeface="Times New Roman"/>
                <a:cs typeface="Times New Roman"/>
              </a:rPr>
              <a:t>TLB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dirty="0" sz="2800" spc="-10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工作原理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7.5.2</a:t>
            </a:r>
            <a:r>
              <a:rPr dirty="0" sz="2800" spc="-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映射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7.5.3</a:t>
            </a:r>
            <a:r>
              <a:rPr dirty="0" sz="2800" spc="-1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替换算法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7.5.4</a:t>
            </a:r>
            <a:r>
              <a:rPr dirty="0" sz="2800" spc="-1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73D86"/>
                </a:solidFill>
                <a:latin typeface="Times New Roman"/>
                <a:cs typeface="Times New Roman"/>
              </a:rPr>
              <a:t>Cache</a:t>
            </a:r>
            <a:r>
              <a:rPr dirty="0" sz="2800" spc="-5">
                <a:solidFill>
                  <a:srgbClr val="073D86"/>
                </a:solidFill>
                <a:latin typeface="华文新魏"/>
                <a:cs typeface="华文新魏"/>
              </a:rPr>
              <a:t>写策略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648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383235"/>
            <a:ext cx="6087110" cy="12503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TLB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3600" spc="-25">
                <a:latin typeface="Times New Roman"/>
                <a:cs typeface="Times New Roman"/>
              </a:rPr>
              <a:t>(Translation </a:t>
            </a:r>
            <a:r>
              <a:rPr dirty="0" sz="3600">
                <a:latin typeface="Times New Roman"/>
                <a:cs typeface="Times New Roman"/>
              </a:rPr>
              <a:t>Lookaside</a:t>
            </a:r>
            <a:r>
              <a:rPr dirty="0" sz="3600" spc="-5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Buffer)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610576"/>
            <a:ext cx="8194675" cy="32486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每个虚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存地址访问可能引起两次物理内存访问：</a:t>
            </a:r>
            <a:endParaRPr sz="24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5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微软雅黑"/>
                <a:cs typeface="微软雅黑"/>
              </a:rPr>
              <a:t>一次取相应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的页</a:t>
            </a:r>
            <a:r>
              <a:rPr dirty="0" sz="2200" spc="10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项</a:t>
            </a:r>
            <a:endParaRPr sz="2200">
              <a:latin typeface="微软雅黑"/>
              <a:cs typeface="微软雅黑"/>
            </a:endParaRPr>
          </a:p>
          <a:p>
            <a:pPr lvl="1" marL="588645" indent="-273050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588645" algn="l"/>
                <a:tab pos="589280" algn="l"/>
              </a:tabLst>
            </a:pPr>
            <a:r>
              <a:rPr dirty="0" sz="2200" spc="5" b="1">
                <a:solidFill>
                  <a:srgbClr val="073D86"/>
                </a:solidFill>
                <a:latin typeface="微软雅黑"/>
                <a:cs typeface="微软雅黑"/>
              </a:rPr>
              <a:t>一次取需要</a:t>
            </a:r>
            <a:r>
              <a:rPr dirty="0" sz="2200" spc="-5" b="1">
                <a:solidFill>
                  <a:srgbClr val="073D86"/>
                </a:solidFill>
                <a:latin typeface="微软雅黑"/>
                <a:cs typeface="微软雅黑"/>
              </a:rPr>
              <a:t>的数据</a:t>
            </a:r>
            <a:endParaRPr sz="2200">
              <a:latin typeface="微软雅黑"/>
              <a:cs typeface="微软雅黑"/>
            </a:endParaRPr>
          </a:p>
          <a:p>
            <a:pPr algn="just" marL="285115" marR="5080" indent="-272415">
              <a:lnSpc>
                <a:spcPct val="101899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为克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服这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个问</a:t>
            </a:r>
            <a:r>
              <a:rPr dirty="0" sz="2400" spc="100" b="1">
                <a:solidFill>
                  <a:srgbClr val="073D86"/>
                </a:solidFill>
                <a:latin typeface="微软雅黑"/>
                <a:cs typeface="微软雅黑"/>
              </a:rPr>
              <a:t>题</a:t>
            </a:r>
            <a:r>
              <a:rPr dirty="0" sz="2400" spc="8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大多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数虚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拟内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存方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案为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页表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项使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用一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 </a:t>
            </a:r>
            <a:r>
              <a:rPr dirty="0" sz="2400" spc="210" b="1">
                <a:solidFill>
                  <a:srgbClr val="073D86"/>
                </a:solidFill>
                <a:latin typeface="微软雅黑"/>
                <a:cs typeface="微软雅黑"/>
              </a:rPr>
              <a:t>特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殊的高</a:t>
            </a:r>
            <a:r>
              <a:rPr dirty="0" sz="2400" spc="210" b="1">
                <a:solidFill>
                  <a:srgbClr val="073D86"/>
                </a:solidFill>
                <a:latin typeface="微软雅黑"/>
                <a:cs typeface="微软雅黑"/>
              </a:rPr>
              <a:t>速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缓</a:t>
            </a:r>
            <a:r>
              <a:rPr dirty="0" sz="2400" spc="220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210" b="1">
                <a:solidFill>
                  <a:srgbClr val="073D86"/>
                </a:solidFill>
                <a:latin typeface="微软雅黑"/>
                <a:cs typeface="微软雅黑"/>
              </a:rPr>
              <a:t>通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常称为</a:t>
            </a:r>
            <a:r>
              <a:rPr dirty="0" sz="2400" spc="210" b="1">
                <a:solidFill>
                  <a:srgbClr val="073D86"/>
                </a:solidFill>
                <a:latin typeface="微软雅黑"/>
                <a:cs typeface="微软雅黑"/>
              </a:rPr>
              <a:t>转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移后备</a:t>
            </a:r>
            <a:r>
              <a:rPr dirty="0" sz="2400" spc="210" b="1">
                <a:solidFill>
                  <a:srgbClr val="073D86"/>
                </a:solidFill>
                <a:latin typeface="微软雅黑"/>
                <a:cs typeface="微软雅黑"/>
              </a:rPr>
              <a:t>缓</a:t>
            </a:r>
            <a:r>
              <a:rPr dirty="0" sz="2400" spc="200" b="1">
                <a:solidFill>
                  <a:srgbClr val="073D86"/>
                </a:solidFill>
                <a:latin typeface="微软雅黑"/>
                <a:cs typeface="微软雅黑"/>
              </a:rPr>
              <a:t>冲</a:t>
            </a:r>
            <a:r>
              <a:rPr dirty="0" sz="2400" spc="240" b="1">
                <a:solidFill>
                  <a:srgbClr val="073D86"/>
                </a:solidFill>
                <a:latin typeface="微软雅黑"/>
                <a:cs typeface="微软雅黑"/>
              </a:rPr>
              <a:t>器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</a:t>
            </a:r>
            <a:r>
              <a:rPr dirty="0" sz="2400" spc="-180" b="1">
                <a:solidFill>
                  <a:srgbClr val="073D86"/>
                </a:solidFill>
                <a:latin typeface="Times New Roman"/>
                <a:cs typeface="Times New Roman"/>
              </a:rPr>
              <a:t>T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ansla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ion  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Lookaside </a:t>
            </a:r>
            <a:r>
              <a:rPr dirty="0" sz="2400" spc="-35" b="1">
                <a:solidFill>
                  <a:srgbClr val="073D86"/>
                </a:solidFill>
                <a:latin typeface="Times New Roman"/>
                <a:cs typeface="Times New Roman"/>
              </a:rPr>
              <a:t>Buffer,</a:t>
            </a:r>
            <a:r>
              <a:rPr dirty="0" sz="2400" spc="-70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TLB)</a:t>
            </a:r>
            <a:endParaRPr sz="2400">
              <a:latin typeface="Times New Roman"/>
              <a:cs typeface="Times New Roman"/>
            </a:endParaRPr>
          </a:p>
          <a:p>
            <a:pPr algn="just" marL="285115" marR="7620" indent="-272415">
              <a:lnSpc>
                <a:spcPct val="100800"/>
              </a:lnSpc>
              <a:spcBef>
                <a:spcPts val="4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这个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高速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缓存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的功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能和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高速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缓冲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器相</a:t>
            </a:r>
            <a:r>
              <a:rPr dirty="0" sz="2400" spc="140" b="1">
                <a:solidFill>
                  <a:srgbClr val="073D86"/>
                </a:solidFill>
                <a:latin typeface="微软雅黑"/>
                <a:cs typeface="微软雅黑"/>
              </a:rPr>
              <a:t>似</a:t>
            </a:r>
            <a:r>
              <a:rPr dirty="0" sz="2400" spc="95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包含</a:t>
            </a:r>
            <a:r>
              <a:rPr dirty="0" sz="2400" spc="90" b="1">
                <a:solidFill>
                  <a:srgbClr val="073D86"/>
                </a:solidFill>
                <a:latin typeface="微软雅黑"/>
                <a:cs typeface="微软雅黑"/>
              </a:rPr>
              <a:t>有最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近用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过 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的页表项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24100" cy="61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326980"/>
            <a:ext cx="8126730" cy="40125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给定一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个虚拟地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，处理器首先检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查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TLB</a:t>
            </a:r>
            <a:endParaRPr sz="2400">
              <a:latin typeface="Times New Roman"/>
              <a:cs typeface="Times New Roman"/>
            </a:endParaRPr>
          </a:p>
          <a:p>
            <a:pPr marL="285115" indent="-272415">
              <a:lnSpc>
                <a:spcPts val="2735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如果需要的页表项在其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(TLB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命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则检索页框号并形成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735"/>
              </a:lnSpc>
            </a:pP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实地址</a:t>
            </a:r>
            <a:endParaRPr sz="2400">
              <a:latin typeface="微软雅黑"/>
              <a:cs typeface="微软雅黑"/>
            </a:endParaRPr>
          </a:p>
          <a:p>
            <a:pPr marL="285115" marR="7620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如果没有找到需要的页表</a:t>
            </a:r>
            <a:r>
              <a:rPr dirty="0" sz="2400" spc="15" b="1">
                <a:solidFill>
                  <a:srgbClr val="073D86"/>
                </a:solidFill>
                <a:latin typeface="微软雅黑"/>
                <a:cs typeface="微软雅黑"/>
              </a:rPr>
              <a:t>项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(TL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未命</a:t>
            </a:r>
            <a:r>
              <a:rPr dirty="0" sz="2400" spc="10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，则处理器用页号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检索进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程页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表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，并检查相应的页表项</a:t>
            </a:r>
            <a:endParaRPr sz="2400">
              <a:latin typeface="微软雅黑"/>
              <a:cs typeface="微软雅黑"/>
            </a:endParaRPr>
          </a:p>
          <a:p>
            <a:pPr algn="just" marL="285115" marR="8255" indent="-272415">
              <a:lnSpc>
                <a:spcPct val="90100"/>
              </a:lnSpc>
              <a:spcBef>
                <a:spcPts val="5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如果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“存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在位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”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已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置</a:t>
            </a:r>
            <a:r>
              <a:rPr dirty="0" sz="2400" spc="75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则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该页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在主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85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处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理器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从</a:t>
            </a:r>
            <a:r>
              <a:rPr dirty="0" sz="2400" spc="8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表 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现中检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索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页框号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以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形成实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地</a:t>
            </a:r>
            <a:r>
              <a:rPr dirty="0" sz="2400" spc="100" b="1">
                <a:solidFill>
                  <a:srgbClr val="073D86"/>
                </a:solidFill>
                <a:latin typeface="微软雅黑"/>
                <a:cs typeface="微软雅黑"/>
              </a:rPr>
              <a:t>址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，处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理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器同时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更</a:t>
            </a:r>
            <a:r>
              <a:rPr dirty="0" sz="2400" spc="95" b="1">
                <a:solidFill>
                  <a:srgbClr val="073D86"/>
                </a:solidFill>
                <a:latin typeface="微软雅黑"/>
                <a:cs typeface="微软雅黑"/>
              </a:rPr>
              <a:t>新</a:t>
            </a:r>
            <a:r>
              <a:rPr dirty="0" sz="2400" spc="30" b="1">
                <a:solidFill>
                  <a:srgbClr val="073D86"/>
                </a:solidFill>
                <a:latin typeface="Times New Roman"/>
                <a:cs typeface="Times New Roman"/>
              </a:rPr>
              <a:t>TLB</a:t>
            </a:r>
            <a:r>
              <a:rPr dirty="0" sz="2400" spc="3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使 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其包含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这个新的页表项</a:t>
            </a:r>
            <a:endParaRPr sz="2400">
              <a:latin typeface="微软雅黑"/>
              <a:cs typeface="微软雅黑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3182620" algn="l"/>
                <a:tab pos="4045585" algn="l"/>
              </a:tabLst>
            </a:pP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如果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“存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在位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”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没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有置</a:t>
            </a:r>
            <a:r>
              <a:rPr dirty="0" sz="2400" spc="70" b="1">
                <a:solidFill>
                  <a:srgbClr val="073D86"/>
                </a:solidFill>
                <a:latin typeface="微软雅黑"/>
                <a:cs typeface="微软雅黑"/>
              </a:rPr>
              <a:t>位</a:t>
            </a:r>
            <a:r>
              <a:rPr dirty="0" sz="2400" spc="60" b="1">
                <a:solidFill>
                  <a:srgbClr val="073D86"/>
                </a:solidFill>
                <a:latin typeface="微软雅黑"/>
                <a:cs typeface="微软雅黑"/>
              </a:rPr>
              <a:t>，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则表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示需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要的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页不</a:t>
            </a:r>
            <a:r>
              <a:rPr dirty="0" sz="2400" spc="65" b="1">
                <a:solidFill>
                  <a:srgbClr val="073D86"/>
                </a:solidFill>
                <a:latin typeface="微软雅黑"/>
                <a:cs typeface="微软雅黑"/>
              </a:rPr>
              <a:t>在主</a:t>
            </a:r>
            <a:r>
              <a:rPr dirty="0" sz="2400" spc="55" b="1">
                <a:solidFill>
                  <a:srgbClr val="073D86"/>
                </a:solidFill>
                <a:latin typeface="微软雅黑"/>
                <a:cs typeface="微软雅黑"/>
              </a:rPr>
              <a:t>存</a:t>
            </a:r>
            <a:r>
              <a:rPr dirty="0" sz="2400" spc="110" b="1">
                <a:solidFill>
                  <a:srgbClr val="073D86"/>
                </a:solidFill>
                <a:latin typeface="微软雅黑"/>
                <a:cs typeface="微软雅黑"/>
              </a:rPr>
              <a:t>中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 这时将产生一次缺页	</a:t>
            </a: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(page	fault)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，这时离开硬件作用范围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ts val="2555"/>
              </a:lnSpc>
            </a:pP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，调用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操作系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统，由</a:t>
            </a:r>
            <a:r>
              <a:rPr dirty="0" sz="2400" spc="-10" b="1">
                <a:solidFill>
                  <a:srgbClr val="073D86"/>
                </a:solidFill>
                <a:latin typeface="Times New Roman"/>
                <a:cs typeface="Times New Roman"/>
              </a:rPr>
              <a:t>OS</a:t>
            </a:r>
            <a:r>
              <a:rPr dirty="0" sz="2400" spc="5" b="1">
                <a:solidFill>
                  <a:srgbClr val="073D86"/>
                </a:solidFill>
                <a:latin typeface="微软雅黑"/>
                <a:cs typeface="微软雅黑"/>
              </a:rPr>
              <a:t>负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责装入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所</a:t>
            </a:r>
            <a:r>
              <a:rPr dirty="0" sz="2400" b="1">
                <a:solidFill>
                  <a:srgbClr val="073D86"/>
                </a:solidFill>
                <a:latin typeface="微软雅黑"/>
                <a:cs typeface="微软雅黑"/>
              </a:rPr>
              <a:t>需要的</a:t>
            </a:r>
            <a:r>
              <a:rPr dirty="0" sz="2400" spc="-10" b="1">
                <a:solidFill>
                  <a:srgbClr val="073D86"/>
                </a:solidFill>
                <a:latin typeface="微软雅黑"/>
                <a:cs typeface="微软雅黑"/>
              </a:rPr>
              <a:t>页</a:t>
            </a:r>
            <a:r>
              <a:rPr dirty="0" sz="2400" spc="-5" b="1">
                <a:solidFill>
                  <a:srgbClr val="073D86"/>
                </a:solidFill>
                <a:latin typeface="微软雅黑"/>
                <a:cs typeface="微软雅黑"/>
              </a:rPr>
              <a:t>，并更新页表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27" y="260604"/>
            <a:ext cx="2324100" cy="61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8952" y="383235"/>
            <a:ext cx="6087110" cy="12503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TLB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3600" spc="-25">
                <a:latin typeface="Times New Roman"/>
                <a:cs typeface="Times New Roman"/>
              </a:rPr>
              <a:t>(Translation </a:t>
            </a:r>
            <a:r>
              <a:rPr dirty="0" sz="3600">
                <a:latin typeface="Times New Roman"/>
                <a:cs typeface="Times New Roman"/>
              </a:rPr>
              <a:t>Lookaside</a:t>
            </a:r>
            <a:r>
              <a:rPr dirty="0" sz="3600" spc="-5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Buffer)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578612"/>
            <a:ext cx="27590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分页和</a:t>
            </a:r>
            <a:r>
              <a:rPr dirty="0" sz="4400" spc="-5" b="0">
                <a:latin typeface="Times New Roman"/>
                <a:cs typeface="Times New Roman"/>
              </a:rPr>
              <a:t>TLB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477" y="1422230"/>
            <a:ext cx="6641374" cy="5420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63349" y="1478064"/>
            <a:ext cx="976630" cy="18859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435"/>
              </a:lnSpc>
            </a:pPr>
            <a:r>
              <a:rPr dirty="0" sz="1300" spc="869">
                <a:latin typeface="宋体"/>
                <a:cs typeface="宋体"/>
              </a:rPr>
              <a:t>开</a:t>
            </a:r>
            <a:r>
              <a:rPr dirty="0" sz="1300" spc="865">
                <a:latin typeface="宋体"/>
                <a:cs typeface="宋体"/>
              </a:rPr>
              <a:t>始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634" y="1901542"/>
            <a:ext cx="1738630" cy="18859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116839">
              <a:lnSpc>
                <a:spcPts val="1360"/>
              </a:lnSpc>
            </a:pPr>
            <a:r>
              <a:rPr dirty="0" sz="1150" spc="545" b="1">
                <a:latin typeface="Times New Roman"/>
                <a:cs typeface="Times New Roman"/>
              </a:rPr>
              <a:t>CPU</a:t>
            </a:r>
            <a:r>
              <a:rPr dirty="0" sz="1150" spc="805">
                <a:latin typeface="宋体"/>
                <a:cs typeface="宋体"/>
              </a:rPr>
              <a:t>检查</a:t>
            </a:r>
            <a:r>
              <a:rPr dirty="0" sz="1150" spc="535" b="1">
                <a:latin typeface="Times New Roman"/>
                <a:cs typeface="Times New Roman"/>
              </a:rPr>
              <a:t>TLB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2640" y="3101506"/>
            <a:ext cx="1738630" cy="18859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370840">
              <a:lnSpc>
                <a:spcPts val="1360"/>
              </a:lnSpc>
            </a:pPr>
            <a:r>
              <a:rPr dirty="0" sz="1150" spc="805">
                <a:latin typeface="宋体"/>
                <a:cs typeface="宋体"/>
              </a:rPr>
              <a:t>访问页</a:t>
            </a:r>
            <a:r>
              <a:rPr dirty="0" sz="1150" spc="800">
                <a:latin typeface="宋体"/>
                <a:cs typeface="宋体"/>
              </a:rPr>
              <a:t>表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1417" y="4301470"/>
            <a:ext cx="1689735" cy="18859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347345">
              <a:lnSpc>
                <a:spcPts val="1360"/>
              </a:lnSpc>
            </a:pPr>
            <a:r>
              <a:rPr dirty="0" sz="1150" spc="805">
                <a:latin typeface="宋体"/>
                <a:cs typeface="宋体"/>
              </a:rPr>
              <a:t>更新</a:t>
            </a:r>
            <a:r>
              <a:rPr dirty="0" sz="1150" spc="535" b="1">
                <a:latin typeface="Times New Roman"/>
                <a:cs typeface="Times New Roman"/>
              </a:rPr>
              <a:t>TLB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9797" y="4936695"/>
            <a:ext cx="1660525" cy="28257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marL="325755">
              <a:lnSpc>
                <a:spcPts val="975"/>
              </a:lnSpc>
            </a:pPr>
            <a:r>
              <a:rPr dirty="0" sz="1150" spc="575" b="1">
                <a:latin typeface="Times New Roman"/>
                <a:cs typeface="Times New Roman"/>
              </a:rPr>
              <a:t>C</a:t>
            </a:r>
            <a:r>
              <a:rPr dirty="0" sz="1150" spc="490" b="1">
                <a:latin typeface="Times New Roman"/>
                <a:cs typeface="Times New Roman"/>
              </a:rPr>
              <a:t>P</a:t>
            </a:r>
            <a:r>
              <a:rPr dirty="0" sz="1150" spc="575" b="1">
                <a:latin typeface="Times New Roman"/>
                <a:cs typeface="Times New Roman"/>
              </a:rPr>
              <a:t>U</a:t>
            </a:r>
            <a:r>
              <a:rPr dirty="0" sz="1150" spc="805">
                <a:latin typeface="宋体"/>
                <a:cs typeface="宋体"/>
              </a:rPr>
              <a:t>产</a:t>
            </a:r>
            <a:r>
              <a:rPr dirty="0" sz="1150" spc="800">
                <a:latin typeface="宋体"/>
                <a:cs typeface="宋体"/>
              </a:rPr>
              <a:t>生</a:t>
            </a:r>
            <a:endParaRPr sz="1150">
              <a:latin typeface="宋体"/>
              <a:cs typeface="宋体"/>
            </a:endParaRPr>
          </a:p>
          <a:p>
            <a:pPr marL="331470">
              <a:lnSpc>
                <a:spcPts val="1250"/>
              </a:lnSpc>
            </a:pPr>
            <a:r>
              <a:rPr dirty="0" sz="1150" spc="805">
                <a:latin typeface="宋体"/>
                <a:cs typeface="宋体"/>
              </a:rPr>
              <a:t>物理地</a:t>
            </a:r>
            <a:r>
              <a:rPr dirty="0" sz="1150" spc="800">
                <a:latin typeface="宋体"/>
                <a:cs typeface="宋体"/>
              </a:rPr>
              <a:t>址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2604" y="5960196"/>
            <a:ext cx="1660525" cy="28257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285"/>
              </a:spcBef>
            </a:pPr>
            <a:r>
              <a:rPr dirty="0" sz="1150" spc="805">
                <a:latin typeface="宋体"/>
                <a:cs typeface="宋体"/>
              </a:rPr>
              <a:t>执行页替</a:t>
            </a:r>
            <a:r>
              <a:rPr dirty="0" sz="1150" spc="800">
                <a:latin typeface="宋体"/>
                <a:cs typeface="宋体"/>
              </a:rPr>
              <a:t>换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521" y="6324875"/>
            <a:ext cx="1660525" cy="28257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285"/>
              </a:spcBef>
            </a:pPr>
            <a:r>
              <a:rPr dirty="0" sz="1150" spc="805">
                <a:latin typeface="宋体"/>
                <a:cs typeface="宋体"/>
              </a:rPr>
              <a:t>页表更</a:t>
            </a:r>
            <a:r>
              <a:rPr dirty="0" sz="1150" spc="800">
                <a:latin typeface="宋体"/>
                <a:cs typeface="宋体"/>
              </a:rPr>
              <a:t>新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6521" y="4783780"/>
            <a:ext cx="1660525" cy="40005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26034" rIns="0" bIns="0" rtlCol="0" vert="horz">
            <a:spAutoFit/>
          </a:bodyPr>
          <a:lstStyle/>
          <a:p>
            <a:pPr marL="207010" marR="76200" indent="-125095">
              <a:lnSpc>
                <a:spcPts val="1270"/>
              </a:lnSpc>
              <a:spcBef>
                <a:spcPts val="204"/>
              </a:spcBef>
            </a:pPr>
            <a:r>
              <a:rPr dirty="0" sz="1150" spc="805">
                <a:latin typeface="宋体"/>
                <a:cs typeface="宋体"/>
              </a:rPr>
              <a:t>该页从磁盘</a:t>
            </a:r>
            <a:r>
              <a:rPr dirty="0" sz="1150" spc="600">
                <a:latin typeface="宋体"/>
                <a:cs typeface="宋体"/>
              </a:rPr>
              <a:t>传 </a:t>
            </a:r>
            <a:r>
              <a:rPr dirty="0" sz="1150" spc="805">
                <a:latin typeface="宋体"/>
                <a:cs typeface="宋体"/>
              </a:rPr>
              <a:t>送到主存</a:t>
            </a:r>
            <a:r>
              <a:rPr dirty="0" sz="1150" spc="800">
                <a:latin typeface="宋体"/>
                <a:cs typeface="宋体"/>
              </a:rPr>
              <a:t>中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6521" y="4254416"/>
            <a:ext cx="1660525" cy="28257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75"/>
              </a:lnSpc>
            </a:pPr>
            <a:r>
              <a:rPr dirty="0" sz="1150" spc="545" b="1">
                <a:latin typeface="Times New Roman"/>
                <a:cs typeface="Times New Roman"/>
              </a:rPr>
              <a:t>CPU</a:t>
            </a:r>
            <a:r>
              <a:rPr dirty="0" sz="1150" spc="805">
                <a:latin typeface="宋体"/>
                <a:cs typeface="宋体"/>
              </a:rPr>
              <a:t>激</a:t>
            </a:r>
            <a:r>
              <a:rPr dirty="0" sz="1150" spc="800">
                <a:latin typeface="宋体"/>
                <a:cs typeface="宋体"/>
              </a:rPr>
              <a:t>活</a:t>
            </a:r>
            <a:endParaRPr sz="1150">
              <a:latin typeface="宋体"/>
              <a:cs typeface="宋体"/>
            </a:endParaRPr>
          </a:p>
          <a:p>
            <a:pPr algn="ctr">
              <a:lnSpc>
                <a:spcPts val="1250"/>
              </a:lnSpc>
            </a:pPr>
            <a:r>
              <a:rPr dirty="0" sz="1150" spc="380" b="1">
                <a:latin typeface="Times New Roman"/>
                <a:cs typeface="Times New Roman"/>
              </a:rPr>
              <a:t>I/O</a:t>
            </a:r>
            <a:r>
              <a:rPr dirty="0" sz="1150" spc="805">
                <a:latin typeface="宋体"/>
                <a:cs typeface="宋体"/>
              </a:rPr>
              <a:t>硬</a:t>
            </a:r>
            <a:r>
              <a:rPr dirty="0" sz="1150" spc="800">
                <a:latin typeface="宋体"/>
                <a:cs typeface="宋体"/>
              </a:rPr>
              <a:t>件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521" y="3583816"/>
            <a:ext cx="1660525" cy="40005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26670" rIns="0" bIns="0" rtlCol="0" vert="horz">
            <a:spAutoFit/>
          </a:bodyPr>
          <a:lstStyle/>
          <a:p>
            <a:pPr marL="82550" marR="29209" indent="-46990">
              <a:lnSpc>
                <a:spcPts val="1300"/>
              </a:lnSpc>
              <a:spcBef>
                <a:spcPts val="210"/>
              </a:spcBef>
            </a:pPr>
            <a:r>
              <a:rPr dirty="0" sz="1150" spc="620" b="1">
                <a:latin typeface="Times New Roman"/>
                <a:cs typeface="Times New Roman"/>
              </a:rPr>
              <a:t>O</a:t>
            </a:r>
            <a:r>
              <a:rPr dirty="0" sz="1150" spc="445" b="1">
                <a:latin typeface="Times New Roman"/>
                <a:cs typeface="Times New Roman"/>
              </a:rPr>
              <a:t>S</a:t>
            </a:r>
            <a:r>
              <a:rPr dirty="0" sz="1150" spc="805">
                <a:latin typeface="宋体"/>
                <a:cs typeface="宋体"/>
              </a:rPr>
              <a:t>通知</a:t>
            </a:r>
            <a:r>
              <a:rPr dirty="0" sz="1150" spc="575" b="1">
                <a:latin typeface="Times New Roman"/>
                <a:cs typeface="Times New Roman"/>
              </a:rPr>
              <a:t>C</a:t>
            </a:r>
            <a:r>
              <a:rPr dirty="0" sz="1150" spc="490" b="1">
                <a:latin typeface="Times New Roman"/>
                <a:cs typeface="Times New Roman"/>
              </a:rPr>
              <a:t>P</a:t>
            </a:r>
            <a:r>
              <a:rPr dirty="0" sz="1150" spc="575" b="1">
                <a:latin typeface="Times New Roman"/>
                <a:cs typeface="Times New Roman"/>
              </a:rPr>
              <a:t>U</a:t>
            </a:r>
            <a:r>
              <a:rPr dirty="0" sz="1150" spc="600">
                <a:latin typeface="宋体"/>
                <a:cs typeface="宋体"/>
              </a:rPr>
              <a:t>从 </a:t>
            </a:r>
            <a:r>
              <a:rPr dirty="0" sz="1150" spc="805">
                <a:latin typeface="宋体"/>
                <a:cs typeface="宋体"/>
              </a:rPr>
              <a:t>磁盘读取该</a:t>
            </a:r>
            <a:r>
              <a:rPr dirty="0" sz="1150" spc="800">
                <a:latin typeface="宋体"/>
                <a:cs typeface="宋体"/>
              </a:rPr>
              <a:t>页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7458" y="3242685"/>
            <a:ext cx="1738630" cy="2711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7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305"/>
              </a:spcBef>
            </a:pPr>
            <a:r>
              <a:rPr dirty="0" sz="1150" spc="805">
                <a:latin typeface="宋体"/>
                <a:cs typeface="宋体"/>
              </a:rPr>
              <a:t>缺页处理例</a:t>
            </a:r>
            <a:r>
              <a:rPr dirty="0" sz="1150" spc="800">
                <a:latin typeface="宋体"/>
                <a:cs typeface="宋体"/>
              </a:rPr>
              <a:t>程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9214" y="5548472"/>
            <a:ext cx="1054735" cy="224790"/>
          </a:xfrm>
          <a:custGeom>
            <a:avLst/>
            <a:gdLst/>
            <a:ahLst/>
            <a:cxnLst/>
            <a:rect l="l" t="t" r="r" b="b"/>
            <a:pathLst>
              <a:path w="1054735" h="224789">
                <a:moveTo>
                  <a:pt x="868010" y="0"/>
                </a:moveTo>
                <a:lnTo>
                  <a:pt x="186579" y="0"/>
                </a:lnTo>
                <a:lnTo>
                  <a:pt x="127608" y="5727"/>
                </a:lnTo>
                <a:lnTo>
                  <a:pt x="76390" y="21678"/>
                </a:lnTo>
                <a:lnTo>
                  <a:pt x="36000" y="46004"/>
                </a:lnTo>
                <a:lnTo>
                  <a:pt x="9512" y="76856"/>
                </a:lnTo>
                <a:lnTo>
                  <a:pt x="0" y="112385"/>
                </a:lnTo>
                <a:lnTo>
                  <a:pt x="9511" y="147914"/>
                </a:lnTo>
                <a:lnTo>
                  <a:pt x="35996" y="178765"/>
                </a:lnTo>
                <a:lnTo>
                  <a:pt x="76384" y="203091"/>
                </a:lnTo>
                <a:lnTo>
                  <a:pt x="127602" y="219042"/>
                </a:lnTo>
                <a:lnTo>
                  <a:pt x="186579" y="224770"/>
                </a:lnTo>
                <a:lnTo>
                  <a:pt x="868010" y="224770"/>
                </a:lnTo>
                <a:lnTo>
                  <a:pt x="926990" y="219042"/>
                </a:lnTo>
                <a:lnTo>
                  <a:pt x="978206" y="203091"/>
                </a:lnTo>
                <a:lnTo>
                  <a:pt x="1018588" y="178765"/>
                </a:lnTo>
                <a:lnTo>
                  <a:pt x="1045067" y="147914"/>
                </a:lnTo>
                <a:lnTo>
                  <a:pt x="1054576" y="112385"/>
                </a:lnTo>
                <a:lnTo>
                  <a:pt x="1045067" y="76856"/>
                </a:lnTo>
                <a:lnTo>
                  <a:pt x="1018588" y="46004"/>
                </a:lnTo>
                <a:lnTo>
                  <a:pt x="978206" y="21678"/>
                </a:lnTo>
                <a:lnTo>
                  <a:pt x="926990" y="5727"/>
                </a:lnTo>
                <a:lnTo>
                  <a:pt x="86801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98419" y="5548056"/>
            <a:ext cx="896619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805">
                <a:latin typeface="宋体"/>
                <a:cs typeface="宋体"/>
              </a:rPr>
              <a:t>主存满</a:t>
            </a:r>
            <a:r>
              <a:rPr dirty="0" sz="1150" spc="400" b="1">
                <a:latin typeface="Times New Roman"/>
                <a:cs typeface="Times New Roman"/>
              </a:rPr>
              <a:t>?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92285" y="2325078"/>
            <a:ext cx="1718945" cy="518159"/>
          </a:xfrm>
          <a:custGeom>
            <a:avLst/>
            <a:gdLst/>
            <a:ahLst/>
            <a:cxnLst/>
            <a:rect l="l" t="t" r="r" b="b"/>
            <a:pathLst>
              <a:path w="1718945" h="518160">
                <a:moveTo>
                  <a:pt x="859385" y="0"/>
                </a:moveTo>
                <a:lnTo>
                  <a:pt x="0" y="258801"/>
                </a:lnTo>
                <a:lnTo>
                  <a:pt x="859385" y="517602"/>
                </a:lnTo>
                <a:lnTo>
                  <a:pt x="1718632" y="258801"/>
                </a:lnTo>
                <a:lnTo>
                  <a:pt x="85938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579964" y="2384756"/>
            <a:ext cx="1143635" cy="3530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185420">
              <a:lnSpc>
                <a:spcPts val="1170"/>
              </a:lnSpc>
              <a:spcBef>
                <a:spcPts val="340"/>
              </a:spcBef>
            </a:pPr>
            <a:r>
              <a:rPr dirty="0" sz="1150" spc="805">
                <a:latin typeface="宋体"/>
                <a:cs typeface="宋体"/>
              </a:rPr>
              <a:t>页表</a:t>
            </a:r>
            <a:r>
              <a:rPr dirty="0" sz="1150" spc="800">
                <a:latin typeface="宋体"/>
                <a:cs typeface="宋体"/>
              </a:rPr>
              <a:t>项 </a:t>
            </a:r>
            <a:r>
              <a:rPr dirty="0" sz="1150" spc="805">
                <a:latin typeface="宋体"/>
                <a:cs typeface="宋体"/>
              </a:rPr>
              <a:t>在</a:t>
            </a:r>
            <a:r>
              <a:rPr dirty="0" sz="1150" spc="535" b="1">
                <a:latin typeface="Times New Roman"/>
                <a:cs typeface="Times New Roman"/>
              </a:rPr>
              <a:t>TL</a:t>
            </a:r>
            <a:r>
              <a:rPr dirty="0" sz="1150" spc="530" b="1">
                <a:latin typeface="Times New Roman"/>
                <a:cs typeface="Times New Roman"/>
              </a:rPr>
              <a:t>B</a:t>
            </a:r>
            <a:r>
              <a:rPr dirty="0" sz="1150" spc="805">
                <a:latin typeface="宋体"/>
                <a:cs typeface="宋体"/>
              </a:rPr>
              <a:t>中</a:t>
            </a:r>
            <a:r>
              <a:rPr dirty="0" sz="1150" spc="400" b="1">
                <a:latin typeface="Times New Roman"/>
                <a:cs typeface="Times New Roman"/>
              </a:rPr>
              <a:t>?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92285" y="3525042"/>
            <a:ext cx="1718945" cy="518159"/>
          </a:xfrm>
          <a:custGeom>
            <a:avLst/>
            <a:gdLst/>
            <a:ahLst/>
            <a:cxnLst/>
            <a:rect l="l" t="t" r="r" b="b"/>
            <a:pathLst>
              <a:path w="1718945" h="518160">
                <a:moveTo>
                  <a:pt x="859385" y="0"/>
                </a:moveTo>
                <a:lnTo>
                  <a:pt x="0" y="258801"/>
                </a:lnTo>
                <a:lnTo>
                  <a:pt x="859385" y="517602"/>
                </a:lnTo>
                <a:lnTo>
                  <a:pt x="1718632" y="258801"/>
                </a:lnTo>
                <a:lnTo>
                  <a:pt x="85938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03560" y="3584720"/>
            <a:ext cx="896619" cy="3530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61594">
              <a:lnSpc>
                <a:spcPts val="1170"/>
              </a:lnSpc>
              <a:spcBef>
                <a:spcPts val="340"/>
              </a:spcBef>
            </a:pPr>
            <a:r>
              <a:rPr dirty="0" sz="1150" spc="805">
                <a:latin typeface="宋体"/>
                <a:cs typeface="宋体"/>
              </a:rPr>
              <a:t>该页</a:t>
            </a:r>
            <a:r>
              <a:rPr dirty="0" sz="1150" spc="800">
                <a:latin typeface="宋体"/>
                <a:cs typeface="宋体"/>
              </a:rPr>
              <a:t>在 </a:t>
            </a:r>
            <a:r>
              <a:rPr dirty="0" sz="1150" spc="805">
                <a:latin typeface="宋体"/>
                <a:cs typeface="宋体"/>
              </a:rPr>
              <a:t>主存中</a:t>
            </a:r>
            <a:r>
              <a:rPr dirty="0" sz="1150" spc="400" b="1">
                <a:latin typeface="Times New Roman"/>
                <a:cs typeface="Times New Roman"/>
              </a:rPr>
              <a:t>?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0758" y="1678092"/>
            <a:ext cx="1738630" cy="2711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dirty="0" sz="1150" spc="805">
                <a:latin typeface="宋体"/>
                <a:cs typeface="宋体"/>
              </a:rPr>
              <a:t>返回故障指</a:t>
            </a:r>
            <a:r>
              <a:rPr dirty="0" sz="1150" spc="800">
                <a:latin typeface="宋体"/>
                <a:cs typeface="宋体"/>
              </a:rPr>
              <a:t>令</a:t>
            </a:r>
            <a:endParaRPr sz="115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459" y="188976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260" y="824306"/>
            <a:ext cx="50419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0">
                <a:latin typeface="Times New Roman"/>
                <a:cs typeface="Times New Roman"/>
              </a:rPr>
              <a:t>Effective </a:t>
            </a:r>
            <a:r>
              <a:rPr dirty="0" sz="4400" b="0">
                <a:latin typeface="Times New Roman"/>
                <a:cs typeface="Times New Roman"/>
              </a:rPr>
              <a:t>Access</a:t>
            </a:r>
            <a:r>
              <a:rPr dirty="0" sz="4400" spc="-420" b="0">
                <a:latin typeface="Times New Roman"/>
                <a:cs typeface="Times New Roman"/>
              </a:rPr>
              <a:t> </a:t>
            </a:r>
            <a:r>
              <a:rPr dirty="0" sz="4400" spc="-40" b="0">
                <a:latin typeface="Times New Roman"/>
                <a:cs typeface="Times New Roman"/>
              </a:rPr>
              <a:t>Time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18410"/>
            <a:ext cx="7543800" cy="382841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Associative Lookup = </a:t>
            </a: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400" spc="-6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Assume </a:t>
            </a:r>
            <a:r>
              <a:rPr dirty="0" sz="2400" spc="-10">
                <a:solidFill>
                  <a:srgbClr val="073D86"/>
                </a:solidFill>
                <a:latin typeface="Times New Roman"/>
                <a:cs typeface="Times New Roman"/>
              </a:rPr>
              <a:t>memory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cycle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time is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400" spc="2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Hit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ratio – percentage of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times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that a page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number is</a:t>
            </a:r>
            <a:r>
              <a:rPr dirty="0" sz="2400" spc="-135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found  in the associative registers; ratio related to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number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of  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associative</a:t>
            </a:r>
            <a:r>
              <a:rPr dirty="0" sz="24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Hit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ratio =</a:t>
            </a:r>
            <a:r>
              <a:rPr dirty="0" sz="24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355600" algn="l"/>
                <a:tab pos="356235" algn="l"/>
              </a:tabLst>
            </a:pPr>
            <a:r>
              <a:rPr dirty="0" sz="2400" b="1">
                <a:solidFill>
                  <a:srgbClr val="073D86"/>
                </a:solidFill>
                <a:latin typeface="Times New Roman"/>
                <a:cs typeface="Times New Roman"/>
              </a:rPr>
              <a:t>Effective </a:t>
            </a:r>
            <a:r>
              <a:rPr dirty="0" sz="2400" spc="-5" b="1">
                <a:solidFill>
                  <a:srgbClr val="073D86"/>
                </a:solidFill>
                <a:latin typeface="Times New Roman"/>
                <a:cs typeface="Times New Roman"/>
              </a:rPr>
              <a:t>Access </a:t>
            </a:r>
            <a:r>
              <a:rPr dirty="0" sz="2400" spc="-15" b="1">
                <a:solidFill>
                  <a:srgbClr val="073D86"/>
                </a:solidFill>
                <a:latin typeface="Times New Roman"/>
                <a:cs typeface="Times New Roman"/>
              </a:rPr>
              <a:t>Time</a:t>
            </a:r>
            <a:r>
              <a:rPr dirty="0" sz="2400" spc="-215" b="1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073D86"/>
                </a:solidFill>
                <a:latin typeface="Times New Roman"/>
                <a:cs typeface="Times New Roman"/>
              </a:rPr>
              <a:t>(EAT)</a:t>
            </a:r>
            <a:endParaRPr sz="2400">
              <a:latin typeface="Times New Roman"/>
              <a:cs typeface="Times New Roman"/>
            </a:endParaRPr>
          </a:p>
          <a:p>
            <a:pPr marL="2076450">
              <a:lnSpc>
                <a:spcPct val="100000"/>
              </a:lnSpc>
              <a:spcBef>
                <a:spcPts val="590"/>
              </a:spcBef>
            </a:pPr>
            <a:r>
              <a:rPr dirty="0" sz="2400" spc="-95">
                <a:solidFill>
                  <a:srgbClr val="073D86"/>
                </a:solidFill>
                <a:latin typeface="Times New Roman"/>
                <a:cs typeface="Times New Roman"/>
              </a:rPr>
              <a:t>EAT 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= (f +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)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 + (2f +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)(1 –</a:t>
            </a:r>
            <a:r>
              <a:rPr dirty="0" sz="2400" spc="-4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algn="ctr" marR="81534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= 2f + </a:t>
            </a:r>
            <a:r>
              <a:rPr dirty="0" sz="2400">
                <a:solidFill>
                  <a:srgbClr val="073D86"/>
                </a:solidFill>
                <a:latin typeface="Symbol"/>
                <a:cs typeface="Symbol"/>
              </a:rPr>
              <a:t></a:t>
            </a:r>
            <a:r>
              <a:rPr dirty="0" sz="2400">
                <a:solidFill>
                  <a:srgbClr val="073D86"/>
                </a:solidFill>
                <a:latin typeface="Times New Roman"/>
                <a:cs typeface="Times New Roman"/>
              </a:rPr>
              <a:t> –</a:t>
            </a:r>
            <a:r>
              <a:rPr dirty="0" sz="2400" spc="-3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3D86"/>
                </a:solidFill>
                <a:latin typeface="Symbol"/>
                <a:cs typeface="Symbol"/>
              </a:rPr>
              <a:t></a:t>
            </a:r>
            <a:r>
              <a:rPr dirty="0" sz="2400" spc="-5">
                <a:solidFill>
                  <a:srgbClr val="073D8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188976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364" y="838327"/>
            <a:ext cx="7340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新魏"/>
                <a:cs typeface="华文新魏"/>
              </a:rPr>
              <a:t>采用相联存储器的地址转换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636520"/>
            <a:ext cx="8286115" cy="3313429"/>
          </a:xfrm>
          <a:custGeom>
            <a:avLst/>
            <a:gdLst/>
            <a:ahLst/>
            <a:cxnLst/>
            <a:rect l="l" t="t" r="r" b="b"/>
            <a:pathLst>
              <a:path w="8286115" h="3313429">
                <a:moveTo>
                  <a:pt x="0" y="3313176"/>
                </a:moveTo>
                <a:lnTo>
                  <a:pt x="8285988" y="3313176"/>
                </a:lnTo>
                <a:lnTo>
                  <a:pt x="8285988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6770" y="2646045"/>
            <a:ext cx="792162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假定访问主存时间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10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90">
                <a:solidFill>
                  <a:srgbClr val="073D86"/>
                </a:solidFill>
                <a:latin typeface="华文新魏"/>
                <a:cs typeface="华文新魏"/>
              </a:rPr>
              <a:t>毫</a:t>
            </a: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微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秒</a:t>
            </a:r>
            <a:r>
              <a:rPr dirty="0" sz="2400" spc="105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dirty="0" sz="2400" spc="110">
                <a:solidFill>
                  <a:srgbClr val="073D86"/>
                </a:solidFill>
                <a:latin typeface="华文新魏"/>
                <a:cs typeface="华文新魏"/>
              </a:rPr>
              <a:t>访问相联存储器时间为</a:t>
            </a:r>
            <a:endParaRPr sz="2400">
              <a:latin typeface="华文新魏"/>
              <a:cs typeface="华文新魏"/>
            </a:endParaRPr>
          </a:p>
          <a:p>
            <a:pPr marL="60960">
              <a:lnSpc>
                <a:spcPct val="100000"/>
              </a:lnSpc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毫微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秒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，相联存</a:t>
            </a:r>
            <a:r>
              <a:rPr dirty="0" sz="2400" spc="30">
                <a:solidFill>
                  <a:srgbClr val="073D86"/>
                </a:solidFill>
                <a:latin typeface="华文新魏"/>
                <a:cs typeface="华文新魏"/>
              </a:rPr>
              <a:t>储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器</a:t>
            </a:r>
            <a:r>
              <a:rPr dirty="0" sz="2400" spc="35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dirty="0" sz="2400" spc="25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个单元时快</a:t>
            </a:r>
            <a:r>
              <a:rPr dirty="0" sz="2400" spc="3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命中率可</a:t>
            </a:r>
            <a:r>
              <a:rPr dirty="0" sz="2400" spc="65">
                <a:solidFill>
                  <a:srgbClr val="073D86"/>
                </a:solidFill>
                <a:latin typeface="华文新魏"/>
                <a:cs typeface="华文新魏"/>
              </a:rPr>
              <a:t>达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90%</a:t>
            </a:r>
            <a:endParaRPr sz="2400">
              <a:latin typeface="华文新魏"/>
              <a:cs typeface="华文新魏"/>
            </a:endParaRPr>
          </a:p>
          <a:p>
            <a:pPr marL="60960">
              <a:lnSpc>
                <a:spcPct val="100000"/>
              </a:lnSpc>
            </a:pPr>
            <a:r>
              <a:rPr dirty="0" sz="2400" spc="-5">
                <a:solidFill>
                  <a:srgbClr val="073D86"/>
                </a:solidFill>
                <a:latin typeface="华文新魏"/>
                <a:cs typeface="华文新魏"/>
              </a:rPr>
              <a:t>，按逻辑地址存取的平均时间为：</a:t>
            </a:r>
            <a:endParaRPr sz="2400">
              <a:latin typeface="华文新魏"/>
              <a:cs typeface="华文新魏"/>
            </a:endParaRPr>
          </a:p>
          <a:p>
            <a:pPr marL="1841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(100＋20)×90%＋(100+100+20)×(1-90%)＝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130毫微秒</a:t>
            </a:r>
            <a:endParaRPr sz="2400">
              <a:latin typeface="华文新魏"/>
              <a:cs typeface="华文新魏"/>
            </a:endParaRPr>
          </a:p>
          <a:p>
            <a:pPr marL="60960" marR="20320" indent="-48895">
              <a:lnSpc>
                <a:spcPct val="100000"/>
              </a:lnSpc>
              <a:spcBef>
                <a:spcPts val="580"/>
              </a:spcBef>
            </a:pP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比两次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dirty="0" sz="2400" spc="5">
                <a:solidFill>
                  <a:srgbClr val="073D86"/>
                </a:solidFill>
                <a:latin typeface="华文新魏"/>
                <a:cs typeface="华文新魏"/>
              </a:rPr>
              <a:t>问主存的</a:t>
            </a:r>
            <a:r>
              <a:rPr dirty="0" sz="2400" spc="2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dirty="0" sz="2400" spc="35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10</a:t>
            </a:r>
            <a:r>
              <a:rPr dirty="0" sz="2400" spc="15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毫微秒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×2+20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＝</a:t>
            </a:r>
            <a:r>
              <a:rPr dirty="0" sz="2400">
                <a:solidFill>
                  <a:srgbClr val="FF0000"/>
                </a:solidFill>
                <a:latin typeface="华文新魏"/>
                <a:cs typeface="华文新魏"/>
              </a:rPr>
              <a:t>20</a:t>
            </a:r>
            <a:r>
              <a:rPr dirty="0" sz="2400" spc="15">
                <a:solidFill>
                  <a:srgbClr val="FF0000"/>
                </a:solidFill>
                <a:latin typeface="华文新魏"/>
                <a:cs typeface="华文新魏"/>
              </a:rPr>
              <a:t>0</a:t>
            </a:r>
            <a:r>
              <a:rPr dirty="0" sz="2400" spc="10">
                <a:solidFill>
                  <a:srgbClr val="FF0000"/>
                </a:solidFill>
                <a:latin typeface="华文新魏"/>
                <a:cs typeface="华文新魏"/>
              </a:rPr>
              <a:t>毫微</a:t>
            </a:r>
            <a:r>
              <a:rPr dirty="0" sz="2400" spc="15">
                <a:solidFill>
                  <a:srgbClr val="FF0000"/>
                </a:solidFill>
                <a:latin typeface="华文新魏"/>
                <a:cs typeface="华文新魏"/>
              </a:rPr>
              <a:t>秒</a:t>
            </a:r>
            <a:r>
              <a:rPr dirty="0" sz="2400" spc="10">
                <a:solidFill>
                  <a:srgbClr val="073D86"/>
                </a:solidFill>
                <a:latin typeface="华文新魏"/>
                <a:cs typeface="华文新魏"/>
              </a:rPr>
              <a:t>下降 </a:t>
            </a:r>
            <a:r>
              <a:rPr dirty="0" sz="2400">
                <a:solidFill>
                  <a:srgbClr val="073D86"/>
                </a:solidFill>
                <a:latin typeface="华文新魏"/>
                <a:cs typeface="华文新魏"/>
              </a:rPr>
              <a:t>了三成多。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188976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797" y="549910"/>
            <a:ext cx="4596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华文新魏"/>
                <a:cs typeface="华文新魏"/>
              </a:rPr>
              <a:t>地址转换与存储保护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8349" y="1162558"/>
            <a:ext cx="6426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华文新魏"/>
                <a:cs typeface="华文新魏"/>
              </a:rPr>
              <a:t>程序的编译、链接、装入和执行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903" y="1773935"/>
            <a:ext cx="672465" cy="527685"/>
          </a:xfrm>
          <a:custGeom>
            <a:avLst/>
            <a:gdLst/>
            <a:ahLst/>
            <a:cxnLst/>
            <a:rect l="l" t="t" r="r" b="b"/>
            <a:pathLst>
              <a:path w="672464" h="527685">
                <a:moveTo>
                  <a:pt x="0" y="527303"/>
                </a:moveTo>
                <a:lnTo>
                  <a:pt x="672084" y="527303"/>
                </a:lnTo>
                <a:lnTo>
                  <a:pt x="672084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83914" y="1786889"/>
            <a:ext cx="280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链 接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0725" y="4562983"/>
            <a:ext cx="28003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动 态 重 定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725" y="5782462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位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5855" y="2354579"/>
            <a:ext cx="685800" cy="980440"/>
          </a:xfrm>
          <a:custGeom>
            <a:avLst/>
            <a:gdLst/>
            <a:ahLst/>
            <a:cxnLst/>
            <a:rect l="l" t="t" r="r" b="b"/>
            <a:pathLst>
              <a:path w="685800" h="980439">
                <a:moveTo>
                  <a:pt x="0" y="979932"/>
                </a:moveTo>
                <a:lnTo>
                  <a:pt x="685800" y="979932"/>
                </a:lnTo>
                <a:lnTo>
                  <a:pt x="685800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85865" y="2368423"/>
            <a:ext cx="28067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静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态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重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5865" y="3283076"/>
            <a:ext cx="280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定 位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0847" y="4290059"/>
            <a:ext cx="672465" cy="352425"/>
          </a:xfrm>
          <a:custGeom>
            <a:avLst/>
            <a:gdLst/>
            <a:ahLst/>
            <a:cxnLst/>
            <a:rect l="l" t="t" r="r" b="b"/>
            <a:pathLst>
              <a:path w="672464" h="352425">
                <a:moveTo>
                  <a:pt x="0" y="352044"/>
                </a:moveTo>
                <a:lnTo>
                  <a:pt x="672084" y="352044"/>
                </a:lnTo>
                <a:lnTo>
                  <a:pt x="672084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30222" y="4306315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3311" y="2218944"/>
            <a:ext cx="1019556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96924" y="2193035"/>
            <a:ext cx="1071372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83208" y="2301239"/>
            <a:ext cx="1007744" cy="881380"/>
          </a:xfrm>
          <a:custGeom>
            <a:avLst/>
            <a:gdLst/>
            <a:ahLst/>
            <a:cxnLst/>
            <a:rect l="l" t="t" r="r" b="b"/>
            <a:pathLst>
              <a:path w="1007744" h="881380">
                <a:moveTo>
                  <a:pt x="0" y="880872"/>
                </a:moveTo>
                <a:lnTo>
                  <a:pt x="1007364" y="880872"/>
                </a:lnTo>
                <a:lnTo>
                  <a:pt x="1007364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83208" y="2301239"/>
            <a:ext cx="1007744" cy="881380"/>
          </a:xfrm>
          <a:custGeom>
            <a:avLst/>
            <a:gdLst/>
            <a:ahLst/>
            <a:cxnLst/>
            <a:rect l="l" t="t" r="r" b="b"/>
            <a:pathLst>
              <a:path w="1007744" h="881380">
                <a:moveTo>
                  <a:pt x="0" y="880872"/>
                </a:moveTo>
                <a:lnTo>
                  <a:pt x="1007364" y="880872"/>
                </a:lnTo>
                <a:lnTo>
                  <a:pt x="1007364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62583" y="2315082"/>
            <a:ext cx="78930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源程序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模块1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3311" y="3275076"/>
            <a:ext cx="1019556" cy="89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6924" y="3249167"/>
            <a:ext cx="1071372" cy="841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83208" y="3357371"/>
            <a:ext cx="1007744" cy="879475"/>
          </a:xfrm>
          <a:custGeom>
            <a:avLst/>
            <a:gdLst/>
            <a:ahLst/>
            <a:cxnLst/>
            <a:rect l="l" t="t" r="r" b="b"/>
            <a:pathLst>
              <a:path w="1007744" h="879475">
                <a:moveTo>
                  <a:pt x="0" y="879347"/>
                </a:moveTo>
                <a:lnTo>
                  <a:pt x="1007364" y="879347"/>
                </a:lnTo>
                <a:lnTo>
                  <a:pt x="1007364" y="0"/>
                </a:lnTo>
                <a:lnTo>
                  <a:pt x="0" y="0"/>
                </a:lnTo>
                <a:lnTo>
                  <a:pt x="0" y="8793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83208" y="3357371"/>
            <a:ext cx="1007744" cy="879475"/>
          </a:xfrm>
          <a:custGeom>
            <a:avLst/>
            <a:gdLst/>
            <a:ahLst/>
            <a:cxnLst/>
            <a:rect l="l" t="t" r="r" b="b"/>
            <a:pathLst>
              <a:path w="1007744" h="879475">
                <a:moveTo>
                  <a:pt x="0" y="879347"/>
                </a:moveTo>
                <a:lnTo>
                  <a:pt x="1007364" y="879347"/>
                </a:lnTo>
                <a:lnTo>
                  <a:pt x="1007364" y="0"/>
                </a:lnTo>
                <a:lnTo>
                  <a:pt x="0" y="0"/>
                </a:lnTo>
                <a:lnTo>
                  <a:pt x="0" y="8793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62583" y="3371469"/>
            <a:ext cx="78930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源程序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模块2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3311" y="4683252"/>
            <a:ext cx="1019556" cy="89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96924" y="4657344"/>
            <a:ext cx="1071372" cy="841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83208" y="4765547"/>
            <a:ext cx="1007744" cy="881380"/>
          </a:xfrm>
          <a:prstGeom prst="rect">
            <a:avLst/>
          </a:prstGeom>
          <a:solidFill>
            <a:srgbClr val="FFCC00"/>
          </a:solidFill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075" marR="144780">
              <a:lnSpc>
                <a:spcPct val="100000"/>
              </a:lnSpc>
              <a:spcBef>
                <a:spcPts val="21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源程序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模块n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31820" y="4290059"/>
            <a:ext cx="672465" cy="352425"/>
          </a:xfrm>
          <a:custGeom>
            <a:avLst/>
            <a:gdLst/>
            <a:ahLst/>
            <a:cxnLst/>
            <a:rect l="l" t="t" r="r" b="b"/>
            <a:pathLst>
              <a:path w="672464" h="352425">
                <a:moveTo>
                  <a:pt x="0" y="352044"/>
                </a:moveTo>
                <a:lnTo>
                  <a:pt x="672083" y="352044"/>
                </a:lnTo>
                <a:lnTo>
                  <a:pt x="672083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11829" y="4306315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34283" y="2218944"/>
            <a:ext cx="851916" cy="8930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77895" y="2193035"/>
            <a:ext cx="917447" cy="841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64179" y="2301239"/>
            <a:ext cx="840105" cy="881380"/>
          </a:xfrm>
          <a:custGeom>
            <a:avLst/>
            <a:gdLst/>
            <a:ahLst/>
            <a:cxnLst/>
            <a:rect l="l" t="t" r="r" b="b"/>
            <a:pathLst>
              <a:path w="840104" h="881380">
                <a:moveTo>
                  <a:pt x="0" y="880872"/>
                </a:moveTo>
                <a:lnTo>
                  <a:pt x="839723" y="880872"/>
                </a:lnTo>
                <a:lnTo>
                  <a:pt x="839723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64179" y="2301239"/>
            <a:ext cx="840105" cy="881380"/>
          </a:xfrm>
          <a:custGeom>
            <a:avLst/>
            <a:gdLst/>
            <a:ahLst/>
            <a:cxnLst/>
            <a:rect l="l" t="t" r="r" b="b"/>
            <a:pathLst>
              <a:path w="840104" h="881380">
                <a:moveTo>
                  <a:pt x="0" y="880872"/>
                </a:moveTo>
                <a:lnTo>
                  <a:pt x="839723" y="880872"/>
                </a:lnTo>
                <a:lnTo>
                  <a:pt x="839723" y="0"/>
                </a:lnTo>
                <a:lnTo>
                  <a:pt x="0" y="0"/>
                </a:lnTo>
                <a:lnTo>
                  <a:pt x="0" y="8808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43808" y="2315082"/>
            <a:ext cx="63627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目标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代码1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34283" y="3275076"/>
            <a:ext cx="851916" cy="8915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77895" y="3249167"/>
            <a:ext cx="961644" cy="841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64179" y="3357371"/>
            <a:ext cx="840105" cy="879475"/>
          </a:xfrm>
          <a:custGeom>
            <a:avLst/>
            <a:gdLst/>
            <a:ahLst/>
            <a:cxnLst/>
            <a:rect l="l" t="t" r="r" b="b"/>
            <a:pathLst>
              <a:path w="840104" h="879475">
                <a:moveTo>
                  <a:pt x="0" y="879347"/>
                </a:moveTo>
                <a:lnTo>
                  <a:pt x="839723" y="879347"/>
                </a:lnTo>
                <a:lnTo>
                  <a:pt x="839723" y="0"/>
                </a:lnTo>
                <a:lnTo>
                  <a:pt x="0" y="0"/>
                </a:lnTo>
                <a:lnTo>
                  <a:pt x="0" y="87934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4179" y="3357371"/>
            <a:ext cx="840105" cy="879475"/>
          </a:xfrm>
          <a:custGeom>
            <a:avLst/>
            <a:gdLst/>
            <a:ahLst/>
            <a:cxnLst/>
            <a:rect l="l" t="t" r="r" b="b"/>
            <a:pathLst>
              <a:path w="840104" h="879475">
                <a:moveTo>
                  <a:pt x="0" y="879347"/>
                </a:moveTo>
                <a:lnTo>
                  <a:pt x="839723" y="879347"/>
                </a:lnTo>
                <a:lnTo>
                  <a:pt x="839723" y="0"/>
                </a:lnTo>
                <a:lnTo>
                  <a:pt x="0" y="0"/>
                </a:lnTo>
                <a:lnTo>
                  <a:pt x="0" y="8793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043808" y="3371469"/>
            <a:ext cx="68008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目标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代码2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34283" y="4683252"/>
            <a:ext cx="851916" cy="893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77895" y="4657344"/>
            <a:ext cx="960119" cy="8412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64179" y="4765547"/>
            <a:ext cx="840105" cy="881380"/>
          </a:xfrm>
          <a:prstGeom prst="rect">
            <a:avLst/>
          </a:prstGeom>
          <a:solidFill>
            <a:srgbClr val="FFCC00"/>
          </a:solidFill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075" marR="86995">
              <a:lnSpc>
                <a:spcPct val="100000"/>
              </a:lnSpc>
              <a:spcBef>
                <a:spcPts val="21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目标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代码n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78452" y="3275076"/>
            <a:ext cx="1354836" cy="1243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22064" y="3249167"/>
            <a:ext cx="1341119" cy="14508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388358" y="3371469"/>
            <a:ext cx="105918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可重定位 目标代码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(装载代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码)(辅存)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292095" y="2616580"/>
            <a:ext cx="672465" cy="76200"/>
          </a:xfrm>
          <a:custGeom>
            <a:avLst/>
            <a:gdLst/>
            <a:ahLst/>
            <a:cxnLst/>
            <a:rect l="l" t="t" r="r" b="b"/>
            <a:pathLst>
              <a:path w="672464" h="76200">
                <a:moveTo>
                  <a:pt x="595862" y="44420"/>
                </a:moveTo>
                <a:lnTo>
                  <a:pt x="595757" y="76200"/>
                </a:lnTo>
                <a:lnTo>
                  <a:pt x="659575" y="44450"/>
                </a:lnTo>
                <a:lnTo>
                  <a:pt x="608584" y="44450"/>
                </a:lnTo>
                <a:lnTo>
                  <a:pt x="595862" y="44420"/>
                </a:lnTo>
                <a:close/>
              </a:path>
              <a:path w="672464" h="76200">
                <a:moveTo>
                  <a:pt x="595905" y="31720"/>
                </a:moveTo>
                <a:lnTo>
                  <a:pt x="595862" y="44420"/>
                </a:lnTo>
                <a:lnTo>
                  <a:pt x="608584" y="44450"/>
                </a:lnTo>
                <a:lnTo>
                  <a:pt x="608584" y="31750"/>
                </a:lnTo>
                <a:lnTo>
                  <a:pt x="595905" y="31720"/>
                </a:lnTo>
                <a:close/>
              </a:path>
              <a:path w="672464" h="76200">
                <a:moveTo>
                  <a:pt x="596011" y="0"/>
                </a:moveTo>
                <a:lnTo>
                  <a:pt x="595905" y="31720"/>
                </a:lnTo>
                <a:lnTo>
                  <a:pt x="608584" y="31750"/>
                </a:lnTo>
                <a:lnTo>
                  <a:pt x="608584" y="44450"/>
                </a:lnTo>
                <a:lnTo>
                  <a:pt x="659575" y="44450"/>
                </a:lnTo>
                <a:lnTo>
                  <a:pt x="672084" y="38227"/>
                </a:lnTo>
                <a:lnTo>
                  <a:pt x="596011" y="0"/>
                </a:lnTo>
                <a:close/>
              </a:path>
              <a:path w="672464" h="76200">
                <a:moveTo>
                  <a:pt x="0" y="30353"/>
                </a:moveTo>
                <a:lnTo>
                  <a:pt x="0" y="43053"/>
                </a:lnTo>
                <a:lnTo>
                  <a:pt x="595862" y="44420"/>
                </a:lnTo>
                <a:lnTo>
                  <a:pt x="595905" y="31720"/>
                </a:lnTo>
                <a:lnTo>
                  <a:pt x="0" y="30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92095" y="3849496"/>
            <a:ext cx="672465" cy="76200"/>
          </a:xfrm>
          <a:custGeom>
            <a:avLst/>
            <a:gdLst/>
            <a:ahLst/>
            <a:cxnLst/>
            <a:rect l="l" t="t" r="r" b="b"/>
            <a:pathLst>
              <a:path w="672464" h="76200">
                <a:moveTo>
                  <a:pt x="595862" y="44420"/>
                </a:moveTo>
                <a:lnTo>
                  <a:pt x="595757" y="76200"/>
                </a:lnTo>
                <a:lnTo>
                  <a:pt x="659575" y="44450"/>
                </a:lnTo>
                <a:lnTo>
                  <a:pt x="608584" y="44450"/>
                </a:lnTo>
                <a:lnTo>
                  <a:pt x="595862" y="44420"/>
                </a:lnTo>
                <a:close/>
              </a:path>
              <a:path w="672464" h="76200">
                <a:moveTo>
                  <a:pt x="595905" y="31720"/>
                </a:moveTo>
                <a:lnTo>
                  <a:pt x="595862" y="44420"/>
                </a:lnTo>
                <a:lnTo>
                  <a:pt x="608584" y="44450"/>
                </a:lnTo>
                <a:lnTo>
                  <a:pt x="608584" y="31750"/>
                </a:lnTo>
                <a:lnTo>
                  <a:pt x="595905" y="31720"/>
                </a:lnTo>
                <a:close/>
              </a:path>
              <a:path w="672464" h="76200">
                <a:moveTo>
                  <a:pt x="596011" y="0"/>
                </a:moveTo>
                <a:lnTo>
                  <a:pt x="595905" y="31720"/>
                </a:lnTo>
                <a:lnTo>
                  <a:pt x="608584" y="31750"/>
                </a:lnTo>
                <a:lnTo>
                  <a:pt x="608584" y="44450"/>
                </a:lnTo>
                <a:lnTo>
                  <a:pt x="659575" y="44450"/>
                </a:lnTo>
                <a:lnTo>
                  <a:pt x="672084" y="38226"/>
                </a:lnTo>
                <a:lnTo>
                  <a:pt x="596011" y="0"/>
                </a:lnTo>
                <a:close/>
              </a:path>
              <a:path w="672464" h="76200">
                <a:moveTo>
                  <a:pt x="0" y="30352"/>
                </a:moveTo>
                <a:lnTo>
                  <a:pt x="0" y="43052"/>
                </a:lnTo>
                <a:lnTo>
                  <a:pt x="595862" y="44420"/>
                </a:lnTo>
                <a:lnTo>
                  <a:pt x="595905" y="31720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92095" y="5254752"/>
            <a:ext cx="672465" cy="76200"/>
          </a:xfrm>
          <a:custGeom>
            <a:avLst/>
            <a:gdLst/>
            <a:ahLst/>
            <a:cxnLst/>
            <a:rect l="l" t="t" r="r" b="b"/>
            <a:pathLst>
              <a:path w="672464" h="76200">
                <a:moveTo>
                  <a:pt x="595884" y="0"/>
                </a:moveTo>
                <a:lnTo>
                  <a:pt x="595884" y="76200"/>
                </a:lnTo>
                <a:lnTo>
                  <a:pt x="659384" y="44450"/>
                </a:lnTo>
                <a:lnTo>
                  <a:pt x="608584" y="44450"/>
                </a:lnTo>
                <a:lnTo>
                  <a:pt x="608584" y="31750"/>
                </a:lnTo>
                <a:lnTo>
                  <a:pt x="659384" y="31750"/>
                </a:lnTo>
                <a:lnTo>
                  <a:pt x="595884" y="0"/>
                </a:lnTo>
                <a:close/>
              </a:path>
              <a:path w="672464" h="76200">
                <a:moveTo>
                  <a:pt x="5958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884" y="44450"/>
                </a:lnTo>
                <a:lnTo>
                  <a:pt x="595884" y="31750"/>
                </a:lnTo>
                <a:close/>
              </a:path>
              <a:path w="672464" h="76200">
                <a:moveTo>
                  <a:pt x="659384" y="31750"/>
                </a:moveTo>
                <a:lnTo>
                  <a:pt x="608584" y="31750"/>
                </a:lnTo>
                <a:lnTo>
                  <a:pt x="608584" y="44450"/>
                </a:lnTo>
                <a:lnTo>
                  <a:pt x="659384" y="44450"/>
                </a:lnTo>
                <a:lnTo>
                  <a:pt x="672084" y="38100"/>
                </a:lnTo>
                <a:lnTo>
                  <a:pt x="6593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03903" y="3849370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22" y="44413"/>
                </a:moveTo>
                <a:lnTo>
                  <a:pt x="428117" y="76199"/>
                </a:lnTo>
                <a:lnTo>
                  <a:pt x="492149" y="44449"/>
                </a:lnTo>
                <a:lnTo>
                  <a:pt x="440944" y="44449"/>
                </a:lnTo>
                <a:lnTo>
                  <a:pt x="428222" y="44413"/>
                </a:lnTo>
                <a:close/>
              </a:path>
              <a:path w="504825" h="76200">
                <a:moveTo>
                  <a:pt x="428265" y="31713"/>
                </a:moveTo>
                <a:lnTo>
                  <a:pt x="428222" y="44413"/>
                </a:lnTo>
                <a:lnTo>
                  <a:pt x="440944" y="44449"/>
                </a:lnTo>
                <a:lnTo>
                  <a:pt x="440944" y="31749"/>
                </a:lnTo>
                <a:lnTo>
                  <a:pt x="428265" y="31713"/>
                </a:lnTo>
                <a:close/>
              </a:path>
              <a:path w="504825" h="76200">
                <a:moveTo>
                  <a:pt x="428371" y="0"/>
                </a:moveTo>
                <a:lnTo>
                  <a:pt x="428265" y="31713"/>
                </a:lnTo>
                <a:lnTo>
                  <a:pt x="440944" y="31749"/>
                </a:lnTo>
                <a:lnTo>
                  <a:pt x="440944" y="44449"/>
                </a:lnTo>
                <a:lnTo>
                  <a:pt x="492149" y="44449"/>
                </a:lnTo>
                <a:lnTo>
                  <a:pt x="504444" y="38353"/>
                </a:lnTo>
                <a:lnTo>
                  <a:pt x="428371" y="0"/>
                </a:lnTo>
                <a:close/>
              </a:path>
              <a:path w="504825" h="76200">
                <a:moveTo>
                  <a:pt x="0" y="30479"/>
                </a:moveTo>
                <a:lnTo>
                  <a:pt x="0" y="43179"/>
                </a:lnTo>
                <a:lnTo>
                  <a:pt x="428222" y="44413"/>
                </a:lnTo>
                <a:lnTo>
                  <a:pt x="428265" y="31713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92095" y="1773935"/>
            <a:ext cx="672465" cy="527685"/>
          </a:xfrm>
          <a:custGeom>
            <a:avLst/>
            <a:gdLst/>
            <a:ahLst/>
            <a:cxnLst/>
            <a:rect l="l" t="t" r="r" b="b"/>
            <a:pathLst>
              <a:path w="672464" h="527685">
                <a:moveTo>
                  <a:pt x="0" y="527303"/>
                </a:moveTo>
                <a:lnTo>
                  <a:pt x="672083" y="527303"/>
                </a:lnTo>
                <a:lnTo>
                  <a:pt x="672083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371725" y="1786889"/>
            <a:ext cx="280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编 译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50991" y="1773935"/>
            <a:ext cx="672465" cy="527685"/>
          </a:xfrm>
          <a:custGeom>
            <a:avLst/>
            <a:gdLst/>
            <a:ahLst/>
            <a:cxnLst/>
            <a:rect l="l" t="t" r="r" b="b"/>
            <a:pathLst>
              <a:path w="672464" h="527685">
                <a:moveTo>
                  <a:pt x="0" y="527303"/>
                </a:moveTo>
                <a:lnTo>
                  <a:pt x="672084" y="527303"/>
                </a:lnTo>
                <a:lnTo>
                  <a:pt x="672084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731255" y="1786889"/>
            <a:ext cx="280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装 入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59880" y="1773935"/>
            <a:ext cx="672465" cy="527685"/>
          </a:xfrm>
          <a:custGeom>
            <a:avLst/>
            <a:gdLst/>
            <a:ahLst/>
            <a:cxnLst/>
            <a:rect l="l" t="t" r="r" b="b"/>
            <a:pathLst>
              <a:path w="672465" h="527685">
                <a:moveTo>
                  <a:pt x="0" y="527303"/>
                </a:moveTo>
                <a:lnTo>
                  <a:pt x="672083" y="527303"/>
                </a:lnTo>
                <a:lnTo>
                  <a:pt x="672083" y="0"/>
                </a:lnTo>
                <a:lnTo>
                  <a:pt x="0" y="0"/>
                </a:lnTo>
                <a:lnTo>
                  <a:pt x="0" y="527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740397" y="1786889"/>
            <a:ext cx="2800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执 行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99332" y="2648839"/>
            <a:ext cx="676910" cy="708660"/>
          </a:xfrm>
          <a:custGeom>
            <a:avLst/>
            <a:gdLst/>
            <a:ahLst/>
            <a:cxnLst/>
            <a:rect l="l" t="t" r="r" b="b"/>
            <a:pathLst>
              <a:path w="676910" h="708660">
                <a:moveTo>
                  <a:pt x="619481" y="657799"/>
                </a:moveTo>
                <a:lnTo>
                  <a:pt x="596518" y="679703"/>
                </a:lnTo>
                <a:lnTo>
                  <a:pt x="676655" y="708533"/>
                </a:lnTo>
                <a:lnTo>
                  <a:pt x="663892" y="667003"/>
                </a:lnTo>
                <a:lnTo>
                  <a:pt x="628268" y="667003"/>
                </a:lnTo>
                <a:lnTo>
                  <a:pt x="619481" y="657799"/>
                </a:lnTo>
                <a:close/>
              </a:path>
              <a:path w="676910" h="708660">
                <a:moveTo>
                  <a:pt x="628646" y="649056"/>
                </a:moveTo>
                <a:lnTo>
                  <a:pt x="619481" y="657799"/>
                </a:lnTo>
                <a:lnTo>
                  <a:pt x="628268" y="667003"/>
                </a:lnTo>
                <a:lnTo>
                  <a:pt x="637413" y="658240"/>
                </a:lnTo>
                <a:lnTo>
                  <a:pt x="628646" y="649056"/>
                </a:lnTo>
                <a:close/>
              </a:path>
              <a:path w="676910" h="708660">
                <a:moveTo>
                  <a:pt x="651637" y="627126"/>
                </a:moveTo>
                <a:lnTo>
                  <a:pt x="628646" y="649056"/>
                </a:lnTo>
                <a:lnTo>
                  <a:pt x="637413" y="658240"/>
                </a:lnTo>
                <a:lnTo>
                  <a:pt x="628268" y="667003"/>
                </a:lnTo>
                <a:lnTo>
                  <a:pt x="663892" y="667003"/>
                </a:lnTo>
                <a:lnTo>
                  <a:pt x="651637" y="627126"/>
                </a:lnTo>
                <a:close/>
              </a:path>
              <a:path w="676910" h="708660">
                <a:moveTo>
                  <a:pt x="9143" y="0"/>
                </a:moveTo>
                <a:lnTo>
                  <a:pt x="0" y="8889"/>
                </a:lnTo>
                <a:lnTo>
                  <a:pt x="619481" y="657799"/>
                </a:lnTo>
                <a:lnTo>
                  <a:pt x="628646" y="649056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99332" y="4588764"/>
            <a:ext cx="509270" cy="533400"/>
          </a:xfrm>
          <a:custGeom>
            <a:avLst/>
            <a:gdLst/>
            <a:ahLst/>
            <a:cxnLst/>
            <a:rect l="l" t="t" r="r" b="b"/>
            <a:pathLst>
              <a:path w="509270" h="533400">
                <a:moveTo>
                  <a:pt x="451845" y="50736"/>
                </a:moveTo>
                <a:lnTo>
                  <a:pt x="0" y="524383"/>
                </a:lnTo>
                <a:lnTo>
                  <a:pt x="9143" y="533273"/>
                </a:lnTo>
                <a:lnTo>
                  <a:pt x="461010" y="59479"/>
                </a:lnTo>
                <a:lnTo>
                  <a:pt x="451845" y="50736"/>
                </a:lnTo>
                <a:close/>
              </a:path>
              <a:path w="509270" h="533400">
                <a:moveTo>
                  <a:pt x="496252" y="41529"/>
                </a:moveTo>
                <a:lnTo>
                  <a:pt x="460628" y="41529"/>
                </a:lnTo>
                <a:lnTo>
                  <a:pt x="469772" y="50292"/>
                </a:lnTo>
                <a:lnTo>
                  <a:pt x="461010" y="59479"/>
                </a:lnTo>
                <a:lnTo>
                  <a:pt x="483996" y="81406"/>
                </a:lnTo>
                <a:lnTo>
                  <a:pt x="496252" y="41529"/>
                </a:lnTo>
                <a:close/>
              </a:path>
              <a:path w="509270" h="533400">
                <a:moveTo>
                  <a:pt x="460628" y="41529"/>
                </a:moveTo>
                <a:lnTo>
                  <a:pt x="451845" y="50736"/>
                </a:lnTo>
                <a:lnTo>
                  <a:pt x="461010" y="59479"/>
                </a:lnTo>
                <a:lnTo>
                  <a:pt x="469772" y="50292"/>
                </a:lnTo>
                <a:lnTo>
                  <a:pt x="460628" y="41529"/>
                </a:lnTo>
                <a:close/>
              </a:path>
              <a:path w="509270" h="533400">
                <a:moveTo>
                  <a:pt x="509015" y="0"/>
                </a:moveTo>
                <a:lnTo>
                  <a:pt x="428878" y="28829"/>
                </a:lnTo>
                <a:lnTo>
                  <a:pt x="451845" y="50736"/>
                </a:lnTo>
                <a:lnTo>
                  <a:pt x="460628" y="41529"/>
                </a:lnTo>
                <a:lnTo>
                  <a:pt x="496252" y="41529"/>
                </a:lnTo>
                <a:lnTo>
                  <a:pt x="509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194917" y="5836107"/>
            <a:ext cx="10439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程序名字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空间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7954" y="5836107"/>
            <a:ext cx="985519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逻 辑</a:t>
            </a:r>
            <a:r>
              <a:rPr dirty="0" sz="2000" spc="-15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地 址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空间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71971" y="5836107"/>
            <a:ext cx="103886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物 理</a:t>
            </a:r>
            <a:r>
              <a:rPr dirty="0" sz="2000" spc="409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地 址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空间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28138" y="5822441"/>
            <a:ext cx="1905" cy="704215"/>
          </a:xfrm>
          <a:custGeom>
            <a:avLst/>
            <a:gdLst/>
            <a:ahLst/>
            <a:cxnLst/>
            <a:rect l="l" t="t" r="r" b="b"/>
            <a:pathLst>
              <a:path w="1905" h="704215">
                <a:moveTo>
                  <a:pt x="0" y="0"/>
                </a:moveTo>
                <a:lnTo>
                  <a:pt x="1524" y="704088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987034" y="5822441"/>
            <a:ext cx="1905" cy="704215"/>
          </a:xfrm>
          <a:custGeom>
            <a:avLst/>
            <a:gdLst/>
            <a:ahLst/>
            <a:cxnLst/>
            <a:rect l="l" t="t" r="r" b="b"/>
            <a:pathLst>
              <a:path w="1904" h="704215">
                <a:moveTo>
                  <a:pt x="0" y="0"/>
                </a:moveTo>
                <a:lnTo>
                  <a:pt x="1524" y="704088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62343" y="4154423"/>
            <a:ext cx="1132331" cy="10683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05956" y="4128515"/>
            <a:ext cx="1248155" cy="1146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492240" y="4236720"/>
            <a:ext cx="1120140" cy="10566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92710" marR="77470">
              <a:lnSpc>
                <a:spcPct val="100000"/>
              </a:lnSpc>
              <a:spcBef>
                <a:spcPts val="220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可执行 二进代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码(</a:t>
            </a:r>
            <a:r>
              <a:rPr dirty="0" sz="2000" spc="-15">
                <a:solidFill>
                  <a:srgbClr val="0033CC"/>
                </a:solidFill>
                <a:latin typeface="华文新魏"/>
                <a:cs typeface="华文新魏"/>
              </a:rPr>
              <a:t>主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存)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612380" y="4833873"/>
            <a:ext cx="561340" cy="76200"/>
          </a:xfrm>
          <a:custGeom>
            <a:avLst/>
            <a:gdLst/>
            <a:ahLst/>
            <a:cxnLst/>
            <a:rect l="l" t="t" r="r" b="b"/>
            <a:pathLst>
              <a:path w="561340" h="76200">
                <a:moveTo>
                  <a:pt x="484610" y="44541"/>
                </a:moveTo>
                <a:lnTo>
                  <a:pt x="484504" y="76200"/>
                </a:lnTo>
                <a:lnTo>
                  <a:pt x="548281" y="44576"/>
                </a:lnTo>
                <a:lnTo>
                  <a:pt x="497331" y="44576"/>
                </a:lnTo>
                <a:lnTo>
                  <a:pt x="484610" y="44541"/>
                </a:lnTo>
                <a:close/>
              </a:path>
              <a:path w="561340" h="76200">
                <a:moveTo>
                  <a:pt x="484652" y="31841"/>
                </a:moveTo>
                <a:lnTo>
                  <a:pt x="484610" y="44541"/>
                </a:lnTo>
                <a:lnTo>
                  <a:pt x="497331" y="44576"/>
                </a:lnTo>
                <a:lnTo>
                  <a:pt x="497331" y="31876"/>
                </a:lnTo>
                <a:lnTo>
                  <a:pt x="484652" y="31841"/>
                </a:lnTo>
                <a:close/>
              </a:path>
              <a:path w="561340" h="76200">
                <a:moveTo>
                  <a:pt x="484759" y="0"/>
                </a:moveTo>
                <a:lnTo>
                  <a:pt x="484652" y="31841"/>
                </a:lnTo>
                <a:lnTo>
                  <a:pt x="497331" y="31876"/>
                </a:lnTo>
                <a:lnTo>
                  <a:pt x="497331" y="44576"/>
                </a:lnTo>
                <a:lnTo>
                  <a:pt x="548281" y="44576"/>
                </a:lnTo>
                <a:lnTo>
                  <a:pt x="560831" y="38353"/>
                </a:lnTo>
                <a:lnTo>
                  <a:pt x="484759" y="0"/>
                </a:lnTo>
                <a:close/>
              </a:path>
              <a:path w="561340" h="76200">
                <a:moveTo>
                  <a:pt x="0" y="30480"/>
                </a:moveTo>
                <a:lnTo>
                  <a:pt x="0" y="43180"/>
                </a:lnTo>
                <a:lnTo>
                  <a:pt x="484610" y="44541"/>
                </a:lnTo>
                <a:lnTo>
                  <a:pt x="484652" y="31841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46928" y="3093720"/>
            <a:ext cx="845819" cy="707390"/>
          </a:xfrm>
          <a:custGeom>
            <a:avLst/>
            <a:gdLst/>
            <a:ahLst/>
            <a:cxnLst/>
            <a:rect l="l" t="t" r="r" b="b"/>
            <a:pathLst>
              <a:path w="845820" h="707389">
                <a:moveTo>
                  <a:pt x="782746" y="43943"/>
                </a:moveTo>
                <a:lnTo>
                  <a:pt x="0" y="697737"/>
                </a:lnTo>
                <a:lnTo>
                  <a:pt x="8127" y="707389"/>
                </a:lnTo>
                <a:lnTo>
                  <a:pt x="790896" y="53702"/>
                </a:lnTo>
                <a:lnTo>
                  <a:pt x="782746" y="43943"/>
                </a:lnTo>
                <a:close/>
              </a:path>
              <a:path w="845820" h="707389">
                <a:moveTo>
                  <a:pt x="829705" y="35813"/>
                </a:moveTo>
                <a:lnTo>
                  <a:pt x="792480" y="35813"/>
                </a:lnTo>
                <a:lnTo>
                  <a:pt x="800608" y="45592"/>
                </a:lnTo>
                <a:lnTo>
                  <a:pt x="790896" y="53702"/>
                </a:lnTo>
                <a:lnTo>
                  <a:pt x="811276" y="78104"/>
                </a:lnTo>
                <a:lnTo>
                  <a:pt x="829705" y="35813"/>
                </a:lnTo>
                <a:close/>
              </a:path>
              <a:path w="845820" h="707389">
                <a:moveTo>
                  <a:pt x="792480" y="35813"/>
                </a:moveTo>
                <a:lnTo>
                  <a:pt x="782746" y="43943"/>
                </a:lnTo>
                <a:lnTo>
                  <a:pt x="790896" y="53702"/>
                </a:lnTo>
                <a:lnTo>
                  <a:pt x="800608" y="45592"/>
                </a:lnTo>
                <a:lnTo>
                  <a:pt x="792480" y="35813"/>
                </a:lnTo>
                <a:close/>
              </a:path>
              <a:path w="845820" h="707389">
                <a:moveTo>
                  <a:pt x="845312" y="0"/>
                </a:moveTo>
                <a:lnTo>
                  <a:pt x="762381" y="19557"/>
                </a:lnTo>
                <a:lnTo>
                  <a:pt x="782746" y="43943"/>
                </a:lnTo>
                <a:lnTo>
                  <a:pt x="792480" y="35813"/>
                </a:lnTo>
                <a:lnTo>
                  <a:pt x="829705" y="35813"/>
                </a:lnTo>
                <a:lnTo>
                  <a:pt x="845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47563" y="4056126"/>
            <a:ext cx="845185" cy="532765"/>
          </a:xfrm>
          <a:custGeom>
            <a:avLst/>
            <a:gdLst/>
            <a:ahLst/>
            <a:cxnLst/>
            <a:rect l="l" t="t" r="r" b="b"/>
            <a:pathLst>
              <a:path w="845185" h="532764">
                <a:moveTo>
                  <a:pt x="776735" y="497552"/>
                </a:moveTo>
                <a:lnTo>
                  <a:pt x="759840" y="524510"/>
                </a:lnTo>
                <a:lnTo>
                  <a:pt x="844676" y="532638"/>
                </a:lnTo>
                <a:lnTo>
                  <a:pt x="827427" y="504317"/>
                </a:lnTo>
                <a:lnTo>
                  <a:pt x="787526" y="504317"/>
                </a:lnTo>
                <a:lnTo>
                  <a:pt x="776735" y="497552"/>
                </a:lnTo>
                <a:close/>
              </a:path>
              <a:path w="845185" h="532764">
                <a:moveTo>
                  <a:pt x="783491" y="486773"/>
                </a:moveTo>
                <a:lnTo>
                  <a:pt x="776735" y="497552"/>
                </a:lnTo>
                <a:lnTo>
                  <a:pt x="787526" y="504317"/>
                </a:lnTo>
                <a:lnTo>
                  <a:pt x="794258" y="493522"/>
                </a:lnTo>
                <a:lnTo>
                  <a:pt x="783491" y="486773"/>
                </a:lnTo>
                <a:close/>
              </a:path>
              <a:path w="845185" h="532764">
                <a:moveTo>
                  <a:pt x="800353" y="459867"/>
                </a:moveTo>
                <a:lnTo>
                  <a:pt x="783491" y="486773"/>
                </a:lnTo>
                <a:lnTo>
                  <a:pt x="794258" y="493522"/>
                </a:lnTo>
                <a:lnTo>
                  <a:pt x="787526" y="504317"/>
                </a:lnTo>
                <a:lnTo>
                  <a:pt x="827427" y="504317"/>
                </a:lnTo>
                <a:lnTo>
                  <a:pt x="800353" y="459867"/>
                </a:lnTo>
                <a:close/>
              </a:path>
              <a:path w="845185" h="532764">
                <a:moveTo>
                  <a:pt x="6858" y="0"/>
                </a:moveTo>
                <a:lnTo>
                  <a:pt x="0" y="10668"/>
                </a:lnTo>
                <a:lnTo>
                  <a:pt x="776735" y="497552"/>
                </a:lnTo>
                <a:lnTo>
                  <a:pt x="783491" y="486773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78452" y="5035296"/>
            <a:ext cx="1019555" cy="5410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22064" y="5009388"/>
            <a:ext cx="1071372" cy="5364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308347" y="5117591"/>
            <a:ext cx="1007744" cy="528955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库代码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773167" y="4588764"/>
            <a:ext cx="76200" cy="528955"/>
          </a:xfrm>
          <a:custGeom>
            <a:avLst/>
            <a:gdLst/>
            <a:ahLst/>
            <a:cxnLst/>
            <a:rect l="l" t="t" r="r" b="b"/>
            <a:pathLst>
              <a:path w="76200" h="528954">
                <a:moveTo>
                  <a:pt x="44450" y="63500"/>
                </a:moveTo>
                <a:lnTo>
                  <a:pt x="31750" y="63500"/>
                </a:lnTo>
                <a:lnTo>
                  <a:pt x="31750" y="528828"/>
                </a:lnTo>
                <a:lnTo>
                  <a:pt x="44450" y="528828"/>
                </a:lnTo>
                <a:lnTo>
                  <a:pt x="44450" y="63500"/>
                </a:lnTo>
                <a:close/>
              </a:path>
              <a:path w="76200" h="5289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289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62343" y="2570988"/>
            <a:ext cx="1132331" cy="10683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05956" y="2545079"/>
            <a:ext cx="1248155" cy="11460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6492240" y="2653283"/>
            <a:ext cx="1120140" cy="1056640"/>
          </a:xfrm>
          <a:prstGeom prst="rect">
            <a:avLst/>
          </a:prstGeom>
          <a:solidFill>
            <a:srgbClr val="30B6FC"/>
          </a:solidFill>
          <a:ln w="9144">
            <a:solidFill>
              <a:srgbClr val="000000"/>
            </a:solidFill>
          </a:ln>
        </p:spPr>
        <p:txBody>
          <a:bodyPr wrap="square" lIns="0" tIns="26669" rIns="0" bIns="0" rtlCol="0" vert="horz">
            <a:spAutoFit/>
          </a:bodyPr>
          <a:lstStyle/>
          <a:p>
            <a:pPr marL="92710" marR="77470">
              <a:lnSpc>
                <a:spcPct val="100000"/>
              </a:lnSpc>
              <a:spcBef>
                <a:spcPts val="209"/>
              </a:spcBef>
            </a:pP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可执行 二进代 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码(</a:t>
            </a:r>
            <a:r>
              <a:rPr dirty="0" sz="2000" spc="-15">
                <a:solidFill>
                  <a:srgbClr val="0033CC"/>
                </a:solidFill>
                <a:latin typeface="华文新魏"/>
                <a:cs typeface="华文新魏"/>
              </a:rPr>
              <a:t>主</a:t>
            </a:r>
            <a:r>
              <a:rPr dirty="0" sz="2000">
                <a:solidFill>
                  <a:srgbClr val="0033CC"/>
                </a:solidFill>
                <a:latin typeface="华文新魏"/>
                <a:cs typeface="华文新魏"/>
              </a:rPr>
              <a:t>存)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612380" y="3249167"/>
            <a:ext cx="561340" cy="76200"/>
          </a:xfrm>
          <a:custGeom>
            <a:avLst/>
            <a:gdLst/>
            <a:ahLst/>
            <a:cxnLst/>
            <a:rect l="l" t="t" r="r" b="b"/>
            <a:pathLst>
              <a:path w="561340" h="76200">
                <a:moveTo>
                  <a:pt x="484631" y="0"/>
                </a:moveTo>
                <a:lnTo>
                  <a:pt x="484631" y="76200"/>
                </a:lnTo>
                <a:lnTo>
                  <a:pt x="548131" y="44450"/>
                </a:lnTo>
                <a:lnTo>
                  <a:pt x="497331" y="44450"/>
                </a:lnTo>
                <a:lnTo>
                  <a:pt x="497331" y="31750"/>
                </a:lnTo>
                <a:lnTo>
                  <a:pt x="548131" y="31750"/>
                </a:lnTo>
                <a:lnTo>
                  <a:pt x="484631" y="0"/>
                </a:lnTo>
                <a:close/>
              </a:path>
              <a:path w="561340" h="76200">
                <a:moveTo>
                  <a:pt x="48463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84631" y="44450"/>
                </a:lnTo>
                <a:lnTo>
                  <a:pt x="484631" y="31750"/>
                </a:lnTo>
                <a:close/>
              </a:path>
              <a:path w="561340" h="76200">
                <a:moveTo>
                  <a:pt x="548131" y="31750"/>
                </a:moveTo>
                <a:lnTo>
                  <a:pt x="497331" y="31750"/>
                </a:lnTo>
                <a:lnTo>
                  <a:pt x="497331" y="44450"/>
                </a:lnTo>
                <a:lnTo>
                  <a:pt x="548131" y="44450"/>
                </a:lnTo>
                <a:lnTo>
                  <a:pt x="560831" y="38100"/>
                </a:lnTo>
                <a:lnTo>
                  <a:pt x="54813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9831" y="260604"/>
            <a:ext cx="2313432" cy="6080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638" y="420370"/>
            <a:ext cx="45313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latin typeface="Times New Roman"/>
                <a:cs typeface="Times New Roman"/>
              </a:rPr>
              <a:t>TLB</a:t>
            </a:r>
            <a:r>
              <a:rPr dirty="0" sz="4800" b="0">
                <a:latin typeface="华文新魏"/>
                <a:cs typeface="华文新魏"/>
              </a:rPr>
              <a:t>和</a:t>
            </a:r>
            <a:r>
              <a:rPr dirty="0" sz="4800" b="0">
                <a:latin typeface="Times New Roman"/>
                <a:cs typeface="Times New Roman"/>
              </a:rPr>
              <a:t>Cache</a:t>
            </a:r>
            <a:r>
              <a:rPr dirty="0" sz="4800" b="0">
                <a:latin typeface="华文新魏"/>
                <a:cs typeface="华文新魏"/>
              </a:rPr>
              <a:t>操作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167" y="1341119"/>
            <a:ext cx="7219188" cy="547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459" y="188976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346075"/>
            <a:ext cx="72967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华文新魏"/>
                <a:cs typeface="华文新魏"/>
              </a:rPr>
              <a:t>页表项的直接映射和关联映射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756" y="1309497"/>
            <a:ext cx="8605759" cy="539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86755" y="6383456"/>
            <a:ext cx="1820545" cy="281305"/>
          </a:xfrm>
          <a:custGeom>
            <a:avLst/>
            <a:gdLst/>
            <a:ahLst/>
            <a:cxnLst/>
            <a:rect l="l" t="t" r="r" b="b"/>
            <a:pathLst>
              <a:path w="1820545" h="281304">
                <a:moveTo>
                  <a:pt x="1754303" y="0"/>
                </a:moveTo>
                <a:lnTo>
                  <a:pt x="66208" y="0"/>
                </a:lnTo>
                <a:lnTo>
                  <a:pt x="40439" y="5198"/>
                </a:lnTo>
                <a:lnTo>
                  <a:pt x="19394" y="19375"/>
                </a:lnTo>
                <a:lnTo>
                  <a:pt x="5203" y="40400"/>
                </a:lnTo>
                <a:lnTo>
                  <a:pt x="0" y="66144"/>
                </a:lnTo>
                <a:lnTo>
                  <a:pt x="0" y="214951"/>
                </a:lnTo>
                <a:lnTo>
                  <a:pt x="5203" y="240691"/>
                </a:lnTo>
                <a:lnTo>
                  <a:pt x="19394" y="261712"/>
                </a:lnTo>
                <a:lnTo>
                  <a:pt x="40439" y="275885"/>
                </a:lnTo>
                <a:lnTo>
                  <a:pt x="66208" y="281082"/>
                </a:lnTo>
                <a:lnTo>
                  <a:pt x="1754303" y="281082"/>
                </a:lnTo>
                <a:lnTo>
                  <a:pt x="1780067" y="275885"/>
                </a:lnTo>
                <a:lnTo>
                  <a:pt x="1801113" y="261712"/>
                </a:lnTo>
                <a:lnTo>
                  <a:pt x="1815306" y="240691"/>
                </a:lnTo>
                <a:lnTo>
                  <a:pt x="1820512" y="214951"/>
                </a:lnTo>
                <a:lnTo>
                  <a:pt x="1820512" y="66144"/>
                </a:lnTo>
                <a:lnTo>
                  <a:pt x="1815306" y="40400"/>
                </a:lnTo>
                <a:lnTo>
                  <a:pt x="1801113" y="19375"/>
                </a:lnTo>
                <a:lnTo>
                  <a:pt x="1780067" y="5198"/>
                </a:lnTo>
                <a:lnTo>
                  <a:pt x="1754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85732" y="6358892"/>
            <a:ext cx="11525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(a)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宋体"/>
                <a:cs typeface="宋体"/>
              </a:rPr>
              <a:t>直接映射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6003" y="6383456"/>
            <a:ext cx="2251075" cy="281305"/>
          </a:xfrm>
          <a:custGeom>
            <a:avLst/>
            <a:gdLst/>
            <a:ahLst/>
            <a:cxnLst/>
            <a:rect l="l" t="t" r="r" b="b"/>
            <a:pathLst>
              <a:path w="2251075" h="281304">
                <a:moveTo>
                  <a:pt x="2184530" y="0"/>
                </a:moveTo>
                <a:lnTo>
                  <a:pt x="66208" y="0"/>
                </a:lnTo>
                <a:lnTo>
                  <a:pt x="40444" y="5198"/>
                </a:lnTo>
                <a:lnTo>
                  <a:pt x="19398" y="19375"/>
                </a:lnTo>
                <a:lnTo>
                  <a:pt x="5205" y="40400"/>
                </a:lnTo>
                <a:lnTo>
                  <a:pt x="0" y="66144"/>
                </a:lnTo>
                <a:lnTo>
                  <a:pt x="0" y="214951"/>
                </a:lnTo>
                <a:lnTo>
                  <a:pt x="5205" y="240691"/>
                </a:lnTo>
                <a:lnTo>
                  <a:pt x="19398" y="261712"/>
                </a:lnTo>
                <a:lnTo>
                  <a:pt x="40444" y="275885"/>
                </a:lnTo>
                <a:lnTo>
                  <a:pt x="66208" y="281082"/>
                </a:lnTo>
                <a:lnTo>
                  <a:pt x="2184530" y="281082"/>
                </a:lnTo>
                <a:lnTo>
                  <a:pt x="2210343" y="275885"/>
                </a:lnTo>
                <a:lnTo>
                  <a:pt x="2231384" y="261712"/>
                </a:lnTo>
                <a:lnTo>
                  <a:pt x="2245550" y="240691"/>
                </a:lnTo>
                <a:lnTo>
                  <a:pt x="2250738" y="214951"/>
                </a:lnTo>
                <a:lnTo>
                  <a:pt x="2250738" y="66144"/>
                </a:lnTo>
                <a:lnTo>
                  <a:pt x="2245550" y="40400"/>
                </a:lnTo>
                <a:lnTo>
                  <a:pt x="2231384" y="19375"/>
                </a:lnTo>
                <a:lnTo>
                  <a:pt x="2210343" y="5198"/>
                </a:lnTo>
                <a:lnTo>
                  <a:pt x="2184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54979" y="6358892"/>
            <a:ext cx="1163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(b)</a:t>
            </a:r>
            <a:r>
              <a:rPr dirty="0" sz="1650" spc="-8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宋体"/>
                <a:cs typeface="宋体"/>
              </a:rPr>
              <a:t>关联映射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756" y="1352271"/>
            <a:ext cx="1324610" cy="281305"/>
          </a:xfrm>
          <a:custGeom>
            <a:avLst/>
            <a:gdLst/>
            <a:ahLst/>
            <a:cxnLst/>
            <a:rect l="l" t="t" r="r" b="b"/>
            <a:pathLst>
              <a:path w="1324610" h="281305">
                <a:moveTo>
                  <a:pt x="1257786" y="0"/>
                </a:moveTo>
                <a:lnTo>
                  <a:pt x="66200" y="0"/>
                </a:lnTo>
                <a:lnTo>
                  <a:pt x="40432" y="5200"/>
                </a:lnTo>
                <a:lnTo>
                  <a:pt x="19389" y="19379"/>
                </a:lnTo>
                <a:lnTo>
                  <a:pt x="5202" y="40405"/>
                </a:lnTo>
                <a:lnTo>
                  <a:pt x="0" y="66144"/>
                </a:lnTo>
                <a:lnTo>
                  <a:pt x="0" y="214997"/>
                </a:lnTo>
                <a:lnTo>
                  <a:pt x="5202" y="240737"/>
                </a:lnTo>
                <a:lnTo>
                  <a:pt x="19389" y="261762"/>
                </a:lnTo>
                <a:lnTo>
                  <a:pt x="40432" y="275941"/>
                </a:lnTo>
                <a:lnTo>
                  <a:pt x="66200" y="281142"/>
                </a:lnTo>
                <a:lnTo>
                  <a:pt x="1257786" y="281142"/>
                </a:lnTo>
                <a:lnTo>
                  <a:pt x="1283550" y="275941"/>
                </a:lnTo>
                <a:lnTo>
                  <a:pt x="1304596" y="261762"/>
                </a:lnTo>
                <a:lnTo>
                  <a:pt x="1318789" y="240737"/>
                </a:lnTo>
                <a:lnTo>
                  <a:pt x="1323995" y="214997"/>
                </a:lnTo>
                <a:lnTo>
                  <a:pt x="1323995" y="66144"/>
                </a:lnTo>
                <a:lnTo>
                  <a:pt x="1318789" y="40405"/>
                </a:lnTo>
                <a:lnTo>
                  <a:pt x="1304596" y="19379"/>
                </a:lnTo>
                <a:lnTo>
                  <a:pt x="1283550" y="5200"/>
                </a:lnTo>
                <a:lnTo>
                  <a:pt x="1257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2733" y="1327789"/>
            <a:ext cx="86614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逻辑地址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0575" y="1307475"/>
            <a:ext cx="1324610" cy="281305"/>
          </a:xfrm>
          <a:custGeom>
            <a:avLst/>
            <a:gdLst/>
            <a:ahLst/>
            <a:cxnLst/>
            <a:rect l="l" t="t" r="r" b="b"/>
            <a:pathLst>
              <a:path w="1324610" h="281305">
                <a:moveTo>
                  <a:pt x="1257844" y="0"/>
                </a:moveTo>
                <a:lnTo>
                  <a:pt x="66208" y="0"/>
                </a:lnTo>
                <a:lnTo>
                  <a:pt x="40444" y="5200"/>
                </a:lnTo>
                <a:lnTo>
                  <a:pt x="19398" y="19379"/>
                </a:lnTo>
                <a:lnTo>
                  <a:pt x="5205" y="40405"/>
                </a:lnTo>
                <a:lnTo>
                  <a:pt x="0" y="66144"/>
                </a:lnTo>
                <a:lnTo>
                  <a:pt x="0" y="214997"/>
                </a:lnTo>
                <a:lnTo>
                  <a:pt x="5205" y="240737"/>
                </a:lnTo>
                <a:lnTo>
                  <a:pt x="19398" y="261762"/>
                </a:lnTo>
                <a:lnTo>
                  <a:pt x="40444" y="275941"/>
                </a:lnTo>
                <a:lnTo>
                  <a:pt x="66208" y="281142"/>
                </a:lnTo>
                <a:lnTo>
                  <a:pt x="1257844" y="281142"/>
                </a:lnTo>
                <a:lnTo>
                  <a:pt x="1283609" y="275941"/>
                </a:lnTo>
                <a:lnTo>
                  <a:pt x="1304655" y="261762"/>
                </a:lnTo>
                <a:lnTo>
                  <a:pt x="1318848" y="240737"/>
                </a:lnTo>
                <a:lnTo>
                  <a:pt x="1324053" y="214997"/>
                </a:lnTo>
                <a:lnTo>
                  <a:pt x="1324053" y="66144"/>
                </a:lnTo>
                <a:lnTo>
                  <a:pt x="1318848" y="40405"/>
                </a:lnTo>
                <a:lnTo>
                  <a:pt x="1304655" y="19379"/>
                </a:lnTo>
                <a:lnTo>
                  <a:pt x="1283609" y="5200"/>
                </a:lnTo>
                <a:lnTo>
                  <a:pt x="1257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9552" y="1282993"/>
            <a:ext cx="86614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逻辑地址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09387" y="5804770"/>
            <a:ext cx="1323975" cy="281305"/>
          </a:xfrm>
          <a:custGeom>
            <a:avLst/>
            <a:gdLst/>
            <a:ahLst/>
            <a:cxnLst/>
            <a:rect l="l" t="t" r="r" b="b"/>
            <a:pathLst>
              <a:path w="1323975" h="281304">
                <a:moveTo>
                  <a:pt x="1257728" y="0"/>
                </a:moveTo>
                <a:lnTo>
                  <a:pt x="66208" y="0"/>
                </a:lnTo>
                <a:lnTo>
                  <a:pt x="40444" y="5196"/>
                </a:lnTo>
                <a:lnTo>
                  <a:pt x="19398" y="19369"/>
                </a:lnTo>
                <a:lnTo>
                  <a:pt x="5205" y="40390"/>
                </a:lnTo>
                <a:lnTo>
                  <a:pt x="0" y="66132"/>
                </a:lnTo>
                <a:lnTo>
                  <a:pt x="0" y="214939"/>
                </a:lnTo>
                <a:lnTo>
                  <a:pt x="5205" y="240683"/>
                </a:lnTo>
                <a:lnTo>
                  <a:pt x="19398" y="261708"/>
                </a:lnTo>
                <a:lnTo>
                  <a:pt x="40444" y="275885"/>
                </a:lnTo>
                <a:lnTo>
                  <a:pt x="66208" y="281083"/>
                </a:lnTo>
                <a:lnTo>
                  <a:pt x="1257728" y="281083"/>
                </a:lnTo>
                <a:lnTo>
                  <a:pt x="1283541" y="275885"/>
                </a:lnTo>
                <a:lnTo>
                  <a:pt x="1304582" y="261708"/>
                </a:lnTo>
                <a:lnTo>
                  <a:pt x="1318747" y="240683"/>
                </a:lnTo>
                <a:lnTo>
                  <a:pt x="1323936" y="214939"/>
                </a:lnTo>
                <a:lnTo>
                  <a:pt x="1323936" y="66132"/>
                </a:lnTo>
                <a:lnTo>
                  <a:pt x="1318747" y="40390"/>
                </a:lnTo>
                <a:lnTo>
                  <a:pt x="1304582" y="19369"/>
                </a:lnTo>
                <a:lnTo>
                  <a:pt x="1283541" y="5196"/>
                </a:lnTo>
                <a:lnTo>
                  <a:pt x="1257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08364" y="5780206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实地址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37309" y="5837842"/>
            <a:ext cx="997585" cy="281305"/>
          </a:xfrm>
          <a:custGeom>
            <a:avLst/>
            <a:gdLst/>
            <a:ahLst/>
            <a:cxnLst/>
            <a:rect l="l" t="t" r="r" b="b"/>
            <a:pathLst>
              <a:path w="997584" h="281304">
                <a:moveTo>
                  <a:pt x="930772" y="0"/>
                </a:moveTo>
                <a:lnTo>
                  <a:pt x="66208" y="0"/>
                </a:lnTo>
                <a:lnTo>
                  <a:pt x="40444" y="5196"/>
                </a:lnTo>
                <a:lnTo>
                  <a:pt x="19398" y="19369"/>
                </a:lnTo>
                <a:lnTo>
                  <a:pt x="5205" y="40390"/>
                </a:lnTo>
                <a:lnTo>
                  <a:pt x="0" y="66132"/>
                </a:lnTo>
                <a:lnTo>
                  <a:pt x="0" y="214939"/>
                </a:lnTo>
                <a:lnTo>
                  <a:pt x="5205" y="240681"/>
                </a:lnTo>
                <a:lnTo>
                  <a:pt x="19398" y="261702"/>
                </a:lnTo>
                <a:lnTo>
                  <a:pt x="40444" y="275875"/>
                </a:lnTo>
                <a:lnTo>
                  <a:pt x="66208" y="281072"/>
                </a:lnTo>
                <a:lnTo>
                  <a:pt x="930772" y="281072"/>
                </a:lnTo>
                <a:lnTo>
                  <a:pt x="956536" y="275875"/>
                </a:lnTo>
                <a:lnTo>
                  <a:pt x="977582" y="261702"/>
                </a:lnTo>
                <a:lnTo>
                  <a:pt x="991775" y="240681"/>
                </a:lnTo>
                <a:lnTo>
                  <a:pt x="996981" y="214939"/>
                </a:lnTo>
                <a:lnTo>
                  <a:pt x="996981" y="66132"/>
                </a:lnTo>
                <a:lnTo>
                  <a:pt x="991775" y="40390"/>
                </a:lnTo>
                <a:lnTo>
                  <a:pt x="977582" y="19369"/>
                </a:lnTo>
                <a:lnTo>
                  <a:pt x="956536" y="5196"/>
                </a:lnTo>
                <a:lnTo>
                  <a:pt x="930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36285" y="5813267"/>
            <a:ext cx="6559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5">
                <a:latin typeface="宋体"/>
                <a:cs typeface="宋体"/>
              </a:rPr>
              <a:t>实地址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1168" y="5631162"/>
            <a:ext cx="1990089" cy="306070"/>
          </a:xfrm>
          <a:custGeom>
            <a:avLst/>
            <a:gdLst/>
            <a:ahLst/>
            <a:cxnLst/>
            <a:rect l="l" t="t" r="r" b="b"/>
            <a:pathLst>
              <a:path w="1990090" h="306070">
                <a:moveTo>
                  <a:pt x="1923783" y="0"/>
                </a:moveTo>
                <a:lnTo>
                  <a:pt x="66208" y="0"/>
                </a:lnTo>
                <a:lnTo>
                  <a:pt x="40444" y="5197"/>
                </a:lnTo>
                <a:lnTo>
                  <a:pt x="19398" y="19370"/>
                </a:lnTo>
                <a:lnTo>
                  <a:pt x="5205" y="40395"/>
                </a:lnTo>
                <a:lnTo>
                  <a:pt x="0" y="66144"/>
                </a:lnTo>
                <a:lnTo>
                  <a:pt x="0" y="239740"/>
                </a:lnTo>
                <a:lnTo>
                  <a:pt x="5205" y="265484"/>
                </a:lnTo>
                <a:lnTo>
                  <a:pt x="19398" y="286509"/>
                </a:lnTo>
                <a:lnTo>
                  <a:pt x="40444" y="300686"/>
                </a:lnTo>
                <a:lnTo>
                  <a:pt x="66208" y="305885"/>
                </a:lnTo>
                <a:lnTo>
                  <a:pt x="1923783" y="305885"/>
                </a:lnTo>
                <a:lnTo>
                  <a:pt x="1949547" y="300686"/>
                </a:lnTo>
                <a:lnTo>
                  <a:pt x="1970593" y="286509"/>
                </a:lnTo>
                <a:lnTo>
                  <a:pt x="1984786" y="265484"/>
                </a:lnTo>
                <a:lnTo>
                  <a:pt x="1989991" y="239740"/>
                </a:lnTo>
                <a:lnTo>
                  <a:pt x="1989991" y="66144"/>
                </a:lnTo>
                <a:lnTo>
                  <a:pt x="1984786" y="40395"/>
                </a:lnTo>
                <a:lnTo>
                  <a:pt x="1970593" y="19370"/>
                </a:lnTo>
                <a:lnTo>
                  <a:pt x="1949547" y="5197"/>
                </a:lnTo>
                <a:lnTo>
                  <a:pt x="1923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74839" y="5613912"/>
            <a:ext cx="42290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Times New Roman"/>
                <a:cs typeface="Times New Roman"/>
              </a:rPr>
              <a:t>TLB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831291"/>
            <a:ext cx="45993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Times New Roman"/>
                <a:cs typeface="Times New Roman"/>
              </a:rPr>
              <a:t>Cache</a:t>
            </a:r>
            <a:r>
              <a:rPr dirty="0" sz="4800" spc="-5" b="0">
                <a:latin typeface="华文新魏"/>
                <a:cs typeface="华文新魏"/>
              </a:rPr>
              <a:t>存储器原理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8369" y="2808288"/>
            <a:ext cx="103695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latin typeface="宋体"/>
                <a:cs typeface="宋体"/>
              </a:rPr>
              <a:t>字传送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435" y="3533532"/>
            <a:ext cx="1592580" cy="1586865"/>
          </a:xfrm>
          <a:prstGeom prst="rect">
            <a:avLst/>
          </a:prstGeom>
          <a:ln w="448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dirty="0" sz="3500" spc="35">
                <a:latin typeface="宋体"/>
                <a:cs typeface="宋体"/>
              </a:rPr>
              <a:t>处理器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6828" y="3533532"/>
            <a:ext cx="1592580" cy="1586865"/>
          </a:xfrm>
          <a:prstGeom prst="rect">
            <a:avLst/>
          </a:prstGeom>
          <a:ln w="448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dirty="0" sz="3500" spc="15">
                <a:latin typeface="Times New Roman"/>
                <a:cs typeface="Times New Roman"/>
              </a:rPr>
              <a:t>Cache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2948" y="3533532"/>
            <a:ext cx="2123440" cy="1586865"/>
          </a:xfrm>
          <a:prstGeom prst="rect">
            <a:avLst/>
          </a:prstGeom>
          <a:ln w="4483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dirty="0" sz="3500" spc="35">
                <a:latin typeface="宋体"/>
                <a:cs typeface="宋体"/>
              </a:rPr>
              <a:t>主存储器</a:t>
            </a:r>
            <a:endParaRPr sz="3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3473" y="4062300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89" h="0">
                <a:moveTo>
                  <a:pt x="0" y="0"/>
                </a:moveTo>
                <a:lnTo>
                  <a:pt x="1164163" y="0"/>
                </a:lnTo>
              </a:path>
            </a:pathLst>
          </a:custGeom>
          <a:ln w="4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61346" y="3997384"/>
            <a:ext cx="195580" cy="130175"/>
          </a:xfrm>
          <a:custGeom>
            <a:avLst/>
            <a:gdLst/>
            <a:ahLst/>
            <a:cxnLst/>
            <a:rect l="l" t="t" r="r" b="b"/>
            <a:pathLst>
              <a:path w="195579" h="130175">
                <a:moveTo>
                  <a:pt x="0" y="0"/>
                </a:moveTo>
                <a:lnTo>
                  <a:pt x="0" y="129831"/>
                </a:lnTo>
                <a:lnTo>
                  <a:pt x="195481" y="649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5921" y="4591067"/>
            <a:ext cx="1151255" cy="0"/>
          </a:xfrm>
          <a:custGeom>
            <a:avLst/>
            <a:gdLst/>
            <a:ahLst/>
            <a:cxnLst/>
            <a:rect l="l" t="t" r="r" b="b"/>
            <a:pathLst>
              <a:path w="1151254" h="0">
                <a:moveTo>
                  <a:pt x="1150906" y="0"/>
                </a:moveTo>
                <a:lnTo>
                  <a:pt x="0" y="0"/>
                </a:lnTo>
              </a:path>
            </a:pathLst>
          </a:custGeom>
          <a:ln w="4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6730" y="4526151"/>
            <a:ext cx="195580" cy="130175"/>
          </a:xfrm>
          <a:custGeom>
            <a:avLst/>
            <a:gdLst/>
            <a:ahLst/>
            <a:cxnLst/>
            <a:rect l="l" t="t" r="r" b="b"/>
            <a:pathLst>
              <a:path w="195580" h="130175">
                <a:moveTo>
                  <a:pt x="195481" y="0"/>
                </a:moveTo>
                <a:lnTo>
                  <a:pt x="0" y="64915"/>
                </a:lnTo>
                <a:lnTo>
                  <a:pt x="195481" y="129831"/>
                </a:lnTo>
                <a:lnTo>
                  <a:pt x="19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49141" y="4062300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 h="0">
                <a:moveTo>
                  <a:pt x="0" y="0"/>
                </a:moveTo>
                <a:lnTo>
                  <a:pt x="1144615" y="0"/>
                </a:lnTo>
              </a:path>
            </a:pathLst>
          </a:custGeom>
          <a:ln w="4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77466" y="3997384"/>
            <a:ext cx="195580" cy="130175"/>
          </a:xfrm>
          <a:custGeom>
            <a:avLst/>
            <a:gdLst/>
            <a:ahLst/>
            <a:cxnLst/>
            <a:rect l="l" t="t" r="r" b="b"/>
            <a:pathLst>
              <a:path w="195579" h="130175">
                <a:moveTo>
                  <a:pt x="0" y="0"/>
                </a:moveTo>
                <a:lnTo>
                  <a:pt x="0" y="129831"/>
                </a:lnTo>
                <a:lnTo>
                  <a:pt x="195481" y="649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28332" y="4591067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 h="0">
                <a:moveTo>
                  <a:pt x="1144615" y="0"/>
                </a:moveTo>
                <a:lnTo>
                  <a:pt x="0" y="0"/>
                </a:lnTo>
              </a:path>
            </a:pathLst>
          </a:custGeom>
          <a:ln w="4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49141" y="4526151"/>
            <a:ext cx="195580" cy="130175"/>
          </a:xfrm>
          <a:custGeom>
            <a:avLst/>
            <a:gdLst/>
            <a:ahLst/>
            <a:cxnLst/>
            <a:rect l="l" t="t" r="r" b="b"/>
            <a:pathLst>
              <a:path w="195579" h="130175">
                <a:moveTo>
                  <a:pt x="195481" y="0"/>
                </a:moveTo>
                <a:lnTo>
                  <a:pt x="0" y="64915"/>
                </a:lnTo>
                <a:lnTo>
                  <a:pt x="195481" y="129831"/>
                </a:lnTo>
                <a:lnTo>
                  <a:pt x="19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64000" y="3210816"/>
            <a:ext cx="1280160" cy="270510"/>
          </a:xfrm>
          <a:custGeom>
            <a:avLst/>
            <a:gdLst/>
            <a:ahLst/>
            <a:cxnLst/>
            <a:rect l="l" t="t" r="r" b="b"/>
            <a:pathLst>
              <a:path w="1280160" h="270510">
                <a:moveTo>
                  <a:pt x="1280099" y="270487"/>
                </a:moveTo>
                <a:lnTo>
                  <a:pt x="1271714" y="217843"/>
                </a:lnTo>
                <a:lnTo>
                  <a:pt x="1248850" y="174854"/>
                </a:lnTo>
                <a:lnTo>
                  <a:pt x="1214942" y="145871"/>
                </a:lnTo>
                <a:lnTo>
                  <a:pt x="1173424" y="135243"/>
                </a:lnTo>
                <a:lnTo>
                  <a:pt x="746725" y="135243"/>
                </a:lnTo>
                <a:lnTo>
                  <a:pt x="705202" y="124616"/>
                </a:lnTo>
                <a:lnTo>
                  <a:pt x="671294" y="95633"/>
                </a:lnTo>
                <a:lnTo>
                  <a:pt x="648433" y="52644"/>
                </a:lnTo>
                <a:lnTo>
                  <a:pt x="640051" y="0"/>
                </a:lnTo>
                <a:lnTo>
                  <a:pt x="631666" y="52644"/>
                </a:lnTo>
                <a:lnTo>
                  <a:pt x="608802" y="95633"/>
                </a:lnTo>
                <a:lnTo>
                  <a:pt x="574894" y="124616"/>
                </a:lnTo>
                <a:lnTo>
                  <a:pt x="533376" y="135243"/>
                </a:lnTo>
                <a:lnTo>
                  <a:pt x="106674" y="135243"/>
                </a:lnTo>
                <a:lnTo>
                  <a:pt x="65155" y="145871"/>
                </a:lnTo>
                <a:lnTo>
                  <a:pt x="31247" y="174854"/>
                </a:lnTo>
                <a:lnTo>
                  <a:pt x="8384" y="217843"/>
                </a:lnTo>
                <a:lnTo>
                  <a:pt x="0" y="270487"/>
                </a:lnTo>
              </a:path>
            </a:pathLst>
          </a:custGeom>
          <a:ln w="17970">
            <a:solidFill>
              <a:srgbClr val="739C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01027" y="2806423"/>
            <a:ext cx="1036955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latin typeface="宋体"/>
                <a:cs typeface="宋体"/>
              </a:rPr>
              <a:t>块传送</a:t>
            </a:r>
            <a:endParaRPr sz="265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56677" y="3208951"/>
            <a:ext cx="1280160" cy="270510"/>
          </a:xfrm>
          <a:custGeom>
            <a:avLst/>
            <a:gdLst/>
            <a:ahLst/>
            <a:cxnLst/>
            <a:rect l="l" t="t" r="r" b="b"/>
            <a:pathLst>
              <a:path w="1280160" h="270510">
                <a:moveTo>
                  <a:pt x="1280099" y="270487"/>
                </a:moveTo>
                <a:lnTo>
                  <a:pt x="1271714" y="217843"/>
                </a:lnTo>
                <a:lnTo>
                  <a:pt x="1248850" y="174854"/>
                </a:lnTo>
                <a:lnTo>
                  <a:pt x="1214942" y="145871"/>
                </a:lnTo>
                <a:lnTo>
                  <a:pt x="1173424" y="135243"/>
                </a:lnTo>
                <a:lnTo>
                  <a:pt x="746725" y="135243"/>
                </a:lnTo>
                <a:lnTo>
                  <a:pt x="705202" y="124616"/>
                </a:lnTo>
                <a:lnTo>
                  <a:pt x="671294" y="95633"/>
                </a:lnTo>
                <a:lnTo>
                  <a:pt x="648433" y="52644"/>
                </a:lnTo>
                <a:lnTo>
                  <a:pt x="640051" y="0"/>
                </a:lnTo>
                <a:lnTo>
                  <a:pt x="631666" y="52644"/>
                </a:lnTo>
                <a:lnTo>
                  <a:pt x="608802" y="95633"/>
                </a:lnTo>
                <a:lnTo>
                  <a:pt x="574894" y="124616"/>
                </a:lnTo>
                <a:lnTo>
                  <a:pt x="533376" y="135243"/>
                </a:lnTo>
                <a:lnTo>
                  <a:pt x="106674" y="135243"/>
                </a:lnTo>
                <a:lnTo>
                  <a:pt x="65155" y="145871"/>
                </a:lnTo>
                <a:lnTo>
                  <a:pt x="31247" y="174854"/>
                </a:lnTo>
                <a:lnTo>
                  <a:pt x="8384" y="217843"/>
                </a:lnTo>
                <a:lnTo>
                  <a:pt x="0" y="270487"/>
                </a:lnTo>
              </a:path>
            </a:pathLst>
          </a:custGeom>
          <a:ln w="17970">
            <a:solidFill>
              <a:srgbClr val="739C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74" y="787095"/>
            <a:ext cx="74460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高速缓冲存储</a:t>
            </a:r>
            <a:r>
              <a:rPr dirty="0" sz="4400" spc="5" b="0">
                <a:latin typeface="华文新魏"/>
                <a:cs typeface="华文新魏"/>
              </a:rPr>
              <a:t>器</a:t>
            </a:r>
            <a:r>
              <a:rPr dirty="0" sz="4400" spc="-5" b="0">
                <a:latin typeface="Candara"/>
                <a:cs typeface="Candara"/>
              </a:rPr>
              <a:t>/</a:t>
            </a:r>
            <a:r>
              <a:rPr dirty="0" sz="4400" spc="5" b="0">
                <a:latin typeface="华文新魏"/>
                <a:cs typeface="华文新魏"/>
              </a:rPr>
              <a:t>主存储</a:t>
            </a:r>
            <a:r>
              <a:rPr dirty="0" sz="4400" spc="-20" b="0">
                <a:latin typeface="华文新魏"/>
                <a:cs typeface="华文新魏"/>
              </a:rPr>
              <a:t>器</a:t>
            </a:r>
            <a:r>
              <a:rPr dirty="0" sz="4400" spc="5" b="0">
                <a:latin typeface="华文新魏"/>
                <a:cs typeface="华文新魏"/>
              </a:rPr>
              <a:t>结构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1526" y="1945541"/>
            <a:ext cx="6909760" cy="470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91442" y="2045830"/>
            <a:ext cx="1396365" cy="2343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00"/>
              </a:lnSpc>
            </a:pPr>
            <a:r>
              <a:rPr dirty="0" sz="1650" spc="340">
                <a:latin typeface="宋体"/>
                <a:cs typeface="宋体"/>
              </a:rPr>
              <a:t>块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6516" y="1928833"/>
            <a:ext cx="917575" cy="351155"/>
          </a:xfrm>
          <a:custGeom>
            <a:avLst/>
            <a:gdLst/>
            <a:ahLst/>
            <a:cxnLst/>
            <a:rect l="l" t="t" r="r" b="b"/>
            <a:pathLst>
              <a:path w="917575" h="351155">
                <a:moveTo>
                  <a:pt x="0" y="351002"/>
                </a:moveTo>
                <a:lnTo>
                  <a:pt x="917542" y="351002"/>
                </a:lnTo>
                <a:lnTo>
                  <a:pt x="917542" y="0"/>
                </a:lnTo>
                <a:lnTo>
                  <a:pt x="0" y="0"/>
                </a:lnTo>
                <a:lnTo>
                  <a:pt x="0" y="3510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4218" y="2104370"/>
            <a:ext cx="758190" cy="192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ts val="1515"/>
              </a:lnSpc>
            </a:pPr>
            <a:r>
              <a:rPr dirty="0" sz="1650" spc="340">
                <a:latin typeface="宋体"/>
                <a:cs typeface="宋体"/>
              </a:rPr>
              <a:t>标记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1410" y="3817614"/>
            <a:ext cx="997585" cy="368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18110">
              <a:lnSpc>
                <a:spcPts val="1200"/>
              </a:lnSpc>
            </a:pPr>
            <a:r>
              <a:rPr dirty="0" sz="1650" spc="340">
                <a:latin typeface="宋体"/>
                <a:cs typeface="宋体"/>
              </a:rPr>
              <a:t>块大小</a:t>
            </a:r>
            <a:endParaRPr sz="1650">
              <a:latin typeface="宋体"/>
              <a:cs typeface="宋体"/>
            </a:endParaRPr>
          </a:p>
          <a:p>
            <a:pPr marL="97155">
              <a:lnSpc>
                <a:spcPts val="1695"/>
              </a:lnSpc>
            </a:pPr>
            <a:r>
              <a:rPr dirty="0" sz="1650" spc="105">
                <a:latin typeface="Times New Roman"/>
                <a:cs typeface="Times New Roman"/>
              </a:rPr>
              <a:t>(</a:t>
            </a:r>
            <a:r>
              <a:rPr dirty="0" sz="1650" spc="170">
                <a:latin typeface="Times New Roman"/>
                <a:cs typeface="Times New Roman"/>
              </a:rPr>
              <a:t>k</a:t>
            </a:r>
            <a:r>
              <a:rPr dirty="0" sz="1650" spc="340">
                <a:latin typeface="宋体"/>
                <a:cs typeface="宋体"/>
              </a:rPr>
              <a:t>个字</a:t>
            </a:r>
            <a:r>
              <a:rPr dirty="0" sz="1650" spc="1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627" y="1949200"/>
            <a:ext cx="520001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37940" algn="l"/>
              </a:tabLst>
            </a:pPr>
            <a:r>
              <a:rPr dirty="0" sz="1650" spc="340">
                <a:latin typeface="宋体"/>
                <a:cs typeface="宋体"/>
              </a:rPr>
              <a:t>行编号	存储器地址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9630" y="2681017"/>
            <a:ext cx="997585" cy="368300"/>
          </a:xfrm>
          <a:custGeom>
            <a:avLst/>
            <a:gdLst/>
            <a:ahLst/>
            <a:cxnLst/>
            <a:rect l="l" t="t" r="r" b="b"/>
            <a:pathLst>
              <a:path w="997584" h="368300">
                <a:moveTo>
                  <a:pt x="0" y="367713"/>
                </a:moveTo>
                <a:lnTo>
                  <a:pt x="997324" y="367713"/>
                </a:lnTo>
                <a:lnTo>
                  <a:pt x="997324" y="0"/>
                </a:lnTo>
                <a:lnTo>
                  <a:pt x="0" y="0"/>
                </a:lnTo>
                <a:lnTo>
                  <a:pt x="0" y="3677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04458" y="2587548"/>
            <a:ext cx="827405" cy="4902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3655">
              <a:lnSpc>
                <a:spcPts val="1814"/>
              </a:lnSpc>
              <a:spcBef>
                <a:spcPts val="120"/>
              </a:spcBef>
            </a:pPr>
            <a:r>
              <a:rPr dirty="0" sz="1650" spc="340">
                <a:latin typeface="宋体"/>
                <a:cs typeface="宋体"/>
              </a:rPr>
              <a:t>块大小</a:t>
            </a:r>
            <a:endParaRPr sz="1650">
              <a:latin typeface="宋体"/>
              <a:cs typeface="宋体"/>
            </a:endParaRPr>
          </a:p>
          <a:p>
            <a:pPr marL="12700">
              <a:lnSpc>
                <a:spcPts val="1814"/>
              </a:lnSpc>
            </a:pPr>
            <a:r>
              <a:rPr dirty="0" sz="1650" spc="105">
                <a:latin typeface="Times New Roman"/>
                <a:cs typeface="Times New Roman"/>
              </a:rPr>
              <a:t>(</a:t>
            </a:r>
            <a:r>
              <a:rPr dirty="0" sz="1650" spc="170">
                <a:latin typeface="Times New Roman"/>
                <a:cs typeface="Times New Roman"/>
              </a:rPr>
              <a:t>k</a:t>
            </a:r>
            <a:r>
              <a:rPr dirty="0" sz="1650" spc="340">
                <a:latin typeface="宋体"/>
                <a:cs typeface="宋体"/>
              </a:rPr>
              <a:t>个字</a:t>
            </a:r>
            <a:r>
              <a:rPr dirty="0" sz="1650" spc="1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614" y="5372492"/>
            <a:ext cx="499109" cy="368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67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210"/>
              </a:spcBef>
            </a:pPr>
            <a:r>
              <a:rPr dirty="0" sz="1650" spc="340">
                <a:latin typeface="宋体"/>
                <a:cs typeface="宋体"/>
              </a:rPr>
              <a:t>块</a:t>
            </a:r>
            <a:endParaRPr sz="16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3060" y="6137535"/>
            <a:ext cx="6165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250">
                <a:latin typeface="宋体"/>
                <a:cs typeface="宋体"/>
              </a:rPr>
              <a:t>字长度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459" y="19964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329" y="578612"/>
            <a:ext cx="31026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Cache</a:t>
            </a:r>
            <a:r>
              <a:rPr dirty="0" sz="4400" b="0">
                <a:latin typeface="华文新魏"/>
                <a:cs typeface="华文新魏"/>
              </a:rPr>
              <a:t>读操作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8793" y="1570344"/>
            <a:ext cx="4897608" cy="4965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9525" y="2300540"/>
            <a:ext cx="1306830" cy="414655"/>
          </a:xfrm>
          <a:custGeom>
            <a:avLst/>
            <a:gdLst/>
            <a:ahLst/>
            <a:cxnLst/>
            <a:rect l="l" t="t" r="r" b="b"/>
            <a:pathLst>
              <a:path w="1306829" h="414655">
                <a:moveTo>
                  <a:pt x="0" y="414197"/>
                </a:moveTo>
                <a:lnTo>
                  <a:pt x="1306314" y="414197"/>
                </a:lnTo>
                <a:lnTo>
                  <a:pt x="1306314" y="0"/>
                </a:lnTo>
                <a:lnTo>
                  <a:pt x="0" y="0"/>
                </a:lnTo>
                <a:lnTo>
                  <a:pt x="0" y="41419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01666" y="2214665"/>
            <a:ext cx="1162050" cy="5175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4765">
              <a:lnSpc>
                <a:spcPts val="1925"/>
              </a:lnSpc>
              <a:spcBef>
                <a:spcPts val="120"/>
              </a:spcBef>
            </a:pPr>
            <a:r>
              <a:rPr dirty="0" sz="1750" spc="20">
                <a:latin typeface="宋体"/>
                <a:cs typeface="宋体"/>
              </a:rPr>
              <a:t>由</a:t>
            </a:r>
            <a:r>
              <a:rPr dirty="0" sz="1750" spc="10">
                <a:latin typeface="Times New Roman"/>
                <a:cs typeface="Times New Roman"/>
              </a:rPr>
              <a:t>C</a:t>
            </a:r>
            <a:r>
              <a:rPr dirty="0" sz="1750" spc="10">
                <a:latin typeface="Times New Roman"/>
                <a:cs typeface="Times New Roman"/>
              </a:rPr>
              <a:t>PU</a:t>
            </a:r>
            <a:r>
              <a:rPr dirty="0" sz="1750" spc="20">
                <a:latin typeface="宋体"/>
                <a:cs typeface="宋体"/>
              </a:rPr>
              <a:t>接收</a:t>
            </a:r>
            <a:endParaRPr sz="1750">
              <a:latin typeface="宋体"/>
              <a:cs typeface="宋体"/>
            </a:endParaRPr>
          </a:p>
          <a:p>
            <a:pPr marL="12700">
              <a:lnSpc>
                <a:spcPts val="1925"/>
              </a:lnSpc>
            </a:pPr>
            <a:r>
              <a:rPr dirty="0" sz="1750" spc="5">
                <a:latin typeface="Times New Roman"/>
                <a:cs typeface="Times New Roman"/>
              </a:rPr>
              <a:t>(</a:t>
            </a:r>
            <a:r>
              <a:rPr dirty="0" sz="1750" spc="20">
                <a:latin typeface="宋体"/>
                <a:cs typeface="宋体"/>
              </a:rPr>
              <a:t>读</a:t>
            </a:r>
            <a:r>
              <a:rPr dirty="0" sz="1750" spc="5">
                <a:latin typeface="Times New Roman"/>
                <a:cs typeface="Times New Roman"/>
              </a:rPr>
              <a:t>)</a:t>
            </a:r>
            <a:r>
              <a:rPr dirty="0" sz="1750" spc="20">
                <a:latin typeface="宋体"/>
                <a:cs typeface="宋体"/>
              </a:rPr>
              <a:t>地址</a:t>
            </a:r>
            <a:r>
              <a:rPr dirty="0" sz="1750" spc="10">
                <a:latin typeface="Times New Roman"/>
                <a:cs typeface="Times New Roman"/>
              </a:rPr>
              <a:t>R</a:t>
            </a:r>
            <a:r>
              <a:rPr dirty="0" sz="1750" spc="1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5111" y="3128934"/>
            <a:ext cx="1115695" cy="414655"/>
          </a:xfrm>
          <a:custGeom>
            <a:avLst/>
            <a:gdLst/>
            <a:ahLst/>
            <a:cxnLst/>
            <a:rect l="l" t="t" r="r" b="b"/>
            <a:pathLst>
              <a:path w="1115695" h="414654">
                <a:moveTo>
                  <a:pt x="908047" y="0"/>
                </a:moveTo>
                <a:lnTo>
                  <a:pt x="207097" y="0"/>
                </a:lnTo>
                <a:lnTo>
                  <a:pt x="159611" y="5470"/>
                </a:lnTo>
                <a:lnTo>
                  <a:pt x="116020" y="21052"/>
                </a:lnTo>
                <a:lnTo>
                  <a:pt x="77567" y="45504"/>
                </a:lnTo>
                <a:lnTo>
                  <a:pt x="45496" y="77583"/>
                </a:lnTo>
                <a:lnTo>
                  <a:pt x="21049" y="116046"/>
                </a:lnTo>
                <a:lnTo>
                  <a:pt x="5469" y="159651"/>
                </a:lnTo>
                <a:lnTo>
                  <a:pt x="0" y="207154"/>
                </a:lnTo>
                <a:lnTo>
                  <a:pt x="5469" y="254616"/>
                </a:lnTo>
                <a:lnTo>
                  <a:pt x="21049" y="298191"/>
                </a:lnTo>
                <a:lnTo>
                  <a:pt x="45496" y="336634"/>
                </a:lnTo>
                <a:lnTo>
                  <a:pt x="77567" y="368701"/>
                </a:lnTo>
                <a:lnTo>
                  <a:pt x="116020" y="393146"/>
                </a:lnTo>
                <a:lnTo>
                  <a:pt x="159611" y="408727"/>
                </a:lnTo>
                <a:lnTo>
                  <a:pt x="207097" y="414197"/>
                </a:lnTo>
                <a:lnTo>
                  <a:pt x="908047" y="414197"/>
                </a:lnTo>
                <a:lnTo>
                  <a:pt x="955548" y="408727"/>
                </a:lnTo>
                <a:lnTo>
                  <a:pt x="999139" y="393146"/>
                </a:lnTo>
                <a:lnTo>
                  <a:pt x="1037582" y="368701"/>
                </a:lnTo>
                <a:lnTo>
                  <a:pt x="1069638" y="336634"/>
                </a:lnTo>
                <a:lnTo>
                  <a:pt x="1094068" y="298191"/>
                </a:lnTo>
                <a:lnTo>
                  <a:pt x="1109635" y="254616"/>
                </a:lnTo>
                <a:lnTo>
                  <a:pt x="1115099" y="207154"/>
                </a:lnTo>
                <a:lnTo>
                  <a:pt x="1109635" y="159651"/>
                </a:lnTo>
                <a:lnTo>
                  <a:pt x="1094068" y="116046"/>
                </a:lnTo>
                <a:lnTo>
                  <a:pt x="1069638" y="77583"/>
                </a:lnTo>
                <a:lnTo>
                  <a:pt x="1037582" y="45504"/>
                </a:lnTo>
                <a:lnTo>
                  <a:pt x="999139" y="21052"/>
                </a:lnTo>
                <a:lnTo>
                  <a:pt x="955548" y="5470"/>
                </a:lnTo>
                <a:lnTo>
                  <a:pt x="90804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24741" y="3071049"/>
            <a:ext cx="1116330" cy="4679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7785" marR="5080" indent="-45720">
              <a:lnSpc>
                <a:spcPts val="1570"/>
              </a:lnSpc>
              <a:spcBef>
                <a:spcPts val="434"/>
              </a:spcBef>
            </a:pPr>
            <a:r>
              <a:rPr dirty="0" sz="1600" spc="-10">
                <a:latin typeface="宋体"/>
                <a:cs typeface="宋体"/>
              </a:rPr>
              <a:t>包含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宋体"/>
                <a:cs typeface="宋体"/>
              </a:rPr>
              <a:t>的块 </a:t>
            </a:r>
            <a:r>
              <a:rPr dirty="0" sz="1600" spc="-10">
                <a:latin typeface="宋体"/>
                <a:cs typeface="宋体"/>
              </a:rPr>
              <a:t>在</a:t>
            </a:r>
            <a:r>
              <a:rPr dirty="0" sz="1600" spc="-5">
                <a:latin typeface="Times New Roman"/>
                <a:cs typeface="Times New Roman"/>
              </a:rPr>
              <a:t>Cache</a:t>
            </a:r>
            <a:r>
              <a:rPr dirty="0" sz="1600" spc="-15">
                <a:latin typeface="宋体"/>
                <a:cs typeface="宋体"/>
              </a:rPr>
              <a:t>中</a:t>
            </a:r>
            <a:r>
              <a:rPr dirty="0" sz="1600" spc="-5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5111" y="3957328"/>
            <a:ext cx="1115695" cy="478155"/>
          </a:xfrm>
          <a:custGeom>
            <a:avLst/>
            <a:gdLst/>
            <a:ahLst/>
            <a:cxnLst/>
            <a:rect l="l" t="t" r="r" b="b"/>
            <a:pathLst>
              <a:path w="1115695" h="478154">
                <a:moveTo>
                  <a:pt x="876192" y="0"/>
                </a:moveTo>
                <a:lnTo>
                  <a:pt x="238962" y="0"/>
                </a:lnTo>
                <a:lnTo>
                  <a:pt x="190802" y="4855"/>
                </a:lnTo>
                <a:lnTo>
                  <a:pt x="145945" y="18781"/>
                </a:lnTo>
                <a:lnTo>
                  <a:pt x="105354" y="40815"/>
                </a:lnTo>
                <a:lnTo>
                  <a:pt x="69988" y="69997"/>
                </a:lnTo>
                <a:lnTo>
                  <a:pt x="40809" y="105364"/>
                </a:lnTo>
                <a:lnTo>
                  <a:pt x="18778" y="145956"/>
                </a:lnTo>
                <a:lnTo>
                  <a:pt x="4854" y="190809"/>
                </a:lnTo>
                <a:lnTo>
                  <a:pt x="0" y="238964"/>
                </a:lnTo>
                <a:lnTo>
                  <a:pt x="4854" y="287118"/>
                </a:lnTo>
                <a:lnTo>
                  <a:pt x="18778" y="331972"/>
                </a:lnTo>
                <a:lnTo>
                  <a:pt x="40809" y="372563"/>
                </a:lnTo>
                <a:lnTo>
                  <a:pt x="69988" y="407930"/>
                </a:lnTo>
                <a:lnTo>
                  <a:pt x="105354" y="437112"/>
                </a:lnTo>
                <a:lnTo>
                  <a:pt x="145945" y="459146"/>
                </a:lnTo>
                <a:lnTo>
                  <a:pt x="190802" y="473072"/>
                </a:lnTo>
                <a:lnTo>
                  <a:pt x="238962" y="477928"/>
                </a:lnTo>
                <a:lnTo>
                  <a:pt x="876192" y="477928"/>
                </a:lnTo>
                <a:lnTo>
                  <a:pt x="924360" y="473072"/>
                </a:lnTo>
                <a:lnTo>
                  <a:pt x="969215" y="459146"/>
                </a:lnTo>
                <a:lnTo>
                  <a:pt x="1009798" y="437112"/>
                </a:lnTo>
                <a:lnTo>
                  <a:pt x="1045151" y="407930"/>
                </a:lnTo>
                <a:lnTo>
                  <a:pt x="1074316" y="372563"/>
                </a:lnTo>
                <a:lnTo>
                  <a:pt x="1096334" y="331972"/>
                </a:lnTo>
                <a:lnTo>
                  <a:pt x="1110248" y="287118"/>
                </a:lnTo>
                <a:lnTo>
                  <a:pt x="1115099" y="238964"/>
                </a:lnTo>
                <a:lnTo>
                  <a:pt x="1110248" y="190809"/>
                </a:lnTo>
                <a:lnTo>
                  <a:pt x="1096334" y="145956"/>
                </a:lnTo>
                <a:lnTo>
                  <a:pt x="1074316" y="105364"/>
                </a:lnTo>
                <a:lnTo>
                  <a:pt x="1045151" y="69997"/>
                </a:lnTo>
                <a:lnTo>
                  <a:pt x="1009798" y="40815"/>
                </a:lnTo>
                <a:lnTo>
                  <a:pt x="969215" y="18781"/>
                </a:lnTo>
                <a:lnTo>
                  <a:pt x="924360" y="4855"/>
                </a:lnTo>
                <a:lnTo>
                  <a:pt x="87619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24741" y="3931365"/>
            <a:ext cx="1116330" cy="4679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58750" marR="5080" indent="-146685">
              <a:lnSpc>
                <a:spcPts val="1570"/>
              </a:lnSpc>
              <a:spcBef>
                <a:spcPts val="434"/>
              </a:spcBef>
            </a:pPr>
            <a:r>
              <a:rPr dirty="0" sz="1600" spc="-10">
                <a:latin typeface="宋体"/>
                <a:cs typeface="宋体"/>
              </a:rPr>
              <a:t>读取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宋体"/>
                <a:cs typeface="宋体"/>
              </a:rPr>
              <a:t>字递 </a:t>
            </a:r>
            <a:r>
              <a:rPr dirty="0" sz="1600" spc="-10">
                <a:latin typeface="宋体"/>
                <a:cs typeface="宋体"/>
              </a:rPr>
              <a:t>交给</a:t>
            </a:r>
            <a:r>
              <a:rPr dirty="0" sz="1600" spc="-5">
                <a:latin typeface="Times New Roman"/>
                <a:cs typeface="Times New Roman"/>
              </a:rPr>
              <a:t>CPU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4239" y="6123945"/>
            <a:ext cx="781050" cy="414655"/>
          </a:xfrm>
          <a:custGeom>
            <a:avLst/>
            <a:gdLst/>
            <a:ahLst/>
            <a:cxnLst/>
            <a:rect l="l" t="t" r="r" b="b"/>
            <a:pathLst>
              <a:path w="781050" h="414654">
                <a:moveTo>
                  <a:pt x="573510" y="0"/>
                </a:moveTo>
                <a:lnTo>
                  <a:pt x="207108" y="0"/>
                </a:lnTo>
                <a:lnTo>
                  <a:pt x="159621" y="5469"/>
                </a:lnTo>
                <a:lnTo>
                  <a:pt x="116029" y="21049"/>
                </a:lnTo>
                <a:lnTo>
                  <a:pt x="77574" y="45496"/>
                </a:lnTo>
                <a:lnTo>
                  <a:pt x="45500" y="77568"/>
                </a:lnTo>
                <a:lnTo>
                  <a:pt x="21051" y="116021"/>
                </a:lnTo>
                <a:lnTo>
                  <a:pt x="5470" y="159612"/>
                </a:lnTo>
                <a:lnTo>
                  <a:pt x="0" y="207098"/>
                </a:lnTo>
                <a:lnTo>
                  <a:pt x="5470" y="254585"/>
                </a:lnTo>
                <a:lnTo>
                  <a:pt x="21051" y="298176"/>
                </a:lnTo>
                <a:lnTo>
                  <a:pt x="45501" y="336630"/>
                </a:lnTo>
                <a:lnTo>
                  <a:pt x="77574" y="368702"/>
                </a:lnTo>
                <a:lnTo>
                  <a:pt x="116029" y="393149"/>
                </a:lnTo>
                <a:lnTo>
                  <a:pt x="159621" y="408730"/>
                </a:lnTo>
                <a:lnTo>
                  <a:pt x="207108" y="414200"/>
                </a:lnTo>
                <a:lnTo>
                  <a:pt x="573510" y="414199"/>
                </a:lnTo>
                <a:lnTo>
                  <a:pt x="620998" y="408730"/>
                </a:lnTo>
                <a:lnTo>
                  <a:pt x="664594" y="393149"/>
                </a:lnTo>
                <a:lnTo>
                  <a:pt x="703053" y="368701"/>
                </a:lnTo>
                <a:lnTo>
                  <a:pt x="735132" y="336629"/>
                </a:lnTo>
                <a:lnTo>
                  <a:pt x="759585" y="298176"/>
                </a:lnTo>
                <a:lnTo>
                  <a:pt x="775170" y="254585"/>
                </a:lnTo>
                <a:lnTo>
                  <a:pt x="780641" y="207098"/>
                </a:lnTo>
                <a:lnTo>
                  <a:pt x="775170" y="159612"/>
                </a:lnTo>
                <a:lnTo>
                  <a:pt x="759585" y="116021"/>
                </a:lnTo>
                <a:lnTo>
                  <a:pt x="735131" y="77568"/>
                </a:lnTo>
                <a:lnTo>
                  <a:pt x="703053" y="45496"/>
                </a:lnTo>
                <a:lnTo>
                  <a:pt x="664594" y="21049"/>
                </a:lnTo>
                <a:lnTo>
                  <a:pt x="620998" y="5469"/>
                </a:lnTo>
                <a:lnTo>
                  <a:pt x="57351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99528" y="6165950"/>
            <a:ext cx="43053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10">
                <a:latin typeface="宋体"/>
                <a:cs typeface="宋体"/>
              </a:rPr>
              <a:t>结束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1095" y="5136188"/>
            <a:ext cx="1115695" cy="478155"/>
          </a:xfrm>
          <a:custGeom>
            <a:avLst/>
            <a:gdLst/>
            <a:ahLst/>
            <a:cxnLst/>
            <a:rect l="l" t="t" r="r" b="b"/>
            <a:pathLst>
              <a:path w="1115695" h="478154">
                <a:moveTo>
                  <a:pt x="876159" y="0"/>
                </a:moveTo>
                <a:lnTo>
                  <a:pt x="238962" y="0"/>
                </a:lnTo>
                <a:lnTo>
                  <a:pt x="190808" y="4855"/>
                </a:lnTo>
                <a:lnTo>
                  <a:pt x="145955" y="18781"/>
                </a:lnTo>
                <a:lnTo>
                  <a:pt x="105364" y="40815"/>
                </a:lnTo>
                <a:lnTo>
                  <a:pt x="69997" y="69997"/>
                </a:lnTo>
                <a:lnTo>
                  <a:pt x="40815" y="105364"/>
                </a:lnTo>
                <a:lnTo>
                  <a:pt x="18781" y="145956"/>
                </a:lnTo>
                <a:lnTo>
                  <a:pt x="4855" y="190809"/>
                </a:lnTo>
                <a:lnTo>
                  <a:pt x="0" y="238964"/>
                </a:lnTo>
                <a:lnTo>
                  <a:pt x="4855" y="287136"/>
                </a:lnTo>
                <a:lnTo>
                  <a:pt x="18781" y="332003"/>
                </a:lnTo>
                <a:lnTo>
                  <a:pt x="40815" y="372602"/>
                </a:lnTo>
                <a:lnTo>
                  <a:pt x="69997" y="407974"/>
                </a:lnTo>
                <a:lnTo>
                  <a:pt x="105364" y="437157"/>
                </a:lnTo>
                <a:lnTo>
                  <a:pt x="145955" y="459192"/>
                </a:lnTo>
                <a:lnTo>
                  <a:pt x="190808" y="473118"/>
                </a:lnTo>
                <a:lnTo>
                  <a:pt x="238962" y="477973"/>
                </a:lnTo>
                <a:lnTo>
                  <a:pt x="876159" y="477973"/>
                </a:lnTo>
                <a:lnTo>
                  <a:pt x="924313" y="473118"/>
                </a:lnTo>
                <a:lnTo>
                  <a:pt x="969166" y="459192"/>
                </a:lnTo>
                <a:lnTo>
                  <a:pt x="1009757" y="437157"/>
                </a:lnTo>
                <a:lnTo>
                  <a:pt x="1045124" y="407974"/>
                </a:lnTo>
                <a:lnTo>
                  <a:pt x="1074306" y="372602"/>
                </a:lnTo>
                <a:lnTo>
                  <a:pt x="1096340" y="332003"/>
                </a:lnTo>
                <a:lnTo>
                  <a:pt x="1110266" y="287136"/>
                </a:lnTo>
                <a:lnTo>
                  <a:pt x="1115121" y="238964"/>
                </a:lnTo>
                <a:lnTo>
                  <a:pt x="1110266" y="190809"/>
                </a:lnTo>
                <a:lnTo>
                  <a:pt x="1096340" y="145956"/>
                </a:lnTo>
                <a:lnTo>
                  <a:pt x="1074306" y="105364"/>
                </a:lnTo>
                <a:lnTo>
                  <a:pt x="1045124" y="69997"/>
                </a:lnTo>
                <a:lnTo>
                  <a:pt x="1009757" y="40815"/>
                </a:lnTo>
                <a:lnTo>
                  <a:pt x="969166" y="18781"/>
                </a:lnTo>
                <a:lnTo>
                  <a:pt x="924313" y="4855"/>
                </a:lnTo>
                <a:lnTo>
                  <a:pt x="87615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10759" y="5119105"/>
            <a:ext cx="1115695" cy="4546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695"/>
              </a:lnSpc>
              <a:spcBef>
                <a:spcPts val="90"/>
              </a:spcBef>
            </a:pPr>
            <a:r>
              <a:rPr dirty="0" sz="1600" spc="-10">
                <a:latin typeface="宋体"/>
                <a:cs typeface="宋体"/>
              </a:rPr>
              <a:t>将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15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宋体"/>
                <a:cs typeface="宋体"/>
              </a:rPr>
              <a:t>字交给</a:t>
            </a:r>
            <a:endParaRPr sz="1600">
              <a:latin typeface="宋体"/>
              <a:cs typeface="宋体"/>
            </a:endParaRPr>
          </a:p>
          <a:p>
            <a:pPr algn="ctr">
              <a:lnSpc>
                <a:spcPts val="1695"/>
              </a:lnSpc>
            </a:pPr>
            <a:r>
              <a:rPr dirty="0" sz="1600" spc="-5">
                <a:latin typeface="Times New Roman"/>
                <a:cs typeface="Times New Roman"/>
              </a:rPr>
              <a:t>CPU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82067" y="5136188"/>
            <a:ext cx="1115695" cy="478155"/>
          </a:xfrm>
          <a:custGeom>
            <a:avLst/>
            <a:gdLst/>
            <a:ahLst/>
            <a:cxnLst/>
            <a:rect l="l" t="t" r="r" b="b"/>
            <a:pathLst>
              <a:path w="1115695" h="478154">
                <a:moveTo>
                  <a:pt x="876159" y="0"/>
                </a:moveTo>
                <a:lnTo>
                  <a:pt x="238962" y="0"/>
                </a:lnTo>
                <a:lnTo>
                  <a:pt x="190808" y="4855"/>
                </a:lnTo>
                <a:lnTo>
                  <a:pt x="145955" y="18781"/>
                </a:lnTo>
                <a:lnTo>
                  <a:pt x="105364" y="40815"/>
                </a:lnTo>
                <a:lnTo>
                  <a:pt x="69997" y="69997"/>
                </a:lnTo>
                <a:lnTo>
                  <a:pt x="40815" y="105364"/>
                </a:lnTo>
                <a:lnTo>
                  <a:pt x="18781" y="145956"/>
                </a:lnTo>
                <a:lnTo>
                  <a:pt x="4855" y="190809"/>
                </a:lnTo>
                <a:lnTo>
                  <a:pt x="0" y="238964"/>
                </a:lnTo>
                <a:lnTo>
                  <a:pt x="4855" y="287136"/>
                </a:lnTo>
                <a:lnTo>
                  <a:pt x="18781" y="332003"/>
                </a:lnTo>
                <a:lnTo>
                  <a:pt x="40815" y="372602"/>
                </a:lnTo>
                <a:lnTo>
                  <a:pt x="69997" y="407974"/>
                </a:lnTo>
                <a:lnTo>
                  <a:pt x="105364" y="437157"/>
                </a:lnTo>
                <a:lnTo>
                  <a:pt x="145955" y="459192"/>
                </a:lnTo>
                <a:lnTo>
                  <a:pt x="190808" y="473118"/>
                </a:lnTo>
                <a:lnTo>
                  <a:pt x="238962" y="477973"/>
                </a:lnTo>
                <a:lnTo>
                  <a:pt x="876159" y="477973"/>
                </a:lnTo>
                <a:lnTo>
                  <a:pt x="924345" y="473118"/>
                </a:lnTo>
                <a:lnTo>
                  <a:pt x="969214" y="459192"/>
                </a:lnTo>
                <a:lnTo>
                  <a:pt x="1009807" y="437157"/>
                </a:lnTo>
                <a:lnTo>
                  <a:pt x="1045166" y="407974"/>
                </a:lnTo>
                <a:lnTo>
                  <a:pt x="1074335" y="372602"/>
                </a:lnTo>
                <a:lnTo>
                  <a:pt x="1096356" y="332003"/>
                </a:lnTo>
                <a:lnTo>
                  <a:pt x="1110270" y="287136"/>
                </a:lnTo>
                <a:lnTo>
                  <a:pt x="1115121" y="238964"/>
                </a:lnTo>
                <a:lnTo>
                  <a:pt x="1110270" y="190809"/>
                </a:lnTo>
                <a:lnTo>
                  <a:pt x="1096356" y="145956"/>
                </a:lnTo>
                <a:lnTo>
                  <a:pt x="1074335" y="105364"/>
                </a:lnTo>
                <a:lnTo>
                  <a:pt x="1045166" y="69997"/>
                </a:lnTo>
                <a:lnTo>
                  <a:pt x="1009807" y="40815"/>
                </a:lnTo>
                <a:lnTo>
                  <a:pt x="969214" y="18781"/>
                </a:lnTo>
                <a:lnTo>
                  <a:pt x="924345" y="4855"/>
                </a:lnTo>
                <a:lnTo>
                  <a:pt x="87615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21072" y="5105842"/>
            <a:ext cx="1037590" cy="4635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2865" marR="5080" indent="-50800">
              <a:lnSpc>
                <a:spcPts val="1540"/>
              </a:lnSpc>
              <a:spcBef>
                <a:spcPts val="459"/>
              </a:spcBef>
            </a:pPr>
            <a:r>
              <a:rPr dirty="0" sz="1600" spc="-10">
                <a:latin typeface="宋体"/>
                <a:cs typeface="宋体"/>
              </a:rPr>
              <a:t>将主存块转 </a:t>
            </a:r>
            <a:r>
              <a:rPr dirty="0" sz="1600" spc="-10">
                <a:latin typeface="宋体"/>
                <a:cs typeface="宋体"/>
              </a:rPr>
              <a:t>入</a:t>
            </a:r>
            <a:r>
              <a:rPr dirty="0" sz="1600" spc="-5">
                <a:latin typeface="Times New Roman"/>
                <a:cs typeface="Times New Roman"/>
              </a:rPr>
              <a:t>Cache</a:t>
            </a:r>
            <a:r>
              <a:rPr dirty="0" sz="1600" spc="-10">
                <a:latin typeface="宋体"/>
                <a:cs typeface="宋体"/>
              </a:rPr>
              <a:t>行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4716" y="3957328"/>
            <a:ext cx="1115695" cy="478155"/>
          </a:xfrm>
          <a:custGeom>
            <a:avLst/>
            <a:gdLst/>
            <a:ahLst/>
            <a:cxnLst/>
            <a:rect l="l" t="t" r="r" b="b"/>
            <a:pathLst>
              <a:path w="1115695" h="478154">
                <a:moveTo>
                  <a:pt x="876159" y="0"/>
                </a:moveTo>
                <a:lnTo>
                  <a:pt x="238962" y="0"/>
                </a:lnTo>
                <a:lnTo>
                  <a:pt x="190808" y="4855"/>
                </a:lnTo>
                <a:lnTo>
                  <a:pt x="145955" y="18781"/>
                </a:lnTo>
                <a:lnTo>
                  <a:pt x="105364" y="40815"/>
                </a:lnTo>
                <a:lnTo>
                  <a:pt x="69997" y="69997"/>
                </a:lnTo>
                <a:lnTo>
                  <a:pt x="40815" y="105364"/>
                </a:lnTo>
                <a:lnTo>
                  <a:pt x="18781" y="145956"/>
                </a:lnTo>
                <a:lnTo>
                  <a:pt x="4855" y="190809"/>
                </a:lnTo>
                <a:lnTo>
                  <a:pt x="0" y="238964"/>
                </a:lnTo>
                <a:lnTo>
                  <a:pt x="4855" y="287118"/>
                </a:lnTo>
                <a:lnTo>
                  <a:pt x="18781" y="331972"/>
                </a:lnTo>
                <a:lnTo>
                  <a:pt x="40815" y="372563"/>
                </a:lnTo>
                <a:lnTo>
                  <a:pt x="69997" y="407930"/>
                </a:lnTo>
                <a:lnTo>
                  <a:pt x="105364" y="437112"/>
                </a:lnTo>
                <a:lnTo>
                  <a:pt x="145955" y="459146"/>
                </a:lnTo>
                <a:lnTo>
                  <a:pt x="190808" y="473072"/>
                </a:lnTo>
                <a:lnTo>
                  <a:pt x="238962" y="477928"/>
                </a:lnTo>
                <a:lnTo>
                  <a:pt x="876159" y="477928"/>
                </a:lnTo>
                <a:lnTo>
                  <a:pt x="924313" y="473072"/>
                </a:lnTo>
                <a:lnTo>
                  <a:pt x="969166" y="459146"/>
                </a:lnTo>
                <a:lnTo>
                  <a:pt x="1009757" y="437112"/>
                </a:lnTo>
                <a:lnTo>
                  <a:pt x="1045124" y="407930"/>
                </a:lnTo>
                <a:lnTo>
                  <a:pt x="1074306" y="372563"/>
                </a:lnTo>
                <a:lnTo>
                  <a:pt x="1096340" y="331972"/>
                </a:lnTo>
                <a:lnTo>
                  <a:pt x="1110266" y="287118"/>
                </a:lnTo>
                <a:lnTo>
                  <a:pt x="1115121" y="238964"/>
                </a:lnTo>
                <a:lnTo>
                  <a:pt x="1110266" y="190809"/>
                </a:lnTo>
                <a:lnTo>
                  <a:pt x="1096340" y="145956"/>
                </a:lnTo>
                <a:lnTo>
                  <a:pt x="1074306" y="105364"/>
                </a:lnTo>
                <a:lnTo>
                  <a:pt x="1045124" y="69997"/>
                </a:lnTo>
                <a:lnTo>
                  <a:pt x="1009757" y="40815"/>
                </a:lnTo>
                <a:lnTo>
                  <a:pt x="969166" y="18781"/>
                </a:lnTo>
                <a:lnTo>
                  <a:pt x="924313" y="4855"/>
                </a:lnTo>
                <a:lnTo>
                  <a:pt x="87615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53720" y="3926982"/>
            <a:ext cx="1037590" cy="4635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2865" marR="5080" indent="-50800">
              <a:lnSpc>
                <a:spcPts val="1540"/>
              </a:lnSpc>
              <a:spcBef>
                <a:spcPts val="459"/>
              </a:spcBef>
            </a:pPr>
            <a:r>
              <a:rPr dirty="0" sz="1600" spc="-10">
                <a:latin typeface="宋体"/>
                <a:cs typeface="宋体"/>
              </a:rPr>
              <a:t>为主存块分 </a:t>
            </a:r>
            <a:r>
              <a:rPr dirty="0" sz="1600" spc="-10">
                <a:latin typeface="宋体"/>
                <a:cs typeface="宋体"/>
              </a:rPr>
              <a:t>配</a:t>
            </a:r>
            <a:r>
              <a:rPr dirty="0" sz="1600" spc="-5">
                <a:latin typeface="Times New Roman"/>
                <a:cs typeface="Times New Roman"/>
              </a:rPr>
              <a:t>Cache</a:t>
            </a:r>
            <a:r>
              <a:rPr dirty="0" sz="1600" spc="-10">
                <a:latin typeface="宋体"/>
                <a:cs typeface="宋体"/>
              </a:rPr>
              <a:t>行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4716" y="3097125"/>
            <a:ext cx="1115695" cy="478155"/>
          </a:xfrm>
          <a:custGeom>
            <a:avLst/>
            <a:gdLst/>
            <a:ahLst/>
            <a:cxnLst/>
            <a:rect l="l" t="t" r="r" b="b"/>
            <a:pathLst>
              <a:path w="1115695" h="478154">
                <a:moveTo>
                  <a:pt x="876159" y="0"/>
                </a:moveTo>
                <a:lnTo>
                  <a:pt x="238962" y="0"/>
                </a:lnTo>
                <a:lnTo>
                  <a:pt x="190808" y="4851"/>
                </a:lnTo>
                <a:lnTo>
                  <a:pt x="145955" y="18765"/>
                </a:lnTo>
                <a:lnTo>
                  <a:pt x="105364" y="40786"/>
                </a:lnTo>
                <a:lnTo>
                  <a:pt x="69997" y="69955"/>
                </a:lnTo>
                <a:lnTo>
                  <a:pt x="40815" y="105315"/>
                </a:lnTo>
                <a:lnTo>
                  <a:pt x="18781" y="145908"/>
                </a:lnTo>
                <a:lnTo>
                  <a:pt x="4855" y="190777"/>
                </a:lnTo>
                <a:lnTo>
                  <a:pt x="0" y="238964"/>
                </a:lnTo>
                <a:lnTo>
                  <a:pt x="4855" y="287118"/>
                </a:lnTo>
                <a:lnTo>
                  <a:pt x="18781" y="331972"/>
                </a:lnTo>
                <a:lnTo>
                  <a:pt x="40815" y="372563"/>
                </a:lnTo>
                <a:lnTo>
                  <a:pt x="69997" y="407930"/>
                </a:lnTo>
                <a:lnTo>
                  <a:pt x="105364" y="437112"/>
                </a:lnTo>
                <a:lnTo>
                  <a:pt x="145955" y="459146"/>
                </a:lnTo>
                <a:lnTo>
                  <a:pt x="190808" y="473072"/>
                </a:lnTo>
                <a:lnTo>
                  <a:pt x="238962" y="477928"/>
                </a:lnTo>
                <a:lnTo>
                  <a:pt x="876159" y="477928"/>
                </a:lnTo>
                <a:lnTo>
                  <a:pt x="924313" y="473072"/>
                </a:lnTo>
                <a:lnTo>
                  <a:pt x="969166" y="459146"/>
                </a:lnTo>
                <a:lnTo>
                  <a:pt x="1009757" y="437112"/>
                </a:lnTo>
                <a:lnTo>
                  <a:pt x="1045124" y="407930"/>
                </a:lnTo>
                <a:lnTo>
                  <a:pt x="1074306" y="372563"/>
                </a:lnTo>
                <a:lnTo>
                  <a:pt x="1096340" y="331972"/>
                </a:lnTo>
                <a:lnTo>
                  <a:pt x="1110266" y="287118"/>
                </a:lnTo>
                <a:lnTo>
                  <a:pt x="1115121" y="238964"/>
                </a:lnTo>
                <a:lnTo>
                  <a:pt x="1110266" y="190777"/>
                </a:lnTo>
                <a:lnTo>
                  <a:pt x="1096340" y="145908"/>
                </a:lnTo>
                <a:lnTo>
                  <a:pt x="1074306" y="105315"/>
                </a:lnTo>
                <a:lnTo>
                  <a:pt x="1045124" y="69955"/>
                </a:lnTo>
                <a:lnTo>
                  <a:pt x="1009757" y="40786"/>
                </a:lnTo>
                <a:lnTo>
                  <a:pt x="969166" y="18765"/>
                </a:lnTo>
                <a:lnTo>
                  <a:pt x="924313" y="4851"/>
                </a:lnTo>
                <a:lnTo>
                  <a:pt x="87615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514380" y="3071049"/>
            <a:ext cx="1115695" cy="4679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53035" marR="5080" indent="-140970">
              <a:lnSpc>
                <a:spcPts val="1570"/>
              </a:lnSpc>
              <a:spcBef>
                <a:spcPts val="434"/>
              </a:spcBef>
            </a:pPr>
            <a:r>
              <a:rPr dirty="0" sz="1600" spc="-10">
                <a:latin typeface="宋体"/>
                <a:cs typeface="宋体"/>
              </a:rPr>
              <a:t>为含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15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宋体"/>
                <a:cs typeface="宋体"/>
              </a:rPr>
              <a:t>的块 </a:t>
            </a:r>
            <a:r>
              <a:rPr dirty="0" sz="1600" spc="-10">
                <a:latin typeface="宋体"/>
                <a:cs typeface="宋体"/>
              </a:rPr>
              <a:t>访问主存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5747765"/>
            <a:ext cx="8138159" cy="457200"/>
          </a:xfrm>
          <a:custGeom>
            <a:avLst/>
            <a:gdLst/>
            <a:ahLst/>
            <a:cxnLst/>
            <a:rect l="l" t="t" r="r" b="b"/>
            <a:pathLst>
              <a:path w="8138159" h="457200">
                <a:moveTo>
                  <a:pt x="0" y="228600"/>
                </a:moveTo>
                <a:lnTo>
                  <a:pt x="418566" y="0"/>
                </a:lnTo>
                <a:lnTo>
                  <a:pt x="418566" y="57150"/>
                </a:lnTo>
                <a:lnTo>
                  <a:pt x="7719568" y="57150"/>
                </a:lnTo>
                <a:lnTo>
                  <a:pt x="7719568" y="0"/>
                </a:lnTo>
                <a:lnTo>
                  <a:pt x="8138160" y="228600"/>
                </a:lnTo>
                <a:lnTo>
                  <a:pt x="7719568" y="457200"/>
                </a:lnTo>
                <a:lnTo>
                  <a:pt x="7719568" y="400050"/>
                </a:lnTo>
                <a:lnTo>
                  <a:pt x="418566" y="400050"/>
                </a:lnTo>
                <a:lnTo>
                  <a:pt x="418566" y="45720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529" y="5774842"/>
            <a:ext cx="11474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 b="1">
                <a:solidFill>
                  <a:srgbClr val="800000"/>
                </a:solidFill>
                <a:latin typeface="Microsoft JhengHei"/>
                <a:cs typeface="Microsoft JhengHei"/>
              </a:rPr>
              <a:t>数据总线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742" y="2805075"/>
            <a:ext cx="1024255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0">
              <a:lnSpc>
                <a:spcPts val="2135"/>
              </a:lnSpc>
            </a:pPr>
            <a:r>
              <a:rPr dirty="0" sz="2000" b="1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30"/>
              </a:lnSpc>
            </a:pPr>
            <a:r>
              <a:rPr dirty="0" sz="2000" spc="10" b="1">
                <a:latin typeface="Microsoft JhengHei"/>
                <a:cs typeface="Microsoft JhengHei"/>
              </a:rPr>
              <a:t>替换机构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2317" y="2740914"/>
            <a:ext cx="1239520" cy="762000"/>
          </a:xfrm>
          <a:custGeom>
            <a:avLst/>
            <a:gdLst/>
            <a:ahLst/>
            <a:cxnLst/>
            <a:rect l="l" t="t" r="r" b="b"/>
            <a:pathLst>
              <a:path w="1239520" h="762000">
                <a:moveTo>
                  <a:pt x="0" y="762000"/>
                </a:moveTo>
                <a:lnTo>
                  <a:pt x="1239012" y="762000"/>
                </a:lnTo>
                <a:lnTo>
                  <a:pt x="1239012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09950" y="2623566"/>
            <a:ext cx="1316990" cy="990600"/>
          </a:xfrm>
          <a:custGeom>
            <a:avLst/>
            <a:gdLst/>
            <a:ahLst/>
            <a:cxnLst/>
            <a:rect l="l" t="t" r="r" b="b"/>
            <a:pathLst>
              <a:path w="1316989" h="990600">
                <a:moveTo>
                  <a:pt x="0" y="495300"/>
                </a:moveTo>
                <a:lnTo>
                  <a:pt x="658367" y="0"/>
                </a:lnTo>
                <a:lnTo>
                  <a:pt x="1316736" y="495300"/>
                </a:lnTo>
                <a:lnTo>
                  <a:pt x="658367" y="990600"/>
                </a:lnTo>
                <a:lnTo>
                  <a:pt x="0" y="4953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8097" y="2954782"/>
            <a:ext cx="970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可装</a:t>
            </a:r>
            <a:r>
              <a:rPr dirty="0" sz="1800" spc="15" b="1">
                <a:latin typeface="Microsoft JhengHei"/>
                <a:cs typeface="Microsoft JhengHei"/>
              </a:rPr>
              <a:t>进</a:t>
            </a:r>
            <a:r>
              <a:rPr dirty="0" sz="2000" b="1">
                <a:latin typeface="Microsoft JhengHei"/>
                <a:cs typeface="Microsoft JhengHei"/>
              </a:rPr>
              <a:t>？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13782" y="2739389"/>
            <a:ext cx="1085215" cy="762000"/>
          </a:xfrm>
          <a:custGeom>
            <a:avLst/>
            <a:gdLst/>
            <a:ahLst/>
            <a:cxnLst/>
            <a:rect l="l" t="t" r="r" b="b"/>
            <a:pathLst>
              <a:path w="1085214" h="762000">
                <a:moveTo>
                  <a:pt x="0" y="381000"/>
                </a:moveTo>
                <a:lnTo>
                  <a:pt x="542543" y="0"/>
                </a:lnTo>
                <a:lnTo>
                  <a:pt x="1085088" y="381000"/>
                </a:lnTo>
                <a:lnTo>
                  <a:pt x="542543" y="762000"/>
                </a:lnTo>
                <a:lnTo>
                  <a:pt x="0" y="381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32603" y="2995421"/>
            <a:ext cx="716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命中？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8421" y="2704745"/>
            <a:ext cx="1192530" cy="872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spc="10" b="1">
                <a:latin typeface="Microsoft JhengHei"/>
                <a:cs typeface="Microsoft JhengHei"/>
              </a:rPr>
              <a:t>主</a:t>
            </a:r>
            <a:r>
              <a:rPr dirty="0" sz="2000" spc="15" b="1">
                <a:latin typeface="Microsoft JhengHei"/>
                <a:cs typeface="Microsoft JhengHei"/>
              </a:rPr>
              <a:t>存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che</a:t>
            </a:r>
            <a:endParaRPr sz="2000">
              <a:latin typeface="Times New Roman"/>
              <a:cs typeface="Times New Roman"/>
            </a:endParaRPr>
          </a:p>
          <a:p>
            <a:pPr algn="ctr" marL="63500" marR="95885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地址映射 变换机构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02730" y="2623566"/>
            <a:ext cx="1301750" cy="980440"/>
          </a:xfrm>
          <a:custGeom>
            <a:avLst/>
            <a:gdLst/>
            <a:ahLst/>
            <a:cxnLst/>
            <a:rect l="l" t="t" r="r" b="b"/>
            <a:pathLst>
              <a:path w="1301750" h="980439">
                <a:moveTo>
                  <a:pt x="0" y="979931"/>
                </a:moveTo>
                <a:lnTo>
                  <a:pt x="1301496" y="979931"/>
                </a:lnTo>
                <a:lnTo>
                  <a:pt x="1301496" y="0"/>
                </a:lnTo>
                <a:lnTo>
                  <a:pt x="0" y="0"/>
                </a:lnTo>
                <a:lnTo>
                  <a:pt x="0" y="9799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1329" y="3064764"/>
            <a:ext cx="388620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88900" y="76200"/>
                </a:lnTo>
                <a:lnTo>
                  <a:pt x="76200" y="76200"/>
                </a:lnTo>
                <a:lnTo>
                  <a:pt x="76200" y="38100"/>
                </a:lnTo>
                <a:lnTo>
                  <a:pt x="88900" y="38100"/>
                </a:lnTo>
                <a:lnTo>
                  <a:pt x="114300" y="0"/>
                </a:lnTo>
                <a:close/>
              </a:path>
              <a:path w="388620" h="114300">
                <a:moveTo>
                  <a:pt x="76200" y="57150"/>
                </a:moveTo>
                <a:lnTo>
                  <a:pt x="76200" y="76200"/>
                </a:lnTo>
                <a:lnTo>
                  <a:pt x="88900" y="76200"/>
                </a:lnTo>
                <a:lnTo>
                  <a:pt x="76200" y="57150"/>
                </a:lnTo>
                <a:close/>
              </a:path>
              <a:path w="388620" h="114300">
                <a:moveTo>
                  <a:pt x="388619" y="38100"/>
                </a:moveTo>
                <a:lnTo>
                  <a:pt x="88900" y="38100"/>
                </a:lnTo>
                <a:lnTo>
                  <a:pt x="76200" y="57150"/>
                </a:lnTo>
                <a:lnTo>
                  <a:pt x="88900" y="76200"/>
                </a:lnTo>
                <a:lnTo>
                  <a:pt x="388619" y="76200"/>
                </a:lnTo>
                <a:lnTo>
                  <a:pt x="388619" y="38100"/>
                </a:lnTo>
                <a:close/>
              </a:path>
              <a:path w="388620" h="114300">
                <a:moveTo>
                  <a:pt x="88900" y="38100"/>
                </a:moveTo>
                <a:lnTo>
                  <a:pt x="76200" y="38100"/>
                </a:lnTo>
                <a:lnTo>
                  <a:pt x="76200" y="57150"/>
                </a:lnTo>
                <a:lnTo>
                  <a:pt x="8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6685" y="3064764"/>
            <a:ext cx="387350" cy="114300"/>
          </a:xfrm>
          <a:custGeom>
            <a:avLst/>
            <a:gdLst/>
            <a:ahLst/>
            <a:cxnLst/>
            <a:rect l="l" t="t" r="r" b="b"/>
            <a:pathLst>
              <a:path w="3873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88900" y="76200"/>
                </a:lnTo>
                <a:lnTo>
                  <a:pt x="76200" y="76200"/>
                </a:lnTo>
                <a:lnTo>
                  <a:pt x="76200" y="38100"/>
                </a:lnTo>
                <a:lnTo>
                  <a:pt x="88900" y="38100"/>
                </a:lnTo>
                <a:lnTo>
                  <a:pt x="114300" y="0"/>
                </a:lnTo>
                <a:close/>
              </a:path>
              <a:path w="387350" h="114300">
                <a:moveTo>
                  <a:pt x="76200" y="57150"/>
                </a:moveTo>
                <a:lnTo>
                  <a:pt x="76200" y="76200"/>
                </a:lnTo>
                <a:lnTo>
                  <a:pt x="88900" y="76200"/>
                </a:lnTo>
                <a:lnTo>
                  <a:pt x="76200" y="57150"/>
                </a:lnTo>
                <a:close/>
              </a:path>
              <a:path w="387350" h="114300">
                <a:moveTo>
                  <a:pt x="387096" y="38100"/>
                </a:moveTo>
                <a:lnTo>
                  <a:pt x="88900" y="38100"/>
                </a:lnTo>
                <a:lnTo>
                  <a:pt x="76200" y="57150"/>
                </a:lnTo>
                <a:lnTo>
                  <a:pt x="88900" y="76200"/>
                </a:lnTo>
                <a:lnTo>
                  <a:pt x="387096" y="76200"/>
                </a:lnTo>
                <a:lnTo>
                  <a:pt x="387096" y="38100"/>
                </a:lnTo>
                <a:close/>
              </a:path>
              <a:path w="387350" h="114300">
                <a:moveTo>
                  <a:pt x="88900" y="38100"/>
                </a:moveTo>
                <a:lnTo>
                  <a:pt x="76200" y="38100"/>
                </a:lnTo>
                <a:lnTo>
                  <a:pt x="76200" y="57150"/>
                </a:lnTo>
                <a:lnTo>
                  <a:pt x="8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98870" y="3064764"/>
            <a:ext cx="388620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88900" y="76200"/>
                </a:lnTo>
                <a:lnTo>
                  <a:pt x="76200" y="76200"/>
                </a:lnTo>
                <a:lnTo>
                  <a:pt x="76200" y="38100"/>
                </a:lnTo>
                <a:lnTo>
                  <a:pt x="88900" y="38100"/>
                </a:lnTo>
                <a:lnTo>
                  <a:pt x="114300" y="0"/>
                </a:lnTo>
                <a:close/>
              </a:path>
              <a:path w="388620" h="114300">
                <a:moveTo>
                  <a:pt x="76200" y="57150"/>
                </a:moveTo>
                <a:lnTo>
                  <a:pt x="76200" y="76200"/>
                </a:lnTo>
                <a:lnTo>
                  <a:pt x="88900" y="76200"/>
                </a:lnTo>
                <a:lnTo>
                  <a:pt x="76200" y="57150"/>
                </a:lnTo>
                <a:close/>
              </a:path>
              <a:path w="388620" h="114300">
                <a:moveTo>
                  <a:pt x="388620" y="38100"/>
                </a:moveTo>
                <a:lnTo>
                  <a:pt x="88900" y="38100"/>
                </a:lnTo>
                <a:lnTo>
                  <a:pt x="76200" y="57150"/>
                </a:lnTo>
                <a:lnTo>
                  <a:pt x="88900" y="76200"/>
                </a:lnTo>
                <a:lnTo>
                  <a:pt x="388620" y="76200"/>
                </a:lnTo>
                <a:lnTo>
                  <a:pt x="388620" y="38100"/>
                </a:lnTo>
                <a:close/>
              </a:path>
              <a:path w="388620" h="114300">
                <a:moveTo>
                  <a:pt x="88900" y="38100"/>
                </a:moveTo>
                <a:lnTo>
                  <a:pt x="76200" y="38100"/>
                </a:lnTo>
                <a:lnTo>
                  <a:pt x="76200" y="57150"/>
                </a:lnTo>
                <a:lnTo>
                  <a:pt x="8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7773" y="1785366"/>
            <a:ext cx="464820" cy="3429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34925" marR="116205">
              <a:lnSpc>
                <a:spcPct val="165400"/>
              </a:lnSpc>
            </a:pPr>
            <a:r>
              <a:rPr dirty="0" sz="2400" b="1">
                <a:solidFill>
                  <a:srgbClr val="0080FF"/>
                </a:solidFill>
                <a:latin typeface="Microsoft JhengHei"/>
                <a:cs typeface="Microsoft JhengHei"/>
              </a:rPr>
              <a:t>主 存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1803" y="2192782"/>
            <a:ext cx="793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访问主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803" y="2497582"/>
            <a:ext cx="793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存替换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1803" y="2799333"/>
            <a:ext cx="705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0402" y="3099816"/>
            <a:ext cx="853440" cy="114300"/>
          </a:xfrm>
          <a:custGeom>
            <a:avLst/>
            <a:gdLst/>
            <a:ahLst/>
            <a:cxnLst/>
            <a:rect l="l" t="t" r="r" b="b"/>
            <a:pathLst>
              <a:path w="853439" h="114300">
                <a:moveTo>
                  <a:pt x="853440" y="38100"/>
                </a:moveTo>
                <a:lnTo>
                  <a:pt x="701040" y="38100"/>
                </a:lnTo>
                <a:lnTo>
                  <a:pt x="701040" y="76200"/>
                </a:lnTo>
                <a:lnTo>
                  <a:pt x="853440" y="76200"/>
                </a:lnTo>
                <a:lnTo>
                  <a:pt x="853440" y="38100"/>
                </a:lnTo>
                <a:close/>
              </a:path>
              <a:path w="853439" h="114300">
                <a:moveTo>
                  <a:pt x="586739" y="38100"/>
                </a:moveTo>
                <a:lnTo>
                  <a:pt x="434339" y="38100"/>
                </a:lnTo>
                <a:lnTo>
                  <a:pt x="434339" y="76200"/>
                </a:lnTo>
                <a:lnTo>
                  <a:pt x="586739" y="76200"/>
                </a:lnTo>
                <a:lnTo>
                  <a:pt x="586739" y="38100"/>
                </a:lnTo>
                <a:close/>
              </a:path>
              <a:path w="853439" h="114300">
                <a:moveTo>
                  <a:pt x="320039" y="38100"/>
                </a:moveTo>
                <a:lnTo>
                  <a:pt x="167639" y="38100"/>
                </a:lnTo>
                <a:lnTo>
                  <a:pt x="167639" y="76200"/>
                </a:lnTo>
                <a:lnTo>
                  <a:pt x="320039" y="76200"/>
                </a:lnTo>
                <a:lnTo>
                  <a:pt x="320039" y="38100"/>
                </a:lnTo>
                <a:close/>
              </a:path>
              <a:path w="85343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762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3261" y="3614165"/>
            <a:ext cx="3131185" cy="514350"/>
          </a:xfrm>
          <a:custGeom>
            <a:avLst/>
            <a:gdLst/>
            <a:ahLst/>
            <a:cxnLst/>
            <a:rect l="l" t="t" r="r" b="b"/>
            <a:pathLst>
              <a:path w="3131185" h="514350">
                <a:moveTo>
                  <a:pt x="3131058" y="0"/>
                </a:moveTo>
                <a:lnTo>
                  <a:pt x="3092958" y="0"/>
                </a:lnTo>
                <a:lnTo>
                  <a:pt x="3092958" y="152399"/>
                </a:lnTo>
                <a:lnTo>
                  <a:pt x="3131058" y="152399"/>
                </a:lnTo>
                <a:lnTo>
                  <a:pt x="3131058" y="0"/>
                </a:lnTo>
                <a:close/>
              </a:path>
              <a:path w="3131185" h="514350">
                <a:moveTo>
                  <a:pt x="3131058" y="266699"/>
                </a:moveTo>
                <a:lnTo>
                  <a:pt x="3092958" y="266699"/>
                </a:lnTo>
                <a:lnTo>
                  <a:pt x="3092958" y="419099"/>
                </a:lnTo>
                <a:lnTo>
                  <a:pt x="3131058" y="419099"/>
                </a:lnTo>
                <a:lnTo>
                  <a:pt x="3131058" y="266699"/>
                </a:lnTo>
                <a:close/>
              </a:path>
              <a:path w="3131185" h="514350">
                <a:moveTo>
                  <a:pt x="3035808" y="438149"/>
                </a:moveTo>
                <a:lnTo>
                  <a:pt x="2883408" y="438149"/>
                </a:lnTo>
                <a:lnTo>
                  <a:pt x="2883408" y="476249"/>
                </a:lnTo>
                <a:lnTo>
                  <a:pt x="3035808" y="476249"/>
                </a:lnTo>
                <a:lnTo>
                  <a:pt x="3035808" y="438149"/>
                </a:lnTo>
                <a:close/>
              </a:path>
              <a:path w="3131185" h="514350">
                <a:moveTo>
                  <a:pt x="2769108" y="438149"/>
                </a:moveTo>
                <a:lnTo>
                  <a:pt x="2616708" y="438149"/>
                </a:lnTo>
                <a:lnTo>
                  <a:pt x="2616708" y="476249"/>
                </a:lnTo>
                <a:lnTo>
                  <a:pt x="2769108" y="476249"/>
                </a:lnTo>
                <a:lnTo>
                  <a:pt x="2769108" y="438149"/>
                </a:lnTo>
                <a:close/>
              </a:path>
              <a:path w="3131185" h="514350">
                <a:moveTo>
                  <a:pt x="2502408" y="438149"/>
                </a:moveTo>
                <a:lnTo>
                  <a:pt x="2350008" y="438149"/>
                </a:lnTo>
                <a:lnTo>
                  <a:pt x="2350008" y="476249"/>
                </a:lnTo>
                <a:lnTo>
                  <a:pt x="2502408" y="476249"/>
                </a:lnTo>
                <a:lnTo>
                  <a:pt x="2502408" y="438149"/>
                </a:lnTo>
                <a:close/>
              </a:path>
              <a:path w="3131185" h="514350">
                <a:moveTo>
                  <a:pt x="2235708" y="438149"/>
                </a:moveTo>
                <a:lnTo>
                  <a:pt x="2083308" y="438149"/>
                </a:lnTo>
                <a:lnTo>
                  <a:pt x="2083308" y="476249"/>
                </a:lnTo>
                <a:lnTo>
                  <a:pt x="2235708" y="476249"/>
                </a:lnTo>
                <a:lnTo>
                  <a:pt x="2235708" y="438149"/>
                </a:lnTo>
                <a:close/>
              </a:path>
              <a:path w="3131185" h="514350">
                <a:moveTo>
                  <a:pt x="1969008" y="438149"/>
                </a:moveTo>
                <a:lnTo>
                  <a:pt x="1816608" y="438149"/>
                </a:lnTo>
                <a:lnTo>
                  <a:pt x="1816608" y="476249"/>
                </a:lnTo>
                <a:lnTo>
                  <a:pt x="1969008" y="476249"/>
                </a:lnTo>
                <a:lnTo>
                  <a:pt x="1969008" y="438149"/>
                </a:lnTo>
                <a:close/>
              </a:path>
              <a:path w="3131185" h="514350">
                <a:moveTo>
                  <a:pt x="1702308" y="438149"/>
                </a:moveTo>
                <a:lnTo>
                  <a:pt x="1549908" y="438149"/>
                </a:lnTo>
                <a:lnTo>
                  <a:pt x="1549908" y="476249"/>
                </a:lnTo>
                <a:lnTo>
                  <a:pt x="1702308" y="476249"/>
                </a:lnTo>
                <a:lnTo>
                  <a:pt x="1702308" y="438149"/>
                </a:lnTo>
                <a:close/>
              </a:path>
              <a:path w="3131185" h="514350">
                <a:moveTo>
                  <a:pt x="1435608" y="438149"/>
                </a:moveTo>
                <a:lnTo>
                  <a:pt x="1283208" y="438149"/>
                </a:lnTo>
                <a:lnTo>
                  <a:pt x="1283208" y="476249"/>
                </a:lnTo>
                <a:lnTo>
                  <a:pt x="1435608" y="476249"/>
                </a:lnTo>
                <a:lnTo>
                  <a:pt x="1435608" y="438149"/>
                </a:lnTo>
                <a:close/>
              </a:path>
              <a:path w="3131185" h="514350">
                <a:moveTo>
                  <a:pt x="1168908" y="438149"/>
                </a:moveTo>
                <a:lnTo>
                  <a:pt x="1016507" y="438149"/>
                </a:lnTo>
                <a:lnTo>
                  <a:pt x="1016507" y="476249"/>
                </a:lnTo>
                <a:lnTo>
                  <a:pt x="1168908" y="476249"/>
                </a:lnTo>
                <a:lnTo>
                  <a:pt x="1168908" y="438149"/>
                </a:lnTo>
                <a:close/>
              </a:path>
              <a:path w="3131185" h="514350">
                <a:moveTo>
                  <a:pt x="902207" y="438149"/>
                </a:moveTo>
                <a:lnTo>
                  <a:pt x="749807" y="438149"/>
                </a:lnTo>
                <a:lnTo>
                  <a:pt x="749807" y="476249"/>
                </a:lnTo>
                <a:lnTo>
                  <a:pt x="902207" y="476249"/>
                </a:lnTo>
                <a:lnTo>
                  <a:pt x="902207" y="438149"/>
                </a:lnTo>
                <a:close/>
              </a:path>
              <a:path w="3131185" h="514350">
                <a:moveTo>
                  <a:pt x="635507" y="438149"/>
                </a:moveTo>
                <a:lnTo>
                  <a:pt x="483107" y="438149"/>
                </a:lnTo>
                <a:lnTo>
                  <a:pt x="483107" y="476249"/>
                </a:lnTo>
                <a:lnTo>
                  <a:pt x="635507" y="476249"/>
                </a:lnTo>
                <a:lnTo>
                  <a:pt x="635507" y="438149"/>
                </a:lnTo>
                <a:close/>
              </a:path>
              <a:path w="3131185" h="514350">
                <a:moveTo>
                  <a:pt x="368807" y="438149"/>
                </a:moveTo>
                <a:lnTo>
                  <a:pt x="216407" y="438149"/>
                </a:lnTo>
                <a:lnTo>
                  <a:pt x="216407" y="476249"/>
                </a:lnTo>
                <a:lnTo>
                  <a:pt x="368807" y="476249"/>
                </a:lnTo>
                <a:lnTo>
                  <a:pt x="368807" y="438149"/>
                </a:lnTo>
                <a:close/>
              </a:path>
              <a:path w="3131185" h="514350">
                <a:moveTo>
                  <a:pt x="114300" y="400049"/>
                </a:moveTo>
                <a:lnTo>
                  <a:pt x="0" y="457199"/>
                </a:lnTo>
                <a:lnTo>
                  <a:pt x="114300" y="514349"/>
                </a:lnTo>
                <a:lnTo>
                  <a:pt x="88900" y="476249"/>
                </a:lnTo>
                <a:lnTo>
                  <a:pt x="76200" y="476249"/>
                </a:lnTo>
                <a:lnTo>
                  <a:pt x="76200" y="438149"/>
                </a:lnTo>
                <a:lnTo>
                  <a:pt x="88900" y="438149"/>
                </a:lnTo>
                <a:lnTo>
                  <a:pt x="114300" y="400049"/>
                </a:lnTo>
                <a:close/>
              </a:path>
              <a:path w="3131185" h="514350">
                <a:moveTo>
                  <a:pt x="76200" y="457199"/>
                </a:moveTo>
                <a:lnTo>
                  <a:pt x="76200" y="476249"/>
                </a:lnTo>
                <a:lnTo>
                  <a:pt x="88900" y="476249"/>
                </a:lnTo>
                <a:lnTo>
                  <a:pt x="76200" y="457199"/>
                </a:lnTo>
                <a:close/>
              </a:path>
              <a:path w="3131185" h="514350">
                <a:moveTo>
                  <a:pt x="102107" y="438149"/>
                </a:moveTo>
                <a:lnTo>
                  <a:pt x="88900" y="438149"/>
                </a:lnTo>
                <a:lnTo>
                  <a:pt x="76200" y="457199"/>
                </a:lnTo>
                <a:lnTo>
                  <a:pt x="88900" y="476249"/>
                </a:lnTo>
                <a:lnTo>
                  <a:pt x="102107" y="476249"/>
                </a:lnTo>
                <a:lnTo>
                  <a:pt x="102107" y="438149"/>
                </a:lnTo>
                <a:close/>
              </a:path>
              <a:path w="3131185" h="514350">
                <a:moveTo>
                  <a:pt x="88900" y="438149"/>
                </a:moveTo>
                <a:lnTo>
                  <a:pt x="76200" y="438149"/>
                </a:lnTo>
                <a:lnTo>
                  <a:pt x="76200" y="457199"/>
                </a:lnTo>
                <a:lnTo>
                  <a:pt x="88900" y="438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74947" y="4454678"/>
            <a:ext cx="768350" cy="570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9370">
              <a:lnSpc>
                <a:spcPts val="2185"/>
              </a:lnSpc>
            </a:pPr>
            <a:r>
              <a:rPr dirty="0" sz="2000" b="1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280"/>
              </a:lnSpc>
              <a:spcBef>
                <a:spcPts val="2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存储体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9509" y="4376165"/>
            <a:ext cx="929640" cy="762000"/>
          </a:xfrm>
          <a:custGeom>
            <a:avLst/>
            <a:gdLst/>
            <a:ahLst/>
            <a:cxnLst/>
            <a:rect l="l" t="t" r="r" b="b"/>
            <a:pathLst>
              <a:path w="929639" h="762000">
                <a:moveTo>
                  <a:pt x="0" y="761999"/>
                </a:moveTo>
                <a:lnTo>
                  <a:pt x="929639" y="761999"/>
                </a:lnTo>
                <a:lnTo>
                  <a:pt x="92963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20661" y="4528565"/>
            <a:ext cx="845819" cy="45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42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标记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6481" y="4528565"/>
            <a:ext cx="1396365" cy="45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42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块内地址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50607" y="3614165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0" y="800099"/>
                </a:moveTo>
                <a:lnTo>
                  <a:pt x="57150" y="914399"/>
                </a:lnTo>
                <a:lnTo>
                  <a:pt x="95250" y="838199"/>
                </a:lnTo>
                <a:lnTo>
                  <a:pt x="38100" y="838199"/>
                </a:lnTo>
                <a:lnTo>
                  <a:pt x="38100" y="825499"/>
                </a:lnTo>
                <a:lnTo>
                  <a:pt x="0" y="800099"/>
                </a:lnTo>
                <a:close/>
              </a:path>
              <a:path w="114300" h="914400">
                <a:moveTo>
                  <a:pt x="38100" y="825499"/>
                </a:moveTo>
                <a:lnTo>
                  <a:pt x="38100" y="838199"/>
                </a:lnTo>
                <a:lnTo>
                  <a:pt x="57150" y="838199"/>
                </a:lnTo>
                <a:lnTo>
                  <a:pt x="38100" y="825499"/>
                </a:lnTo>
                <a:close/>
              </a:path>
              <a:path w="114300" h="914400">
                <a:moveTo>
                  <a:pt x="76200" y="0"/>
                </a:moveTo>
                <a:lnTo>
                  <a:pt x="38100" y="0"/>
                </a:lnTo>
                <a:lnTo>
                  <a:pt x="38100" y="825499"/>
                </a:lnTo>
                <a:lnTo>
                  <a:pt x="57150" y="838199"/>
                </a:lnTo>
                <a:lnTo>
                  <a:pt x="76200" y="825499"/>
                </a:lnTo>
                <a:lnTo>
                  <a:pt x="76200" y="0"/>
                </a:lnTo>
                <a:close/>
              </a:path>
              <a:path w="114300" h="914400">
                <a:moveTo>
                  <a:pt x="76200" y="825499"/>
                </a:moveTo>
                <a:lnTo>
                  <a:pt x="57150" y="838199"/>
                </a:lnTo>
                <a:lnTo>
                  <a:pt x="76200" y="838199"/>
                </a:lnTo>
                <a:lnTo>
                  <a:pt x="76200" y="825499"/>
                </a:lnTo>
                <a:close/>
              </a:path>
              <a:path w="114300" h="914400">
                <a:moveTo>
                  <a:pt x="114300" y="800099"/>
                </a:moveTo>
                <a:lnTo>
                  <a:pt x="76200" y="825499"/>
                </a:lnTo>
                <a:lnTo>
                  <a:pt x="76200" y="838199"/>
                </a:lnTo>
                <a:lnTo>
                  <a:pt x="95250" y="838199"/>
                </a:lnTo>
                <a:lnTo>
                  <a:pt x="114300" y="80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38800" y="3537965"/>
            <a:ext cx="1569085" cy="514350"/>
          </a:xfrm>
          <a:custGeom>
            <a:avLst/>
            <a:gdLst/>
            <a:ahLst/>
            <a:cxnLst/>
            <a:rect l="l" t="t" r="r" b="b"/>
            <a:pathLst>
              <a:path w="1569084" h="514350">
                <a:moveTo>
                  <a:pt x="38100" y="0"/>
                </a:moveTo>
                <a:lnTo>
                  <a:pt x="0" y="0"/>
                </a:lnTo>
                <a:lnTo>
                  <a:pt x="0" y="152400"/>
                </a:lnTo>
                <a:lnTo>
                  <a:pt x="38100" y="152400"/>
                </a:lnTo>
                <a:lnTo>
                  <a:pt x="38100" y="0"/>
                </a:lnTo>
                <a:close/>
              </a:path>
              <a:path w="1569084" h="514350">
                <a:moveTo>
                  <a:pt x="38100" y="266700"/>
                </a:moveTo>
                <a:lnTo>
                  <a:pt x="0" y="2667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266700"/>
                </a:lnTo>
                <a:close/>
              </a:path>
              <a:path w="1569084" h="514350">
                <a:moveTo>
                  <a:pt x="247650" y="438150"/>
                </a:moveTo>
                <a:lnTo>
                  <a:pt x="95250" y="438150"/>
                </a:lnTo>
                <a:lnTo>
                  <a:pt x="95250" y="476250"/>
                </a:lnTo>
                <a:lnTo>
                  <a:pt x="247650" y="476250"/>
                </a:lnTo>
                <a:lnTo>
                  <a:pt x="247650" y="438150"/>
                </a:lnTo>
                <a:close/>
              </a:path>
              <a:path w="1569084" h="514350">
                <a:moveTo>
                  <a:pt x="514350" y="438150"/>
                </a:moveTo>
                <a:lnTo>
                  <a:pt x="361950" y="438150"/>
                </a:lnTo>
                <a:lnTo>
                  <a:pt x="361950" y="476250"/>
                </a:lnTo>
                <a:lnTo>
                  <a:pt x="514350" y="476250"/>
                </a:lnTo>
                <a:lnTo>
                  <a:pt x="514350" y="438150"/>
                </a:lnTo>
                <a:close/>
              </a:path>
              <a:path w="1569084" h="514350">
                <a:moveTo>
                  <a:pt x="781050" y="438150"/>
                </a:moveTo>
                <a:lnTo>
                  <a:pt x="628650" y="438150"/>
                </a:lnTo>
                <a:lnTo>
                  <a:pt x="628650" y="476250"/>
                </a:lnTo>
                <a:lnTo>
                  <a:pt x="781050" y="476250"/>
                </a:lnTo>
                <a:lnTo>
                  <a:pt x="781050" y="438150"/>
                </a:lnTo>
                <a:close/>
              </a:path>
              <a:path w="1569084" h="514350">
                <a:moveTo>
                  <a:pt x="1047750" y="438150"/>
                </a:moveTo>
                <a:lnTo>
                  <a:pt x="895350" y="438150"/>
                </a:lnTo>
                <a:lnTo>
                  <a:pt x="895350" y="476250"/>
                </a:lnTo>
                <a:lnTo>
                  <a:pt x="1047750" y="476250"/>
                </a:lnTo>
                <a:lnTo>
                  <a:pt x="1047750" y="438150"/>
                </a:lnTo>
                <a:close/>
              </a:path>
              <a:path w="1569084" h="514350">
                <a:moveTo>
                  <a:pt x="1314450" y="438150"/>
                </a:moveTo>
                <a:lnTo>
                  <a:pt x="1162050" y="438150"/>
                </a:lnTo>
                <a:lnTo>
                  <a:pt x="1162050" y="476250"/>
                </a:lnTo>
                <a:lnTo>
                  <a:pt x="1314450" y="476250"/>
                </a:lnTo>
                <a:lnTo>
                  <a:pt x="1314450" y="438150"/>
                </a:lnTo>
                <a:close/>
              </a:path>
              <a:path w="1569084" h="514350">
                <a:moveTo>
                  <a:pt x="1492757" y="457200"/>
                </a:moveTo>
                <a:lnTo>
                  <a:pt x="1454657" y="514350"/>
                </a:lnTo>
                <a:lnTo>
                  <a:pt x="1530857" y="476250"/>
                </a:lnTo>
                <a:lnTo>
                  <a:pt x="1492757" y="476250"/>
                </a:lnTo>
                <a:lnTo>
                  <a:pt x="1492757" y="457200"/>
                </a:lnTo>
                <a:close/>
              </a:path>
              <a:path w="1569084" h="514350">
                <a:moveTo>
                  <a:pt x="1480057" y="438150"/>
                </a:moveTo>
                <a:lnTo>
                  <a:pt x="1428750" y="438150"/>
                </a:lnTo>
                <a:lnTo>
                  <a:pt x="1428750" y="476250"/>
                </a:lnTo>
                <a:lnTo>
                  <a:pt x="1480057" y="476250"/>
                </a:lnTo>
                <a:lnTo>
                  <a:pt x="1492757" y="457200"/>
                </a:lnTo>
                <a:lnTo>
                  <a:pt x="1480057" y="438150"/>
                </a:lnTo>
                <a:close/>
              </a:path>
              <a:path w="1569084" h="514350">
                <a:moveTo>
                  <a:pt x="1530857" y="438150"/>
                </a:moveTo>
                <a:lnTo>
                  <a:pt x="1492757" y="438150"/>
                </a:lnTo>
                <a:lnTo>
                  <a:pt x="1492757" y="476250"/>
                </a:lnTo>
                <a:lnTo>
                  <a:pt x="1530857" y="476250"/>
                </a:lnTo>
                <a:lnTo>
                  <a:pt x="1568957" y="457200"/>
                </a:lnTo>
                <a:lnTo>
                  <a:pt x="1530857" y="438150"/>
                </a:lnTo>
                <a:close/>
              </a:path>
              <a:path w="1569084" h="514350">
                <a:moveTo>
                  <a:pt x="1454657" y="400050"/>
                </a:moveTo>
                <a:lnTo>
                  <a:pt x="1492757" y="457200"/>
                </a:lnTo>
                <a:lnTo>
                  <a:pt x="1492757" y="438150"/>
                </a:lnTo>
                <a:lnTo>
                  <a:pt x="1530857" y="438150"/>
                </a:lnTo>
                <a:lnTo>
                  <a:pt x="1454657" y="400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50485" y="4700015"/>
            <a:ext cx="2161540" cy="114300"/>
          </a:xfrm>
          <a:custGeom>
            <a:avLst/>
            <a:gdLst/>
            <a:ahLst/>
            <a:cxnLst/>
            <a:rect l="l" t="t" r="r" b="b"/>
            <a:pathLst>
              <a:path w="216154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88900" y="76199"/>
                </a:lnTo>
                <a:lnTo>
                  <a:pt x="76200" y="76199"/>
                </a:lnTo>
                <a:lnTo>
                  <a:pt x="76200" y="38099"/>
                </a:lnTo>
                <a:lnTo>
                  <a:pt x="88900" y="38099"/>
                </a:lnTo>
                <a:lnTo>
                  <a:pt x="114300" y="0"/>
                </a:lnTo>
                <a:close/>
              </a:path>
              <a:path w="2161540" h="114300">
                <a:moveTo>
                  <a:pt x="76200" y="57149"/>
                </a:moveTo>
                <a:lnTo>
                  <a:pt x="76200" y="76199"/>
                </a:lnTo>
                <a:lnTo>
                  <a:pt x="88900" y="76199"/>
                </a:lnTo>
                <a:lnTo>
                  <a:pt x="76200" y="57149"/>
                </a:lnTo>
                <a:close/>
              </a:path>
              <a:path w="2161540" h="114300">
                <a:moveTo>
                  <a:pt x="2161032" y="38099"/>
                </a:moveTo>
                <a:lnTo>
                  <a:pt x="88900" y="38099"/>
                </a:lnTo>
                <a:lnTo>
                  <a:pt x="76200" y="57149"/>
                </a:lnTo>
                <a:lnTo>
                  <a:pt x="88900" y="76199"/>
                </a:lnTo>
                <a:lnTo>
                  <a:pt x="2161032" y="76199"/>
                </a:lnTo>
                <a:lnTo>
                  <a:pt x="2161032" y="38099"/>
                </a:lnTo>
                <a:close/>
              </a:path>
              <a:path w="2161540" h="114300">
                <a:moveTo>
                  <a:pt x="88900" y="38099"/>
                </a:moveTo>
                <a:lnTo>
                  <a:pt x="76200" y="38099"/>
                </a:lnTo>
                <a:lnTo>
                  <a:pt x="76200" y="57149"/>
                </a:lnTo>
                <a:lnTo>
                  <a:pt x="8890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784095" y="4337380"/>
            <a:ext cx="9461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Microsoft JhengHei"/>
                <a:cs typeface="Microsoft JhengHei"/>
              </a:rPr>
              <a:t>直接通路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6364" y="3701288"/>
            <a:ext cx="22421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访问主存装</a:t>
            </a:r>
            <a:r>
              <a:rPr dirty="0" sz="2000" b="1">
                <a:latin typeface="Microsoft JhengHei"/>
                <a:cs typeface="Microsoft JhengHei"/>
              </a:rPr>
              <a:t>入</a:t>
            </a:r>
            <a:r>
              <a:rPr dirty="0" sz="2000" b="1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63316" y="2645409"/>
            <a:ext cx="1943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87190" y="356019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0691" y="356019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89014" y="1788414"/>
            <a:ext cx="1077595" cy="45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28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块号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66481" y="1788414"/>
            <a:ext cx="1396365" cy="4572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28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块内地址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66481" y="1788414"/>
            <a:ext cx="1396365" cy="457200"/>
          </a:xfrm>
          <a:custGeom>
            <a:avLst/>
            <a:gdLst/>
            <a:ahLst/>
            <a:cxnLst/>
            <a:rect l="l" t="t" r="r" b="b"/>
            <a:pathLst>
              <a:path w="1396365" h="457200">
                <a:moveTo>
                  <a:pt x="0" y="457200"/>
                </a:moveTo>
                <a:lnTo>
                  <a:pt x="1395983" y="457200"/>
                </a:lnTo>
                <a:lnTo>
                  <a:pt x="139598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50607" y="2242566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0" y="266700"/>
                </a:moveTo>
                <a:lnTo>
                  <a:pt x="57150" y="381000"/>
                </a:lnTo>
                <a:lnTo>
                  <a:pt x="95250" y="304800"/>
                </a:lnTo>
                <a:lnTo>
                  <a:pt x="38100" y="304800"/>
                </a:lnTo>
                <a:lnTo>
                  <a:pt x="38100" y="292100"/>
                </a:lnTo>
                <a:lnTo>
                  <a:pt x="0" y="266700"/>
                </a:lnTo>
                <a:close/>
              </a:path>
              <a:path w="114300" h="381000">
                <a:moveTo>
                  <a:pt x="38100" y="292100"/>
                </a:moveTo>
                <a:lnTo>
                  <a:pt x="38100" y="304800"/>
                </a:lnTo>
                <a:lnTo>
                  <a:pt x="57150" y="304800"/>
                </a:lnTo>
                <a:lnTo>
                  <a:pt x="38100" y="2921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92100"/>
                </a:lnTo>
                <a:lnTo>
                  <a:pt x="57150" y="304800"/>
                </a:lnTo>
                <a:lnTo>
                  <a:pt x="76200" y="292100"/>
                </a:lnTo>
                <a:lnTo>
                  <a:pt x="76200" y="0"/>
                </a:lnTo>
                <a:close/>
              </a:path>
              <a:path w="114300" h="381000">
                <a:moveTo>
                  <a:pt x="76200" y="292100"/>
                </a:moveTo>
                <a:lnTo>
                  <a:pt x="57150" y="304800"/>
                </a:lnTo>
                <a:lnTo>
                  <a:pt x="76200" y="304800"/>
                </a:lnTo>
                <a:lnTo>
                  <a:pt x="76200" y="29210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92100"/>
                </a:lnTo>
                <a:lnTo>
                  <a:pt x="76200" y="304800"/>
                </a:lnTo>
                <a:lnTo>
                  <a:pt x="95250" y="30480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13419" y="2242566"/>
            <a:ext cx="114300" cy="2286000"/>
          </a:xfrm>
          <a:custGeom>
            <a:avLst/>
            <a:gdLst/>
            <a:ahLst/>
            <a:cxnLst/>
            <a:rect l="l" t="t" r="r" b="b"/>
            <a:pathLst>
              <a:path w="114300" h="2286000">
                <a:moveTo>
                  <a:pt x="0" y="2171700"/>
                </a:moveTo>
                <a:lnTo>
                  <a:pt x="57150" y="2286000"/>
                </a:lnTo>
                <a:lnTo>
                  <a:pt x="95250" y="2209800"/>
                </a:lnTo>
                <a:lnTo>
                  <a:pt x="38100" y="2209800"/>
                </a:lnTo>
                <a:lnTo>
                  <a:pt x="38100" y="2197100"/>
                </a:lnTo>
                <a:lnTo>
                  <a:pt x="0" y="2171700"/>
                </a:lnTo>
                <a:close/>
              </a:path>
              <a:path w="114300" h="2286000">
                <a:moveTo>
                  <a:pt x="38100" y="2197100"/>
                </a:moveTo>
                <a:lnTo>
                  <a:pt x="38100" y="2209800"/>
                </a:lnTo>
                <a:lnTo>
                  <a:pt x="57150" y="2209800"/>
                </a:lnTo>
                <a:lnTo>
                  <a:pt x="38100" y="2197100"/>
                </a:lnTo>
                <a:close/>
              </a:path>
              <a:path w="114300" h="2286000">
                <a:moveTo>
                  <a:pt x="76200" y="0"/>
                </a:moveTo>
                <a:lnTo>
                  <a:pt x="38100" y="0"/>
                </a:lnTo>
                <a:lnTo>
                  <a:pt x="38100" y="2197100"/>
                </a:lnTo>
                <a:lnTo>
                  <a:pt x="57150" y="2209800"/>
                </a:lnTo>
                <a:lnTo>
                  <a:pt x="76200" y="2197100"/>
                </a:lnTo>
                <a:lnTo>
                  <a:pt x="76200" y="0"/>
                </a:lnTo>
                <a:close/>
              </a:path>
              <a:path w="114300" h="2286000">
                <a:moveTo>
                  <a:pt x="76200" y="2197100"/>
                </a:moveTo>
                <a:lnTo>
                  <a:pt x="57150" y="2209800"/>
                </a:lnTo>
                <a:lnTo>
                  <a:pt x="76200" y="2209800"/>
                </a:lnTo>
                <a:lnTo>
                  <a:pt x="76200" y="2197100"/>
                </a:lnTo>
                <a:close/>
              </a:path>
              <a:path w="114300" h="2286000">
                <a:moveTo>
                  <a:pt x="114300" y="2171700"/>
                </a:moveTo>
                <a:lnTo>
                  <a:pt x="76200" y="2197100"/>
                </a:lnTo>
                <a:lnTo>
                  <a:pt x="76200" y="2209800"/>
                </a:lnTo>
                <a:lnTo>
                  <a:pt x="95250" y="2209800"/>
                </a:lnTo>
                <a:lnTo>
                  <a:pt x="114300" y="217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2930" y="5250941"/>
            <a:ext cx="233679" cy="533400"/>
          </a:xfrm>
          <a:custGeom>
            <a:avLst/>
            <a:gdLst/>
            <a:ahLst/>
            <a:cxnLst/>
            <a:rect l="l" t="t" r="r" b="b"/>
            <a:pathLst>
              <a:path w="233680" h="533400">
                <a:moveTo>
                  <a:pt x="0" y="108839"/>
                </a:moveTo>
                <a:lnTo>
                  <a:pt x="116586" y="0"/>
                </a:lnTo>
                <a:lnTo>
                  <a:pt x="233172" y="108839"/>
                </a:lnTo>
                <a:lnTo>
                  <a:pt x="174879" y="108839"/>
                </a:lnTo>
                <a:lnTo>
                  <a:pt x="174879" y="424586"/>
                </a:lnTo>
                <a:lnTo>
                  <a:pt x="233172" y="424586"/>
                </a:lnTo>
                <a:lnTo>
                  <a:pt x="116586" y="533400"/>
                </a:lnTo>
                <a:lnTo>
                  <a:pt x="0" y="424586"/>
                </a:lnTo>
                <a:lnTo>
                  <a:pt x="58293" y="424586"/>
                </a:lnTo>
                <a:lnTo>
                  <a:pt x="58293" y="108839"/>
                </a:lnTo>
                <a:lnTo>
                  <a:pt x="0" y="1088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131302" y="5595365"/>
            <a:ext cx="931544" cy="685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459"/>
              </a:spcBef>
            </a:pPr>
            <a:r>
              <a:rPr dirty="0" sz="2800" spc="-10" b="1">
                <a:solidFill>
                  <a:srgbClr val="990000"/>
                </a:solidFill>
                <a:latin typeface="Times New Roman"/>
                <a:cs typeface="Times New Roman"/>
              </a:rPr>
              <a:t>CPU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1" y="828294"/>
            <a:ext cx="8912860" cy="685800"/>
          </a:xfrm>
          <a:custGeom>
            <a:avLst/>
            <a:gdLst/>
            <a:ahLst/>
            <a:cxnLst/>
            <a:rect l="l" t="t" r="r" b="b"/>
            <a:pathLst>
              <a:path w="8912860" h="685800">
                <a:moveTo>
                  <a:pt x="0" y="342900"/>
                </a:moveTo>
                <a:lnTo>
                  <a:pt x="482777" y="0"/>
                </a:lnTo>
                <a:lnTo>
                  <a:pt x="482777" y="190500"/>
                </a:lnTo>
                <a:lnTo>
                  <a:pt x="8429625" y="190500"/>
                </a:lnTo>
                <a:lnTo>
                  <a:pt x="8429625" y="0"/>
                </a:lnTo>
                <a:lnTo>
                  <a:pt x="8912352" y="342900"/>
                </a:lnTo>
                <a:lnTo>
                  <a:pt x="8429625" y="685800"/>
                </a:lnTo>
                <a:lnTo>
                  <a:pt x="8429625" y="495300"/>
                </a:lnTo>
                <a:lnTo>
                  <a:pt x="482777" y="495300"/>
                </a:lnTo>
                <a:lnTo>
                  <a:pt x="482777" y="685800"/>
                </a:lnTo>
                <a:lnTo>
                  <a:pt x="0" y="342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030" y="1328166"/>
            <a:ext cx="231775" cy="428625"/>
          </a:xfrm>
          <a:custGeom>
            <a:avLst/>
            <a:gdLst/>
            <a:ahLst/>
            <a:cxnLst/>
            <a:rect l="l" t="t" r="r" b="b"/>
            <a:pathLst>
              <a:path w="231775" h="428625">
                <a:moveTo>
                  <a:pt x="0" y="319659"/>
                </a:moveTo>
                <a:lnTo>
                  <a:pt x="57912" y="319659"/>
                </a:lnTo>
                <a:lnTo>
                  <a:pt x="57912" y="0"/>
                </a:lnTo>
                <a:lnTo>
                  <a:pt x="173736" y="0"/>
                </a:lnTo>
                <a:lnTo>
                  <a:pt x="173736" y="319659"/>
                </a:lnTo>
                <a:lnTo>
                  <a:pt x="231648" y="319659"/>
                </a:lnTo>
                <a:lnTo>
                  <a:pt x="115824" y="428244"/>
                </a:lnTo>
                <a:lnTo>
                  <a:pt x="0" y="3196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145528" y="1414652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主存地址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5529" y="963929"/>
            <a:ext cx="11474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 b="1">
                <a:solidFill>
                  <a:srgbClr val="800000"/>
                </a:solidFill>
                <a:latin typeface="Microsoft JhengHei"/>
                <a:cs typeface="Microsoft JhengHei"/>
              </a:rPr>
              <a:t>地址总线</a:t>
            </a:r>
            <a:endParaRPr sz="22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8090" y="4442586"/>
            <a:ext cx="1095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Cache</a:t>
            </a:r>
            <a:r>
              <a:rPr dirty="0" sz="1800" spc="10" b="1">
                <a:latin typeface="Microsoft JhengHei"/>
                <a:cs typeface="Microsoft JhengHei"/>
              </a:rPr>
              <a:t>地址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30217" y="5161026"/>
            <a:ext cx="233679" cy="609600"/>
          </a:xfrm>
          <a:custGeom>
            <a:avLst/>
            <a:gdLst/>
            <a:ahLst/>
            <a:cxnLst/>
            <a:rect l="l" t="t" r="r" b="b"/>
            <a:pathLst>
              <a:path w="233679" h="609600">
                <a:moveTo>
                  <a:pt x="0" y="124333"/>
                </a:moveTo>
                <a:lnTo>
                  <a:pt x="116586" y="0"/>
                </a:lnTo>
                <a:lnTo>
                  <a:pt x="233172" y="124333"/>
                </a:lnTo>
                <a:lnTo>
                  <a:pt x="174879" y="124333"/>
                </a:lnTo>
                <a:lnTo>
                  <a:pt x="174879" y="485241"/>
                </a:lnTo>
                <a:lnTo>
                  <a:pt x="233172" y="485241"/>
                </a:lnTo>
                <a:lnTo>
                  <a:pt x="116586" y="609600"/>
                </a:lnTo>
                <a:lnTo>
                  <a:pt x="0" y="485241"/>
                </a:lnTo>
                <a:lnTo>
                  <a:pt x="58293" y="485241"/>
                </a:lnTo>
                <a:lnTo>
                  <a:pt x="58293" y="124333"/>
                </a:lnTo>
                <a:lnTo>
                  <a:pt x="0" y="12433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60882" y="4604765"/>
            <a:ext cx="2712720" cy="381000"/>
          </a:xfrm>
          <a:custGeom>
            <a:avLst/>
            <a:gdLst/>
            <a:ahLst/>
            <a:cxnLst/>
            <a:rect l="l" t="t" r="r" b="b"/>
            <a:pathLst>
              <a:path w="2712720" h="381000">
                <a:moveTo>
                  <a:pt x="0" y="190499"/>
                </a:moveTo>
                <a:lnTo>
                  <a:pt x="366649" y="0"/>
                </a:lnTo>
                <a:lnTo>
                  <a:pt x="366649" y="95249"/>
                </a:lnTo>
                <a:lnTo>
                  <a:pt x="2346071" y="95249"/>
                </a:lnTo>
                <a:lnTo>
                  <a:pt x="2346071" y="0"/>
                </a:lnTo>
                <a:lnTo>
                  <a:pt x="2712720" y="190499"/>
                </a:lnTo>
                <a:lnTo>
                  <a:pt x="2346071" y="380999"/>
                </a:lnTo>
                <a:lnTo>
                  <a:pt x="2346071" y="285749"/>
                </a:lnTo>
                <a:lnTo>
                  <a:pt x="366649" y="285749"/>
                </a:lnTo>
                <a:lnTo>
                  <a:pt x="366649" y="380999"/>
                </a:lnTo>
                <a:lnTo>
                  <a:pt x="0" y="19049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8659" y="1327403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38862" y="-38100"/>
                </a:moveTo>
                <a:lnTo>
                  <a:pt x="38862" y="38100"/>
                </a:lnTo>
              </a:path>
            </a:pathLst>
          </a:custGeom>
          <a:ln w="777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3241" y="1499616"/>
            <a:ext cx="6277610" cy="114300"/>
          </a:xfrm>
          <a:custGeom>
            <a:avLst/>
            <a:gdLst/>
            <a:ahLst/>
            <a:cxnLst/>
            <a:rect l="l" t="t" r="r" b="b"/>
            <a:pathLst>
              <a:path w="6277609" h="114300">
                <a:moveTo>
                  <a:pt x="6163056" y="0"/>
                </a:moveTo>
                <a:lnTo>
                  <a:pt x="6163056" y="114300"/>
                </a:lnTo>
                <a:lnTo>
                  <a:pt x="6239256" y="76200"/>
                </a:lnTo>
                <a:lnTo>
                  <a:pt x="6182106" y="76200"/>
                </a:lnTo>
                <a:lnTo>
                  <a:pt x="6182106" y="38100"/>
                </a:lnTo>
                <a:lnTo>
                  <a:pt x="6239256" y="38100"/>
                </a:lnTo>
                <a:lnTo>
                  <a:pt x="6163056" y="0"/>
                </a:lnTo>
                <a:close/>
              </a:path>
              <a:path w="6277609" h="114300">
                <a:moveTo>
                  <a:pt x="616305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163056" y="76200"/>
                </a:lnTo>
                <a:lnTo>
                  <a:pt x="6163056" y="38100"/>
                </a:lnTo>
                <a:close/>
              </a:path>
              <a:path w="6277609" h="114300">
                <a:moveTo>
                  <a:pt x="6239256" y="38100"/>
                </a:moveTo>
                <a:lnTo>
                  <a:pt x="6182106" y="38100"/>
                </a:lnTo>
                <a:lnTo>
                  <a:pt x="6182106" y="76200"/>
                </a:lnTo>
                <a:lnTo>
                  <a:pt x="6239256" y="76200"/>
                </a:lnTo>
                <a:lnTo>
                  <a:pt x="6277356" y="57150"/>
                </a:lnTo>
                <a:lnTo>
                  <a:pt x="623925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80513" y="228980"/>
            <a:ext cx="40525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Cache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5">
                <a:latin typeface="Microsoft JhengHei"/>
                <a:cs typeface="Microsoft JhengHei"/>
              </a:rPr>
              <a:t>的基本结构</a:t>
            </a:r>
          </a:p>
        </p:txBody>
      </p:sp>
      <p:sp>
        <p:nvSpPr>
          <p:cNvPr id="50" name="object 50"/>
          <p:cNvSpPr/>
          <p:nvPr/>
        </p:nvSpPr>
        <p:spPr>
          <a:xfrm>
            <a:off x="1753361" y="2740914"/>
            <a:ext cx="1346200" cy="762000"/>
          </a:xfrm>
          <a:custGeom>
            <a:avLst/>
            <a:gdLst/>
            <a:ahLst/>
            <a:cxnLst/>
            <a:rect l="l" t="t" r="r" b="b"/>
            <a:pathLst>
              <a:path w="1346200" h="762000">
                <a:moveTo>
                  <a:pt x="0" y="762000"/>
                </a:moveTo>
                <a:lnTo>
                  <a:pt x="1345691" y="762000"/>
                </a:lnTo>
                <a:lnTo>
                  <a:pt x="1345691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53361" y="2740914"/>
            <a:ext cx="1346200" cy="762000"/>
          </a:xfrm>
          <a:custGeom>
            <a:avLst/>
            <a:gdLst/>
            <a:ahLst/>
            <a:cxnLst/>
            <a:rect l="l" t="t" r="r" b="b"/>
            <a:pathLst>
              <a:path w="1346200" h="762000">
                <a:moveTo>
                  <a:pt x="0" y="762000"/>
                </a:moveTo>
                <a:lnTo>
                  <a:pt x="1345691" y="762000"/>
                </a:lnTo>
                <a:lnTo>
                  <a:pt x="1345691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31594" y="2764663"/>
            <a:ext cx="958215" cy="618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479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000" spc="1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0" b="1">
                <a:solidFill>
                  <a:srgbClr val="FFFFFF"/>
                </a:solidFill>
                <a:latin typeface="Microsoft JhengHei"/>
                <a:cs typeface="Microsoft JhengHei"/>
              </a:rPr>
              <a:t>替换机构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76421" y="1760981"/>
            <a:ext cx="2005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80FF"/>
                </a:solidFill>
                <a:latin typeface="Microsoft JhengHei"/>
                <a:cs typeface="Microsoft JhengHei"/>
              </a:rPr>
              <a:t>由</a:t>
            </a:r>
            <a:r>
              <a:rPr dirty="0" sz="2800" spc="-25" b="1">
                <a:solidFill>
                  <a:srgbClr val="0080FF"/>
                </a:solidFill>
                <a:latin typeface="Microsoft JhengHei"/>
                <a:cs typeface="Microsoft JhengHei"/>
              </a:rPr>
              <a:t> </a:t>
            </a:r>
            <a:r>
              <a:rPr dirty="0" sz="2800" spc="-5" b="1">
                <a:solidFill>
                  <a:srgbClr val="0080FF"/>
                </a:solidFill>
                <a:latin typeface="Times New Roman"/>
                <a:cs typeface="Times New Roman"/>
              </a:rPr>
              <a:t>CPU</a:t>
            </a:r>
            <a:r>
              <a:rPr dirty="0" sz="2800" spc="-30" b="1">
                <a:solidFill>
                  <a:srgbClr val="0080FF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0080FF"/>
                </a:solidFill>
                <a:latin typeface="Microsoft JhengHei"/>
                <a:cs typeface="Microsoft JhengHei"/>
              </a:rPr>
              <a:t>完成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76650" y="4344161"/>
            <a:ext cx="1054735" cy="762000"/>
          </a:xfrm>
          <a:custGeom>
            <a:avLst/>
            <a:gdLst/>
            <a:ahLst/>
            <a:cxnLst/>
            <a:rect l="l" t="t" r="r" b="b"/>
            <a:pathLst>
              <a:path w="1054735" h="762000">
                <a:moveTo>
                  <a:pt x="0" y="762000"/>
                </a:moveTo>
                <a:lnTo>
                  <a:pt x="1054608" y="762000"/>
                </a:lnTo>
                <a:lnTo>
                  <a:pt x="105460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76650" y="4344161"/>
            <a:ext cx="1054735" cy="762000"/>
          </a:xfrm>
          <a:custGeom>
            <a:avLst/>
            <a:gdLst/>
            <a:ahLst/>
            <a:cxnLst/>
            <a:rect l="l" t="t" r="r" b="b"/>
            <a:pathLst>
              <a:path w="1054735" h="762000">
                <a:moveTo>
                  <a:pt x="0" y="762000"/>
                </a:moveTo>
                <a:lnTo>
                  <a:pt x="1054608" y="762000"/>
                </a:lnTo>
                <a:lnTo>
                  <a:pt x="1054608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697604" y="4325111"/>
            <a:ext cx="912494" cy="794385"/>
          </a:xfrm>
          <a:prstGeom prst="rect">
            <a:avLst/>
          </a:prstGeom>
          <a:solidFill>
            <a:srgbClr val="5EADFF"/>
          </a:solidFill>
        </p:spPr>
        <p:txBody>
          <a:bodyPr wrap="square" lIns="0" tIns="558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algn="ctr" marR="32384">
              <a:lnSpc>
                <a:spcPct val="100000"/>
              </a:lnSpc>
              <a:spcBef>
                <a:spcPts val="25"/>
              </a:spcBef>
            </a:pPr>
            <a:r>
              <a:rPr dirty="0" sz="2000" spc="10" b="1">
                <a:solidFill>
                  <a:srgbClr val="FFFFFF"/>
                </a:solidFill>
                <a:latin typeface="Microsoft JhengHei"/>
                <a:cs typeface="Microsoft JhengHei"/>
              </a:rPr>
              <a:t>存储体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92823" y="2613660"/>
            <a:ext cx="1373505" cy="1005840"/>
          </a:xfrm>
          <a:custGeom>
            <a:avLst/>
            <a:gdLst/>
            <a:ahLst/>
            <a:cxnLst/>
            <a:rect l="l" t="t" r="r" b="b"/>
            <a:pathLst>
              <a:path w="1373504" h="1005839">
                <a:moveTo>
                  <a:pt x="0" y="1005839"/>
                </a:moveTo>
                <a:lnTo>
                  <a:pt x="1373124" y="1005839"/>
                </a:lnTo>
                <a:lnTo>
                  <a:pt x="1373124" y="0"/>
                </a:lnTo>
                <a:lnTo>
                  <a:pt x="0" y="0"/>
                </a:lnTo>
                <a:lnTo>
                  <a:pt x="0" y="1005839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621780" y="2640583"/>
            <a:ext cx="134429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635" marR="80645" indent="-64135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solidFill>
                  <a:srgbClr val="FFFFFF"/>
                </a:solidFill>
                <a:latin typeface="Microsoft JhengHei"/>
                <a:cs typeface="Microsoft JhengHei"/>
              </a:rPr>
              <a:t>主存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000" spc="1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che </a:t>
            </a:r>
            <a:r>
              <a:rPr dirty="0" sz="2000" spc="10" b="1">
                <a:solidFill>
                  <a:srgbClr val="FFFFFF"/>
                </a:solidFill>
                <a:latin typeface="Microsoft JhengHei"/>
                <a:cs typeface="Microsoft JhengHei"/>
              </a:rPr>
              <a:t>地址映射 变换机构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221" y="578612"/>
            <a:ext cx="25419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华文新魏"/>
                <a:cs typeface="华文新魏"/>
              </a:rPr>
              <a:t>三级</a:t>
            </a:r>
            <a:r>
              <a:rPr dirty="0" sz="4400" b="0">
                <a:latin typeface="Times New Roman"/>
                <a:cs typeface="Times New Roman"/>
              </a:rPr>
              <a:t>Cache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078" y="3544823"/>
            <a:ext cx="3382393" cy="3052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3297" y="2439211"/>
            <a:ext cx="807720" cy="800735"/>
          </a:xfrm>
          <a:custGeom>
            <a:avLst/>
            <a:gdLst/>
            <a:ahLst/>
            <a:cxnLst/>
            <a:rect l="l" t="t" r="r" b="b"/>
            <a:pathLst>
              <a:path w="807719" h="800735">
                <a:moveTo>
                  <a:pt x="0" y="800232"/>
                </a:moveTo>
                <a:lnTo>
                  <a:pt x="807324" y="800232"/>
                </a:lnTo>
                <a:lnTo>
                  <a:pt x="807324" y="0"/>
                </a:lnTo>
                <a:lnTo>
                  <a:pt x="0" y="0"/>
                </a:lnTo>
                <a:lnTo>
                  <a:pt x="0" y="800232"/>
                </a:lnTo>
                <a:close/>
              </a:path>
            </a:pathLst>
          </a:custGeom>
          <a:ln w="3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3297" y="2439211"/>
            <a:ext cx="807720" cy="800735"/>
          </a:xfrm>
          <a:prstGeom prst="rect">
            <a:avLst/>
          </a:prstGeom>
          <a:ln w="3402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dirty="0" sz="2000" spc="15">
                <a:latin typeface="宋体"/>
                <a:cs typeface="宋体"/>
              </a:rPr>
              <a:t>处理器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6147" y="2440369"/>
            <a:ext cx="805180" cy="798195"/>
          </a:xfrm>
          <a:custGeom>
            <a:avLst/>
            <a:gdLst/>
            <a:ahLst/>
            <a:cxnLst/>
            <a:rect l="l" t="t" r="r" b="b"/>
            <a:pathLst>
              <a:path w="805179" h="798194">
                <a:moveTo>
                  <a:pt x="0" y="797903"/>
                </a:moveTo>
                <a:lnTo>
                  <a:pt x="804974" y="797903"/>
                </a:lnTo>
                <a:lnTo>
                  <a:pt x="804974" y="0"/>
                </a:lnTo>
                <a:lnTo>
                  <a:pt x="0" y="0"/>
                </a:lnTo>
                <a:lnTo>
                  <a:pt x="0" y="797903"/>
                </a:lnTo>
                <a:close/>
              </a:path>
            </a:pathLst>
          </a:custGeom>
          <a:ln w="3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46147" y="2440369"/>
            <a:ext cx="805180" cy="798195"/>
          </a:xfrm>
          <a:prstGeom prst="rect">
            <a:avLst/>
          </a:prstGeom>
          <a:ln w="3402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2000" spc="5">
                <a:latin typeface="Times New Roman"/>
                <a:cs typeface="Times New Roman"/>
              </a:rPr>
              <a:t>L1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4625" y="2439211"/>
            <a:ext cx="1144270" cy="800735"/>
          </a:xfrm>
          <a:custGeom>
            <a:avLst/>
            <a:gdLst/>
            <a:ahLst/>
            <a:cxnLst/>
            <a:rect l="l" t="t" r="r" b="b"/>
            <a:pathLst>
              <a:path w="1144270" h="800735">
                <a:moveTo>
                  <a:pt x="0" y="800232"/>
                </a:moveTo>
                <a:lnTo>
                  <a:pt x="1143708" y="800232"/>
                </a:lnTo>
                <a:lnTo>
                  <a:pt x="1143708" y="0"/>
                </a:lnTo>
                <a:lnTo>
                  <a:pt x="0" y="0"/>
                </a:lnTo>
                <a:lnTo>
                  <a:pt x="0" y="800232"/>
                </a:lnTo>
                <a:close/>
              </a:path>
            </a:pathLst>
          </a:custGeom>
          <a:ln w="33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84625" y="2439211"/>
            <a:ext cx="1144270" cy="800735"/>
          </a:xfrm>
          <a:prstGeom prst="rect">
            <a:avLst/>
          </a:prstGeom>
          <a:ln w="3397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dirty="0" sz="2000" spc="15">
                <a:latin typeface="宋体"/>
                <a:cs typeface="宋体"/>
              </a:rPr>
              <a:t>主存储器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0621" y="263926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9217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97449" y="2590145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0" y="98241"/>
                </a:lnTo>
                <a:lnTo>
                  <a:pt x="148697" y="49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76901" y="30393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469245" y="0"/>
                </a:moveTo>
                <a:lnTo>
                  <a:pt x="0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0621" y="2990268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148668" y="0"/>
                </a:moveTo>
                <a:lnTo>
                  <a:pt x="0" y="49120"/>
                </a:lnTo>
                <a:lnTo>
                  <a:pt x="148668" y="98241"/>
                </a:lnTo>
                <a:lnTo>
                  <a:pt x="148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53429" y="263926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9217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257" y="2590145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0" y="98241"/>
                </a:lnTo>
                <a:lnTo>
                  <a:pt x="148668" y="49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9708" y="30393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469217" y="0"/>
                </a:moveTo>
                <a:lnTo>
                  <a:pt x="0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53429" y="2990268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148668" y="0"/>
                </a:moveTo>
                <a:lnTo>
                  <a:pt x="0" y="49120"/>
                </a:lnTo>
                <a:lnTo>
                  <a:pt x="148668" y="98241"/>
                </a:lnTo>
                <a:lnTo>
                  <a:pt x="148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61346" y="2440369"/>
            <a:ext cx="805180" cy="798195"/>
          </a:xfrm>
          <a:custGeom>
            <a:avLst/>
            <a:gdLst/>
            <a:ahLst/>
            <a:cxnLst/>
            <a:rect l="l" t="t" r="r" b="b"/>
            <a:pathLst>
              <a:path w="805179" h="798194">
                <a:moveTo>
                  <a:pt x="0" y="797903"/>
                </a:moveTo>
                <a:lnTo>
                  <a:pt x="804974" y="797903"/>
                </a:lnTo>
                <a:lnTo>
                  <a:pt x="804974" y="0"/>
                </a:lnTo>
                <a:lnTo>
                  <a:pt x="0" y="0"/>
                </a:lnTo>
                <a:lnTo>
                  <a:pt x="0" y="797903"/>
                </a:lnTo>
                <a:close/>
              </a:path>
            </a:pathLst>
          </a:custGeom>
          <a:ln w="3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61346" y="2440369"/>
            <a:ext cx="805180" cy="798195"/>
          </a:xfrm>
          <a:prstGeom prst="rect">
            <a:avLst/>
          </a:prstGeom>
          <a:ln w="3402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2000" spc="5">
                <a:latin typeface="Times New Roman"/>
                <a:cs typeface="Times New Roman"/>
              </a:rPr>
              <a:t>L2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8628" y="263926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0" y="0"/>
                </a:moveTo>
                <a:lnTo>
                  <a:pt x="469217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25457" y="2590145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0" y="98241"/>
                </a:lnTo>
                <a:lnTo>
                  <a:pt x="148668" y="49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04907" y="30393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 h="0">
                <a:moveTo>
                  <a:pt x="469217" y="0"/>
                </a:moveTo>
                <a:lnTo>
                  <a:pt x="0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68628" y="2990268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148668" y="0"/>
                </a:moveTo>
                <a:lnTo>
                  <a:pt x="0" y="49120"/>
                </a:lnTo>
                <a:lnTo>
                  <a:pt x="148668" y="98241"/>
                </a:lnTo>
                <a:lnTo>
                  <a:pt x="148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71704" y="2440369"/>
            <a:ext cx="805180" cy="798195"/>
          </a:xfrm>
          <a:custGeom>
            <a:avLst/>
            <a:gdLst/>
            <a:ahLst/>
            <a:cxnLst/>
            <a:rect l="l" t="t" r="r" b="b"/>
            <a:pathLst>
              <a:path w="805179" h="798194">
                <a:moveTo>
                  <a:pt x="0" y="797903"/>
                </a:moveTo>
                <a:lnTo>
                  <a:pt x="804974" y="797903"/>
                </a:lnTo>
                <a:lnTo>
                  <a:pt x="804974" y="0"/>
                </a:lnTo>
                <a:lnTo>
                  <a:pt x="0" y="0"/>
                </a:lnTo>
                <a:lnTo>
                  <a:pt x="0" y="797903"/>
                </a:lnTo>
                <a:close/>
              </a:path>
            </a:pathLst>
          </a:custGeom>
          <a:ln w="3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371704" y="2440369"/>
            <a:ext cx="805180" cy="798195"/>
          </a:xfrm>
          <a:prstGeom prst="rect">
            <a:avLst/>
          </a:prstGeom>
          <a:ln w="3402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2000" spc="5">
                <a:latin typeface="Times New Roman"/>
                <a:cs typeface="Times New Roman"/>
              </a:rPr>
              <a:t>L3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79128" y="263926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217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35956" y="2590145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0" y="98241"/>
                </a:lnTo>
                <a:lnTo>
                  <a:pt x="148668" y="491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15408" y="30393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469217" y="0"/>
                </a:moveTo>
                <a:lnTo>
                  <a:pt x="0" y="0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79128" y="2990268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148668" y="0"/>
                </a:moveTo>
                <a:lnTo>
                  <a:pt x="0" y="49120"/>
                </a:lnTo>
                <a:lnTo>
                  <a:pt x="148668" y="98241"/>
                </a:lnTo>
                <a:lnTo>
                  <a:pt x="148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02056" y="3167726"/>
            <a:ext cx="538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宋体"/>
                <a:cs typeface="宋体"/>
              </a:rPr>
              <a:t>最快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7846" y="316772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宋体"/>
                <a:cs typeface="宋体"/>
              </a:rPr>
              <a:t>快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20152" y="3144863"/>
            <a:ext cx="538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宋体"/>
                <a:cs typeface="宋体"/>
              </a:rPr>
              <a:t>次快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20793" y="3167726"/>
            <a:ext cx="281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宋体"/>
                <a:cs typeface="宋体"/>
              </a:rPr>
              <a:t>慢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683717"/>
            <a:ext cx="43611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Times New Roman"/>
                <a:cs typeface="Times New Roman"/>
              </a:rPr>
              <a:t>Pentium</a:t>
            </a:r>
            <a:r>
              <a:rPr dirty="0" sz="4400" spc="-7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4</a:t>
            </a:r>
            <a:r>
              <a:rPr dirty="0" sz="4400" b="0">
                <a:latin typeface="华文新魏"/>
                <a:cs typeface="华文新魏"/>
              </a:rPr>
              <a:t>架构</a:t>
            </a:r>
            <a:r>
              <a:rPr dirty="0" sz="4400" spc="-5" b="0">
                <a:latin typeface="Times New Roman"/>
                <a:cs typeface="Times New Roman"/>
              </a:rPr>
              <a:t>(</a:t>
            </a:r>
            <a:r>
              <a:rPr dirty="0" sz="4400" b="0">
                <a:latin typeface="华文新魏"/>
                <a:cs typeface="华文新魏"/>
              </a:rPr>
              <a:t>例</a:t>
            </a:r>
            <a:r>
              <a:rPr dirty="0" sz="4400" b="0"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463" y="1910836"/>
            <a:ext cx="8570818" cy="452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9187" y="5852267"/>
            <a:ext cx="6529070" cy="34036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500" spc="5">
                <a:latin typeface="Times New Roman"/>
                <a:cs typeface="Times New Roman"/>
              </a:rPr>
              <a:t>L1</a:t>
            </a:r>
            <a:r>
              <a:rPr dirty="0" sz="1500" spc="10">
                <a:latin typeface="宋体"/>
                <a:cs typeface="宋体"/>
              </a:rPr>
              <a:t>数据</a:t>
            </a:r>
            <a:r>
              <a:rPr dirty="0" sz="1500" spc="-380">
                <a:latin typeface="宋体"/>
                <a:cs typeface="宋体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Cache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(8KB)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961" y="4491695"/>
            <a:ext cx="635635" cy="79375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9209" marR="21590">
              <a:lnSpc>
                <a:spcPct val="108100"/>
              </a:lnSpc>
              <a:spcBef>
                <a:spcPts val="935"/>
              </a:spcBef>
            </a:pPr>
            <a:r>
              <a:rPr dirty="0" sz="1500" spc="10">
                <a:latin typeface="宋体"/>
                <a:cs typeface="宋体"/>
              </a:rPr>
              <a:t>装入地 址单元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2093" y="4491695"/>
            <a:ext cx="635635" cy="79375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9209" marR="21590">
              <a:lnSpc>
                <a:spcPct val="108100"/>
              </a:lnSpc>
              <a:spcBef>
                <a:spcPts val="935"/>
              </a:spcBef>
            </a:pPr>
            <a:r>
              <a:rPr dirty="0" sz="1500" spc="10">
                <a:latin typeface="宋体"/>
                <a:cs typeface="宋体"/>
              </a:rPr>
              <a:t>存储地 址单元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473" y="4491695"/>
            <a:ext cx="635635" cy="79375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4130" marR="16510" indent="5080">
              <a:lnSpc>
                <a:spcPct val="108100"/>
              </a:lnSpc>
              <a:spcBef>
                <a:spcPts val="935"/>
              </a:spcBef>
            </a:pPr>
            <a:r>
              <a:rPr dirty="0" sz="1500" spc="10">
                <a:latin typeface="宋体"/>
                <a:cs typeface="宋体"/>
              </a:rPr>
              <a:t>简单整 数</a:t>
            </a:r>
            <a:r>
              <a:rPr dirty="0" sz="1500" spc="5">
                <a:latin typeface="Times New Roman"/>
                <a:cs typeface="Times New Roman"/>
              </a:rPr>
              <a:t>A</a:t>
            </a:r>
            <a:r>
              <a:rPr dirty="0" sz="1500" spc="5">
                <a:latin typeface="Times New Roman"/>
                <a:cs typeface="Times New Roman"/>
              </a:rPr>
              <a:t>L</a:t>
            </a:r>
            <a:r>
              <a:rPr dirty="0" sz="1500" spc="5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581" y="4491695"/>
            <a:ext cx="635635" cy="79375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4130" marR="16510" indent="5080">
              <a:lnSpc>
                <a:spcPct val="108100"/>
              </a:lnSpc>
              <a:spcBef>
                <a:spcPts val="935"/>
              </a:spcBef>
            </a:pPr>
            <a:r>
              <a:rPr dirty="0" sz="1500" spc="10">
                <a:latin typeface="宋体"/>
                <a:cs typeface="宋体"/>
              </a:rPr>
              <a:t>简单整 数</a:t>
            </a:r>
            <a:r>
              <a:rPr dirty="0" sz="1500" spc="5">
                <a:latin typeface="Times New Roman"/>
                <a:cs typeface="Times New Roman"/>
              </a:rPr>
              <a:t>A</a:t>
            </a:r>
            <a:r>
              <a:rPr dirty="0" sz="1500" spc="5">
                <a:latin typeface="Times New Roman"/>
                <a:cs typeface="Times New Roman"/>
              </a:rPr>
              <a:t>L</a:t>
            </a:r>
            <a:r>
              <a:rPr dirty="0" sz="1500" spc="5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40" y="4491695"/>
            <a:ext cx="635635" cy="79375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3495" marR="16510" indent="5080">
              <a:lnSpc>
                <a:spcPct val="108100"/>
              </a:lnSpc>
              <a:spcBef>
                <a:spcPts val="935"/>
              </a:spcBef>
            </a:pPr>
            <a:r>
              <a:rPr dirty="0" sz="1500" spc="10">
                <a:latin typeface="宋体"/>
                <a:cs typeface="宋体"/>
              </a:rPr>
              <a:t>复杂整 数</a:t>
            </a:r>
            <a:r>
              <a:rPr dirty="0" sz="1500" spc="5">
                <a:latin typeface="Times New Roman"/>
                <a:cs typeface="Times New Roman"/>
              </a:rPr>
              <a:t>A</a:t>
            </a:r>
            <a:r>
              <a:rPr dirty="0" sz="1500" spc="5">
                <a:latin typeface="Times New Roman"/>
                <a:cs typeface="Times New Roman"/>
              </a:rPr>
              <a:t>L</a:t>
            </a:r>
            <a:r>
              <a:rPr dirty="0" sz="1500" spc="5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674" y="3862387"/>
            <a:ext cx="3357879" cy="2159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102360">
              <a:lnSpc>
                <a:spcPts val="1645"/>
              </a:lnSpc>
            </a:pPr>
            <a:r>
              <a:rPr dirty="0" sz="1500" spc="10">
                <a:latin typeface="宋体"/>
                <a:cs typeface="宋体"/>
              </a:rPr>
              <a:t>整数寄存器组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9006" y="2269431"/>
            <a:ext cx="908050" cy="61277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7940" rIns="0" bIns="0" rtlCol="0" vert="horz">
            <a:spAutoFit/>
          </a:bodyPr>
          <a:lstStyle/>
          <a:p>
            <a:pPr marL="261620" marR="61594" indent="-192405">
              <a:lnSpc>
                <a:spcPct val="108100"/>
              </a:lnSpc>
              <a:spcBef>
                <a:spcPts val="220"/>
              </a:spcBef>
            </a:pPr>
            <a:r>
              <a:rPr dirty="0" sz="1500" spc="10">
                <a:latin typeface="宋体"/>
                <a:cs typeface="宋体"/>
              </a:rPr>
              <a:t>无序执行 </a:t>
            </a:r>
            <a:r>
              <a:rPr dirty="0" sz="1500" spc="10">
                <a:latin typeface="宋体"/>
                <a:cs typeface="宋体"/>
              </a:rPr>
              <a:t>逻辑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5820" y="2252359"/>
            <a:ext cx="1021080" cy="2159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 marL="211454">
              <a:lnSpc>
                <a:spcPts val="1645"/>
              </a:lnSpc>
            </a:pPr>
            <a:r>
              <a:rPr dirty="0" sz="1500" spc="5">
                <a:latin typeface="Times New Roman"/>
                <a:cs typeface="Times New Roman"/>
              </a:rPr>
              <a:t>L1</a:t>
            </a:r>
            <a:r>
              <a:rPr dirty="0" sz="1500" spc="10">
                <a:latin typeface="宋体"/>
                <a:cs typeface="宋体"/>
              </a:rPr>
              <a:t>指令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5282" y="2292070"/>
            <a:ext cx="908050" cy="61277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28575" rIns="0" bIns="0" rtlCol="0" vert="horz">
            <a:spAutoFit/>
          </a:bodyPr>
          <a:lstStyle/>
          <a:p>
            <a:pPr marL="69215" marR="61594" indent="69215">
              <a:lnSpc>
                <a:spcPct val="110500"/>
              </a:lnSpc>
              <a:spcBef>
                <a:spcPts val="225"/>
              </a:spcBef>
            </a:pPr>
            <a:r>
              <a:rPr dirty="0" sz="1500" spc="10">
                <a:latin typeface="宋体"/>
                <a:cs typeface="宋体"/>
              </a:rPr>
              <a:t>取指令</a:t>
            </a:r>
            <a:r>
              <a:rPr dirty="0" sz="1500">
                <a:latin typeface="Times New Roman"/>
                <a:cs typeface="Times New Roman"/>
              </a:rPr>
              <a:t>/  </a:t>
            </a:r>
            <a:r>
              <a:rPr dirty="0" sz="1500" spc="10">
                <a:latin typeface="宋体"/>
                <a:cs typeface="宋体"/>
              </a:rPr>
              <a:t>译码单元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0202" y="1997263"/>
            <a:ext cx="908050" cy="3517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826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380"/>
              </a:spcBef>
            </a:pPr>
            <a:r>
              <a:rPr dirty="0" sz="1500" spc="10">
                <a:latin typeface="宋体"/>
                <a:cs typeface="宋体"/>
              </a:rPr>
              <a:t>系统总线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6216" y="4990551"/>
            <a:ext cx="544830" cy="238125"/>
          </a:xfrm>
          <a:prstGeom prst="rect">
            <a:avLst/>
          </a:prstGeom>
          <a:solidFill>
            <a:srgbClr val="EAEAEA"/>
          </a:solidFill>
        </p:spPr>
        <p:txBody>
          <a:bodyPr wrap="square" lIns="0" tIns="0" rIns="0" bIns="0" rtlCol="0" vert="horz">
            <a:spAutoFit/>
          </a:bodyPr>
          <a:lstStyle/>
          <a:p>
            <a:pPr marL="80010">
              <a:lnSpc>
                <a:spcPts val="1735"/>
              </a:lnSpc>
            </a:pPr>
            <a:r>
              <a:rPr dirty="0" sz="1500" spc="10">
                <a:latin typeface="宋体"/>
                <a:cs typeface="宋体"/>
              </a:rPr>
              <a:t>单元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3675" y="4865867"/>
            <a:ext cx="544830" cy="340360"/>
          </a:xfrm>
          <a:custGeom>
            <a:avLst/>
            <a:gdLst/>
            <a:ahLst/>
            <a:cxnLst/>
            <a:rect l="l" t="t" r="r" b="b"/>
            <a:pathLst>
              <a:path w="544829" h="340360">
                <a:moveTo>
                  <a:pt x="0" y="340149"/>
                </a:moveTo>
                <a:lnTo>
                  <a:pt x="544451" y="340149"/>
                </a:lnTo>
                <a:lnTo>
                  <a:pt x="544451" y="0"/>
                </a:lnTo>
                <a:lnTo>
                  <a:pt x="0" y="0"/>
                </a:lnTo>
                <a:lnTo>
                  <a:pt x="0" y="34014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51165" y="4762451"/>
            <a:ext cx="4095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>
                <a:latin typeface="宋体"/>
                <a:cs typeface="宋体"/>
              </a:rPr>
              <a:t>传送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1165" y="5009563"/>
            <a:ext cx="40957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>
                <a:latin typeface="宋体"/>
                <a:cs typeface="宋体"/>
              </a:rPr>
              <a:t>单元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4006" y="3822962"/>
            <a:ext cx="11779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0">
                <a:latin typeface="宋体"/>
                <a:cs typeface="宋体"/>
              </a:rPr>
              <a:t>浮点寄存器组</a:t>
            </a:r>
            <a:endParaRPr sz="1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758697"/>
            <a:ext cx="4142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dirty="0" sz="4800" b="0">
                <a:latin typeface="Times New Roman"/>
                <a:cs typeface="Times New Roman"/>
              </a:rPr>
              <a:t>7.5.2	</a:t>
            </a:r>
            <a:r>
              <a:rPr dirty="0" sz="4800" spc="10" b="0">
                <a:latin typeface="Times New Roman"/>
                <a:cs typeface="Times New Roman"/>
              </a:rPr>
              <a:t>C</a:t>
            </a:r>
            <a:r>
              <a:rPr dirty="0" sz="4800" b="0">
                <a:latin typeface="Times New Roman"/>
                <a:cs typeface="Times New Roman"/>
              </a:rPr>
              <a:t>ac</a:t>
            </a:r>
            <a:r>
              <a:rPr dirty="0" sz="4800" spc="10" b="0">
                <a:latin typeface="Times New Roman"/>
                <a:cs typeface="Times New Roman"/>
              </a:rPr>
              <a:t>h</a:t>
            </a:r>
            <a:r>
              <a:rPr dirty="0" sz="4800" spc="-5" b="0">
                <a:latin typeface="Times New Roman"/>
                <a:cs typeface="Times New Roman"/>
              </a:rPr>
              <a:t>e</a:t>
            </a:r>
            <a:r>
              <a:rPr dirty="0" sz="4800" b="0">
                <a:latin typeface="华文新魏"/>
                <a:cs typeface="华文新魏"/>
              </a:rPr>
              <a:t>映射</a:t>
            </a:r>
            <a:endParaRPr sz="48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467" y="2581499"/>
            <a:ext cx="2332990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直接映射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全关联映射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dirty="0" sz="3200">
                <a:solidFill>
                  <a:srgbClr val="073D86"/>
                </a:solidFill>
                <a:latin typeface="华文新魏"/>
                <a:cs typeface="华文新魏"/>
              </a:rPr>
              <a:t>组关联映射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1514" y="4936997"/>
            <a:ext cx="1446530" cy="34480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5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spc="7" b="1" i="1">
                <a:solidFill>
                  <a:srgbClr val="073D86"/>
                </a:solidFill>
                <a:latin typeface="Candara"/>
                <a:cs typeface="Candara"/>
              </a:rPr>
              <a:t>m</a:t>
            </a:r>
            <a:r>
              <a:rPr dirty="0" sz="1600" spc="5" b="1">
                <a:solidFill>
                  <a:srgbClr val="073D86"/>
                </a:solidFill>
                <a:latin typeface="Candara"/>
                <a:cs typeface="Candara"/>
              </a:rPr>
              <a:t>-1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218" y="4284007"/>
            <a:ext cx="67881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baseline="-17361" sz="2400" spc="7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spc="-7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sz="1050" spc="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050" spc="5" b="1">
                <a:solidFill>
                  <a:srgbClr val="073D86"/>
                </a:solidFill>
                <a:latin typeface="Candara"/>
                <a:cs typeface="Candara"/>
              </a:rPr>
              <a:t>+1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5992" y="3922267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baseline="26455" sz="1575" b="1">
                <a:solidFill>
                  <a:srgbClr val="073D86"/>
                </a:solidFill>
                <a:latin typeface="Candara"/>
                <a:cs typeface="Candara"/>
              </a:rPr>
              <a:t>+1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-1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5992" y="3234689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spc="-7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+1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5331" y="2900850"/>
            <a:ext cx="563880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spc="7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endParaRPr baseline="26455" sz="1575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5992" y="2543936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dirty="0" baseline="26455" sz="1575" b="1" i="1">
                <a:solidFill>
                  <a:srgbClr val="073D86"/>
                </a:solidFill>
                <a:latin typeface="Candara"/>
                <a:cs typeface="Candara"/>
              </a:rPr>
              <a:t>c</a:t>
            </a:r>
            <a:r>
              <a:rPr dirty="0" sz="1600" b="1">
                <a:solidFill>
                  <a:srgbClr val="073D86"/>
                </a:solidFill>
                <a:latin typeface="Microsoft JhengHei UI"/>
                <a:cs typeface="Microsoft JhengHei UI"/>
              </a:rPr>
              <a:t>－</a:t>
            </a:r>
            <a:r>
              <a:rPr dirty="0" sz="1600" b="1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992" y="1878837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>
                <a:solidFill>
                  <a:srgbClr val="073D86"/>
                </a:solidFill>
                <a:latin typeface="Candara"/>
                <a:cs typeface="Candara"/>
              </a:rPr>
              <a:t>1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1134" y="1548173"/>
            <a:ext cx="51752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1514" y="1526286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41514" y="1885188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41514" y="2224277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1514" y="2544317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1514" y="2881122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41514" y="3241548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41514" y="3580638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41514" y="3925061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41514" y="4263390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41514" y="462381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41514" y="1533905"/>
            <a:ext cx="0" cy="3747770"/>
          </a:xfrm>
          <a:custGeom>
            <a:avLst/>
            <a:gdLst/>
            <a:ahLst/>
            <a:cxnLst/>
            <a:rect l="l" t="t" r="r" b="b"/>
            <a:pathLst>
              <a:path w="0" h="3747770">
                <a:moveTo>
                  <a:pt x="0" y="0"/>
                </a:moveTo>
                <a:lnTo>
                  <a:pt x="0" y="37475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87790" y="1533905"/>
            <a:ext cx="0" cy="3747770"/>
          </a:xfrm>
          <a:custGeom>
            <a:avLst/>
            <a:gdLst/>
            <a:ahLst/>
            <a:cxnLst/>
            <a:rect l="l" t="t" r="r" b="b"/>
            <a:pathLst>
              <a:path w="0" h="3747770">
                <a:moveTo>
                  <a:pt x="0" y="0"/>
                </a:moveTo>
                <a:lnTo>
                  <a:pt x="0" y="37475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127474" y="2267204"/>
            <a:ext cx="363220" cy="3302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7474" y="3599179"/>
            <a:ext cx="363220" cy="3302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43918" y="4664709"/>
            <a:ext cx="363855" cy="3308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86243" y="1129030"/>
            <a:ext cx="1049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主存储体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3370" y="1745023"/>
            <a:ext cx="55816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</a:t>
            </a:r>
            <a:r>
              <a:rPr dirty="0" sz="1600" spc="-5" b="1">
                <a:solidFill>
                  <a:srgbClr val="073D86"/>
                </a:solidFill>
                <a:latin typeface="Microsoft JhengHei UI"/>
                <a:cs typeface="Microsoft JhengHei UI"/>
              </a:rPr>
              <a:t>块</a:t>
            </a:r>
            <a:r>
              <a:rPr dirty="0" sz="1600" spc="-160" b="1">
                <a:solidFill>
                  <a:srgbClr val="073D86"/>
                </a:solidFill>
                <a:latin typeface="Microsoft JhengHei UI"/>
                <a:cs typeface="Microsoft JhengHei UI"/>
              </a:rPr>
              <a:t> </a:t>
            </a:r>
            <a:r>
              <a:rPr dirty="0" sz="1600" spc="-5" b="1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1114" y="1533905"/>
            <a:ext cx="762000" cy="134620"/>
          </a:xfrm>
          <a:custGeom>
            <a:avLst/>
            <a:gdLst/>
            <a:ahLst/>
            <a:cxnLst/>
            <a:rect l="l" t="t" r="r" b="b"/>
            <a:pathLst>
              <a:path w="762000" h="134619">
                <a:moveTo>
                  <a:pt x="0" y="134112"/>
                </a:moveTo>
                <a:lnTo>
                  <a:pt x="4901" y="107989"/>
                </a:lnTo>
                <a:lnTo>
                  <a:pt x="18256" y="86677"/>
                </a:lnTo>
                <a:lnTo>
                  <a:pt x="38040" y="72318"/>
                </a:lnTo>
                <a:lnTo>
                  <a:pt x="62230" y="67056"/>
                </a:lnTo>
                <a:lnTo>
                  <a:pt x="318770" y="67056"/>
                </a:lnTo>
                <a:lnTo>
                  <a:pt x="342959" y="61793"/>
                </a:lnTo>
                <a:lnTo>
                  <a:pt x="362743" y="47434"/>
                </a:lnTo>
                <a:lnTo>
                  <a:pt x="376098" y="26122"/>
                </a:lnTo>
                <a:lnTo>
                  <a:pt x="381000" y="0"/>
                </a:lnTo>
                <a:lnTo>
                  <a:pt x="385901" y="26122"/>
                </a:lnTo>
                <a:lnTo>
                  <a:pt x="399256" y="47434"/>
                </a:lnTo>
                <a:lnTo>
                  <a:pt x="419040" y="61793"/>
                </a:lnTo>
                <a:lnTo>
                  <a:pt x="443230" y="67056"/>
                </a:lnTo>
                <a:lnTo>
                  <a:pt x="699770" y="67056"/>
                </a:lnTo>
                <a:lnTo>
                  <a:pt x="723959" y="72318"/>
                </a:lnTo>
                <a:lnTo>
                  <a:pt x="743743" y="86677"/>
                </a:lnTo>
                <a:lnTo>
                  <a:pt x="757098" y="107989"/>
                </a:lnTo>
                <a:lnTo>
                  <a:pt x="762000" y="13411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37050" y="1089405"/>
            <a:ext cx="2146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dirty="0" sz="2400" spc="5" b="1" i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Microsoft JhengHei"/>
                <a:cs typeface="Microsoft JhengHei"/>
              </a:rPr>
              <a:t>位	</a:t>
            </a:r>
            <a:r>
              <a:rPr dirty="0" sz="2400" spc="-5" b="1">
                <a:latin typeface="Times New Roman"/>
                <a:cs typeface="Times New Roman"/>
              </a:rPr>
              <a:t>Cache</a:t>
            </a:r>
            <a:r>
              <a:rPr dirty="0" sz="2000" spc="10" b="1">
                <a:latin typeface="Microsoft JhengHei"/>
                <a:cs typeface="Microsoft JhengHei"/>
              </a:rPr>
              <a:t>存储体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04438" y="4066794"/>
            <a:ext cx="1217930" cy="6629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229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主存字</a:t>
            </a:r>
            <a:endParaRPr sz="1600">
              <a:latin typeface="Microsoft JhengHei UI"/>
              <a:cs typeface="Microsoft JhengHei UI"/>
            </a:endParaRPr>
          </a:p>
          <a:p>
            <a:pPr marL="179705">
              <a:lnSpc>
                <a:spcPct val="100000"/>
              </a:lnSpc>
            </a:pPr>
            <a:r>
              <a:rPr dirty="0" sz="1600" b="1">
                <a:solidFill>
                  <a:srgbClr val="073D86"/>
                </a:solidFill>
                <a:latin typeface="Microsoft JhengHei UI"/>
                <a:cs typeface="Microsoft JhengHei UI"/>
              </a:rPr>
              <a:t>块标记</a:t>
            </a:r>
            <a:endParaRPr sz="1600">
              <a:latin typeface="Microsoft JhengHei UI"/>
              <a:cs typeface="Microsoft JhengHei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4438" y="4066794"/>
            <a:ext cx="3427729" cy="0"/>
          </a:xfrm>
          <a:custGeom>
            <a:avLst/>
            <a:gdLst/>
            <a:ahLst/>
            <a:cxnLst/>
            <a:rect l="l" t="t" r="r" b="b"/>
            <a:pathLst>
              <a:path w="3427729" h="0">
                <a:moveTo>
                  <a:pt x="0" y="0"/>
                </a:moveTo>
                <a:lnTo>
                  <a:pt x="34274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04438" y="4729734"/>
            <a:ext cx="3427729" cy="0"/>
          </a:xfrm>
          <a:custGeom>
            <a:avLst/>
            <a:gdLst/>
            <a:ahLst/>
            <a:cxnLst/>
            <a:rect l="l" t="t" r="r" b="b"/>
            <a:pathLst>
              <a:path w="3427729" h="0">
                <a:moveTo>
                  <a:pt x="0" y="0"/>
                </a:moveTo>
                <a:lnTo>
                  <a:pt x="342747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42838" y="4066794"/>
            <a:ext cx="0" cy="662940"/>
          </a:xfrm>
          <a:custGeom>
            <a:avLst/>
            <a:gdLst/>
            <a:ahLst/>
            <a:cxnLst/>
            <a:rect l="l" t="t" r="r" b="b"/>
            <a:pathLst>
              <a:path w="0" h="662939">
                <a:moveTo>
                  <a:pt x="0" y="0"/>
                </a:moveTo>
                <a:lnTo>
                  <a:pt x="0" y="66293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31914" y="4066794"/>
            <a:ext cx="0" cy="662940"/>
          </a:xfrm>
          <a:custGeom>
            <a:avLst/>
            <a:gdLst/>
            <a:ahLst/>
            <a:cxnLst/>
            <a:rect l="l" t="t" r="r" b="b"/>
            <a:pathLst>
              <a:path w="0" h="662939">
                <a:moveTo>
                  <a:pt x="0" y="0"/>
                </a:moveTo>
                <a:lnTo>
                  <a:pt x="0" y="66293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74084" y="4815585"/>
            <a:ext cx="2757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6665" algn="l"/>
                <a:tab pos="228727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位	</a:t>
            </a:r>
            <a:r>
              <a:rPr dirty="0" sz="2000" b="1" i="1">
                <a:latin typeface="Times New Roman"/>
                <a:cs typeface="Times New Roman"/>
              </a:rPr>
              <a:t>c</a:t>
            </a:r>
            <a:r>
              <a:rPr dirty="0" sz="2000" spc="9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位	</a:t>
            </a:r>
            <a:r>
              <a:rPr dirty="0" sz="2000" b="1" i="1">
                <a:latin typeface="Times New Roman"/>
                <a:cs typeface="Times New Roman"/>
              </a:rPr>
              <a:t>b</a:t>
            </a:r>
            <a:r>
              <a:rPr dirty="0" sz="2000" spc="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Microsoft JhengHei"/>
                <a:cs typeface="Microsoft JhengHei"/>
              </a:rPr>
              <a:t>位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3470" y="4249039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主存地址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4438" y="3864102"/>
            <a:ext cx="1217930" cy="201295"/>
          </a:xfrm>
          <a:custGeom>
            <a:avLst/>
            <a:gdLst/>
            <a:ahLst/>
            <a:cxnLst/>
            <a:rect l="l" t="t" r="r" b="b"/>
            <a:pathLst>
              <a:path w="1217929" h="201295">
                <a:moveTo>
                  <a:pt x="0" y="201168"/>
                </a:moveTo>
                <a:lnTo>
                  <a:pt x="7824" y="162038"/>
                </a:lnTo>
                <a:lnTo>
                  <a:pt x="29162" y="130063"/>
                </a:lnTo>
                <a:lnTo>
                  <a:pt x="60811" y="108495"/>
                </a:lnTo>
                <a:lnTo>
                  <a:pt x="99567" y="100584"/>
                </a:lnTo>
                <a:lnTo>
                  <a:pt x="509270" y="100584"/>
                </a:lnTo>
                <a:lnTo>
                  <a:pt x="548026" y="92672"/>
                </a:lnTo>
                <a:lnTo>
                  <a:pt x="579675" y="71104"/>
                </a:lnTo>
                <a:lnTo>
                  <a:pt x="601013" y="39129"/>
                </a:lnTo>
                <a:lnTo>
                  <a:pt x="608838" y="0"/>
                </a:lnTo>
                <a:lnTo>
                  <a:pt x="616662" y="39129"/>
                </a:lnTo>
                <a:lnTo>
                  <a:pt x="638000" y="71104"/>
                </a:lnTo>
                <a:lnTo>
                  <a:pt x="669649" y="92672"/>
                </a:lnTo>
                <a:lnTo>
                  <a:pt x="708406" y="100584"/>
                </a:lnTo>
                <a:lnTo>
                  <a:pt x="1118108" y="100584"/>
                </a:lnTo>
                <a:lnTo>
                  <a:pt x="1156864" y="108495"/>
                </a:lnTo>
                <a:lnTo>
                  <a:pt x="1188513" y="130063"/>
                </a:lnTo>
                <a:lnTo>
                  <a:pt x="1209851" y="162038"/>
                </a:lnTo>
                <a:lnTo>
                  <a:pt x="1217676" y="2011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23638" y="3864102"/>
            <a:ext cx="1219200" cy="200025"/>
          </a:xfrm>
          <a:custGeom>
            <a:avLst/>
            <a:gdLst/>
            <a:ahLst/>
            <a:cxnLst/>
            <a:rect l="l" t="t" r="r" b="b"/>
            <a:pathLst>
              <a:path w="1219200" h="200025">
                <a:moveTo>
                  <a:pt x="0" y="199644"/>
                </a:moveTo>
                <a:lnTo>
                  <a:pt x="7778" y="160793"/>
                </a:lnTo>
                <a:lnTo>
                  <a:pt x="28987" y="129063"/>
                </a:lnTo>
                <a:lnTo>
                  <a:pt x="60436" y="107668"/>
                </a:lnTo>
                <a:lnTo>
                  <a:pt x="98933" y="99822"/>
                </a:lnTo>
                <a:lnTo>
                  <a:pt x="510666" y="99822"/>
                </a:lnTo>
                <a:lnTo>
                  <a:pt x="549163" y="91975"/>
                </a:lnTo>
                <a:lnTo>
                  <a:pt x="580612" y="70580"/>
                </a:lnTo>
                <a:lnTo>
                  <a:pt x="601821" y="38850"/>
                </a:lnTo>
                <a:lnTo>
                  <a:pt x="609600" y="0"/>
                </a:lnTo>
                <a:lnTo>
                  <a:pt x="617378" y="38850"/>
                </a:lnTo>
                <a:lnTo>
                  <a:pt x="638587" y="70580"/>
                </a:lnTo>
                <a:lnTo>
                  <a:pt x="670036" y="91975"/>
                </a:lnTo>
                <a:lnTo>
                  <a:pt x="708533" y="99822"/>
                </a:lnTo>
                <a:lnTo>
                  <a:pt x="1120266" y="99822"/>
                </a:lnTo>
                <a:lnTo>
                  <a:pt x="1158763" y="107668"/>
                </a:lnTo>
                <a:lnTo>
                  <a:pt x="1190212" y="129063"/>
                </a:lnTo>
                <a:lnTo>
                  <a:pt x="1211421" y="160793"/>
                </a:lnTo>
                <a:lnTo>
                  <a:pt x="1219200" y="1996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637" y="3118866"/>
            <a:ext cx="1905000" cy="798830"/>
          </a:xfrm>
          <a:custGeom>
            <a:avLst/>
            <a:gdLst/>
            <a:ahLst/>
            <a:cxnLst/>
            <a:rect l="l" t="t" r="r" b="b"/>
            <a:pathLst>
              <a:path w="1905000" h="798829">
                <a:moveTo>
                  <a:pt x="0" y="798576"/>
                </a:moveTo>
                <a:lnTo>
                  <a:pt x="1905000" y="798576"/>
                </a:lnTo>
                <a:lnTo>
                  <a:pt x="1905000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51738" y="3158108"/>
            <a:ext cx="16325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比较器（</a:t>
            </a:r>
            <a:r>
              <a:rPr dirty="0" sz="2000" spc="-5" b="1" i="1">
                <a:latin typeface="Times New Roman"/>
                <a:cs typeface="Times New Roman"/>
              </a:rPr>
              <a:t>t</a:t>
            </a:r>
            <a:r>
              <a:rPr dirty="0" sz="2000" spc="10" b="1">
                <a:latin typeface="Microsoft JhengHei"/>
                <a:cs typeface="Microsoft JhengHei"/>
              </a:rPr>
              <a:t>位）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235" y="3539490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24304" y="3556761"/>
            <a:ext cx="1651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≠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99488" y="3917441"/>
            <a:ext cx="114300" cy="1213485"/>
          </a:xfrm>
          <a:custGeom>
            <a:avLst/>
            <a:gdLst/>
            <a:ahLst/>
            <a:cxnLst/>
            <a:rect l="l" t="t" r="r" b="b"/>
            <a:pathLst>
              <a:path w="114300" h="1213485">
                <a:moveTo>
                  <a:pt x="0" y="1098803"/>
                </a:moveTo>
                <a:lnTo>
                  <a:pt x="57150" y="1213103"/>
                </a:lnTo>
                <a:lnTo>
                  <a:pt x="95250" y="1136903"/>
                </a:lnTo>
                <a:lnTo>
                  <a:pt x="38100" y="1136903"/>
                </a:lnTo>
                <a:lnTo>
                  <a:pt x="38100" y="1124203"/>
                </a:lnTo>
                <a:lnTo>
                  <a:pt x="0" y="1098803"/>
                </a:lnTo>
                <a:close/>
              </a:path>
              <a:path w="114300" h="1213485">
                <a:moveTo>
                  <a:pt x="38100" y="1124203"/>
                </a:moveTo>
                <a:lnTo>
                  <a:pt x="38100" y="1136903"/>
                </a:lnTo>
                <a:lnTo>
                  <a:pt x="57150" y="1136903"/>
                </a:lnTo>
                <a:lnTo>
                  <a:pt x="38100" y="1124203"/>
                </a:lnTo>
                <a:close/>
              </a:path>
              <a:path w="114300" h="1213485">
                <a:moveTo>
                  <a:pt x="76200" y="0"/>
                </a:moveTo>
                <a:lnTo>
                  <a:pt x="38100" y="0"/>
                </a:lnTo>
                <a:lnTo>
                  <a:pt x="38100" y="1124203"/>
                </a:lnTo>
                <a:lnTo>
                  <a:pt x="57150" y="1136903"/>
                </a:lnTo>
                <a:lnTo>
                  <a:pt x="76200" y="1124203"/>
                </a:lnTo>
                <a:lnTo>
                  <a:pt x="76200" y="0"/>
                </a:lnTo>
                <a:close/>
              </a:path>
              <a:path w="114300" h="1213485">
                <a:moveTo>
                  <a:pt x="76200" y="1124203"/>
                </a:moveTo>
                <a:lnTo>
                  <a:pt x="57150" y="1136903"/>
                </a:lnTo>
                <a:lnTo>
                  <a:pt x="76200" y="1136903"/>
                </a:lnTo>
                <a:lnTo>
                  <a:pt x="76200" y="1124203"/>
                </a:lnTo>
                <a:close/>
              </a:path>
              <a:path w="114300" h="1213485">
                <a:moveTo>
                  <a:pt x="114300" y="1098803"/>
                </a:moveTo>
                <a:lnTo>
                  <a:pt x="76200" y="1124203"/>
                </a:lnTo>
                <a:lnTo>
                  <a:pt x="76200" y="1136903"/>
                </a:lnTo>
                <a:lnTo>
                  <a:pt x="95250" y="1136903"/>
                </a:lnTo>
                <a:lnTo>
                  <a:pt x="114300" y="1098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26539" y="5209794"/>
            <a:ext cx="79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不命中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5595" y="4447413"/>
            <a:ext cx="1320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有效位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5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Microsoft JhengHei"/>
                <a:cs typeface="Microsoft JhengHei"/>
              </a:rPr>
              <a:t>？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" y="4251197"/>
            <a:ext cx="1675130" cy="731520"/>
          </a:xfrm>
          <a:custGeom>
            <a:avLst/>
            <a:gdLst/>
            <a:ahLst/>
            <a:cxnLst/>
            <a:rect l="l" t="t" r="r" b="b"/>
            <a:pathLst>
              <a:path w="1675130" h="731520">
                <a:moveTo>
                  <a:pt x="0" y="365759"/>
                </a:moveTo>
                <a:lnTo>
                  <a:pt x="837438" y="0"/>
                </a:lnTo>
                <a:lnTo>
                  <a:pt x="1674876" y="365759"/>
                </a:lnTo>
                <a:lnTo>
                  <a:pt x="837438" y="731519"/>
                </a:lnTo>
                <a:lnTo>
                  <a:pt x="0" y="3657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71066" y="4559808"/>
            <a:ext cx="376555" cy="114300"/>
          </a:xfrm>
          <a:custGeom>
            <a:avLst/>
            <a:gdLst/>
            <a:ahLst/>
            <a:cxnLst/>
            <a:rect l="l" t="t" r="r" b="b"/>
            <a:pathLst>
              <a:path w="376555" h="114300">
                <a:moveTo>
                  <a:pt x="300227" y="57150"/>
                </a:moveTo>
                <a:lnTo>
                  <a:pt x="262127" y="114300"/>
                </a:lnTo>
                <a:lnTo>
                  <a:pt x="338327" y="76200"/>
                </a:lnTo>
                <a:lnTo>
                  <a:pt x="300227" y="76200"/>
                </a:lnTo>
                <a:lnTo>
                  <a:pt x="300227" y="57150"/>
                </a:lnTo>
                <a:close/>
              </a:path>
              <a:path w="376555" h="114300">
                <a:moveTo>
                  <a:pt x="28752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87527" y="76200"/>
                </a:lnTo>
                <a:lnTo>
                  <a:pt x="300227" y="57150"/>
                </a:lnTo>
                <a:lnTo>
                  <a:pt x="287527" y="38100"/>
                </a:lnTo>
                <a:close/>
              </a:path>
              <a:path w="376555" h="114300">
                <a:moveTo>
                  <a:pt x="338327" y="38100"/>
                </a:moveTo>
                <a:lnTo>
                  <a:pt x="300227" y="38100"/>
                </a:lnTo>
                <a:lnTo>
                  <a:pt x="300227" y="76200"/>
                </a:lnTo>
                <a:lnTo>
                  <a:pt x="338327" y="76200"/>
                </a:lnTo>
                <a:lnTo>
                  <a:pt x="376427" y="57150"/>
                </a:lnTo>
                <a:lnTo>
                  <a:pt x="338327" y="38100"/>
                </a:lnTo>
                <a:close/>
              </a:path>
              <a:path w="376555" h="114300">
                <a:moveTo>
                  <a:pt x="262127" y="0"/>
                </a:moveTo>
                <a:lnTo>
                  <a:pt x="300227" y="57150"/>
                </a:lnTo>
                <a:lnTo>
                  <a:pt x="300227" y="38100"/>
                </a:lnTo>
                <a:lnTo>
                  <a:pt x="338327" y="38100"/>
                </a:lnTo>
                <a:lnTo>
                  <a:pt x="262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1812" y="3917441"/>
            <a:ext cx="114300" cy="334010"/>
          </a:xfrm>
          <a:custGeom>
            <a:avLst/>
            <a:gdLst/>
            <a:ahLst/>
            <a:cxnLst/>
            <a:rect l="l" t="t" r="r" b="b"/>
            <a:pathLst>
              <a:path w="114300" h="334010">
                <a:moveTo>
                  <a:pt x="0" y="219455"/>
                </a:moveTo>
                <a:lnTo>
                  <a:pt x="57150" y="333755"/>
                </a:lnTo>
                <a:lnTo>
                  <a:pt x="95250" y="257555"/>
                </a:lnTo>
                <a:lnTo>
                  <a:pt x="38100" y="257555"/>
                </a:lnTo>
                <a:lnTo>
                  <a:pt x="38100" y="244855"/>
                </a:lnTo>
                <a:lnTo>
                  <a:pt x="0" y="219455"/>
                </a:lnTo>
                <a:close/>
              </a:path>
              <a:path w="114300" h="334010">
                <a:moveTo>
                  <a:pt x="38100" y="244855"/>
                </a:moveTo>
                <a:lnTo>
                  <a:pt x="38100" y="257555"/>
                </a:lnTo>
                <a:lnTo>
                  <a:pt x="57150" y="257555"/>
                </a:lnTo>
                <a:lnTo>
                  <a:pt x="38100" y="244855"/>
                </a:lnTo>
                <a:close/>
              </a:path>
              <a:path w="114300" h="334010">
                <a:moveTo>
                  <a:pt x="76200" y="0"/>
                </a:moveTo>
                <a:lnTo>
                  <a:pt x="38100" y="0"/>
                </a:lnTo>
                <a:lnTo>
                  <a:pt x="38100" y="244855"/>
                </a:lnTo>
                <a:lnTo>
                  <a:pt x="57150" y="257555"/>
                </a:lnTo>
                <a:lnTo>
                  <a:pt x="76200" y="244855"/>
                </a:lnTo>
                <a:lnTo>
                  <a:pt x="76200" y="0"/>
                </a:lnTo>
                <a:close/>
              </a:path>
              <a:path w="114300" h="334010">
                <a:moveTo>
                  <a:pt x="76200" y="244855"/>
                </a:moveTo>
                <a:lnTo>
                  <a:pt x="57150" y="257555"/>
                </a:lnTo>
                <a:lnTo>
                  <a:pt x="76200" y="257555"/>
                </a:lnTo>
                <a:lnTo>
                  <a:pt x="76200" y="244855"/>
                </a:lnTo>
                <a:close/>
              </a:path>
              <a:path w="114300" h="334010">
                <a:moveTo>
                  <a:pt x="114300" y="219455"/>
                </a:moveTo>
                <a:lnTo>
                  <a:pt x="76200" y="244855"/>
                </a:lnTo>
                <a:lnTo>
                  <a:pt x="76200" y="257555"/>
                </a:lnTo>
                <a:lnTo>
                  <a:pt x="95250" y="257555"/>
                </a:lnTo>
                <a:lnTo>
                  <a:pt x="114300" y="219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41114" y="2434589"/>
            <a:ext cx="762000" cy="132715"/>
          </a:xfrm>
          <a:custGeom>
            <a:avLst/>
            <a:gdLst/>
            <a:ahLst/>
            <a:cxnLst/>
            <a:rect l="l" t="t" r="r" b="b"/>
            <a:pathLst>
              <a:path w="762000" h="132714">
                <a:moveTo>
                  <a:pt x="762000" y="0"/>
                </a:moveTo>
                <a:lnTo>
                  <a:pt x="757162" y="25788"/>
                </a:lnTo>
                <a:lnTo>
                  <a:pt x="743965" y="46862"/>
                </a:lnTo>
                <a:lnTo>
                  <a:pt x="724388" y="61079"/>
                </a:lnTo>
                <a:lnTo>
                  <a:pt x="700405" y="66294"/>
                </a:lnTo>
                <a:lnTo>
                  <a:pt x="442595" y="66294"/>
                </a:lnTo>
                <a:lnTo>
                  <a:pt x="418611" y="71508"/>
                </a:lnTo>
                <a:lnTo>
                  <a:pt x="399034" y="85725"/>
                </a:lnTo>
                <a:lnTo>
                  <a:pt x="385837" y="106799"/>
                </a:lnTo>
                <a:lnTo>
                  <a:pt x="381000" y="132587"/>
                </a:lnTo>
                <a:lnTo>
                  <a:pt x="376162" y="106799"/>
                </a:lnTo>
                <a:lnTo>
                  <a:pt x="362965" y="85725"/>
                </a:lnTo>
                <a:lnTo>
                  <a:pt x="343388" y="71508"/>
                </a:lnTo>
                <a:lnTo>
                  <a:pt x="319405" y="66294"/>
                </a:lnTo>
                <a:lnTo>
                  <a:pt x="61595" y="66294"/>
                </a:lnTo>
                <a:lnTo>
                  <a:pt x="37611" y="61079"/>
                </a:lnTo>
                <a:lnTo>
                  <a:pt x="18034" y="46863"/>
                </a:lnTo>
                <a:lnTo>
                  <a:pt x="4837" y="25788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4211" y="2532126"/>
            <a:ext cx="3807460" cy="599440"/>
          </a:xfrm>
          <a:custGeom>
            <a:avLst/>
            <a:gdLst/>
            <a:ahLst/>
            <a:cxnLst/>
            <a:rect l="l" t="t" r="r" b="b"/>
            <a:pathLst>
              <a:path w="3807460" h="599439">
                <a:moveTo>
                  <a:pt x="0" y="484632"/>
                </a:moveTo>
                <a:lnTo>
                  <a:pt x="57150" y="598932"/>
                </a:lnTo>
                <a:lnTo>
                  <a:pt x="95250" y="522732"/>
                </a:lnTo>
                <a:lnTo>
                  <a:pt x="38100" y="522732"/>
                </a:lnTo>
                <a:lnTo>
                  <a:pt x="38100" y="510032"/>
                </a:lnTo>
                <a:lnTo>
                  <a:pt x="0" y="484632"/>
                </a:lnTo>
                <a:close/>
              </a:path>
              <a:path w="3807460" h="599439">
                <a:moveTo>
                  <a:pt x="38100" y="510032"/>
                </a:moveTo>
                <a:lnTo>
                  <a:pt x="38100" y="522732"/>
                </a:lnTo>
                <a:lnTo>
                  <a:pt x="57150" y="522732"/>
                </a:lnTo>
                <a:lnTo>
                  <a:pt x="38100" y="510032"/>
                </a:lnTo>
                <a:close/>
              </a:path>
              <a:path w="3807460" h="599439">
                <a:moveTo>
                  <a:pt x="3768852" y="180594"/>
                </a:moveTo>
                <a:lnTo>
                  <a:pt x="57150" y="180594"/>
                </a:lnTo>
                <a:lnTo>
                  <a:pt x="49737" y="182088"/>
                </a:lnTo>
                <a:lnTo>
                  <a:pt x="43681" y="186166"/>
                </a:lnTo>
                <a:lnTo>
                  <a:pt x="39597" y="192220"/>
                </a:lnTo>
                <a:lnTo>
                  <a:pt x="38100" y="199644"/>
                </a:lnTo>
                <a:lnTo>
                  <a:pt x="38100" y="510032"/>
                </a:lnTo>
                <a:lnTo>
                  <a:pt x="57150" y="522732"/>
                </a:lnTo>
                <a:lnTo>
                  <a:pt x="76200" y="510032"/>
                </a:lnTo>
                <a:lnTo>
                  <a:pt x="76200" y="218694"/>
                </a:lnTo>
                <a:lnTo>
                  <a:pt x="57150" y="218694"/>
                </a:lnTo>
                <a:lnTo>
                  <a:pt x="76200" y="199644"/>
                </a:lnTo>
                <a:lnTo>
                  <a:pt x="3768852" y="199644"/>
                </a:lnTo>
                <a:lnTo>
                  <a:pt x="3768852" y="180594"/>
                </a:lnTo>
                <a:close/>
              </a:path>
              <a:path w="3807460" h="599439">
                <a:moveTo>
                  <a:pt x="76200" y="510032"/>
                </a:moveTo>
                <a:lnTo>
                  <a:pt x="57150" y="522732"/>
                </a:lnTo>
                <a:lnTo>
                  <a:pt x="76200" y="522732"/>
                </a:lnTo>
                <a:lnTo>
                  <a:pt x="76200" y="510032"/>
                </a:lnTo>
                <a:close/>
              </a:path>
              <a:path w="3807460" h="599439">
                <a:moveTo>
                  <a:pt x="114300" y="484632"/>
                </a:moveTo>
                <a:lnTo>
                  <a:pt x="76200" y="510032"/>
                </a:lnTo>
                <a:lnTo>
                  <a:pt x="76200" y="522732"/>
                </a:lnTo>
                <a:lnTo>
                  <a:pt x="95250" y="522732"/>
                </a:lnTo>
                <a:lnTo>
                  <a:pt x="114300" y="484632"/>
                </a:lnTo>
                <a:close/>
              </a:path>
              <a:path w="3807460" h="599439">
                <a:moveTo>
                  <a:pt x="76200" y="199644"/>
                </a:moveTo>
                <a:lnTo>
                  <a:pt x="57150" y="218694"/>
                </a:lnTo>
                <a:lnTo>
                  <a:pt x="76200" y="218694"/>
                </a:lnTo>
                <a:lnTo>
                  <a:pt x="76200" y="199644"/>
                </a:lnTo>
                <a:close/>
              </a:path>
              <a:path w="3807460" h="599439">
                <a:moveTo>
                  <a:pt x="3806952" y="180594"/>
                </a:moveTo>
                <a:lnTo>
                  <a:pt x="3787902" y="180594"/>
                </a:lnTo>
                <a:lnTo>
                  <a:pt x="3768852" y="199644"/>
                </a:lnTo>
                <a:lnTo>
                  <a:pt x="76200" y="199644"/>
                </a:lnTo>
                <a:lnTo>
                  <a:pt x="76200" y="218694"/>
                </a:lnTo>
                <a:lnTo>
                  <a:pt x="3787902" y="218694"/>
                </a:lnTo>
                <a:lnTo>
                  <a:pt x="3795325" y="217199"/>
                </a:lnTo>
                <a:lnTo>
                  <a:pt x="3801379" y="213121"/>
                </a:lnTo>
                <a:lnTo>
                  <a:pt x="3805457" y="207067"/>
                </a:lnTo>
                <a:lnTo>
                  <a:pt x="3806952" y="199644"/>
                </a:lnTo>
                <a:lnTo>
                  <a:pt x="3806952" y="180594"/>
                </a:lnTo>
                <a:close/>
              </a:path>
              <a:path w="3807460" h="599439">
                <a:moveTo>
                  <a:pt x="3806952" y="0"/>
                </a:moveTo>
                <a:lnTo>
                  <a:pt x="3768852" y="0"/>
                </a:lnTo>
                <a:lnTo>
                  <a:pt x="3768852" y="199644"/>
                </a:lnTo>
                <a:lnTo>
                  <a:pt x="3787902" y="180594"/>
                </a:lnTo>
                <a:lnTo>
                  <a:pt x="3806952" y="180594"/>
                </a:lnTo>
                <a:lnTo>
                  <a:pt x="3806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14144" y="2871216"/>
            <a:ext cx="2219325" cy="993140"/>
          </a:xfrm>
          <a:custGeom>
            <a:avLst/>
            <a:gdLst/>
            <a:ahLst/>
            <a:cxnLst/>
            <a:rect l="l" t="t" r="r" b="b"/>
            <a:pathLst>
              <a:path w="2219325" h="993139">
                <a:moveTo>
                  <a:pt x="2180844" y="859663"/>
                </a:moveTo>
                <a:lnTo>
                  <a:pt x="2180844" y="992886"/>
                </a:lnTo>
                <a:lnTo>
                  <a:pt x="2218944" y="992886"/>
                </a:lnTo>
                <a:lnTo>
                  <a:pt x="2218944" y="878713"/>
                </a:lnTo>
                <a:lnTo>
                  <a:pt x="2199894" y="878713"/>
                </a:lnTo>
                <a:lnTo>
                  <a:pt x="2180844" y="859663"/>
                </a:lnTo>
                <a:close/>
              </a:path>
              <a:path w="2219325" h="993139">
                <a:moveTo>
                  <a:pt x="842773" y="19176"/>
                </a:moveTo>
                <a:lnTo>
                  <a:pt x="804672" y="19176"/>
                </a:lnTo>
                <a:lnTo>
                  <a:pt x="823722" y="38100"/>
                </a:lnTo>
                <a:lnTo>
                  <a:pt x="804780" y="38100"/>
                </a:lnTo>
                <a:lnTo>
                  <a:pt x="809498" y="859790"/>
                </a:lnTo>
                <a:lnTo>
                  <a:pt x="828548" y="878713"/>
                </a:lnTo>
                <a:lnTo>
                  <a:pt x="2180844" y="878713"/>
                </a:lnTo>
                <a:lnTo>
                  <a:pt x="2180844" y="859663"/>
                </a:lnTo>
                <a:lnTo>
                  <a:pt x="847598" y="859663"/>
                </a:lnTo>
                <a:lnTo>
                  <a:pt x="828548" y="840613"/>
                </a:lnTo>
                <a:lnTo>
                  <a:pt x="847488" y="840613"/>
                </a:lnTo>
                <a:lnTo>
                  <a:pt x="842882" y="38100"/>
                </a:lnTo>
                <a:lnTo>
                  <a:pt x="823722" y="38100"/>
                </a:lnTo>
                <a:lnTo>
                  <a:pt x="804672" y="19176"/>
                </a:lnTo>
                <a:lnTo>
                  <a:pt x="842773" y="19176"/>
                </a:lnTo>
                <a:close/>
              </a:path>
              <a:path w="2219325" h="993139">
                <a:moveTo>
                  <a:pt x="2199894" y="840613"/>
                </a:moveTo>
                <a:lnTo>
                  <a:pt x="847488" y="840613"/>
                </a:lnTo>
                <a:lnTo>
                  <a:pt x="847598" y="859663"/>
                </a:lnTo>
                <a:lnTo>
                  <a:pt x="2180844" y="859663"/>
                </a:lnTo>
                <a:lnTo>
                  <a:pt x="2199894" y="878713"/>
                </a:lnTo>
                <a:lnTo>
                  <a:pt x="2218944" y="878713"/>
                </a:lnTo>
                <a:lnTo>
                  <a:pt x="2218944" y="859663"/>
                </a:lnTo>
                <a:lnTo>
                  <a:pt x="2217449" y="852293"/>
                </a:lnTo>
                <a:lnTo>
                  <a:pt x="2213371" y="846232"/>
                </a:lnTo>
                <a:lnTo>
                  <a:pt x="2207317" y="842125"/>
                </a:lnTo>
                <a:lnTo>
                  <a:pt x="2199894" y="840613"/>
                </a:lnTo>
                <a:close/>
              </a:path>
              <a:path w="2219325" h="993139">
                <a:moveTo>
                  <a:pt x="847488" y="840613"/>
                </a:moveTo>
                <a:lnTo>
                  <a:pt x="828548" y="840613"/>
                </a:lnTo>
                <a:lnTo>
                  <a:pt x="847598" y="859663"/>
                </a:lnTo>
                <a:lnTo>
                  <a:pt x="847488" y="840613"/>
                </a:lnTo>
                <a:close/>
              </a:path>
              <a:path w="2219325" h="993139">
                <a:moveTo>
                  <a:pt x="0" y="125349"/>
                </a:moveTo>
                <a:lnTo>
                  <a:pt x="57150" y="239649"/>
                </a:lnTo>
                <a:lnTo>
                  <a:pt x="95250" y="163449"/>
                </a:lnTo>
                <a:lnTo>
                  <a:pt x="38100" y="163449"/>
                </a:lnTo>
                <a:lnTo>
                  <a:pt x="38100" y="150749"/>
                </a:lnTo>
                <a:lnTo>
                  <a:pt x="0" y="125349"/>
                </a:lnTo>
                <a:close/>
              </a:path>
              <a:path w="2219325" h="993139">
                <a:moveTo>
                  <a:pt x="38100" y="150749"/>
                </a:moveTo>
                <a:lnTo>
                  <a:pt x="38100" y="163449"/>
                </a:lnTo>
                <a:lnTo>
                  <a:pt x="57150" y="163449"/>
                </a:lnTo>
                <a:lnTo>
                  <a:pt x="38100" y="150749"/>
                </a:lnTo>
                <a:close/>
              </a:path>
              <a:path w="2219325" h="993139">
                <a:moveTo>
                  <a:pt x="823722" y="0"/>
                </a:moveTo>
                <a:lnTo>
                  <a:pt x="57150" y="0"/>
                </a:ln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25" y="18923"/>
                </a:lnTo>
                <a:lnTo>
                  <a:pt x="38100" y="150749"/>
                </a:lnTo>
                <a:lnTo>
                  <a:pt x="57150" y="163449"/>
                </a:lnTo>
                <a:lnTo>
                  <a:pt x="76200" y="150749"/>
                </a:lnTo>
                <a:lnTo>
                  <a:pt x="76200" y="38100"/>
                </a:lnTo>
                <a:lnTo>
                  <a:pt x="57150" y="38100"/>
                </a:lnTo>
                <a:lnTo>
                  <a:pt x="76200" y="19050"/>
                </a:lnTo>
                <a:lnTo>
                  <a:pt x="842772" y="19050"/>
                </a:lnTo>
                <a:lnTo>
                  <a:pt x="841277" y="11572"/>
                </a:lnTo>
                <a:lnTo>
                  <a:pt x="837199" y="5556"/>
                </a:lnTo>
                <a:lnTo>
                  <a:pt x="831145" y="1492"/>
                </a:lnTo>
                <a:lnTo>
                  <a:pt x="823722" y="0"/>
                </a:lnTo>
                <a:close/>
              </a:path>
              <a:path w="2219325" h="993139">
                <a:moveTo>
                  <a:pt x="76200" y="150749"/>
                </a:moveTo>
                <a:lnTo>
                  <a:pt x="57150" y="163449"/>
                </a:lnTo>
                <a:lnTo>
                  <a:pt x="76200" y="163449"/>
                </a:lnTo>
                <a:lnTo>
                  <a:pt x="76200" y="150749"/>
                </a:lnTo>
                <a:close/>
              </a:path>
              <a:path w="2219325" h="993139">
                <a:moveTo>
                  <a:pt x="114300" y="125349"/>
                </a:moveTo>
                <a:lnTo>
                  <a:pt x="76200" y="150749"/>
                </a:lnTo>
                <a:lnTo>
                  <a:pt x="76200" y="163449"/>
                </a:lnTo>
                <a:lnTo>
                  <a:pt x="95250" y="163449"/>
                </a:lnTo>
                <a:lnTo>
                  <a:pt x="114300" y="125349"/>
                </a:lnTo>
                <a:close/>
              </a:path>
              <a:path w="2219325" h="993139">
                <a:moveTo>
                  <a:pt x="76200" y="19050"/>
                </a:moveTo>
                <a:lnTo>
                  <a:pt x="57150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2219325" h="993139">
                <a:moveTo>
                  <a:pt x="842772" y="19050"/>
                </a:moveTo>
                <a:lnTo>
                  <a:pt x="76200" y="19050"/>
                </a:lnTo>
                <a:lnTo>
                  <a:pt x="76200" y="38100"/>
                </a:lnTo>
                <a:lnTo>
                  <a:pt x="804780" y="38100"/>
                </a:lnTo>
                <a:lnTo>
                  <a:pt x="804672" y="19176"/>
                </a:lnTo>
                <a:lnTo>
                  <a:pt x="842773" y="19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28188" y="2208276"/>
            <a:ext cx="2324100" cy="1656080"/>
          </a:xfrm>
          <a:custGeom>
            <a:avLst/>
            <a:gdLst/>
            <a:ahLst/>
            <a:cxnLst/>
            <a:rect l="l" t="t" r="r" b="b"/>
            <a:pathLst>
              <a:path w="2324100" h="1656079">
                <a:moveTo>
                  <a:pt x="2286000" y="1389379"/>
                </a:moveTo>
                <a:lnTo>
                  <a:pt x="2286000" y="1655826"/>
                </a:lnTo>
                <a:lnTo>
                  <a:pt x="2324100" y="1655826"/>
                </a:lnTo>
                <a:lnTo>
                  <a:pt x="2324100" y="1408430"/>
                </a:lnTo>
                <a:lnTo>
                  <a:pt x="2305050" y="1408430"/>
                </a:lnTo>
                <a:lnTo>
                  <a:pt x="2286000" y="1389379"/>
                </a:lnTo>
                <a:close/>
              </a:path>
              <a:path w="2324100" h="1656079">
                <a:moveTo>
                  <a:pt x="920750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0" y="1389379"/>
                </a:lnTo>
                <a:lnTo>
                  <a:pt x="1494" y="1396803"/>
                </a:lnTo>
                <a:lnTo>
                  <a:pt x="5572" y="1402857"/>
                </a:lnTo>
                <a:lnTo>
                  <a:pt x="11626" y="1406935"/>
                </a:lnTo>
                <a:lnTo>
                  <a:pt x="19050" y="1408430"/>
                </a:lnTo>
                <a:lnTo>
                  <a:pt x="2286000" y="1408430"/>
                </a:lnTo>
                <a:lnTo>
                  <a:pt x="2286000" y="1389379"/>
                </a:lnTo>
                <a:lnTo>
                  <a:pt x="38100" y="1389379"/>
                </a:lnTo>
                <a:lnTo>
                  <a:pt x="19050" y="1370329"/>
                </a:lnTo>
                <a:lnTo>
                  <a:pt x="38100" y="1370329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933450" y="57150"/>
                </a:lnTo>
                <a:lnTo>
                  <a:pt x="920750" y="38100"/>
                </a:lnTo>
                <a:close/>
              </a:path>
              <a:path w="2324100" h="1656079">
                <a:moveTo>
                  <a:pt x="2305050" y="1370329"/>
                </a:moveTo>
                <a:lnTo>
                  <a:pt x="38100" y="1370329"/>
                </a:lnTo>
                <a:lnTo>
                  <a:pt x="38100" y="1389379"/>
                </a:lnTo>
                <a:lnTo>
                  <a:pt x="2286000" y="1389379"/>
                </a:lnTo>
                <a:lnTo>
                  <a:pt x="2305050" y="1408430"/>
                </a:lnTo>
                <a:lnTo>
                  <a:pt x="2324100" y="1408430"/>
                </a:lnTo>
                <a:lnTo>
                  <a:pt x="2324100" y="1389379"/>
                </a:lnTo>
                <a:lnTo>
                  <a:pt x="2322605" y="1381956"/>
                </a:lnTo>
                <a:lnTo>
                  <a:pt x="2318527" y="1375902"/>
                </a:lnTo>
                <a:lnTo>
                  <a:pt x="2312473" y="1371824"/>
                </a:lnTo>
                <a:lnTo>
                  <a:pt x="2305050" y="1370329"/>
                </a:lnTo>
                <a:close/>
              </a:path>
              <a:path w="2324100" h="1656079">
                <a:moveTo>
                  <a:pt x="38100" y="1370329"/>
                </a:moveTo>
                <a:lnTo>
                  <a:pt x="19050" y="1370329"/>
                </a:lnTo>
                <a:lnTo>
                  <a:pt x="38100" y="1389379"/>
                </a:lnTo>
                <a:lnTo>
                  <a:pt x="38100" y="1370329"/>
                </a:lnTo>
                <a:close/>
              </a:path>
              <a:path w="2324100" h="1656079">
                <a:moveTo>
                  <a:pt x="933450" y="57150"/>
                </a:moveTo>
                <a:lnTo>
                  <a:pt x="895350" y="114300"/>
                </a:lnTo>
                <a:lnTo>
                  <a:pt x="971550" y="76200"/>
                </a:lnTo>
                <a:lnTo>
                  <a:pt x="933450" y="76200"/>
                </a:lnTo>
                <a:lnTo>
                  <a:pt x="933450" y="57150"/>
                </a:lnTo>
                <a:close/>
              </a:path>
              <a:path w="2324100" h="1656079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2324100" h="1656079">
                <a:moveTo>
                  <a:pt x="933450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920750" y="76200"/>
                </a:lnTo>
                <a:lnTo>
                  <a:pt x="933450" y="57150"/>
                </a:lnTo>
                <a:close/>
              </a:path>
              <a:path w="2324100" h="1656079">
                <a:moveTo>
                  <a:pt x="971550" y="38100"/>
                </a:moveTo>
                <a:lnTo>
                  <a:pt x="933450" y="38100"/>
                </a:lnTo>
                <a:lnTo>
                  <a:pt x="933450" y="76200"/>
                </a:lnTo>
                <a:lnTo>
                  <a:pt x="971550" y="76200"/>
                </a:lnTo>
                <a:lnTo>
                  <a:pt x="1009650" y="57150"/>
                </a:lnTo>
                <a:lnTo>
                  <a:pt x="971550" y="38100"/>
                </a:lnTo>
                <a:close/>
              </a:path>
              <a:path w="2324100" h="1656079">
                <a:moveTo>
                  <a:pt x="895350" y="0"/>
                </a:moveTo>
                <a:lnTo>
                  <a:pt x="933450" y="57150"/>
                </a:lnTo>
                <a:lnTo>
                  <a:pt x="933450" y="38100"/>
                </a:lnTo>
                <a:lnTo>
                  <a:pt x="971550" y="38100"/>
                </a:lnTo>
                <a:lnTo>
                  <a:pt x="895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536060" y="1724659"/>
            <a:ext cx="726440" cy="1666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33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810"/>
              </a:lnSpc>
              <a:tabLst>
                <a:tab pos="4064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*</a:t>
            </a:r>
            <a:r>
              <a:rPr dirty="0" sz="2800" spc="-5" b="1">
                <a:latin typeface="Times New Roman"/>
                <a:cs typeface="Times New Roman"/>
              </a:rPr>
              <a:t>	</a:t>
            </a:r>
            <a:r>
              <a:rPr dirty="0" baseline="-16203" sz="3600" spc="-7" b="1">
                <a:latin typeface="Times New Roman"/>
                <a:cs typeface="Times New Roman"/>
              </a:rPr>
              <a:t>1</a:t>
            </a:r>
            <a:endParaRPr baseline="-16203"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algn="r" marR="4445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C</a:t>
            </a:r>
            <a:r>
              <a:rPr dirty="0" sz="2400" spc="10" b="1">
                <a:latin typeface="Microsoft JhengHei"/>
                <a:cs typeface="Microsoft JhengHei"/>
              </a:rPr>
              <a:t>－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05961" y="4996434"/>
            <a:ext cx="2437130" cy="266700"/>
          </a:xfrm>
          <a:custGeom>
            <a:avLst/>
            <a:gdLst/>
            <a:ahLst/>
            <a:cxnLst/>
            <a:rect l="l" t="t" r="r" b="b"/>
            <a:pathLst>
              <a:path w="2437129" h="266700">
                <a:moveTo>
                  <a:pt x="2436876" y="0"/>
                </a:moveTo>
                <a:lnTo>
                  <a:pt x="2409843" y="67310"/>
                </a:lnTo>
                <a:lnTo>
                  <a:pt x="2378884" y="94297"/>
                </a:lnTo>
                <a:lnTo>
                  <a:pt x="2338813" y="115146"/>
                </a:lnTo>
                <a:lnTo>
                  <a:pt x="2291516" y="128587"/>
                </a:lnTo>
                <a:lnTo>
                  <a:pt x="2238883" y="133350"/>
                </a:lnTo>
                <a:lnTo>
                  <a:pt x="1416430" y="133350"/>
                </a:lnTo>
                <a:lnTo>
                  <a:pt x="1363797" y="138112"/>
                </a:lnTo>
                <a:lnTo>
                  <a:pt x="1316500" y="151553"/>
                </a:lnTo>
                <a:lnTo>
                  <a:pt x="1276429" y="172402"/>
                </a:lnTo>
                <a:lnTo>
                  <a:pt x="1245470" y="199390"/>
                </a:lnTo>
                <a:lnTo>
                  <a:pt x="1218438" y="266700"/>
                </a:lnTo>
                <a:lnTo>
                  <a:pt x="1211365" y="231245"/>
                </a:lnTo>
                <a:lnTo>
                  <a:pt x="1160446" y="172402"/>
                </a:lnTo>
                <a:lnTo>
                  <a:pt x="1120375" y="151553"/>
                </a:lnTo>
                <a:lnTo>
                  <a:pt x="1073078" y="138112"/>
                </a:lnTo>
                <a:lnTo>
                  <a:pt x="1020445" y="133350"/>
                </a:lnTo>
                <a:lnTo>
                  <a:pt x="197992" y="133350"/>
                </a:lnTo>
                <a:lnTo>
                  <a:pt x="145359" y="128587"/>
                </a:lnTo>
                <a:lnTo>
                  <a:pt x="98062" y="115146"/>
                </a:lnTo>
                <a:lnTo>
                  <a:pt x="57991" y="94297"/>
                </a:lnTo>
                <a:lnTo>
                  <a:pt x="27032" y="67310"/>
                </a:lnTo>
                <a:lnTo>
                  <a:pt x="7072" y="3545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573270" y="5276215"/>
            <a:ext cx="478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Microsoft JhengHei"/>
                <a:cs typeface="Microsoft JhengHei"/>
              </a:rPr>
              <a:t>位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474714" y="3265170"/>
            <a:ext cx="1066800" cy="1731645"/>
          </a:xfrm>
          <a:custGeom>
            <a:avLst/>
            <a:gdLst/>
            <a:ahLst/>
            <a:cxnLst/>
            <a:rect l="l" t="t" r="r" b="b"/>
            <a:pathLst>
              <a:path w="1066800" h="1731645">
                <a:moveTo>
                  <a:pt x="0" y="0"/>
                </a:moveTo>
                <a:lnTo>
                  <a:pt x="1066800" y="17312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4714" y="1668017"/>
            <a:ext cx="1066800" cy="198120"/>
          </a:xfrm>
          <a:custGeom>
            <a:avLst/>
            <a:gdLst/>
            <a:ahLst/>
            <a:cxnLst/>
            <a:rect l="l" t="t" r="r" b="b"/>
            <a:pathLst>
              <a:path w="1066800" h="198119">
                <a:moveTo>
                  <a:pt x="0" y="198120"/>
                </a:moveTo>
                <a:lnTo>
                  <a:pt x="1066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4714" y="2065782"/>
            <a:ext cx="1066800" cy="200025"/>
          </a:xfrm>
          <a:custGeom>
            <a:avLst/>
            <a:gdLst/>
            <a:ahLst/>
            <a:cxnLst/>
            <a:rect l="l" t="t" r="r" b="b"/>
            <a:pathLst>
              <a:path w="1066800" h="200025">
                <a:moveTo>
                  <a:pt x="0" y="199643"/>
                </a:moveTo>
                <a:lnTo>
                  <a:pt x="1066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4714" y="1866138"/>
            <a:ext cx="1066800" cy="1198245"/>
          </a:xfrm>
          <a:custGeom>
            <a:avLst/>
            <a:gdLst/>
            <a:ahLst/>
            <a:cxnLst/>
            <a:rect l="l" t="t" r="r" b="b"/>
            <a:pathLst>
              <a:path w="1066800" h="1198245">
                <a:moveTo>
                  <a:pt x="0" y="0"/>
                </a:moveTo>
                <a:lnTo>
                  <a:pt x="1066800" y="11978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4714" y="2265426"/>
            <a:ext cx="1066800" cy="1199515"/>
          </a:xfrm>
          <a:custGeom>
            <a:avLst/>
            <a:gdLst/>
            <a:ahLst/>
            <a:cxnLst/>
            <a:rect l="l" t="t" r="r" b="b"/>
            <a:pathLst>
              <a:path w="1066800" h="1199514">
                <a:moveTo>
                  <a:pt x="0" y="0"/>
                </a:moveTo>
                <a:lnTo>
                  <a:pt x="1066800" y="1199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4714" y="1866138"/>
            <a:ext cx="1066800" cy="2529840"/>
          </a:xfrm>
          <a:custGeom>
            <a:avLst/>
            <a:gdLst/>
            <a:ahLst/>
            <a:cxnLst/>
            <a:rect l="l" t="t" r="r" b="b"/>
            <a:pathLst>
              <a:path w="1066800" h="2529840">
                <a:moveTo>
                  <a:pt x="0" y="0"/>
                </a:moveTo>
                <a:lnTo>
                  <a:pt x="1066800" y="2529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74714" y="2666238"/>
            <a:ext cx="1066800" cy="599440"/>
          </a:xfrm>
          <a:custGeom>
            <a:avLst/>
            <a:gdLst/>
            <a:ahLst/>
            <a:cxnLst/>
            <a:rect l="l" t="t" r="r" b="b"/>
            <a:pathLst>
              <a:path w="1066800" h="599439">
                <a:moveTo>
                  <a:pt x="0" y="598932"/>
                </a:moveTo>
                <a:lnTo>
                  <a:pt x="1066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74714" y="3265170"/>
            <a:ext cx="1066800" cy="866140"/>
          </a:xfrm>
          <a:custGeom>
            <a:avLst/>
            <a:gdLst/>
            <a:ahLst/>
            <a:cxnLst/>
            <a:rect l="l" t="t" r="r" b="b"/>
            <a:pathLst>
              <a:path w="1066800" h="866139">
                <a:moveTo>
                  <a:pt x="0" y="0"/>
                </a:moveTo>
                <a:lnTo>
                  <a:pt x="1066800" y="8656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722114" y="4066794"/>
            <a:ext cx="1221105" cy="6629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255270">
              <a:lnSpc>
                <a:spcPts val="2265"/>
              </a:lnSpc>
              <a:spcBef>
                <a:spcPts val="285"/>
              </a:spcBef>
            </a:pPr>
            <a:r>
              <a:rPr dirty="0" sz="2000" b="1"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marL="59055">
              <a:lnSpc>
                <a:spcPts val="1785"/>
              </a:lnSpc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字块地址</a:t>
            </a:r>
            <a:endParaRPr sz="1600">
              <a:latin typeface="Microsoft JhengHei UI"/>
              <a:cs typeface="Microsoft JhengHei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42838" y="4066794"/>
            <a:ext cx="989330" cy="6629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R="213995">
              <a:lnSpc>
                <a:spcPct val="100000"/>
              </a:lnSpc>
              <a:spcBef>
                <a:spcPts val="229"/>
              </a:spcBef>
            </a:pPr>
            <a:r>
              <a:rPr dirty="0" sz="1600" spc="5" b="1">
                <a:solidFill>
                  <a:srgbClr val="073D86"/>
                </a:solidFill>
                <a:latin typeface="Microsoft JhengHei UI"/>
                <a:cs typeface="Microsoft JhengHei UI"/>
              </a:rPr>
              <a:t>字块</a:t>
            </a:r>
            <a:endParaRPr sz="1600">
              <a:latin typeface="Microsoft JhengHei UI"/>
              <a:cs typeface="Microsoft JhengHei UI"/>
            </a:endParaRPr>
          </a:p>
          <a:p>
            <a:pPr algn="ctr" marR="112395">
              <a:lnSpc>
                <a:spcPct val="100000"/>
              </a:lnSpc>
              <a:spcBef>
                <a:spcPts val="555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内地址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2110" y="4218813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Microsoft JhengHei"/>
                <a:cs typeface="Microsoft JhengHei"/>
              </a:rPr>
              <a:t>否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3148" y="495376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0" y="342900"/>
                </a:moveTo>
                <a:lnTo>
                  <a:pt x="57149" y="457200"/>
                </a:lnTo>
                <a:lnTo>
                  <a:pt x="95249" y="381000"/>
                </a:lnTo>
                <a:lnTo>
                  <a:pt x="38099" y="381000"/>
                </a:lnTo>
                <a:lnTo>
                  <a:pt x="38099" y="368300"/>
                </a:lnTo>
                <a:lnTo>
                  <a:pt x="0" y="342900"/>
                </a:lnTo>
                <a:close/>
              </a:path>
              <a:path w="114300" h="457200">
                <a:moveTo>
                  <a:pt x="38099" y="368300"/>
                </a:moveTo>
                <a:lnTo>
                  <a:pt x="38099" y="381000"/>
                </a:lnTo>
                <a:lnTo>
                  <a:pt x="57149" y="381000"/>
                </a:lnTo>
                <a:lnTo>
                  <a:pt x="38099" y="368300"/>
                </a:lnTo>
                <a:close/>
              </a:path>
              <a:path w="114300" h="457200">
                <a:moveTo>
                  <a:pt x="76199" y="0"/>
                </a:moveTo>
                <a:lnTo>
                  <a:pt x="38099" y="0"/>
                </a:lnTo>
                <a:lnTo>
                  <a:pt x="38099" y="368300"/>
                </a:lnTo>
                <a:lnTo>
                  <a:pt x="57149" y="381000"/>
                </a:lnTo>
                <a:lnTo>
                  <a:pt x="76199" y="368300"/>
                </a:lnTo>
                <a:lnTo>
                  <a:pt x="76199" y="0"/>
                </a:lnTo>
                <a:close/>
              </a:path>
              <a:path w="114300" h="457200">
                <a:moveTo>
                  <a:pt x="76199" y="368300"/>
                </a:moveTo>
                <a:lnTo>
                  <a:pt x="57149" y="381000"/>
                </a:lnTo>
                <a:lnTo>
                  <a:pt x="76199" y="381000"/>
                </a:lnTo>
                <a:lnTo>
                  <a:pt x="76199" y="368300"/>
                </a:lnTo>
                <a:close/>
              </a:path>
              <a:path w="114300" h="457200">
                <a:moveTo>
                  <a:pt x="114299" y="342900"/>
                </a:moveTo>
                <a:lnTo>
                  <a:pt x="76199" y="368300"/>
                </a:lnTo>
                <a:lnTo>
                  <a:pt x="76199" y="381000"/>
                </a:lnTo>
                <a:lnTo>
                  <a:pt x="95249" y="381000"/>
                </a:lnTo>
                <a:lnTo>
                  <a:pt x="114299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53339" y="4863377"/>
            <a:ext cx="642620" cy="82232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000" b="1">
                <a:latin typeface="Microsoft JhengHei"/>
                <a:cs typeface="Microsoft JhengHei"/>
              </a:rPr>
              <a:t>是</a:t>
            </a:r>
            <a:endParaRPr sz="2000">
              <a:latin typeface="Microsoft JhengHei"/>
              <a:cs typeface="Microsoft JhengHei"/>
            </a:endParaRPr>
          </a:p>
          <a:p>
            <a:pPr marL="168910">
              <a:lnSpc>
                <a:spcPct val="100000"/>
              </a:lnSpc>
              <a:spcBef>
                <a:spcPts val="810"/>
              </a:spcBef>
            </a:pPr>
            <a:r>
              <a:rPr dirty="0" sz="1800" spc="10" b="1">
                <a:latin typeface="Microsoft JhengHei"/>
                <a:cs typeface="Microsoft JhengHei"/>
              </a:rPr>
              <a:t>命中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02742" y="5540755"/>
            <a:ext cx="8379459" cy="111125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1528445">
              <a:lnSpc>
                <a:spcPct val="100000"/>
              </a:lnSpc>
              <a:spcBef>
                <a:spcPts val="1495"/>
              </a:spcBef>
              <a:tabLst>
                <a:tab pos="3212465" algn="l"/>
              </a:tabLst>
            </a:pP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每个缓存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块	</a:t>
            </a:r>
            <a:r>
              <a:rPr dirty="0" sz="2400" b="1" i="1">
                <a:solidFill>
                  <a:srgbClr val="800000"/>
                </a:solidFill>
                <a:latin typeface="Times New Roman"/>
                <a:cs typeface="Times New Roman"/>
              </a:rPr>
              <a:t>j</a:t>
            </a:r>
            <a:r>
              <a:rPr dirty="0" sz="2400" spc="-10" b="1" i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可以</a:t>
            </a:r>
            <a:r>
              <a:rPr dirty="0" sz="2400" b="1">
                <a:latin typeface="Microsoft JhengHei"/>
                <a:cs typeface="Microsoft JhengHei"/>
              </a:rPr>
              <a:t>和</a:t>
            </a:r>
            <a:r>
              <a:rPr dirty="0" sz="2400" spc="15" b="1">
                <a:latin typeface="Microsoft JhengHei"/>
                <a:cs typeface="Microsoft JhengHei"/>
              </a:rPr>
              <a:t>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若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干</a:t>
            </a:r>
            <a:r>
              <a:rPr dirty="0" sz="2400" spc="5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latin typeface="Microsoft JhengHei"/>
                <a:cs typeface="Microsoft JhengHei"/>
              </a:rPr>
              <a:t>个</a:t>
            </a:r>
            <a:r>
              <a:rPr dirty="0" sz="2400" spc="5" b="1">
                <a:latin typeface="Microsoft JhengHei"/>
                <a:cs typeface="Microsoft JhengHei"/>
              </a:rPr>
              <a:t>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主存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块</a:t>
            </a:r>
            <a:r>
              <a:rPr dirty="0" sz="2400" spc="5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对应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696720" algn="l"/>
                <a:tab pos="1932939" algn="l"/>
              </a:tabLst>
            </a:pP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每个主存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块	</a:t>
            </a:r>
            <a:r>
              <a:rPr dirty="0" sz="2400" b="1" i="1">
                <a:solidFill>
                  <a:srgbClr val="800000"/>
                </a:solidFill>
                <a:latin typeface="Times New Roman"/>
                <a:cs typeface="Times New Roman"/>
              </a:rPr>
              <a:t>i	</a:t>
            </a:r>
            <a:r>
              <a:rPr dirty="0" sz="2400" spc="10" b="1">
                <a:latin typeface="Microsoft JhengHei"/>
                <a:cs typeface="Microsoft JhengHei"/>
              </a:rPr>
              <a:t>只能</a:t>
            </a:r>
            <a:r>
              <a:rPr dirty="0" sz="2400" b="1">
                <a:latin typeface="Microsoft JhengHei"/>
                <a:cs typeface="Microsoft JhengHei"/>
              </a:rPr>
              <a:t>和</a:t>
            </a:r>
            <a:r>
              <a:rPr dirty="0" sz="2400" spc="-5" b="1">
                <a:latin typeface="Microsoft JhengHei"/>
                <a:cs typeface="Microsoft JhengHei"/>
              </a:rPr>
              <a:t> </a:t>
            </a:r>
            <a:r>
              <a:rPr dirty="0" sz="2400" b="1">
                <a:solidFill>
                  <a:srgbClr val="5EADFF"/>
                </a:solidFill>
                <a:latin typeface="Microsoft JhengHei"/>
                <a:cs typeface="Microsoft JhengHei"/>
              </a:rPr>
              <a:t>一</a:t>
            </a:r>
            <a:r>
              <a:rPr dirty="0" sz="2400" spc="-15" b="1">
                <a:solidFill>
                  <a:srgbClr val="5EADFF"/>
                </a:solidFill>
                <a:latin typeface="Microsoft JhengHei"/>
                <a:cs typeface="Microsoft JhengHei"/>
              </a:rPr>
              <a:t> </a:t>
            </a:r>
            <a:r>
              <a:rPr dirty="0" sz="2400" b="1">
                <a:latin typeface="Microsoft JhengHei"/>
                <a:cs typeface="Microsoft JhengHei"/>
              </a:rPr>
              <a:t>个</a:t>
            </a:r>
            <a:r>
              <a:rPr dirty="0" sz="2400" spc="-15" b="1">
                <a:latin typeface="Microsoft JhengHei"/>
                <a:cs typeface="Microsoft JhengHei"/>
              </a:rPr>
              <a:t> </a:t>
            </a:r>
            <a:r>
              <a:rPr dirty="0" sz="2400" spc="10" b="1">
                <a:solidFill>
                  <a:srgbClr val="800000"/>
                </a:solidFill>
                <a:latin typeface="Microsoft JhengHei"/>
                <a:cs typeface="Microsoft JhengHei"/>
              </a:rPr>
              <a:t>缓存</a:t>
            </a:r>
            <a:r>
              <a:rPr dirty="0" sz="2400" b="1">
                <a:solidFill>
                  <a:srgbClr val="800000"/>
                </a:solidFill>
                <a:latin typeface="Microsoft JhengHei"/>
                <a:cs typeface="Microsoft JhengHei"/>
              </a:rPr>
              <a:t>块</a:t>
            </a:r>
            <a:r>
              <a:rPr dirty="0" sz="2400" spc="-10" b="1">
                <a:solidFill>
                  <a:srgbClr val="800000"/>
                </a:solidFill>
                <a:latin typeface="Microsoft JhengHei"/>
                <a:cs typeface="Microsoft JhengHei"/>
              </a:rPr>
              <a:t> </a:t>
            </a:r>
            <a:r>
              <a:rPr dirty="0" sz="2400" spc="10" b="1">
                <a:latin typeface="Microsoft JhengHei"/>
                <a:cs typeface="Microsoft JhengHei"/>
              </a:rPr>
              <a:t>对应，</a:t>
            </a:r>
            <a:r>
              <a:rPr dirty="0" sz="2400" spc="10" b="1">
                <a:solidFill>
                  <a:srgbClr val="1303EC"/>
                </a:solidFill>
                <a:latin typeface="Microsoft JhengHei"/>
                <a:cs typeface="Microsoft JhengHei"/>
              </a:rPr>
              <a:t>不灵活，降低命中率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05967" y="1243329"/>
            <a:ext cx="2207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800000"/>
                </a:solidFill>
                <a:latin typeface="Microsoft JhengHei"/>
                <a:cs typeface="Microsoft JhengHei"/>
              </a:rPr>
              <a:t>或 </a:t>
            </a:r>
            <a:r>
              <a:rPr dirty="0" sz="2800" spc="-5" b="1" i="1">
                <a:solidFill>
                  <a:srgbClr val="800000"/>
                </a:solidFill>
                <a:latin typeface="Times New Roman"/>
                <a:cs typeface="Times New Roman"/>
              </a:rPr>
              <a:t>J </a:t>
            </a:r>
            <a:r>
              <a:rPr dirty="0" sz="2800" spc="-5" b="1">
                <a:solidFill>
                  <a:srgbClr val="800000"/>
                </a:solidFill>
                <a:latin typeface="Times New Roman"/>
                <a:cs typeface="Times New Roman"/>
              </a:rPr>
              <a:t>= </a:t>
            </a:r>
            <a:r>
              <a:rPr dirty="0" sz="2800" spc="-5" b="1" i="1">
                <a:solidFill>
                  <a:srgbClr val="800000"/>
                </a:solidFill>
                <a:latin typeface="Times New Roman"/>
                <a:cs typeface="Times New Roman"/>
              </a:rPr>
              <a:t>I </a:t>
            </a:r>
            <a:r>
              <a:rPr dirty="0" sz="2400" b="1">
                <a:solidFill>
                  <a:srgbClr val="800000"/>
                </a:solidFill>
                <a:latin typeface="Times New Roman"/>
                <a:cs typeface="Times New Roman"/>
              </a:rPr>
              <a:t>mod</a:t>
            </a:r>
            <a:r>
              <a:rPr dirty="0" sz="2400" spc="65" b="1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7" b="1" i="1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baseline="25525" sz="277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55992" y="4270247"/>
            <a:ext cx="1417320" cy="346075"/>
          </a:xfrm>
          <a:prstGeom prst="rect">
            <a:avLst/>
          </a:prstGeom>
          <a:solidFill>
            <a:srgbClr val="5EADFF"/>
          </a:solidFill>
        </p:spPr>
        <p:txBody>
          <a:bodyPr wrap="square" lIns="0" tIns="0" rIns="0" bIns="0" rtlCol="0" vert="horz">
            <a:spAutoFit/>
          </a:bodyPr>
          <a:lstStyle/>
          <a:p>
            <a:pPr marL="176530">
              <a:lnSpc>
                <a:spcPts val="1685"/>
              </a:lnSpc>
            </a:pPr>
            <a:r>
              <a:rPr dirty="0" baseline="-17361" sz="2400" spc="7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baseline="-17361" sz="2400" spc="7" b="1">
                <a:solidFill>
                  <a:srgbClr val="C5E7FB"/>
                </a:solidFill>
                <a:latin typeface="Candara"/>
                <a:cs typeface="Candara"/>
              </a:rPr>
              <a:t>2</a:t>
            </a:r>
            <a:r>
              <a:rPr dirty="0" sz="1050" spc="5" b="1" i="1">
                <a:solidFill>
                  <a:srgbClr val="C5E7FB"/>
                </a:solidFill>
                <a:latin typeface="Candara"/>
                <a:cs typeface="Candara"/>
              </a:rPr>
              <a:t>c</a:t>
            </a:r>
            <a:r>
              <a:rPr dirty="0" sz="1050" spc="5" b="1">
                <a:solidFill>
                  <a:srgbClr val="C5E7FB"/>
                </a:solidFill>
                <a:latin typeface="Candara"/>
                <a:cs typeface="Candara"/>
              </a:rPr>
              <a:t>+1</a:t>
            </a:r>
            <a:endParaRPr sz="1050">
              <a:latin typeface="Candara"/>
              <a:cs typeface="Candar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51419" y="2887979"/>
            <a:ext cx="1440180" cy="346075"/>
          </a:xfrm>
          <a:custGeom>
            <a:avLst/>
            <a:gdLst/>
            <a:ahLst/>
            <a:cxnLst/>
            <a:rect l="l" t="t" r="r" b="b"/>
            <a:pathLst>
              <a:path w="1440179" h="346075">
                <a:moveTo>
                  <a:pt x="0" y="345948"/>
                </a:moveTo>
                <a:lnTo>
                  <a:pt x="1440179" y="345948"/>
                </a:lnTo>
                <a:lnTo>
                  <a:pt x="1440179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51419" y="2887979"/>
            <a:ext cx="1440180" cy="346075"/>
          </a:xfrm>
          <a:custGeom>
            <a:avLst/>
            <a:gdLst/>
            <a:ahLst/>
            <a:cxnLst/>
            <a:rect l="l" t="t" r="r" b="b"/>
            <a:pathLst>
              <a:path w="1440179" h="346075">
                <a:moveTo>
                  <a:pt x="0" y="345948"/>
                </a:moveTo>
                <a:lnTo>
                  <a:pt x="1440179" y="345948"/>
                </a:lnTo>
                <a:lnTo>
                  <a:pt x="1440179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9143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555992" y="2906013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b="1">
                <a:solidFill>
                  <a:srgbClr val="C5E7FB"/>
                </a:solidFill>
                <a:latin typeface="Candara"/>
                <a:cs typeface="Candara"/>
              </a:rPr>
              <a:t>2</a:t>
            </a:r>
            <a:r>
              <a:rPr dirty="0" baseline="26455" sz="1575" b="1" i="1">
                <a:solidFill>
                  <a:srgbClr val="C5E7FB"/>
                </a:solidFill>
                <a:latin typeface="Candara"/>
                <a:cs typeface="Candara"/>
              </a:rPr>
              <a:t>c</a:t>
            </a:r>
            <a:endParaRPr baseline="26455" sz="1575">
              <a:latin typeface="Candara"/>
              <a:cs typeface="Candar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551419" y="1533144"/>
            <a:ext cx="1440180" cy="344805"/>
          </a:xfrm>
          <a:custGeom>
            <a:avLst/>
            <a:gdLst/>
            <a:ahLst/>
            <a:cxnLst/>
            <a:rect l="l" t="t" r="r" b="b"/>
            <a:pathLst>
              <a:path w="1440179" h="344805">
                <a:moveTo>
                  <a:pt x="0" y="344424"/>
                </a:moveTo>
                <a:lnTo>
                  <a:pt x="1440179" y="344424"/>
                </a:lnTo>
                <a:lnTo>
                  <a:pt x="1440179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5EA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51419" y="1533144"/>
            <a:ext cx="1440180" cy="344805"/>
          </a:xfrm>
          <a:custGeom>
            <a:avLst/>
            <a:gdLst/>
            <a:ahLst/>
            <a:cxnLst/>
            <a:rect l="l" t="t" r="r" b="b"/>
            <a:pathLst>
              <a:path w="1440179" h="344805">
                <a:moveTo>
                  <a:pt x="0" y="344424"/>
                </a:moveTo>
                <a:lnTo>
                  <a:pt x="1440179" y="344424"/>
                </a:lnTo>
                <a:lnTo>
                  <a:pt x="1440179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9144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555992" y="1551254"/>
            <a:ext cx="141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C5E7FB"/>
                </a:solidFill>
                <a:latin typeface="Microsoft JhengHei UI"/>
                <a:cs typeface="Microsoft JhengHei UI"/>
              </a:rPr>
              <a:t>字块</a:t>
            </a:r>
            <a:r>
              <a:rPr dirty="0" sz="1600" spc="-5" b="1">
                <a:solidFill>
                  <a:srgbClr val="C5E7FB"/>
                </a:solidFill>
                <a:latin typeface="Candara"/>
                <a:cs typeface="Candara"/>
              </a:rPr>
              <a:t>0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91478" y="1668017"/>
            <a:ext cx="1061085" cy="198120"/>
          </a:xfrm>
          <a:custGeom>
            <a:avLst/>
            <a:gdLst/>
            <a:ahLst/>
            <a:cxnLst/>
            <a:rect l="l" t="t" r="r" b="b"/>
            <a:pathLst>
              <a:path w="1061084" h="198119">
                <a:moveTo>
                  <a:pt x="0" y="198120"/>
                </a:moveTo>
                <a:lnTo>
                  <a:pt x="1060703" y="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91478" y="1866138"/>
            <a:ext cx="1061085" cy="1198245"/>
          </a:xfrm>
          <a:custGeom>
            <a:avLst/>
            <a:gdLst/>
            <a:ahLst/>
            <a:cxnLst/>
            <a:rect l="l" t="t" r="r" b="b"/>
            <a:pathLst>
              <a:path w="1061084" h="1198245">
                <a:moveTo>
                  <a:pt x="0" y="0"/>
                </a:moveTo>
                <a:lnTo>
                  <a:pt x="1060703" y="1197864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91478" y="1866138"/>
            <a:ext cx="1061085" cy="2529840"/>
          </a:xfrm>
          <a:custGeom>
            <a:avLst/>
            <a:gdLst/>
            <a:ahLst/>
            <a:cxnLst/>
            <a:rect l="l" t="t" r="r" b="b"/>
            <a:pathLst>
              <a:path w="1061084" h="2529840">
                <a:moveTo>
                  <a:pt x="0" y="0"/>
                </a:moveTo>
                <a:lnTo>
                  <a:pt x="1060703" y="2529840"/>
                </a:lnTo>
              </a:path>
            </a:pathLst>
          </a:custGeom>
          <a:ln w="38100">
            <a:solidFill>
              <a:srgbClr val="5EAD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4326635" y="1717548"/>
          <a:ext cx="2186305" cy="170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1371600"/>
              </a:tblGrid>
              <a:tr h="34747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952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600" spc="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75" b="1">
                          <a:solidFill>
                            <a:srgbClr val="C5E7FB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C5E7FB"/>
                          </a:solidFill>
                          <a:latin typeface="Candara"/>
                          <a:cs typeface="Candara"/>
                        </a:rPr>
                        <a:t>0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9525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5EADFF"/>
                    </a:solidFill>
                  </a:tcPr>
                </a:tc>
              </a:tr>
              <a:tr h="34594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7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82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8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360"/>
                        </a:spcBef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…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9720" vert="vert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91440">
                        <a:lnSpc>
                          <a:spcPts val="1710"/>
                        </a:lnSpc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标记</a:t>
                      </a:r>
                      <a:endParaRPr sz="16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 spc="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字</a:t>
                      </a:r>
                      <a:r>
                        <a:rPr dirty="0" sz="1600" spc="-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块</a:t>
                      </a:r>
                      <a:r>
                        <a:rPr dirty="0" sz="1600" spc="-65" b="1">
                          <a:solidFill>
                            <a:srgbClr val="073D86"/>
                          </a:solidFill>
                          <a:latin typeface="Microsoft JhengHei UI"/>
                          <a:cs typeface="Microsoft JhengHei UI"/>
                        </a:rPr>
                        <a:t> 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2</a:t>
                      </a:r>
                      <a:r>
                        <a:rPr dirty="0" baseline="26455" sz="1575" b="1" i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c</a:t>
                      </a:r>
                      <a:r>
                        <a:rPr dirty="0" sz="1600" b="1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-1</a:t>
                      </a:r>
                      <a:endParaRPr sz="1600">
                        <a:latin typeface="Candara"/>
                        <a:cs typeface="Candara"/>
                      </a:endParaRPr>
                    </a:p>
                  </a:txBody>
                  <a:tcPr marL="0" marR="0" marB="0" marT="1778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028950" y="363474"/>
            <a:ext cx="33839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直接</a:t>
            </a:r>
            <a:r>
              <a:rPr dirty="0" sz="4400"/>
              <a:t>映射方式</a:t>
            </a:r>
            <a:endParaRPr sz="4400"/>
          </a:p>
        </p:txBody>
      </p:sp>
      <p:sp>
        <p:nvSpPr>
          <p:cNvPr id="82" name="object 8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费翔林</dc:creator>
  <dc:title>CH4 存储管理</dc:title>
  <dcterms:created xsi:type="dcterms:W3CDTF">2019-09-12T16:04:58Z</dcterms:created>
  <dcterms:modified xsi:type="dcterms:W3CDTF">2019-09-12T16:04:58Z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