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17576" y="2226564"/>
            <a:ext cx="8403336" cy="4003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8759" y="1585671"/>
            <a:ext cx="6126480" cy="1713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Candara"/>
                <a:cs typeface="Candar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hlink"/>
                </a:solidFill>
                <a:latin typeface="华文新魏"/>
                <a:cs typeface="华文新魏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Candara"/>
                <a:cs typeface="Candar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Candara"/>
                <a:cs typeface="Candar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224" y="858774"/>
            <a:ext cx="809955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Candara"/>
                <a:cs typeface="Candar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39" y="2440685"/>
            <a:ext cx="7614920" cy="2806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hlink"/>
                </a:solidFill>
                <a:latin typeface="华文新魏"/>
                <a:cs typeface="华文新魏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603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54852" y="5500115"/>
            <a:ext cx="2880360" cy="713740"/>
          </a:xfrm>
          <a:custGeom>
            <a:avLst/>
            <a:gdLst/>
            <a:ahLst/>
            <a:cxnLst/>
            <a:rect l="l" t="t" r="r" b="b"/>
            <a:pathLst>
              <a:path w="2880359" h="713739">
                <a:moveTo>
                  <a:pt x="2880359" y="0"/>
                </a:moveTo>
                <a:lnTo>
                  <a:pt x="2874009" y="0"/>
                </a:lnTo>
                <a:lnTo>
                  <a:pt x="2752598" y="20066"/>
                </a:lnTo>
                <a:lnTo>
                  <a:pt x="2629154" y="42291"/>
                </a:lnTo>
                <a:lnTo>
                  <a:pt x="2373629" y="91376"/>
                </a:lnTo>
                <a:lnTo>
                  <a:pt x="2105405" y="149326"/>
                </a:lnTo>
                <a:lnTo>
                  <a:pt x="1824481" y="216192"/>
                </a:lnTo>
                <a:lnTo>
                  <a:pt x="1566799" y="280835"/>
                </a:lnTo>
                <a:lnTo>
                  <a:pt x="843026" y="443534"/>
                </a:lnTo>
                <a:lnTo>
                  <a:pt x="621665" y="488111"/>
                </a:lnTo>
                <a:lnTo>
                  <a:pt x="200151" y="566127"/>
                </a:lnTo>
                <a:lnTo>
                  <a:pt x="0" y="599554"/>
                </a:lnTo>
                <a:lnTo>
                  <a:pt x="270383" y="637451"/>
                </a:lnTo>
                <a:lnTo>
                  <a:pt x="398145" y="653046"/>
                </a:lnTo>
                <a:lnTo>
                  <a:pt x="645032" y="679792"/>
                </a:lnTo>
                <a:lnTo>
                  <a:pt x="874902" y="697623"/>
                </a:lnTo>
                <a:lnTo>
                  <a:pt x="985647" y="704316"/>
                </a:lnTo>
                <a:lnTo>
                  <a:pt x="1094231" y="708774"/>
                </a:lnTo>
                <a:lnTo>
                  <a:pt x="1298575" y="713232"/>
                </a:lnTo>
                <a:lnTo>
                  <a:pt x="1396492" y="713232"/>
                </a:lnTo>
                <a:lnTo>
                  <a:pt x="1585976" y="708774"/>
                </a:lnTo>
                <a:lnTo>
                  <a:pt x="1675383" y="704316"/>
                </a:lnTo>
                <a:lnTo>
                  <a:pt x="1845691" y="690943"/>
                </a:lnTo>
                <a:lnTo>
                  <a:pt x="1928749" y="682028"/>
                </a:lnTo>
                <a:lnTo>
                  <a:pt x="2086228" y="659739"/>
                </a:lnTo>
                <a:lnTo>
                  <a:pt x="2235327" y="632993"/>
                </a:lnTo>
                <a:lnTo>
                  <a:pt x="2375789" y="601789"/>
                </a:lnTo>
                <a:lnTo>
                  <a:pt x="2509901" y="566127"/>
                </a:lnTo>
                <a:lnTo>
                  <a:pt x="2637663" y="526008"/>
                </a:lnTo>
                <a:lnTo>
                  <a:pt x="2759075" y="481431"/>
                </a:lnTo>
                <a:lnTo>
                  <a:pt x="2876042" y="434619"/>
                </a:lnTo>
                <a:lnTo>
                  <a:pt x="2880359" y="432396"/>
                </a:lnTo>
                <a:lnTo>
                  <a:pt x="2880359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21279" y="5372100"/>
            <a:ext cx="5552440" cy="850900"/>
          </a:xfrm>
          <a:custGeom>
            <a:avLst/>
            <a:gdLst/>
            <a:ahLst/>
            <a:cxnLst/>
            <a:rect l="l" t="t" r="r" b="b"/>
            <a:pathLst>
              <a:path w="5552440" h="850900">
                <a:moveTo>
                  <a:pt x="853694" y="0"/>
                </a:moveTo>
                <a:lnTo>
                  <a:pt x="685419" y="0"/>
                </a:lnTo>
                <a:lnTo>
                  <a:pt x="527938" y="4444"/>
                </a:lnTo>
                <a:lnTo>
                  <a:pt x="381000" y="11175"/>
                </a:lnTo>
                <a:lnTo>
                  <a:pt x="244856" y="22352"/>
                </a:lnTo>
                <a:lnTo>
                  <a:pt x="117093" y="35687"/>
                </a:lnTo>
                <a:lnTo>
                  <a:pt x="0" y="53593"/>
                </a:lnTo>
                <a:lnTo>
                  <a:pt x="334263" y="96012"/>
                </a:lnTo>
                <a:lnTo>
                  <a:pt x="693928" y="156209"/>
                </a:lnTo>
                <a:lnTo>
                  <a:pt x="1079245" y="234365"/>
                </a:lnTo>
                <a:lnTo>
                  <a:pt x="1283716" y="278993"/>
                </a:lnTo>
                <a:lnTo>
                  <a:pt x="1869058" y="421843"/>
                </a:lnTo>
                <a:lnTo>
                  <a:pt x="2563114" y="575856"/>
                </a:lnTo>
                <a:lnTo>
                  <a:pt x="2726944" y="607098"/>
                </a:lnTo>
                <a:lnTo>
                  <a:pt x="2882392" y="638352"/>
                </a:lnTo>
                <a:lnTo>
                  <a:pt x="3035681" y="667372"/>
                </a:lnTo>
                <a:lnTo>
                  <a:pt x="3329431" y="716470"/>
                </a:lnTo>
                <a:lnTo>
                  <a:pt x="3469894" y="738797"/>
                </a:lnTo>
                <a:lnTo>
                  <a:pt x="3738245" y="774509"/>
                </a:lnTo>
                <a:lnTo>
                  <a:pt x="3991483" y="805751"/>
                </a:lnTo>
                <a:lnTo>
                  <a:pt x="4112895" y="816914"/>
                </a:lnTo>
                <a:lnTo>
                  <a:pt x="4342765" y="834770"/>
                </a:lnTo>
                <a:lnTo>
                  <a:pt x="4453509" y="841463"/>
                </a:lnTo>
                <a:lnTo>
                  <a:pt x="4666361" y="850392"/>
                </a:lnTo>
                <a:lnTo>
                  <a:pt x="4864354" y="850392"/>
                </a:lnTo>
                <a:lnTo>
                  <a:pt x="5051679" y="845921"/>
                </a:lnTo>
                <a:lnTo>
                  <a:pt x="5141087" y="841463"/>
                </a:lnTo>
                <a:lnTo>
                  <a:pt x="5228336" y="834770"/>
                </a:lnTo>
                <a:lnTo>
                  <a:pt x="5475351" y="807986"/>
                </a:lnTo>
                <a:lnTo>
                  <a:pt x="5551932" y="796823"/>
                </a:lnTo>
                <a:lnTo>
                  <a:pt x="5305044" y="765581"/>
                </a:lnTo>
                <a:lnTo>
                  <a:pt x="5043170" y="727633"/>
                </a:lnTo>
                <a:lnTo>
                  <a:pt x="4474718" y="629424"/>
                </a:lnTo>
                <a:lnTo>
                  <a:pt x="3840353" y="497738"/>
                </a:lnTo>
                <a:lnTo>
                  <a:pt x="2854706" y="263372"/>
                </a:lnTo>
                <a:lnTo>
                  <a:pt x="2586482" y="205359"/>
                </a:lnTo>
                <a:lnTo>
                  <a:pt x="2331085" y="156209"/>
                </a:lnTo>
                <a:lnTo>
                  <a:pt x="2207514" y="133858"/>
                </a:lnTo>
                <a:lnTo>
                  <a:pt x="2086229" y="113791"/>
                </a:lnTo>
                <a:lnTo>
                  <a:pt x="1969134" y="96012"/>
                </a:lnTo>
                <a:lnTo>
                  <a:pt x="1630680" y="51308"/>
                </a:lnTo>
                <a:lnTo>
                  <a:pt x="1419859" y="31241"/>
                </a:lnTo>
                <a:lnTo>
                  <a:pt x="1221994" y="15621"/>
                </a:lnTo>
                <a:lnTo>
                  <a:pt x="1032509" y="4444"/>
                </a:lnTo>
                <a:lnTo>
                  <a:pt x="853694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32354" y="5385053"/>
            <a:ext cx="5474335" cy="774700"/>
          </a:xfrm>
          <a:custGeom>
            <a:avLst/>
            <a:gdLst/>
            <a:ahLst/>
            <a:cxnLst/>
            <a:rect l="l" t="t" r="r" b="b"/>
            <a:pathLst>
              <a:path w="5474334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497" y="46863"/>
                </a:lnTo>
                <a:lnTo>
                  <a:pt x="238378" y="37973"/>
                </a:lnTo>
                <a:lnTo>
                  <a:pt x="312927" y="28956"/>
                </a:lnTo>
                <a:lnTo>
                  <a:pt x="395858" y="22352"/>
                </a:lnTo>
                <a:lnTo>
                  <a:pt x="491617" y="15621"/>
                </a:lnTo>
                <a:lnTo>
                  <a:pt x="596010" y="8890"/>
                </a:lnTo>
                <a:lnTo>
                  <a:pt x="712978" y="4445"/>
                </a:lnTo>
                <a:lnTo>
                  <a:pt x="840740" y="2286"/>
                </a:lnTo>
                <a:lnTo>
                  <a:pt x="979043" y="0"/>
                </a:lnTo>
                <a:lnTo>
                  <a:pt x="1128013" y="2286"/>
                </a:lnTo>
                <a:lnTo>
                  <a:pt x="1287653" y="6731"/>
                </a:lnTo>
                <a:lnTo>
                  <a:pt x="1460119" y="15621"/>
                </a:lnTo>
                <a:lnTo>
                  <a:pt x="1643125" y="26797"/>
                </a:lnTo>
                <a:lnTo>
                  <a:pt x="1836800" y="44577"/>
                </a:lnTo>
                <a:lnTo>
                  <a:pt x="2043303" y="64643"/>
                </a:lnTo>
                <a:lnTo>
                  <a:pt x="2262505" y="89281"/>
                </a:lnTo>
                <a:lnTo>
                  <a:pt x="2492374" y="118237"/>
                </a:lnTo>
                <a:lnTo>
                  <a:pt x="2734945" y="153924"/>
                </a:lnTo>
                <a:lnTo>
                  <a:pt x="2988310" y="194056"/>
                </a:lnTo>
                <a:lnTo>
                  <a:pt x="3254248" y="240957"/>
                </a:lnTo>
                <a:lnTo>
                  <a:pt x="3533140" y="296735"/>
                </a:lnTo>
                <a:lnTo>
                  <a:pt x="3824731" y="356971"/>
                </a:lnTo>
                <a:lnTo>
                  <a:pt x="4129024" y="423913"/>
                </a:lnTo>
                <a:lnTo>
                  <a:pt x="4446143" y="499770"/>
                </a:lnTo>
                <a:lnTo>
                  <a:pt x="4776089" y="582320"/>
                </a:lnTo>
                <a:lnTo>
                  <a:pt x="5118735" y="673785"/>
                </a:lnTo>
                <a:lnTo>
                  <a:pt x="5474208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16702" y="5371338"/>
            <a:ext cx="3312160" cy="650875"/>
          </a:xfrm>
          <a:custGeom>
            <a:avLst/>
            <a:gdLst/>
            <a:ahLst/>
            <a:cxnLst/>
            <a:rect l="l" t="t" r="r" b="b"/>
            <a:pathLst>
              <a:path w="3312159" h="650875">
                <a:moveTo>
                  <a:pt x="0" y="650748"/>
                </a:moveTo>
                <a:lnTo>
                  <a:pt x="95758" y="624001"/>
                </a:lnTo>
                <a:lnTo>
                  <a:pt x="357505" y="554913"/>
                </a:lnTo>
                <a:lnTo>
                  <a:pt x="538480" y="508114"/>
                </a:lnTo>
                <a:lnTo>
                  <a:pt x="747013" y="456857"/>
                </a:lnTo>
                <a:lnTo>
                  <a:pt x="979043" y="401142"/>
                </a:lnTo>
                <a:lnTo>
                  <a:pt x="1228090" y="340969"/>
                </a:lnTo>
                <a:lnTo>
                  <a:pt x="1491996" y="283032"/>
                </a:lnTo>
                <a:lnTo>
                  <a:pt x="1762252" y="225082"/>
                </a:lnTo>
                <a:lnTo>
                  <a:pt x="2038857" y="171577"/>
                </a:lnTo>
                <a:lnTo>
                  <a:pt x="2313431" y="120396"/>
                </a:lnTo>
                <a:lnTo>
                  <a:pt x="2449703" y="98043"/>
                </a:lnTo>
                <a:lnTo>
                  <a:pt x="2581655" y="75818"/>
                </a:lnTo>
                <a:lnTo>
                  <a:pt x="2713608" y="57912"/>
                </a:lnTo>
                <a:lnTo>
                  <a:pt x="2841244" y="40131"/>
                </a:lnTo>
                <a:lnTo>
                  <a:pt x="2966847" y="26796"/>
                </a:lnTo>
                <a:lnTo>
                  <a:pt x="3086100" y="15621"/>
                </a:lnTo>
                <a:lnTo>
                  <a:pt x="3201034" y="6731"/>
                </a:lnTo>
                <a:lnTo>
                  <a:pt x="331165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5355335"/>
            <a:ext cx="8723630" cy="1329055"/>
          </a:xfrm>
          <a:custGeom>
            <a:avLst/>
            <a:gdLst/>
            <a:ahLst/>
            <a:cxnLst/>
            <a:rect l="l" t="t" r="r" b="b"/>
            <a:pathLst>
              <a:path w="8723630" h="1329054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2"/>
                </a:lnTo>
                <a:lnTo>
                  <a:pt x="564108" y="82550"/>
                </a:lnTo>
                <a:lnTo>
                  <a:pt x="478955" y="102615"/>
                </a:lnTo>
                <a:lnTo>
                  <a:pt x="398068" y="120395"/>
                </a:lnTo>
                <a:lnTo>
                  <a:pt x="327812" y="140461"/>
                </a:lnTo>
                <a:lnTo>
                  <a:pt x="206489" y="178434"/>
                </a:lnTo>
                <a:lnTo>
                  <a:pt x="157518" y="196214"/>
                </a:lnTo>
                <a:lnTo>
                  <a:pt x="51092" y="240817"/>
                </a:lnTo>
                <a:lnTo>
                  <a:pt x="0" y="267563"/>
                </a:lnTo>
                <a:lnTo>
                  <a:pt x="0" y="1328928"/>
                </a:lnTo>
                <a:lnTo>
                  <a:pt x="8719058" y="1328927"/>
                </a:lnTo>
                <a:lnTo>
                  <a:pt x="8723376" y="1322235"/>
                </a:lnTo>
                <a:lnTo>
                  <a:pt x="8723376" y="849528"/>
                </a:lnTo>
                <a:lnTo>
                  <a:pt x="7182231" y="849528"/>
                </a:lnTo>
                <a:lnTo>
                  <a:pt x="7043801" y="847305"/>
                </a:lnTo>
                <a:lnTo>
                  <a:pt x="6899148" y="842848"/>
                </a:lnTo>
                <a:lnTo>
                  <a:pt x="6750050" y="836155"/>
                </a:lnTo>
                <a:lnTo>
                  <a:pt x="6594729" y="825004"/>
                </a:lnTo>
                <a:lnTo>
                  <a:pt x="6260465" y="791552"/>
                </a:lnTo>
                <a:lnTo>
                  <a:pt x="5900674" y="744727"/>
                </a:lnTo>
                <a:lnTo>
                  <a:pt x="5709158" y="715746"/>
                </a:lnTo>
                <a:lnTo>
                  <a:pt x="5509006" y="682307"/>
                </a:lnTo>
                <a:lnTo>
                  <a:pt x="5302631" y="644397"/>
                </a:lnTo>
                <a:lnTo>
                  <a:pt x="4861941" y="557441"/>
                </a:lnTo>
                <a:lnTo>
                  <a:pt x="4387215" y="452640"/>
                </a:lnTo>
                <a:lnTo>
                  <a:pt x="4136009" y="394665"/>
                </a:lnTo>
                <a:lnTo>
                  <a:pt x="3614547" y="267563"/>
                </a:lnTo>
                <a:lnTo>
                  <a:pt x="3122803" y="164972"/>
                </a:lnTo>
                <a:lnTo>
                  <a:pt x="2892933" y="124840"/>
                </a:lnTo>
                <a:lnTo>
                  <a:pt x="2673604" y="91439"/>
                </a:lnTo>
                <a:lnTo>
                  <a:pt x="2462911" y="62483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5"/>
                </a:lnTo>
                <a:lnTo>
                  <a:pt x="1556131" y="0"/>
                </a:lnTo>
                <a:close/>
              </a:path>
              <a:path w="8723630" h="1329054">
                <a:moveTo>
                  <a:pt x="8723376" y="568579"/>
                </a:moveTo>
                <a:lnTo>
                  <a:pt x="8638286" y="604266"/>
                </a:lnTo>
                <a:lnTo>
                  <a:pt x="8557387" y="635482"/>
                </a:lnTo>
                <a:lnTo>
                  <a:pt x="8472170" y="664463"/>
                </a:lnTo>
                <a:lnTo>
                  <a:pt x="8295513" y="717981"/>
                </a:lnTo>
                <a:lnTo>
                  <a:pt x="8201787" y="742505"/>
                </a:lnTo>
                <a:lnTo>
                  <a:pt x="8005953" y="782637"/>
                </a:lnTo>
                <a:lnTo>
                  <a:pt x="7901686" y="800480"/>
                </a:lnTo>
                <a:lnTo>
                  <a:pt x="7680325" y="827239"/>
                </a:lnTo>
                <a:lnTo>
                  <a:pt x="7441946" y="845070"/>
                </a:lnTo>
                <a:lnTo>
                  <a:pt x="7314184" y="849528"/>
                </a:lnTo>
                <a:lnTo>
                  <a:pt x="8723376" y="849528"/>
                </a:lnTo>
                <a:lnTo>
                  <a:pt x="8723376" y="568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计算机与操作系统</a:t>
            </a:r>
          </a:p>
          <a:p>
            <a:pPr marL="48260">
              <a:lnSpc>
                <a:spcPct val="100000"/>
              </a:lnSpc>
              <a:spcBef>
                <a:spcPts val="90"/>
              </a:spcBef>
              <a:tabLst>
                <a:tab pos="2265045" algn="l"/>
              </a:tabLst>
            </a:pPr>
            <a:r>
              <a:rPr dirty="0" sz="5000"/>
              <a:t>第八讲</a:t>
            </a:r>
            <a:r>
              <a:rPr dirty="0" sz="5000"/>
              <a:t>	</a:t>
            </a:r>
            <a:r>
              <a:rPr dirty="0" sz="5000"/>
              <a:t>虚拟存储管理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2931414" y="4440123"/>
            <a:ext cx="32829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 b="1">
                <a:solidFill>
                  <a:srgbClr val="FFFFFF"/>
                </a:solidFill>
                <a:latin typeface="Microsoft JhengHei UI"/>
                <a:cs typeface="Microsoft JhengHei UI"/>
              </a:rPr>
              <a:t>南</a:t>
            </a:r>
            <a:r>
              <a:rPr dirty="0" sz="3200" spc="20" b="1">
                <a:solidFill>
                  <a:srgbClr val="FFFFFF"/>
                </a:solidFill>
                <a:latin typeface="Microsoft JhengHei UI"/>
                <a:cs typeface="Microsoft JhengHei UI"/>
              </a:rPr>
              <a:t>京</a:t>
            </a:r>
            <a:r>
              <a:rPr dirty="0" sz="3200" spc="5" b="1">
                <a:solidFill>
                  <a:srgbClr val="FFFFFF"/>
                </a:solidFill>
                <a:latin typeface="Microsoft JhengHei UI"/>
                <a:cs typeface="Microsoft JhengHei UI"/>
              </a:rPr>
              <a:t>大学</a:t>
            </a:r>
            <a:r>
              <a:rPr dirty="0" sz="3200" spc="-15" b="1">
                <a:solidFill>
                  <a:srgbClr val="FFFFFF"/>
                </a:solidFill>
                <a:latin typeface="Microsoft JhengHei UI"/>
                <a:cs typeface="Microsoft JhengHei UI"/>
              </a:rPr>
              <a:t>软</a:t>
            </a:r>
            <a:r>
              <a:rPr dirty="0" sz="3200" spc="5" b="1">
                <a:solidFill>
                  <a:srgbClr val="FFFFFF"/>
                </a:solidFill>
                <a:latin typeface="Microsoft JhengHei UI"/>
                <a:cs typeface="Microsoft JhengHei UI"/>
              </a:rPr>
              <a:t>件学院</a:t>
            </a:r>
            <a:endParaRPr sz="3200">
              <a:latin typeface="Microsoft JhengHei UI"/>
              <a:cs typeface="Microsoft JhengHei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73D86"/>
                </a:solidFill>
                <a:latin typeface="Arial"/>
                <a:cs typeface="Arial"/>
              </a:rPr>
              <a:t>15:59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3960" y="501522"/>
            <a:ext cx="501332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FFFFFF"/>
                </a:solidFill>
                <a:latin typeface="微软雅黑"/>
                <a:cs typeface="微软雅黑"/>
              </a:rPr>
              <a:t>两</a:t>
            </a:r>
            <a:r>
              <a:rPr dirty="0" sz="4400" spc="15" b="1">
                <a:solidFill>
                  <a:srgbClr val="FFFFFF"/>
                </a:solidFill>
                <a:latin typeface="微软雅黑"/>
                <a:cs typeface="微软雅黑"/>
              </a:rPr>
              <a:t>级</a:t>
            </a:r>
            <a:r>
              <a:rPr dirty="0" sz="4400" b="1">
                <a:solidFill>
                  <a:srgbClr val="FFFFFF"/>
                </a:solidFill>
                <a:latin typeface="微软雅黑"/>
                <a:cs typeface="微软雅黑"/>
              </a:rPr>
              <a:t>页</a:t>
            </a:r>
            <a:r>
              <a:rPr dirty="0" sz="4400" spc="1065" b="1">
                <a:solidFill>
                  <a:srgbClr val="FFFFFF"/>
                </a:solidFill>
                <a:latin typeface="微软雅黑"/>
                <a:cs typeface="微软雅黑"/>
              </a:rPr>
              <a:t>表</a:t>
            </a:r>
            <a:r>
              <a:rPr dirty="0" sz="4400" spc="5" b="1">
                <a:solidFill>
                  <a:srgbClr val="FFFFFF"/>
                </a:solidFill>
                <a:latin typeface="Times New Roman"/>
                <a:cs typeface="Times New Roman"/>
              </a:rPr>
              <a:t>(32</a:t>
            </a:r>
            <a:r>
              <a:rPr dirty="0" sz="4400" b="1">
                <a:solidFill>
                  <a:srgbClr val="FFFFFF"/>
                </a:solidFill>
                <a:latin typeface="微软雅黑"/>
                <a:cs typeface="微软雅黑"/>
              </a:rPr>
              <a:t>位地</a:t>
            </a:r>
            <a:r>
              <a:rPr dirty="0" sz="4400" spc="10" b="1">
                <a:solidFill>
                  <a:srgbClr val="FFFFFF"/>
                </a:solidFill>
                <a:latin typeface="微软雅黑"/>
                <a:cs typeface="微软雅黑"/>
              </a:rPr>
              <a:t>址</a:t>
            </a:r>
            <a:r>
              <a:rPr dirty="0" sz="4400" b="1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1448" y="2285187"/>
            <a:ext cx="418337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solidFill>
                  <a:srgbClr val="1303EC"/>
                </a:solidFill>
                <a:latin typeface="微软雅黑"/>
                <a:cs typeface="微软雅黑"/>
              </a:rPr>
              <a:t>页面尺</a:t>
            </a:r>
            <a:r>
              <a:rPr dirty="0" sz="2400" spc="-5" b="1">
                <a:solidFill>
                  <a:srgbClr val="1303EC"/>
                </a:solidFill>
                <a:latin typeface="微软雅黑"/>
                <a:cs typeface="微软雅黑"/>
              </a:rPr>
              <a:t>寸</a:t>
            </a:r>
            <a:r>
              <a:rPr dirty="0" sz="2400" spc="-135" b="1">
                <a:solidFill>
                  <a:srgbClr val="1303EC"/>
                </a:solidFill>
                <a:latin typeface="微软雅黑"/>
                <a:cs typeface="微软雅黑"/>
              </a:rPr>
              <a:t>4k(2</a:t>
            </a:r>
            <a:r>
              <a:rPr dirty="0" baseline="24305" sz="2400" spc="-202" b="1">
                <a:solidFill>
                  <a:srgbClr val="1303EC"/>
                </a:solidFill>
                <a:latin typeface="微软雅黑"/>
                <a:cs typeface="微软雅黑"/>
              </a:rPr>
              <a:t>12</a:t>
            </a:r>
            <a:r>
              <a:rPr dirty="0" sz="2400" spc="-135" b="1">
                <a:solidFill>
                  <a:srgbClr val="1303EC"/>
                </a:solidFill>
                <a:latin typeface="微软雅黑"/>
                <a:cs typeface="微软雅黑"/>
              </a:rPr>
              <a:t>),</a:t>
            </a:r>
            <a:r>
              <a:rPr dirty="0" sz="2400" spc="-204" b="1">
                <a:solidFill>
                  <a:srgbClr val="1303EC"/>
                </a:solidFill>
                <a:latin typeface="微软雅黑"/>
                <a:cs typeface="微软雅黑"/>
              </a:rPr>
              <a:t> </a:t>
            </a:r>
            <a:r>
              <a:rPr dirty="0" sz="2400" spc="5" b="1">
                <a:solidFill>
                  <a:srgbClr val="1303EC"/>
                </a:solidFill>
                <a:latin typeface="微软雅黑"/>
                <a:cs typeface="微软雅黑"/>
              </a:rPr>
              <a:t>页表</a:t>
            </a:r>
            <a:r>
              <a:rPr dirty="0" sz="2400" spc="10" b="1">
                <a:solidFill>
                  <a:srgbClr val="1303EC"/>
                </a:solidFill>
                <a:latin typeface="微软雅黑"/>
                <a:cs typeface="微软雅黑"/>
              </a:rPr>
              <a:t>项</a:t>
            </a:r>
            <a:r>
              <a:rPr dirty="0" sz="2400" spc="-185" b="1">
                <a:solidFill>
                  <a:srgbClr val="1303EC"/>
                </a:solidFill>
                <a:latin typeface="微软雅黑"/>
                <a:cs typeface="微软雅黑"/>
              </a:rPr>
              <a:t>4bytes,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6104" y="858774"/>
            <a:ext cx="36518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Cleaning</a:t>
            </a:r>
            <a:r>
              <a:rPr dirty="0" spc="-70"/>
              <a:t> </a:t>
            </a:r>
            <a:r>
              <a:rPr dirty="0"/>
              <a:t>Policy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2316" y="1853148"/>
            <a:ext cx="7223759" cy="304990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Best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approach uses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page</a:t>
            </a:r>
            <a:r>
              <a:rPr dirty="0" sz="2400" spc="1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buffering</a:t>
            </a:r>
            <a:endParaRPr sz="2400">
              <a:latin typeface="Candara"/>
              <a:cs typeface="Candara"/>
            </a:endParaRPr>
          </a:p>
          <a:p>
            <a:pPr lvl="1" marL="588645" indent="-273050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Replaced pages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are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placed in two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lists</a:t>
            </a:r>
            <a:endParaRPr sz="2200">
              <a:latin typeface="Candara"/>
              <a:cs typeface="Candara"/>
            </a:endParaRPr>
          </a:p>
          <a:p>
            <a:pPr lvl="2" marL="869315" indent="-228600">
              <a:lnSpc>
                <a:spcPct val="100000"/>
              </a:lnSpc>
              <a:spcBef>
                <a:spcPts val="489"/>
              </a:spcBef>
              <a:buClr>
                <a:srgbClr val="30B6FC"/>
              </a:buClr>
              <a:buFont typeface="Symbol"/>
              <a:buChar char=""/>
              <a:tabLst>
                <a:tab pos="869950" algn="l"/>
              </a:tabLst>
            </a:pP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Modified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and</a:t>
            </a:r>
            <a:r>
              <a:rPr dirty="0" sz="2000" spc="-3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unmodified</a:t>
            </a:r>
            <a:endParaRPr sz="2000">
              <a:latin typeface="Candara"/>
              <a:cs typeface="Candara"/>
            </a:endParaRPr>
          </a:p>
          <a:p>
            <a:pPr lvl="1" marL="588645" marR="5080" indent="-273050">
              <a:lnSpc>
                <a:spcPct val="100000"/>
              </a:lnSpc>
              <a:spcBef>
                <a:spcPts val="52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Pages in the modified </a:t>
            </a:r>
            <a:r>
              <a:rPr dirty="0" sz="2200" b="1">
                <a:solidFill>
                  <a:srgbClr val="073D86"/>
                </a:solidFill>
                <a:latin typeface="Candara"/>
                <a:cs typeface="Candara"/>
              </a:rPr>
              <a:t>list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are periodically written out </a:t>
            </a:r>
            <a:r>
              <a:rPr dirty="0" sz="2200" b="1">
                <a:solidFill>
                  <a:srgbClr val="073D86"/>
                </a:solidFill>
                <a:latin typeface="Candara"/>
                <a:cs typeface="Candara"/>
              </a:rPr>
              <a:t>in 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batches</a:t>
            </a:r>
            <a:endParaRPr sz="2200">
              <a:latin typeface="Candara"/>
              <a:cs typeface="Candara"/>
            </a:endParaRPr>
          </a:p>
          <a:p>
            <a:pPr lvl="1" marL="588645" marR="231775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Pages in the unmodified </a:t>
            </a:r>
            <a:r>
              <a:rPr dirty="0" sz="2200" b="1">
                <a:solidFill>
                  <a:srgbClr val="073D86"/>
                </a:solidFill>
                <a:latin typeface="Candara"/>
                <a:cs typeface="Candara"/>
              </a:rPr>
              <a:t>list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are either reclaimed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if 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referenced again or lost when its frame is assigned to 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another</a:t>
            </a:r>
            <a:r>
              <a:rPr dirty="0" sz="220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page</a:t>
            </a:r>
            <a:endParaRPr sz="22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057" y="833374"/>
            <a:ext cx="31146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Load</a:t>
            </a:r>
            <a:r>
              <a:rPr dirty="0" spc="-70"/>
              <a:t> </a:t>
            </a:r>
            <a:r>
              <a:rPr dirty="0" spc="-5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0467" y="2688716"/>
            <a:ext cx="6954520" cy="200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297180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Determines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the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number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of processes that will be 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resident in main</a:t>
            </a:r>
            <a:r>
              <a:rPr dirty="0" sz="2400" spc="4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10" b="1">
                <a:solidFill>
                  <a:srgbClr val="073D86"/>
                </a:solidFill>
                <a:latin typeface="Candara"/>
                <a:cs typeface="Candara"/>
              </a:rPr>
              <a:t>memory</a:t>
            </a:r>
            <a:endParaRPr sz="2400">
              <a:latin typeface="Candara"/>
              <a:cs typeface="Candara"/>
            </a:endParaRPr>
          </a:p>
          <a:p>
            <a:pPr marL="285115" marR="5080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0" b="1">
                <a:solidFill>
                  <a:srgbClr val="073D86"/>
                </a:solidFill>
                <a:latin typeface="Candara"/>
                <a:cs typeface="Candara"/>
              </a:rPr>
              <a:t>Too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few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processes,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sometimes all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processes will be 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blocked</a:t>
            </a:r>
            <a:endParaRPr sz="24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0" b="1">
                <a:solidFill>
                  <a:srgbClr val="073D86"/>
                </a:solidFill>
                <a:latin typeface="Candara"/>
                <a:cs typeface="Candara"/>
              </a:rPr>
              <a:t>Too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many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processes will lead to</a:t>
            </a:r>
            <a:r>
              <a:rPr dirty="0" sz="2400" spc="6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thrashing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704" y="858774"/>
            <a:ext cx="47269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Process</a:t>
            </a:r>
            <a:r>
              <a:rPr dirty="0" spc="-55"/>
              <a:t> </a:t>
            </a:r>
            <a:r>
              <a:rPr dirty="0"/>
              <a:t>Suspension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0467" y="2615564"/>
            <a:ext cx="6528434" cy="282067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Lowest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priority</a:t>
            </a:r>
            <a:r>
              <a:rPr dirty="0" sz="2400" spc="-1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process</a:t>
            </a:r>
            <a:endParaRPr sz="24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Faulting</a:t>
            </a:r>
            <a:r>
              <a:rPr dirty="0" sz="2400" spc="1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process</a:t>
            </a:r>
            <a:endParaRPr sz="2400">
              <a:latin typeface="Candara"/>
              <a:cs typeface="Candara"/>
            </a:endParaRPr>
          </a:p>
          <a:p>
            <a:pPr lvl="1" marL="588645" marR="5080" indent="-273050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this process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does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not have its working set in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main  memory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so </a:t>
            </a:r>
            <a:r>
              <a:rPr dirty="0" sz="2200" b="1">
                <a:solidFill>
                  <a:srgbClr val="073D86"/>
                </a:solidFill>
                <a:latin typeface="Candara"/>
                <a:cs typeface="Candara"/>
              </a:rPr>
              <a:t>it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will be blocked</a:t>
            </a:r>
            <a:r>
              <a:rPr dirty="0" sz="2200" spc="1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anyway</a:t>
            </a:r>
            <a:endParaRPr sz="22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5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Last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process</a:t>
            </a:r>
            <a:r>
              <a:rPr dirty="0" sz="2400" spc="1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activated</a:t>
            </a:r>
            <a:endParaRPr sz="2400">
              <a:latin typeface="Candara"/>
              <a:cs typeface="Candara"/>
            </a:endParaRPr>
          </a:p>
          <a:p>
            <a:pPr lvl="1" marL="588645" marR="151130" indent="-273050">
              <a:lnSpc>
                <a:spcPct val="100000"/>
              </a:lnSpc>
              <a:spcBef>
                <a:spcPts val="54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this process is least likely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to </a:t>
            </a:r>
            <a:r>
              <a:rPr dirty="0" sz="2200" b="1">
                <a:solidFill>
                  <a:srgbClr val="073D86"/>
                </a:solidFill>
                <a:latin typeface="Candara"/>
                <a:cs typeface="Candara"/>
              </a:rPr>
              <a:t>have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its working set  resident</a:t>
            </a:r>
            <a:endParaRPr sz="22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704" y="858774"/>
            <a:ext cx="47269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Process</a:t>
            </a:r>
            <a:r>
              <a:rPr dirty="0" spc="-55"/>
              <a:t> </a:t>
            </a:r>
            <a:r>
              <a:rPr dirty="0"/>
              <a:t>Suspension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0467" y="2612100"/>
            <a:ext cx="6901180" cy="251650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Process with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smallest resident</a:t>
            </a:r>
            <a:r>
              <a:rPr dirty="0" sz="2400" spc="5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set</a:t>
            </a:r>
            <a:endParaRPr sz="2400">
              <a:latin typeface="Candara"/>
              <a:cs typeface="Candara"/>
            </a:endParaRPr>
          </a:p>
          <a:p>
            <a:pPr lvl="1" marL="588645" indent="-273050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this process requires the least future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effort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to</a:t>
            </a:r>
            <a:r>
              <a:rPr dirty="0" sz="2200" spc="6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reload</a:t>
            </a:r>
            <a:endParaRPr sz="22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5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10" b="1">
                <a:solidFill>
                  <a:srgbClr val="073D86"/>
                </a:solidFill>
                <a:latin typeface="Candara"/>
                <a:cs typeface="Candara"/>
              </a:rPr>
              <a:t>Largest</a:t>
            </a:r>
            <a:r>
              <a:rPr dirty="0" sz="2400" spc="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process</a:t>
            </a:r>
            <a:endParaRPr sz="2400">
              <a:latin typeface="Candara"/>
              <a:cs typeface="Candara"/>
            </a:endParaRPr>
          </a:p>
          <a:p>
            <a:pPr lvl="1" marL="588645" indent="-273050">
              <a:lnSpc>
                <a:spcPct val="100000"/>
              </a:lnSpc>
              <a:spcBef>
                <a:spcPts val="54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obtains the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most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free</a:t>
            </a:r>
            <a:r>
              <a:rPr dirty="0" sz="2200" spc="2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frames</a:t>
            </a:r>
            <a:endParaRPr sz="2200">
              <a:latin typeface="Candara"/>
              <a:cs typeface="Candara"/>
            </a:endParaRPr>
          </a:p>
          <a:p>
            <a:pPr marL="285115" marR="701040" indent="-272415">
              <a:lnSpc>
                <a:spcPct val="100000"/>
              </a:lnSpc>
              <a:spcBef>
                <a:spcPts val="5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Process with the largest </a:t>
            </a:r>
            <a:r>
              <a:rPr dirty="0" sz="2400" spc="-10" b="1">
                <a:solidFill>
                  <a:srgbClr val="073D86"/>
                </a:solidFill>
                <a:latin typeface="Candara"/>
                <a:cs typeface="Candara"/>
              </a:rPr>
              <a:t>remaining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execution 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window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990" y="805688"/>
            <a:ext cx="7352030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>
                <a:latin typeface="微软雅黑"/>
                <a:cs typeface="微软雅黑"/>
              </a:rPr>
              <a:t>实</a:t>
            </a:r>
            <a:r>
              <a:rPr dirty="0" sz="5000" spc="20">
                <a:latin typeface="微软雅黑"/>
                <a:cs typeface="微软雅黑"/>
              </a:rPr>
              <a:t>例</a:t>
            </a:r>
            <a:r>
              <a:rPr dirty="0" sz="5000">
                <a:latin typeface="微软雅黑"/>
                <a:cs typeface="微软雅黑"/>
              </a:rPr>
              <a:t>研究</a:t>
            </a:r>
            <a:r>
              <a:rPr dirty="0" sz="5000" spc="-280">
                <a:latin typeface="微软雅黑"/>
                <a:cs typeface="微软雅黑"/>
              </a:rPr>
              <a:t>：Intel</a:t>
            </a:r>
            <a:r>
              <a:rPr dirty="0" sz="5000">
                <a:latin typeface="微软雅黑"/>
                <a:cs typeface="微软雅黑"/>
              </a:rPr>
              <a:t>的</a:t>
            </a:r>
            <a:r>
              <a:rPr dirty="0" sz="5000" spc="-459">
                <a:latin typeface="微软雅黑"/>
                <a:cs typeface="微软雅黑"/>
              </a:rPr>
              <a:t>Pentium</a:t>
            </a:r>
            <a:endParaRPr sz="5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1745581"/>
            <a:ext cx="7555230" cy="318262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254" b="1">
                <a:solidFill>
                  <a:srgbClr val="073D86"/>
                </a:solidFill>
                <a:latin typeface="微软雅黑"/>
                <a:cs typeface="微软雅黑"/>
              </a:rPr>
              <a:t>Pentium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分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段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机制</a:t>
            </a:r>
            <a:endParaRPr sz="2800">
              <a:latin typeface="微软雅黑"/>
              <a:cs typeface="微软雅黑"/>
            </a:endParaRPr>
          </a:p>
          <a:p>
            <a:pPr lvl="1" marL="588645" indent="-273050">
              <a:lnSpc>
                <a:spcPct val="100000"/>
              </a:lnSpc>
              <a:spcBef>
                <a:spcPts val="58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600" spc="10" b="1">
                <a:solidFill>
                  <a:srgbClr val="073D86"/>
                </a:solidFill>
                <a:latin typeface="微软雅黑"/>
                <a:cs typeface="微软雅黑"/>
              </a:rPr>
              <a:t>可以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包</a:t>
            </a:r>
            <a:r>
              <a:rPr dirty="0" sz="2600" spc="5" b="1">
                <a:solidFill>
                  <a:srgbClr val="073D86"/>
                </a:solidFill>
                <a:latin typeface="微软雅黑"/>
                <a:cs typeface="微软雅黑"/>
              </a:rPr>
              <a:t>括</a:t>
            </a:r>
            <a:r>
              <a:rPr dirty="0" sz="2600" spc="-295" b="1">
                <a:solidFill>
                  <a:srgbClr val="073D86"/>
                </a:solidFill>
                <a:latin typeface="微软雅黑"/>
                <a:cs typeface="微软雅黑"/>
              </a:rPr>
              <a:t>16K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个独立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段</a:t>
            </a:r>
            <a:endParaRPr sz="2600">
              <a:latin typeface="微软雅黑"/>
              <a:cs typeface="微软雅黑"/>
            </a:endParaRPr>
          </a:p>
          <a:p>
            <a:pPr lvl="1" marL="588645" indent="-273050">
              <a:lnSpc>
                <a:spcPct val="100000"/>
              </a:lnSpc>
              <a:spcBef>
                <a:spcPts val="56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600" spc="10" b="1">
                <a:solidFill>
                  <a:srgbClr val="073D86"/>
                </a:solidFill>
                <a:latin typeface="微软雅黑"/>
                <a:cs typeface="微软雅黑"/>
              </a:rPr>
              <a:t>每个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段最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多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可以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容</a:t>
            </a:r>
            <a:r>
              <a:rPr dirty="0" sz="2600" spc="10" b="1">
                <a:solidFill>
                  <a:srgbClr val="073D86"/>
                </a:solidFill>
                <a:latin typeface="微软雅黑"/>
                <a:cs typeface="微软雅黑"/>
              </a:rPr>
              <a:t>纳</a:t>
            </a:r>
            <a:r>
              <a:rPr dirty="0" sz="2600" spc="-325" b="1">
                <a:solidFill>
                  <a:srgbClr val="073D86"/>
                </a:solidFill>
                <a:latin typeface="微软雅黑"/>
                <a:cs typeface="微软雅黑"/>
              </a:rPr>
              <a:t>10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亿个</a:t>
            </a:r>
            <a:r>
              <a:rPr dirty="0" sz="2600" spc="-120" b="1">
                <a:solidFill>
                  <a:srgbClr val="073D86"/>
                </a:solidFill>
                <a:latin typeface="微软雅黑"/>
                <a:cs typeface="微软雅黑"/>
              </a:rPr>
              <a:t>32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位字</a:t>
            </a:r>
            <a:endParaRPr sz="2600">
              <a:latin typeface="微软雅黑"/>
              <a:cs typeface="微软雅黑"/>
            </a:endParaRPr>
          </a:p>
          <a:p>
            <a:pPr lvl="1" marL="588645" marR="20955" indent="-273050">
              <a:lnSpc>
                <a:spcPts val="3060"/>
              </a:lnSpc>
              <a:spcBef>
                <a:spcPts val="70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600" spc="25" b="1">
                <a:solidFill>
                  <a:srgbClr val="073D86"/>
                </a:solidFill>
                <a:latin typeface="微软雅黑"/>
                <a:cs typeface="微软雅黑"/>
              </a:rPr>
              <a:t>局部描述符表</a:t>
            </a:r>
            <a:r>
              <a:rPr dirty="0" sz="2600" spc="-204" b="1">
                <a:solidFill>
                  <a:srgbClr val="073D86"/>
                </a:solidFill>
                <a:latin typeface="微软雅黑"/>
                <a:cs typeface="微软雅黑"/>
              </a:rPr>
              <a:t>L</a:t>
            </a:r>
            <a:r>
              <a:rPr dirty="0" sz="2600" spc="-130" b="1">
                <a:solidFill>
                  <a:srgbClr val="073D86"/>
                </a:solidFill>
                <a:latin typeface="微软雅黑"/>
                <a:cs typeface="微软雅黑"/>
              </a:rPr>
              <a:t>D</a:t>
            </a:r>
            <a:r>
              <a:rPr dirty="0" sz="2600" spc="-95" b="1">
                <a:solidFill>
                  <a:srgbClr val="073D86"/>
                </a:solidFill>
                <a:latin typeface="微软雅黑"/>
                <a:cs typeface="微软雅黑"/>
              </a:rPr>
              <a:t>T</a:t>
            </a:r>
            <a:r>
              <a:rPr dirty="0" sz="2600" spc="25" b="1">
                <a:solidFill>
                  <a:srgbClr val="073D86"/>
                </a:solidFill>
                <a:latin typeface="微软雅黑"/>
                <a:cs typeface="微软雅黑"/>
              </a:rPr>
              <a:t>：每个程序都</a:t>
            </a:r>
            <a:r>
              <a:rPr dirty="0" sz="2600" spc="30" b="1">
                <a:solidFill>
                  <a:srgbClr val="073D86"/>
                </a:solidFill>
                <a:latin typeface="微软雅黑"/>
                <a:cs typeface="微软雅黑"/>
              </a:rPr>
              <a:t>有</a:t>
            </a:r>
            <a:r>
              <a:rPr dirty="0" sz="2600" spc="25" b="1">
                <a:solidFill>
                  <a:srgbClr val="073D86"/>
                </a:solidFill>
                <a:latin typeface="微软雅黑"/>
                <a:cs typeface="微软雅黑"/>
              </a:rPr>
              <a:t>，描述局部于 </a:t>
            </a:r>
            <a:r>
              <a:rPr dirty="0" sz="2600" spc="10" b="1">
                <a:solidFill>
                  <a:srgbClr val="073D86"/>
                </a:solidFill>
                <a:latin typeface="微软雅黑"/>
                <a:cs typeface="微软雅黑"/>
              </a:rPr>
              <a:t>每个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程序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600" spc="5" b="1">
                <a:solidFill>
                  <a:srgbClr val="073D86"/>
                </a:solidFill>
                <a:latin typeface="微软雅黑"/>
                <a:cs typeface="微软雅黑"/>
              </a:rPr>
              <a:t>段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包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括代</a:t>
            </a:r>
            <a:r>
              <a:rPr dirty="0" sz="2600" spc="-10" b="1">
                <a:solidFill>
                  <a:srgbClr val="073D86"/>
                </a:solidFill>
                <a:latin typeface="微软雅黑"/>
                <a:cs typeface="微软雅黑"/>
              </a:rPr>
              <a:t>码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、数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据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、堆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栈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等</a:t>
            </a:r>
            <a:endParaRPr sz="2600">
              <a:latin typeface="微软雅黑"/>
              <a:cs typeface="微软雅黑"/>
            </a:endParaRPr>
          </a:p>
          <a:p>
            <a:pPr lvl="1" marL="588645" marR="5080" indent="-273050">
              <a:lnSpc>
                <a:spcPts val="3060"/>
              </a:lnSpc>
              <a:spcBef>
                <a:spcPts val="62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600" spc="130" b="1">
                <a:solidFill>
                  <a:srgbClr val="073D86"/>
                </a:solidFill>
                <a:latin typeface="微软雅黑"/>
                <a:cs typeface="微软雅黑"/>
              </a:rPr>
              <a:t>全局描述符</a:t>
            </a:r>
            <a:r>
              <a:rPr dirty="0" sz="2600" spc="135" b="1">
                <a:solidFill>
                  <a:srgbClr val="073D86"/>
                </a:solidFill>
                <a:latin typeface="微软雅黑"/>
                <a:cs typeface="微软雅黑"/>
              </a:rPr>
              <a:t>表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GDT：</a:t>
            </a:r>
            <a:r>
              <a:rPr dirty="0" sz="2600" spc="130" b="1">
                <a:solidFill>
                  <a:srgbClr val="073D86"/>
                </a:solidFill>
                <a:latin typeface="微软雅黑"/>
                <a:cs typeface="微软雅黑"/>
              </a:rPr>
              <a:t>所有程序共</a:t>
            </a:r>
            <a:r>
              <a:rPr dirty="0" sz="2600" spc="125" b="1">
                <a:solidFill>
                  <a:srgbClr val="073D86"/>
                </a:solidFill>
                <a:latin typeface="微软雅黑"/>
                <a:cs typeface="微软雅黑"/>
              </a:rPr>
              <a:t>享</a:t>
            </a:r>
            <a:r>
              <a:rPr dirty="0" sz="2600" spc="130" b="1">
                <a:solidFill>
                  <a:srgbClr val="073D86"/>
                </a:solidFill>
                <a:latin typeface="微软雅黑"/>
                <a:cs typeface="微软雅黑"/>
              </a:rPr>
              <a:t>，描述系统 </a:t>
            </a:r>
            <a:r>
              <a:rPr dirty="0" sz="2600" spc="10" b="1">
                <a:solidFill>
                  <a:srgbClr val="073D86"/>
                </a:solidFill>
                <a:latin typeface="微软雅黑"/>
                <a:cs typeface="微软雅黑"/>
              </a:rPr>
              <a:t>段，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包括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操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作系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统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自己</a:t>
            </a:r>
            <a:endParaRPr sz="2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918" y="805688"/>
            <a:ext cx="735139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>
                <a:latin typeface="微软雅黑"/>
                <a:cs typeface="微软雅黑"/>
              </a:rPr>
              <a:t>实</a:t>
            </a:r>
            <a:r>
              <a:rPr dirty="0" sz="5000" spc="20">
                <a:latin typeface="微软雅黑"/>
                <a:cs typeface="微软雅黑"/>
              </a:rPr>
              <a:t>例</a:t>
            </a:r>
            <a:r>
              <a:rPr dirty="0" sz="5000">
                <a:latin typeface="微软雅黑"/>
                <a:cs typeface="微软雅黑"/>
              </a:rPr>
              <a:t>研究</a:t>
            </a:r>
            <a:r>
              <a:rPr dirty="0" sz="5000" spc="-280">
                <a:latin typeface="微软雅黑"/>
                <a:cs typeface="微软雅黑"/>
              </a:rPr>
              <a:t>：Intel</a:t>
            </a:r>
            <a:r>
              <a:rPr dirty="0" sz="5000">
                <a:latin typeface="微软雅黑"/>
                <a:cs typeface="微软雅黑"/>
              </a:rPr>
              <a:t>的</a:t>
            </a:r>
            <a:r>
              <a:rPr dirty="0" sz="5000" spc="-459">
                <a:latin typeface="微软雅黑"/>
                <a:cs typeface="微软雅黑"/>
              </a:rPr>
              <a:t>Pentium</a:t>
            </a:r>
            <a:endParaRPr sz="5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878533"/>
            <a:ext cx="8143875" cy="3197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3879850" indent="-272415">
              <a:lnSpc>
                <a:spcPts val="234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72415" algn="l"/>
                <a:tab pos="285750" algn="l"/>
              </a:tabLst>
            </a:pPr>
            <a:r>
              <a:rPr dirty="0" sz="2000" spc="-150" b="1">
                <a:solidFill>
                  <a:srgbClr val="073D86"/>
                </a:solidFill>
                <a:latin typeface="Microsoft JhengHei"/>
                <a:cs typeface="Microsoft JhengHei"/>
              </a:rPr>
              <a:t>Pentium</a:t>
            </a:r>
            <a:r>
              <a:rPr dirty="0" sz="20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的分</a:t>
            </a:r>
            <a:r>
              <a:rPr dirty="0" sz="20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段</a:t>
            </a:r>
            <a:r>
              <a:rPr dirty="0" sz="2000" spc="-10" b="1">
                <a:solidFill>
                  <a:srgbClr val="073D86"/>
                </a:solidFill>
                <a:latin typeface="Microsoft JhengHei UI"/>
                <a:cs typeface="Microsoft JhengHei UI"/>
              </a:rPr>
              <a:t>机</a:t>
            </a:r>
            <a:r>
              <a:rPr dirty="0" sz="20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制</a:t>
            </a:r>
            <a:r>
              <a:rPr dirty="0" sz="2000" spc="-155" b="1">
                <a:solidFill>
                  <a:srgbClr val="073D86"/>
                </a:solidFill>
                <a:latin typeface="Microsoft JhengHei"/>
                <a:cs typeface="Microsoft JhengHei"/>
              </a:rPr>
              <a:t>——</a:t>
            </a:r>
            <a:r>
              <a:rPr dirty="0" sz="20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描述</a:t>
            </a:r>
            <a:r>
              <a:rPr dirty="0" sz="2000" spc="-20" b="1">
                <a:solidFill>
                  <a:srgbClr val="073D86"/>
                </a:solidFill>
                <a:latin typeface="Microsoft JhengHei UI"/>
                <a:cs typeface="Microsoft JhengHei UI"/>
              </a:rPr>
              <a:t>符</a:t>
            </a:r>
            <a:r>
              <a:rPr dirty="0" sz="20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结构</a:t>
            </a:r>
            <a:endParaRPr sz="2000">
              <a:latin typeface="Microsoft JhengHei UI"/>
              <a:cs typeface="Microsoft JhengHei UI"/>
            </a:endParaRPr>
          </a:p>
          <a:p>
            <a:pPr lvl="1" marL="588645" indent="-273050">
              <a:lnSpc>
                <a:spcPts val="2280"/>
              </a:lnSpc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000" spc="10" b="1">
                <a:solidFill>
                  <a:srgbClr val="073D86"/>
                </a:solidFill>
                <a:latin typeface="Microsoft JhengHei UI"/>
                <a:cs typeface="Microsoft JhengHei UI"/>
              </a:rPr>
              <a:t>基地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址共</a:t>
            </a:r>
            <a:r>
              <a:rPr dirty="0" sz="2000" spc="-185" b="1">
                <a:solidFill>
                  <a:srgbClr val="073D86"/>
                </a:solidFill>
                <a:latin typeface="Microsoft JhengHei"/>
                <a:cs typeface="Microsoft JhengHei"/>
              </a:rPr>
              <a:t>32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位（</a:t>
            </a:r>
            <a:r>
              <a:rPr dirty="0" sz="2000" spc="-10" b="1">
                <a:solidFill>
                  <a:srgbClr val="073D86"/>
                </a:solidFill>
                <a:latin typeface="Microsoft JhengHei UI"/>
                <a:cs typeface="Microsoft JhengHei UI"/>
              </a:rPr>
              <a:t>分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三处合</a:t>
            </a:r>
            <a:r>
              <a:rPr dirty="0" sz="2000" spc="-15" b="1">
                <a:solidFill>
                  <a:srgbClr val="073D86"/>
                </a:solidFill>
                <a:latin typeface="Microsoft JhengHei UI"/>
                <a:cs typeface="Microsoft JhengHei UI"/>
              </a:rPr>
              <a:t>并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）</a:t>
            </a:r>
            <a:endParaRPr sz="2000">
              <a:latin typeface="Microsoft JhengHei UI"/>
              <a:cs typeface="Microsoft JhengHei UI"/>
            </a:endParaRPr>
          </a:p>
          <a:p>
            <a:pPr lvl="1" marL="588645" indent="-273050">
              <a:lnSpc>
                <a:spcPts val="2280"/>
              </a:lnSpc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000" spc="10" b="1">
                <a:solidFill>
                  <a:srgbClr val="073D86"/>
                </a:solidFill>
                <a:latin typeface="Microsoft JhengHei UI"/>
                <a:cs typeface="Microsoft JhengHei UI"/>
              </a:rPr>
              <a:t>长度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位共</a:t>
            </a:r>
            <a:r>
              <a:rPr dirty="0" sz="2000" spc="-185" b="1">
                <a:solidFill>
                  <a:srgbClr val="073D86"/>
                </a:solidFill>
                <a:latin typeface="Microsoft JhengHei"/>
                <a:cs typeface="Microsoft JhengHei"/>
              </a:rPr>
              <a:t>20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位，</a:t>
            </a:r>
            <a:r>
              <a:rPr dirty="0" sz="2000" spc="-10" b="1">
                <a:solidFill>
                  <a:srgbClr val="073D86"/>
                </a:solidFill>
                <a:latin typeface="Microsoft JhengHei UI"/>
                <a:cs typeface="Microsoft JhengHei UI"/>
              </a:rPr>
              <a:t>长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度单位是字</a:t>
            </a:r>
            <a:r>
              <a:rPr dirty="0" sz="2000" spc="-10" b="1">
                <a:solidFill>
                  <a:srgbClr val="073D86"/>
                </a:solidFill>
                <a:latin typeface="Microsoft JhengHei UI"/>
                <a:cs typeface="Microsoft JhengHei UI"/>
              </a:rPr>
              <a:t>节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或</a:t>
            </a:r>
            <a:r>
              <a:rPr dirty="0" sz="2000" spc="-15" b="1">
                <a:solidFill>
                  <a:srgbClr val="073D86"/>
                </a:solidFill>
                <a:latin typeface="Microsoft JhengHei UI"/>
                <a:cs typeface="Microsoft JhengHei UI"/>
              </a:rPr>
              <a:t>页</a:t>
            </a:r>
            <a:r>
              <a:rPr dirty="0" sz="2000" spc="-30" b="1">
                <a:solidFill>
                  <a:srgbClr val="073D86"/>
                </a:solidFill>
                <a:latin typeface="Microsoft JhengHei"/>
                <a:cs typeface="Microsoft JhengHei"/>
              </a:rPr>
              <a:t>(4KB)</a:t>
            </a:r>
            <a:endParaRPr sz="2000">
              <a:latin typeface="Microsoft JhengHei"/>
              <a:cs typeface="Microsoft JhengHei"/>
            </a:endParaRPr>
          </a:p>
          <a:p>
            <a:pPr lvl="1" marL="588645" indent="-273050">
              <a:lnSpc>
                <a:spcPts val="2280"/>
              </a:lnSpc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000" spc="-484" b="1">
                <a:solidFill>
                  <a:srgbClr val="073D86"/>
                </a:solidFill>
                <a:latin typeface="Microsoft JhengHei"/>
                <a:cs typeface="Microsoft JhengHei"/>
              </a:rPr>
              <a:t>G</a:t>
            </a:r>
            <a:r>
              <a:rPr dirty="0" sz="2000" spc="10" b="1">
                <a:solidFill>
                  <a:srgbClr val="073D86"/>
                </a:solidFill>
                <a:latin typeface="Microsoft JhengHei UI"/>
                <a:cs typeface="Microsoft JhengHei UI"/>
              </a:rPr>
              <a:t>位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用于描述</a:t>
            </a:r>
            <a:r>
              <a:rPr dirty="0" sz="2000" spc="-15" b="1">
                <a:solidFill>
                  <a:srgbClr val="073D86"/>
                </a:solidFill>
                <a:latin typeface="Microsoft JhengHei UI"/>
                <a:cs typeface="Microsoft JhengHei UI"/>
              </a:rPr>
              <a:t>颗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粒大</a:t>
            </a:r>
            <a:r>
              <a:rPr dirty="0" sz="2000" spc="-10" b="1">
                <a:solidFill>
                  <a:srgbClr val="073D86"/>
                </a:solidFill>
                <a:latin typeface="Microsoft JhengHei UI"/>
                <a:cs typeface="Microsoft JhengHei UI"/>
              </a:rPr>
              <a:t>小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，即</a:t>
            </a:r>
            <a:r>
              <a:rPr dirty="0" sz="2000" spc="-15" b="1">
                <a:solidFill>
                  <a:srgbClr val="073D86"/>
                </a:solidFill>
                <a:latin typeface="Microsoft JhengHei UI"/>
                <a:cs typeface="Microsoft JhengHei UI"/>
              </a:rPr>
              <a:t>段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长度</a:t>
            </a:r>
            <a:r>
              <a:rPr dirty="0" sz="2000" spc="-15" b="1">
                <a:solidFill>
                  <a:srgbClr val="073D86"/>
                </a:solidFill>
                <a:latin typeface="Microsoft JhengHei UI"/>
                <a:cs typeface="Microsoft JhengHei UI"/>
              </a:rPr>
              <a:t>的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计量</a:t>
            </a:r>
            <a:r>
              <a:rPr dirty="0" sz="2000" spc="-15" b="1">
                <a:solidFill>
                  <a:srgbClr val="073D86"/>
                </a:solidFill>
                <a:latin typeface="Microsoft JhengHei UI"/>
                <a:cs typeface="Microsoft JhengHei UI"/>
              </a:rPr>
              <a:t>单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位</a:t>
            </a:r>
            <a:endParaRPr sz="2000">
              <a:latin typeface="Microsoft JhengHei UI"/>
              <a:cs typeface="Microsoft JhengHei UI"/>
            </a:endParaRPr>
          </a:p>
          <a:p>
            <a:pPr marL="315595">
              <a:lnSpc>
                <a:spcPts val="2280"/>
              </a:lnSpc>
              <a:tabLst>
                <a:tab pos="588645" algn="l"/>
              </a:tabLst>
            </a:pPr>
            <a:r>
              <a:rPr dirty="0" sz="200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200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dirty="0" sz="2000" spc="-525" b="1">
                <a:solidFill>
                  <a:srgbClr val="073D86"/>
                </a:solidFill>
                <a:latin typeface="Microsoft JhengHei"/>
                <a:cs typeface="Microsoft JhengHei"/>
              </a:rPr>
              <a:t>D</a:t>
            </a:r>
            <a:r>
              <a:rPr dirty="0" sz="2000" spc="10" b="1">
                <a:solidFill>
                  <a:srgbClr val="073D86"/>
                </a:solidFill>
                <a:latin typeface="Microsoft JhengHei UI"/>
                <a:cs typeface="Microsoft JhengHei UI"/>
              </a:rPr>
              <a:t>位</a:t>
            </a:r>
            <a:r>
              <a:rPr dirty="0" sz="2000" spc="-240" b="1">
                <a:solidFill>
                  <a:srgbClr val="073D86"/>
                </a:solidFill>
                <a:latin typeface="Microsoft JhengHei UI"/>
                <a:cs typeface="Microsoft JhengHei UI"/>
              </a:rPr>
              <a:t>：</a:t>
            </a:r>
            <a:r>
              <a:rPr dirty="0" sz="2000" spc="-240" b="1">
                <a:solidFill>
                  <a:srgbClr val="073D86"/>
                </a:solidFill>
                <a:latin typeface="Microsoft JhengHei"/>
                <a:cs typeface="Microsoft JhengHei"/>
              </a:rPr>
              <a:t>D=1</a:t>
            </a:r>
            <a:r>
              <a:rPr dirty="0" sz="2000" spc="-240" b="1">
                <a:solidFill>
                  <a:srgbClr val="073D86"/>
                </a:solidFill>
                <a:latin typeface="Microsoft JhengHei UI"/>
                <a:cs typeface="Microsoft JhengHei UI"/>
              </a:rPr>
              <a:t>，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为</a:t>
            </a:r>
            <a:r>
              <a:rPr dirty="0" sz="2000" spc="-180" b="1">
                <a:solidFill>
                  <a:srgbClr val="073D86"/>
                </a:solidFill>
                <a:latin typeface="Microsoft JhengHei"/>
                <a:cs typeface="Microsoft JhengHei"/>
              </a:rPr>
              <a:t>32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位</a:t>
            </a:r>
            <a:r>
              <a:rPr dirty="0" sz="2000" spc="-10" b="1">
                <a:solidFill>
                  <a:srgbClr val="073D86"/>
                </a:solidFill>
                <a:latin typeface="Microsoft JhengHei UI"/>
                <a:cs typeface="Microsoft JhengHei UI"/>
              </a:rPr>
              <a:t>段</a:t>
            </a:r>
            <a:r>
              <a:rPr dirty="0" sz="2000" spc="-240" b="1">
                <a:solidFill>
                  <a:srgbClr val="073D86"/>
                </a:solidFill>
                <a:latin typeface="Microsoft JhengHei UI"/>
                <a:cs typeface="Microsoft JhengHei UI"/>
              </a:rPr>
              <a:t>；</a:t>
            </a:r>
            <a:r>
              <a:rPr dirty="0" sz="2000" spc="-240" b="1">
                <a:solidFill>
                  <a:srgbClr val="073D86"/>
                </a:solidFill>
                <a:latin typeface="Microsoft JhengHei"/>
                <a:cs typeface="Microsoft JhengHei"/>
              </a:rPr>
              <a:t>D=0</a:t>
            </a:r>
            <a:r>
              <a:rPr dirty="0" sz="2000" spc="-240" b="1">
                <a:solidFill>
                  <a:srgbClr val="073D86"/>
                </a:solidFill>
                <a:latin typeface="Microsoft JhengHei UI"/>
                <a:cs typeface="Microsoft JhengHei UI"/>
              </a:rPr>
              <a:t>，</a:t>
            </a:r>
            <a:r>
              <a:rPr dirty="0" sz="2000" spc="-15" b="1">
                <a:solidFill>
                  <a:srgbClr val="073D86"/>
                </a:solidFill>
                <a:latin typeface="Microsoft JhengHei UI"/>
                <a:cs typeface="Microsoft JhengHei UI"/>
              </a:rPr>
              <a:t>为</a:t>
            </a:r>
            <a:r>
              <a:rPr dirty="0" sz="2000" spc="-180" b="1">
                <a:solidFill>
                  <a:srgbClr val="073D86"/>
                </a:solidFill>
                <a:latin typeface="Microsoft JhengHei"/>
                <a:cs typeface="Microsoft JhengHei"/>
              </a:rPr>
              <a:t>16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位段</a:t>
            </a:r>
            <a:endParaRPr sz="2000">
              <a:latin typeface="Microsoft JhengHei UI"/>
              <a:cs typeface="Microsoft JhengHei UI"/>
            </a:endParaRPr>
          </a:p>
          <a:p>
            <a:pPr lvl="1" marL="588645" indent="-273050">
              <a:lnSpc>
                <a:spcPts val="2280"/>
              </a:lnSpc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000" spc="-235" b="1">
                <a:solidFill>
                  <a:srgbClr val="073D86"/>
                </a:solidFill>
                <a:latin typeface="Microsoft JhengHei"/>
                <a:cs typeface="Microsoft JhengHei"/>
              </a:rPr>
              <a:t>P</a:t>
            </a:r>
            <a:r>
              <a:rPr dirty="0" sz="2000" spc="10" b="1">
                <a:solidFill>
                  <a:srgbClr val="073D86"/>
                </a:solidFill>
                <a:latin typeface="Microsoft JhengHei UI"/>
                <a:cs typeface="Microsoft JhengHei UI"/>
              </a:rPr>
              <a:t>位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表示内存</a:t>
            </a:r>
            <a:r>
              <a:rPr dirty="0" sz="2000" spc="-15" b="1">
                <a:solidFill>
                  <a:srgbClr val="073D86"/>
                </a:solidFill>
                <a:latin typeface="Microsoft JhengHei UI"/>
                <a:cs typeface="Microsoft JhengHei UI"/>
              </a:rPr>
              <a:t>段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是否</a:t>
            </a:r>
            <a:r>
              <a:rPr dirty="0" sz="2000" spc="-15" b="1">
                <a:solidFill>
                  <a:srgbClr val="073D86"/>
                </a:solidFill>
                <a:latin typeface="Microsoft JhengHei UI"/>
                <a:cs typeface="Microsoft JhengHei UI"/>
              </a:rPr>
              <a:t>在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物理</a:t>
            </a:r>
            <a:r>
              <a:rPr dirty="0" sz="2000" spc="-15" b="1">
                <a:solidFill>
                  <a:srgbClr val="073D86"/>
                </a:solidFill>
                <a:latin typeface="Microsoft JhengHei UI"/>
                <a:cs typeface="Microsoft JhengHei UI"/>
              </a:rPr>
              <a:t>主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存中</a:t>
            </a:r>
            <a:endParaRPr sz="2000">
              <a:latin typeface="Microsoft JhengHei UI"/>
              <a:cs typeface="Microsoft JhengHei UI"/>
            </a:endParaRPr>
          </a:p>
          <a:p>
            <a:pPr lvl="1" marL="588645" indent="-273050">
              <a:lnSpc>
                <a:spcPts val="2280"/>
              </a:lnSpc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000" spc="-114" b="1">
                <a:solidFill>
                  <a:srgbClr val="073D86"/>
                </a:solidFill>
                <a:latin typeface="Microsoft JhengHei"/>
                <a:cs typeface="Microsoft JhengHei"/>
              </a:rPr>
              <a:t>Dpl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位</a:t>
            </a:r>
            <a:r>
              <a:rPr dirty="0" sz="2000" spc="-95" b="1">
                <a:solidFill>
                  <a:srgbClr val="073D86"/>
                </a:solidFill>
                <a:latin typeface="Microsoft JhengHei UI"/>
                <a:cs typeface="Microsoft JhengHei UI"/>
              </a:rPr>
              <a:t>（</a:t>
            </a:r>
            <a:r>
              <a:rPr dirty="0" sz="2000" spc="-95" b="1">
                <a:solidFill>
                  <a:srgbClr val="073D86"/>
                </a:solidFill>
                <a:latin typeface="Microsoft JhengHei"/>
                <a:cs typeface="Microsoft JhengHei"/>
              </a:rPr>
              <a:t>2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位）表示</a:t>
            </a:r>
            <a:r>
              <a:rPr dirty="0" sz="2000" spc="-15" b="1">
                <a:solidFill>
                  <a:srgbClr val="073D86"/>
                </a:solidFill>
                <a:latin typeface="Microsoft JhengHei UI"/>
                <a:cs typeface="Microsoft JhengHei UI"/>
              </a:rPr>
              <a:t>特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权级</a:t>
            </a:r>
            <a:r>
              <a:rPr dirty="0" sz="2000" spc="-105" b="1">
                <a:solidFill>
                  <a:srgbClr val="073D86"/>
                </a:solidFill>
                <a:latin typeface="Microsoft JhengHei UI"/>
                <a:cs typeface="Microsoft JhengHei UI"/>
              </a:rPr>
              <a:t>（</a:t>
            </a:r>
            <a:r>
              <a:rPr dirty="0" sz="2000" spc="-105" b="1">
                <a:solidFill>
                  <a:srgbClr val="073D86"/>
                </a:solidFill>
                <a:latin typeface="Microsoft JhengHei"/>
                <a:cs typeface="Microsoft JhengHei"/>
              </a:rPr>
              <a:t>0—3</a:t>
            </a:r>
            <a:r>
              <a:rPr dirty="0" sz="2000" spc="-105" b="1">
                <a:solidFill>
                  <a:srgbClr val="073D86"/>
                </a:solidFill>
                <a:latin typeface="Microsoft JhengHei UI"/>
                <a:cs typeface="Microsoft JhengHei UI"/>
              </a:rPr>
              <a:t>）</a:t>
            </a:r>
            <a:endParaRPr sz="2000">
              <a:latin typeface="Microsoft JhengHei UI"/>
              <a:cs typeface="Microsoft JhengHei UI"/>
            </a:endParaRPr>
          </a:p>
          <a:p>
            <a:pPr lvl="1" marL="588645" indent="-273050">
              <a:lnSpc>
                <a:spcPts val="2280"/>
              </a:lnSpc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000" spc="-155" b="1">
                <a:solidFill>
                  <a:srgbClr val="073D86"/>
                </a:solidFill>
                <a:latin typeface="Microsoft JhengHei"/>
                <a:cs typeface="Microsoft JhengHei"/>
              </a:rPr>
              <a:t>S</a:t>
            </a:r>
            <a:r>
              <a:rPr dirty="0" sz="2000" spc="10" b="1">
                <a:solidFill>
                  <a:srgbClr val="073D86"/>
                </a:solidFill>
                <a:latin typeface="Microsoft JhengHei UI"/>
                <a:cs typeface="Microsoft JhengHei UI"/>
              </a:rPr>
              <a:t>位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为段位</a:t>
            </a:r>
            <a:r>
              <a:rPr dirty="0" sz="2000" spc="-165" b="1">
                <a:solidFill>
                  <a:srgbClr val="073D86"/>
                </a:solidFill>
                <a:latin typeface="Microsoft JhengHei UI"/>
                <a:cs typeface="Microsoft JhengHei UI"/>
              </a:rPr>
              <a:t>，</a:t>
            </a:r>
            <a:r>
              <a:rPr dirty="0" sz="2000" spc="-165" b="1">
                <a:solidFill>
                  <a:srgbClr val="073D86"/>
                </a:solidFill>
                <a:latin typeface="Microsoft JhengHei"/>
                <a:cs typeface="Microsoft JhengHei"/>
              </a:rPr>
              <a:t>S=1</a:t>
            </a:r>
            <a:r>
              <a:rPr dirty="0" sz="2000" spc="-165" b="1">
                <a:solidFill>
                  <a:srgbClr val="073D86"/>
                </a:solidFill>
                <a:latin typeface="Microsoft JhengHei UI"/>
                <a:cs typeface="Microsoft JhengHei UI"/>
              </a:rPr>
              <a:t>，</a:t>
            </a:r>
            <a:r>
              <a:rPr dirty="0" sz="2000" spc="-15" b="1">
                <a:solidFill>
                  <a:srgbClr val="073D86"/>
                </a:solidFill>
                <a:latin typeface="Microsoft JhengHei UI"/>
                <a:cs typeface="Microsoft JhengHei UI"/>
              </a:rPr>
              <a:t>应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用程</a:t>
            </a:r>
            <a:r>
              <a:rPr dirty="0" sz="2000" spc="-15" b="1">
                <a:solidFill>
                  <a:srgbClr val="073D86"/>
                </a:solidFill>
                <a:latin typeface="Microsoft JhengHei UI"/>
                <a:cs typeface="Microsoft JhengHei UI"/>
              </a:rPr>
              <a:t>序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段</a:t>
            </a:r>
            <a:r>
              <a:rPr dirty="0" sz="2000" spc="-170" b="1">
                <a:solidFill>
                  <a:srgbClr val="073D86"/>
                </a:solidFill>
                <a:latin typeface="Microsoft JhengHei UI"/>
                <a:cs typeface="Microsoft JhengHei UI"/>
              </a:rPr>
              <a:t>；</a:t>
            </a:r>
            <a:r>
              <a:rPr dirty="0" sz="2000" spc="-170" b="1">
                <a:solidFill>
                  <a:srgbClr val="073D86"/>
                </a:solidFill>
                <a:latin typeface="Microsoft JhengHei"/>
                <a:cs typeface="Microsoft JhengHei"/>
              </a:rPr>
              <a:t>S=0</a:t>
            </a:r>
            <a:r>
              <a:rPr dirty="0" sz="2000" spc="-170" b="1">
                <a:solidFill>
                  <a:srgbClr val="073D86"/>
                </a:solidFill>
                <a:latin typeface="Microsoft JhengHei UI"/>
                <a:cs typeface="Microsoft JhengHei UI"/>
              </a:rPr>
              <a:t>，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系统段</a:t>
            </a:r>
            <a:endParaRPr sz="2000">
              <a:latin typeface="Microsoft JhengHei UI"/>
              <a:cs typeface="Microsoft JhengHei UI"/>
            </a:endParaRPr>
          </a:p>
          <a:p>
            <a:pPr lvl="1" marL="588645" marR="5080" indent="-273050">
              <a:lnSpc>
                <a:spcPts val="2039"/>
              </a:lnSpc>
              <a:spcBef>
                <a:spcPts val="309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000" spc="10" b="1">
                <a:solidFill>
                  <a:srgbClr val="073D86"/>
                </a:solidFill>
                <a:latin typeface="Microsoft JhengHei UI"/>
                <a:cs typeface="Microsoft JhengHei UI"/>
              </a:rPr>
              <a:t>类型字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段</a:t>
            </a:r>
            <a:r>
              <a:rPr dirty="0" sz="2000" spc="-85" b="1">
                <a:solidFill>
                  <a:srgbClr val="073D86"/>
                </a:solidFill>
                <a:latin typeface="Microsoft JhengHei UI"/>
                <a:cs typeface="Microsoft JhengHei UI"/>
              </a:rPr>
              <a:t>（</a:t>
            </a:r>
            <a:r>
              <a:rPr dirty="0" sz="2000" spc="-85" b="1">
                <a:solidFill>
                  <a:srgbClr val="073D86"/>
                </a:solidFill>
                <a:latin typeface="Microsoft JhengHei"/>
                <a:cs typeface="Microsoft JhengHei"/>
              </a:rPr>
              <a:t>3</a:t>
            </a:r>
            <a:r>
              <a:rPr dirty="0" sz="2000" spc="10" b="1">
                <a:solidFill>
                  <a:srgbClr val="073D86"/>
                </a:solidFill>
                <a:latin typeface="Microsoft JhengHei UI"/>
                <a:cs typeface="Microsoft JhengHei UI"/>
              </a:rPr>
              <a:t>位）表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示</a:t>
            </a:r>
            <a:r>
              <a:rPr dirty="0" sz="2000" spc="10" b="1">
                <a:solidFill>
                  <a:srgbClr val="073D86"/>
                </a:solidFill>
                <a:latin typeface="Microsoft JhengHei UI"/>
                <a:cs typeface="Microsoft JhengHei UI"/>
              </a:rPr>
              <a:t>内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存</a:t>
            </a:r>
            <a:r>
              <a:rPr dirty="0" sz="2000" spc="10" b="1">
                <a:solidFill>
                  <a:srgbClr val="073D86"/>
                </a:solidFill>
                <a:latin typeface="Microsoft JhengHei UI"/>
                <a:cs typeface="Microsoft JhengHei UI"/>
              </a:rPr>
              <a:t>段类</a:t>
            </a:r>
            <a:r>
              <a:rPr dirty="0" sz="2000" spc="15" b="1">
                <a:solidFill>
                  <a:srgbClr val="073D86"/>
                </a:solidFill>
                <a:latin typeface="Microsoft JhengHei UI"/>
                <a:cs typeface="Microsoft JhengHei UI"/>
              </a:rPr>
              <a:t>型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，</a:t>
            </a:r>
            <a:r>
              <a:rPr dirty="0" sz="2000" spc="10" b="1">
                <a:solidFill>
                  <a:srgbClr val="073D86"/>
                </a:solidFill>
                <a:latin typeface="Microsoft JhengHei UI"/>
                <a:cs typeface="Microsoft JhengHei UI"/>
              </a:rPr>
              <a:t>如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可</a:t>
            </a:r>
            <a:r>
              <a:rPr dirty="0" sz="2000" spc="10" b="1">
                <a:solidFill>
                  <a:srgbClr val="073D86"/>
                </a:solidFill>
                <a:latin typeface="Microsoft JhengHei UI"/>
                <a:cs typeface="Microsoft JhengHei UI"/>
              </a:rPr>
              <a:t>执行代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码</a:t>
            </a:r>
            <a:r>
              <a:rPr dirty="0" sz="2000" spc="20" b="1">
                <a:solidFill>
                  <a:srgbClr val="073D86"/>
                </a:solidFill>
                <a:latin typeface="Microsoft JhengHei UI"/>
                <a:cs typeface="Microsoft JhengHei UI"/>
              </a:rPr>
              <a:t>段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、</a:t>
            </a:r>
            <a:r>
              <a:rPr dirty="0" sz="2000" spc="10" b="1">
                <a:solidFill>
                  <a:srgbClr val="073D86"/>
                </a:solidFill>
                <a:latin typeface="Microsoft JhengHei UI"/>
                <a:cs typeface="Microsoft JhengHei UI"/>
              </a:rPr>
              <a:t>只读数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据</a:t>
            </a:r>
            <a:r>
              <a:rPr dirty="0" sz="2000" spc="15" b="1">
                <a:solidFill>
                  <a:srgbClr val="073D86"/>
                </a:solidFill>
                <a:latin typeface="Microsoft JhengHei UI"/>
                <a:cs typeface="Microsoft JhengHei UI"/>
              </a:rPr>
              <a:t>段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、 </a:t>
            </a:r>
            <a:r>
              <a:rPr dirty="0" sz="2000" spc="10" b="1">
                <a:solidFill>
                  <a:srgbClr val="073D86"/>
                </a:solidFill>
                <a:latin typeface="Microsoft JhengHei UI"/>
                <a:cs typeface="Microsoft JhengHei UI"/>
              </a:rPr>
              <a:t>调用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门等等</a:t>
            </a:r>
            <a:endParaRPr sz="2000">
              <a:latin typeface="Microsoft JhengHei UI"/>
              <a:cs typeface="Microsoft JhengHei UI"/>
            </a:endParaRPr>
          </a:p>
          <a:p>
            <a:pPr lvl="1" marL="588645" indent="-273050">
              <a:lnSpc>
                <a:spcPts val="2270"/>
              </a:lnSpc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000" spc="-425" b="1">
                <a:solidFill>
                  <a:srgbClr val="073D86"/>
                </a:solidFill>
                <a:latin typeface="Microsoft JhengHei"/>
                <a:cs typeface="Microsoft JhengHei"/>
              </a:rPr>
              <a:t>A</a:t>
            </a:r>
            <a:r>
              <a:rPr dirty="0" sz="2000" spc="10" b="1">
                <a:solidFill>
                  <a:srgbClr val="073D86"/>
                </a:solidFill>
                <a:latin typeface="Microsoft JhengHei UI"/>
                <a:cs typeface="Microsoft JhengHei UI"/>
              </a:rPr>
              <a:t>位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为访问位</a:t>
            </a:r>
            <a:r>
              <a:rPr dirty="0" sz="2000" spc="-15" b="1">
                <a:solidFill>
                  <a:srgbClr val="073D86"/>
                </a:solidFill>
                <a:latin typeface="Microsoft JhengHei UI"/>
                <a:cs typeface="Microsoft JhengHei UI"/>
              </a:rPr>
              <a:t>，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表示是否访</a:t>
            </a:r>
            <a:r>
              <a:rPr dirty="0" sz="2000" spc="-10" b="1">
                <a:solidFill>
                  <a:srgbClr val="073D86"/>
                </a:solidFill>
                <a:latin typeface="Microsoft JhengHei UI"/>
                <a:cs typeface="Microsoft JhengHei UI"/>
              </a:rPr>
              <a:t>问</a:t>
            </a:r>
            <a:r>
              <a:rPr dirty="0" sz="2000" b="1">
                <a:solidFill>
                  <a:srgbClr val="073D86"/>
                </a:solidFill>
                <a:latin typeface="Microsoft JhengHei UI"/>
                <a:cs typeface="Microsoft JhengHei UI"/>
              </a:rPr>
              <a:t>过内存段</a:t>
            </a:r>
            <a:endParaRPr sz="2000">
              <a:latin typeface="Microsoft JhengHei UI"/>
              <a:cs typeface="Microsoft JhengHei U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9244" y="5167884"/>
          <a:ext cx="7829550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100"/>
                <a:gridCol w="229235"/>
                <a:gridCol w="235585"/>
                <a:gridCol w="235585"/>
                <a:gridCol w="274955"/>
                <a:gridCol w="967740"/>
                <a:gridCol w="229235"/>
                <a:gridCol w="427354"/>
                <a:gridCol w="224789"/>
                <a:gridCol w="859789"/>
                <a:gridCol w="207645"/>
                <a:gridCol w="1938020"/>
              </a:tblGrid>
              <a:tr h="417576"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600" spc="15" b="1">
                          <a:latin typeface="Microsoft JhengHei"/>
                          <a:cs typeface="Microsoft JhengHei"/>
                        </a:rPr>
                        <a:t>基</a:t>
                      </a:r>
                      <a:r>
                        <a:rPr dirty="0" sz="1600" spc="5" b="1">
                          <a:latin typeface="Microsoft JhengHei"/>
                          <a:cs typeface="Microsoft JhengHei"/>
                        </a:rPr>
                        <a:t>址</a:t>
                      </a:r>
                      <a:r>
                        <a:rPr dirty="0" sz="1600" spc="-95" b="1">
                          <a:latin typeface="Microsoft JhengHei"/>
                          <a:cs typeface="Microsoft JhengHei"/>
                        </a:rPr>
                        <a:t>24-31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5334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600" b="1">
                          <a:latin typeface="Microsoft JhengHei"/>
                          <a:cs typeface="Microsoft JhengHei"/>
                        </a:rPr>
                        <a:t>G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600" b="1">
                          <a:latin typeface="Microsoft JhengHei"/>
                          <a:cs typeface="Microsoft JhengHei"/>
                        </a:rPr>
                        <a:t>D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50165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600" b="1">
                          <a:latin typeface="Microsoft JhengHei"/>
                          <a:cs typeface="Microsoft JhengHei"/>
                        </a:rPr>
                        <a:t>0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50165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600" spc="15" b="1">
                          <a:latin typeface="Microsoft JhengHei"/>
                          <a:cs typeface="Microsoft JhengHei"/>
                        </a:rPr>
                        <a:t>长</a:t>
                      </a:r>
                      <a:r>
                        <a:rPr dirty="0" sz="1600" spc="5" b="1">
                          <a:latin typeface="Microsoft JhengHei"/>
                          <a:cs typeface="Microsoft JhengHei"/>
                        </a:rPr>
                        <a:t>度</a:t>
                      </a:r>
                      <a:r>
                        <a:rPr dirty="0" sz="1600" spc="-95" b="1">
                          <a:latin typeface="Microsoft JhengHei"/>
                          <a:cs typeface="Microsoft JhengHei"/>
                        </a:rPr>
                        <a:t>16-19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5334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600" b="1">
                          <a:latin typeface="Microsoft JhengHei"/>
                          <a:cs typeface="Microsoft JhengHei"/>
                        </a:rPr>
                        <a:t>P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50165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600" spc="-215" b="1">
                          <a:latin typeface="Microsoft JhengHei"/>
                          <a:cs typeface="Microsoft JhengHei"/>
                        </a:rPr>
                        <a:t>DPL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50165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600" b="1">
                          <a:latin typeface="Microsoft JhengHei"/>
                          <a:cs typeface="Microsoft JhengHei"/>
                        </a:rPr>
                        <a:t>S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50165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600" spc="15" b="1">
                          <a:latin typeface="Microsoft JhengHei"/>
                          <a:cs typeface="Microsoft JhengHei"/>
                        </a:rPr>
                        <a:t>类型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5334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600" b="1">
                          <a:latin typeface="Microsoft JhengHei"/>
                          <a:cs typeface="Microsoft JhengHei"/>
                        </a:rPr>
                        <a:t>A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5334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600" spc="15" b="1">
                          <a:latin typeface="Microsoft JhengHei"/>
                          <a:cs typeface="Microsoft JhengHei"/>
                        </a:rPr>
                        <a:t>基</a:t>
                      </a:r>
                      <a:r>
                        <a:rPr dirty="0" sz="1600" spc="5" b="1">
                          <a:latin typeface="Microsoft JhengHei"/>
                          <a:cs typeface="Microsoft JhengHei"/>
                        </a:rPr>
                        <a:t>址</a:t>
                      </a:r>
                      <a:r>
                        <a:rPr dirty="0" sz="1600" spc="-95" b="1">
                          <a:latin typeface="Microsoft JhengHei"/>
                          <a:cs typeface="Microsoft JhengHei"/>
                        </a:rPr>
                        <a:t>16-23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5334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7575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600" spc="15" b="1">
                          <a:latin typeface="Microsoft JhengHei"/>
                          <a:cs typeface="Microsoft JhengHei"/>
                        </a:rPr>
                        <a:t>基</a:t>
                      </a:r>
                      <a:r>
                        <a:rPr dirty="0" sz="1600" spc="5" b="1">
                          <a:latin typeface="Microsoft JhengHei"/>
                          <a:cs typeface="Microsoft JhengHei"/>
                        </a:rPr>
                        <a:t>址</a:t>
                      </a:r>
                      <a:r>
                        <a:rPr dirty="0" sz="1600" spc="-80" b="1">
                          <a:latin typeface="Microsoft JhengHei"/>
                          <a:cs typeface="Microsoft JhengHei"/>
                        </a:rPr>
                        <a:t>0-15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5334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600" spc="15" b="1">
                          <a:latin typeface="Microsoft JhengHei"/>
                          <a:cs typeface="Microsoft JhengHei"/>
                        </a:rPr>
                        <a:t>长</a:t>
                      </a:r>
                      <a:r>
                        <a:rPr dirty="0" sz="1600" spc="5" b="1">
                          <a:latin typeface="Microsoft JhengHei"/>
                          <a:cs typeface="Microsoft JhengHei"/>
                        </a:rPr>
                        <a:t>度</a:t>
                      </a:r>
                      <a:r>
                        <a:rPr dirty="0" sz="1600" spc="-80" b="1">
                          <a:latin typeface="Microsoft JhengHei"/>
                          <a:cs typeface="Microsoft JhengHei"/>
                        </a:rPr>
                        <a:t>0-15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5334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990" y="805688"/>
            <a:ext cx="7352030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>
                <a:latin typeface="微软雅黑"/>
                <a:cs typeface="微软雅黑"/>
              </a:rPr>
              <a:t>实</a:t>
            </a:r>
            <a:r>
              <a:rPr dirty="0" sz="5000" spc="20">
                <a:latin typeface="微软雅黑"/>
                <a:cs typeface="微软雅黑"/>
              </a:rPr>
              <a:t>例</a:t>
            </a:r>
            <a:r>
              <a:rPr dirty="0" sz="5000">
                <a:latin typeface="微软雅黑"/>
                <a:cs typeface="微软雅黑"/>
              </a:rPr>
              <a:t>研究</a:t>
            </a:r>
            <a:r>
              <a:rPr dirty="0" sz="5000" spc="-280">
                <a:latin typeface="微软雅黑"/>
                <a:cs typeface="微软雅黑"/>
              </a:rPr>
              <a:t>：Intel</a:t>
            </a:r>
            <a:r>
              <a:rPr dirty="0" sz="5000">
                <a:latin typeface="微软雅黑"/>
                <a:cs typeface="微软雅黑"/>
              </a:rPr>
              <a:t>的</a:t>
            </a:r>
            <a:r>
              <a:rPr dirty="0" sz="5000" spc="-459">
                <a:latin typeface="微软雅黑"/>
                <a:cs typeface="微软雅黑"/>
              </a:rPr>
              <a:t>Pentium</a:t>
            </a:r>
            <a:endParaRPr sz="5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1821781"/>
            <a:ext cx="4568825" cy="193675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85115" marR="1203325" indent="-272415">
              <a:lnSpc>
                <a:spcPct val="100000"/>
              </a:lnSpc>
              <a:spcBef>
                <a:spcPts val="7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254" b="1">
                <a:solidFill>
                  <a:srgbClr val="073D86"/>
                </a:solidFill>
                <a:latin typeface="微软雅黑"/>
                <a:cs typeface="微软雅黑"/>
              </a:rPr>
              <a:t>Pentium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分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段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机制</a:t>
            </a:r>
            <a:endParaRPr sz="2800">
              <a:latin typeface="微软雅黑"/>
              <a:cs typeface="微软雅黑"/>
            </a:endParaRPr>
          </a:p>
          <a:p>
            <a:pPr lvl="1" marL="588645" indent="-273050">
              <a:lnSpc>
                <a:spcPct val="100000"/>
              </a:lnSpc>
              <a:spcBef>
                <a:spcPts val="58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600" spc="10" b="1">
                <a:solidFill>
                  <a:srgbClr val="073D86"/>
                </a:solidFill>
                <a:latin typeface="微软雅黑"/>
                <a:cs typeface="微软雅黑"/>
              </a:rPr>
              <a:t>段选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择</a:t>
            </a:r>
            <a:r>
              <a:rPr dirty="0" sz="2600" spc="5" b="1">
                <a:solidFill>
                  <a:srgbClr val="073D86"/>
                </a:solidFill>
                <a:latin typeface="微软雅黑"/>
                <a:cs typeface="微软雅黑"/>
              </a:rPr>
              <a:t>符</a:t>
            </a:r>
            <a:r>
              <a:rPr dirty="0" sz="2600" spc="-220" b="1">
                <a:solidFill>
                  <a:srgbClr val="073D86"/>
                </a:solidFill>
                <a:latin typeface="微软雅黑"/>
                <a:cs typeface="微软雅黑"/>
              </a:rPr>
              <a:t>selector</a:t>
            </a:r>
            <a:endParaRPr sz="2600">
              <a:latin typeface="微软雅黑"/>
              <a:cs typeface="微软雅黑"/>
            </a:endParaRPr>
          </a:p>
          <a:p>
            <a:pPr lvl="1" marL="588645" indent="-273050">
              <a:lnSpc>
                <a:spcPct val="100000"/>
              </a:lnSpc>
              <a:spcBef>
                <a:spcPts val="56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600" spc="-120" b="1">
                <a:solidFill>
                  <a:srgbClr val="073D86"/>
                </a:solidFill>
                <a:latin typeface="微软雅黑"/>
                <a:cs typeface="微软雅黑"/>
              </a:rPr>
              <a:t>6</a:t>
            </a:r>
            <a:r>
              <a:rPr dirty="0" sz="2600" spc="10" b="1">
                <a:solidFill>
                  <a:srgbClr val="073D86"/>
                </a:solidFill>
                <a:latin typeface="微软雅黑"/>
                <a:cs typeface="微软雅黑"/>
              </a:rPr>
              <a:t>个段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寄存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器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：存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放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选择符</a:t>
            </a:r>
            <a:endParaRPr sz="2600">
              <a:latin typeface="微软雅黑"/>
              <a:cs typeface="微软雅黑"/>
            </a:endParaRPr>
          </a:p>
          <a:p>
            <a:pPr lvl="1" marL="588645" indent="-273050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600" spc="10" b="1">
                <a:solidFill>
                  <a:srgbClr val="073D86"/>
                </a:solidFill>
                <a:latin typeface="微软雅黑"/>
                <a:cs typeface="微软雅黑"/>
              </a:rPr>
              <a:t>微程</a:t>
            </a:r>
            <a:r>
              <a:rPr dirty="0" sz="2600" spc="5" b="1">
                <a:solidFill>
                  <a:srgbClr val="073D86"/>
                </a:solidFill>
                <a:latin typeface="微软雅黑"/>
                <a:cs typeface="微软雅黑"/>
              </a:rPr>
              <a:t>序寄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存</a:t>
            </a:r>
            <a:r>
              <a:rPr dirty="0" sz="2600" spc="5" b="1">
                <a:solidFill>
                  <a:srgbClr val="073D86"/>
                </a:solidFill>
                <a:latin typeface="微软雅黑"/>
                <a:cs typeface="微软雅黑"/>
              </a:rPr>
              <a:t>器：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存</a:t>
            </a:r>
            <a:r>
              <a:rPr dirty="0" sz="2600" spc="5" b="1">
                <a:solidFill>
                  <a:srgbClr val="073D86"/>
                </a:solidFill>
                <a:latin typeface="微软雅黑"/>
                <a:cs typeface="微软雅黑"/>
              </a:rPr>
              <a:t>放描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述</a:t>
            </a:r>
            <a:r>
              <a:rPr dirty="0" sz="2600" spc="5" b="1">
                <a:solidFill>
                  <a:srgbClr val="073D86"/>
                </a:solidFill>
                <a:latin typeface="微软雅黑"/>
                <a:cs typeface="微软雅黑"/>
              </a:rPr>
              <a:t>符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961" y="4648961"/>
            <a:ext cx="3771900" cy="457200"/>
          </a:xfrm>
          <a:custGeom>
            <a:avLst/>
            <a:gdLst/>
            <a:ahLst/>
            <a:cxnLst/>
            <a:rect l="l" t="t" r="r" b="b"/>
            <a:pathLst>
              <a:path w="3771900" h="457200">
                <a:moveTo>
                  <a:pt x="0" y="457200"/>
                </a:moveTo>
                <a:lnTo>
                  <a:pt x="3771900" y="457200"/>
                </a:lnTo>
                <a:lnTo>
                  <a:pt x="37719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00961" y="4648961"/>
            <a:ext cx="3771900" cy="4572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dirty="0" sz="2000" spc="10" b="1">
                <a:latin typeface="Microsoft JhengHei"/>
                <a:cs typeface="Microsoft JhengHei"/>
              </a:rPr>
              <a:t>索引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2861" y="4648961"/>
            <a:ext cx="314325" cy="457200"/>
          </a:xfrm>
          <a:custGeom>
            <a:avLst/>
            <a:gdLst/>
            <a:ahLst/>
            <a:cxnLst/>
            <a:rect l="l" t="t" r="r" b="b"/>
            <a:pathLst>
              <a:path w="314325" h="457200">
                <a:moveTo>
                  <a:pt x="0" y="457200"/>
                </a:moveTo>
                <a:lnTo>
                  <a:pt x="313943" y="457200"/>
                </a:lnTo>
                <a:lnTo>
                  <a:pt x="31394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86805" y="4648961"/>
            <a:ext cx="515620" cy="457200"/>
          </a:xfrm>
          <a:custGeom>
            <a:avLst/>
            <a:gdLst/>
            <a:ahLst/>
            <a:cxnLst/>
            <a:rect l="l" t="t" r="r" b="b"/>
            <a:pathLst>
              <a:path w="515620" h="457200">
                <a:moveTo>
                  <a:pt x="0" y="457200"/>
                </a:moveTo>
                <a:lnTo>
                  <a:pt x="515112" y="457200"/>
                </a:lnTo>
                <a:lnTo>
                  <a:pt x="51511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345307" y="4339209"/>
            <a:ext cx="284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75" b="1">
                <a:latin typeface="Microsoft JhengHei"/>
                <a:cs typeface="Microsoft JhengHei"/>
              </a:rPr>
              <a:t>13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3253" y="4339209"/>
            <a:ext cx="5683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7355" algn="l"/>
              </a:tabLst>
            </a:pPr>
            <a:r>
              <a:rPr dirty="0" sz="2000" spc="-190" b="1">
                <a:latin typeface="Microsoft JhengHei"/>
                <a:cs typeface="Microsoft JhengHei"/>
              </a:rPr>
              <a:t>1</a:t>
            </a:r>
            <a:r>
              <a:rPr dirty="0" sz="2000" spc="-190" b="1">
                <a:latin typeface="Microsoft JhengHei"/>
                <a:cs typeface="Microsoft JhengHei"/>
              </a:rPr>
              <a:t>	</a:t>
            </a:r>
            <a:r>
              <a:rPr dirty="0" sz="2000" spc="-190" b="1">
                <a:latin typeface="Microsoft JhengHei"/>
                <a:cs typeface="Microsoft JhengHei"/>
              </a:rPr>
              <a:t>2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4453" y="5434380"/>
            <a:ext cx="16929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83590" algn="l"/>
                <a:tab pos="1039494" algn="l"/>
              </a:tabLst>
            </a:pPr>
            <a:r>
              <a:rPr dirty="0" sz="2000" spc="-180" b="1">
                <a:latin typeface="Microsoft JhengHei"/>
                <a:cs typeface="Microsoft JhengHei"/>
              </a:rPr>
              <a:t>0</a:t>
            </a:r>
            <a:r>
              <a:rPr dirty="0" sz="2000" spc="-495" b="1">
                <a:latin typeface="Microsoft JhengHei"/>
                <a:cs typeface="Microsoft JhengHei"/>
              </a:rPr>
              <a:t>=</a:t>
            </a:r>
            <a:r>
              <a:rPr dirty="0" sz="2000" spc="-495" b="1">
                <a:latin typeface="Microsoft JhengHei"/>
                <a:cs typeface="Microsoft JhengHei"/>
              </a:rPr>
              <a:t>G</a:t>
            </a:r>
            <a:r>
              <a:rPr dirty="0" sz="2000" spc="-530" b="1">
                <a:latin typeface="Microsoft JhengHei"/>
                <a:cs typeface="Microsoft JhengHei"/>
              </a:rPr>
              <a:t>D</a:t>
            </a:r>
            <a:r>
              <a:rPr dirty="0" sz="2000" spc="-180" b="1">
                <a:latin typeface="Microsoft JhengHei"/>
                <a:cs typeface="Microsoft JhengHei"/>
              </a:rPr>
              <a:t>T</a:t>
            </a:r>
            <a:r>
              <a:rPr dirty="0" sz="2000" b="1">
                <a:latin typeface="Microsoft JhengHei"/>
                <a:cs typeface="Microsoft JhengHei"/>
              </a:rPr>
              <a:t>	</a:t>
            </a:r>
            <a:r>
              <a:rPr dirty="0" sz="2000" spc="120" b="1">
                <a:latin typeface="Microsoft JhengHei"/>
                <a:cs typeface="Microsoft JhengHei"/>
              </a:rPr>
              <a:t>/</a:t>
            </a:r>
            <a:r>
              <a:rPr dirty="0" sz="2000" b="1">
                <a:latin typeface="Microsoft JhengHei"/>
                <a:cs typeface="Microsoft JhengHei"/>
              </a:rPr>
              <a:t>	</a:t>
            </a:r>
            <a:r>
              <a:rPr dirty="0" sz="2000" spc="-180" b="1">
                <a:latin typeface="Microsoft JhengHei"/>
                <a:cs typeface="Microsoft JhengHei"/>
              </a:rPr>
              <a:t>1</a:t>
            </a:r>
            <a:r>
              <a:rPr dirty="0" sz="2000" spc="-315" b="1">
                <a:latin typeface="Microsoft JhengHei"/>
                <a:cs typeface="Microsoft JhengHei"/>
              </a:rPr>
              <a:t>=</a:t>
            </a:r>
            <a:r>
              <a:rPr dirty="0" sz="2000" spc="-220" b="1">
                <a:latin typeface="Microsoft JhengHei"/>
                <a:cs typeface="Microsoft JhengHei"/>
              </a:rPr>
              <a:t>L</a:t>
            </a:r>
            <a:r>
              <a:rPr dirty="0" sz="2000" spc="-360" b="1">
                <a:latin typeface="Microsoft JhengHei"/>
                <a:cs typeface="Microsoft JhengHei"/>
              </a:rPr>
              <a:t>DT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6017" y="5434380"/>
            <a:ext cx="168846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latin typeface="Microsoft JhengHei"/>
                <a:cs typeface="Microsoft JhengHei"/>
              </a:rPr>
              <a:t>特权级（</a:t>
            </a:r>
            <a:r>
              <a:rPr dirty="0" sz="2000" spc="-190" b="1">
                <a:latin typeface="Microsoft JhengHei"/>
                <a:cs typeface="Microsoft JhengHei"/>
              </a:rPr>
              <a:t>0</a:t>
            </a:r>
            <a:r>
              <a:rPr dirty="0" sz="2000" spc="135" b="1">
                <a:latin typeface="Microsoft JhengHei"/>
                <a:cs typeface="Microsoft JhengHei"/>
              </a:rPr>
              <a:t>-</a:t>
            </a:r>
            <a:r>
              <a:rPr dirty="0" sz="2000" spc="-190" b="1">
                <a:latin typeface="Microsoft JhengHei"/>
                <a:cs typeface="Microsoft JhengHei"/>
              </a:rPr>
              <a:t>3</a:t>
            </a:r>
            <a:r>
              <a:rPr dirty="0" sz="2000" spc="5" b="1">
                <a:latin typeface="Microsoft JhengHei"/>
                <a:cs typeface="Microsoft JhengHei"/>
              </a:rPr>
              <a:t>）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42814" y="4950714"/>
            <a:ext cx="330200" cy="467995"/>
          </a:xfrm>
          <a:custGeom>
            <a:avLst/>
            <a:gdLst/>
            <a:ahLst/>
            <a:cxnLst/>
            <a:rect l="l" t="t" r="r" b="b"/>
            <a:pathLst>
              <a:path w="330200" h="467995">
                <a:moveTo>
                  <a:pt x="270880" y="52052"/>
                </a:moveTo>
                <a:lnTo>
                  <a:pt x="0" y="446405"/>
                </a:lnTo>
                <a:lnTo>
                  <a:pt x="31496" y="467995"/>
                </a:lnTo>
                <a:lnTo>
                  <a:pt x="302302" y="73572"/>
                </a:lnTo>
                <a:lnTo>
                  <a:pt x="270880" y="52052"/>
                </a:lnTo>
                <a:close/>
              </a:path>
              <a:path w="330200" h="467995">
                <a:moveTo>
                  <a:pt x="324659" y="36322"/>
                </a:moveTo>
                <a:lnTo>
                  <a:pt x="281686" y="36322"/>
                </a:lnTo>
                <a:lnTo>
                  <a:pt x="313055" y="57912"/>
                </a:lnTo>
                <a:lnTo>
                  <a:pt x="302302" y="73572"/>
                </a:lnTo>
                <a:lnTo>
                  <a:pt x="318008" y="84328"/>
                </a:lnTo>
                <a:lnTo>
                  <a:pt x="324659" y="36322"/>
                </a:lnTo>
                <a:close/>
              </a:path>
              <a:path w="330200" h="467995">
                <a:moveTo>
                  <a:pt x="281686" y="36322"/>
                </a:moveTo>
                <a:lnTo>
                  <a:pt x="270880" y="52052"/>
                </a:lnTo>
                <a:lnTo>
                  <a:pt x="302302" y="73572"/>
                </a:lnTo>
                <a:lnTo>
                  <a:pt x="313055" y="57912"/>
                </a:lnTo>
                <a:lnTo>
                  <a:pt x="281686" y="36322"/>
                </a:lnTo>
                <a:close/>
              </a:path>
              <a:path w="330200" h="467995">
                <a:moveTo>
                  <a:pt x="329691" y="0"/>
                </a:moveTo>
                <a:lnTo>
                  <a:pt x="255143" y="41275"/>
                </a:lnTo>
                <a:lnTo>
                  <a:pt x="270880" y="52052"/>
                </a:lnTo>
                <a:lnTo>
                  <a:pt x="281686" y="36322"/>
                </a:lnTo>
                <a:lnTo>
                  <a:pt x="324659" y="36322"/>
                </a:lnTo>
                <a:lnTo>
                  <a:pt x="3296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87973" y="4950714"/>
            <a:ext cx="330200" cy="467995"/>
          </a:xfrm>
          <a:custGeom>
            <a:avLst/>
            <a:gdLst/>
            <a:ahLst/>
            <a:cxnLst/>
            <a:rect l="l" t="t" r="r" b="b"/>
            <a:pathLst>
              <a:path w="330200" h="467995">
                <a:moveTo>
                  <a:pt x="58811" y="52052"/>
                </a:moveTo>
                <a:lnTo>
                  <a:pt x="27389" y="73572"/>
                </a:lnTo>
                <a:lnTo>
                  <a:pt x="298196" y="467995"/>
                </a:lnTo>
                <a:lnTo>
                  <a:pt x="329691" y="446405"/>
                </a:lnTo>
                <a:lnTo>
                  <a:pt x="58811" y="52052"/>
                </a:lnTo>
                <a:close/>
              </a:path>
              <a:path w="330200" h="467995">
                <a:moveTo>
                  <a:pt x="0" y="0"/>
                </a:moveTo>
                <a:lnTo>
                  <a:pt x="11684" y="84328"/>
                </a:lnTo>
                <a:lnTo>
                  <a:pt x="27389" y="73572"/>
                </a:lnTo>
                <a:lnTo>
                  <a:pt x="16637" y="57912"/>
                </a:lnTo>
                <a:lnTo>
                  <a:pt x="48005" y="36322"/>
                </a:lnTo>
                <a:lnTo>
                  <a:pt x="65603" y="36322"/>
                </a:lnTo>
                <a:lnTo>
                  <a:pt x="0" y="0"/>
                </a:lnTo>
                <a:close/>
              </a:path>
              <a:path w="330200" h="467995">
                <a:moveTo>
                  <a:pt x="48005" y="36322"/>
                </a:moveTo>
                <a:lnTo>
                  <a:pt x="16637" y="57912"/>
                </a:lnTo>
                <a:lnTo>
                  <a:pt x="27389" y="73572"/>
                </a:lnTo>
                <a:lnTo>
                  <a:pt x="58811" y="52052"/>
                </a:lnTo>
                <a:lnTo>
                  <a:pt x="48005" y="36322"/>
                </a:lnTo>
                <a:close/>
              </a:path>
              <a:path w="330200" h="467995">
                <a:moveTo>
                  <a:pt x="65603" y="36322"/>
                </a:moveTo>
                <a:lnTo>
                  <a:pt x="48005" y="36322"/>
                </a:lnTo>
                <a:lnTo>
                  <a:pt x="58811" y="52052"/>
                </a:lnTo>
                <a:lnTo>
                  <a:pt x="74549" y="41275"/>
                </a:lnTo>
                <a:lnTo>
                  <a:pt x="65603" y="363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918" y="805688"/>
            <a:ext cx="735139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>
                <a:latin typeface="微软雅黑"/>
                <a:cs typeface="微软雅黑"/>
              </a:rPr>
              <a:t>实</a:t>
            </a:r>
            <a:r>
              <a:rPr dirty="0" sz="5000" spc="20">
                <a:latin typeface="微软雅黑"/>
                <a:cs typeface="微软雅黑"/>
              </a:rPr>
              <a:t>例</a:t>
            </a:r>
            <a:r>
              <a:rPr dirty="0" sz="5000">
                <a:latin typeface="微软雅黑"/>
                <a:cs typeface="微软雅黑"/>
              </a:rPr>
              <a:t>研究</a:t>
            </a:r>
            <a:r>
              <a:rPr dirty="0" sz="5000" spc="-280">
                <a:latin typeface="微软雅黑"/>
                <a:cs typeface="微软雅黑"/>
              </a:rPr>
              <a:t>：Intel</a:t>
            </a:r>
            <a:r>
              <a:rPr dirty="0" sz="5000">
                <a:latin typeface="微软雅黑"/>
                <a:cs typeface="微软雅黑"/>
              </a:rPr>
              <a:t>的</a:t>
            </a:r>
            <a:r>
              <a:rPr dirty="0" sz="5000" spc="-459">
                <a:latin typeface="微软雅黑"/>
                <a:cs typeface="微软雅黑"/>
              </a:rPr>
              <a:t>Pentium</a:t>
            </a:r>
            <a:endParaRPr sz="5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1745581"/>
            <a:ext cx="3577590" cy="100266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254" b="1">
                <a:solidFill>
                  <a:srgbClr val="073D86"/>
                </a:solidFill>
                <a:latin typeface="微软雅黑"/>
                <a:cs typeface="微软雅黑"/>
              </a:rPr>
              <a:t>Pentium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分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段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机制</a:t>
            </a:r>
            <a:endParaRPr sz="2800">
              <a:latin typeface="微软雅黑"/>
              <a:cs typeface="微软雅黑"/>
            </a:endParaRPr>
          </a:p>
          <a:p>
            <a:pPr lvl="1" marL="588645" indent="-273050">
              <a:lnSpc>
                <a:spcPct val="100000"/>
              </a:lnSpc>
              <a:spcBef>
                <a:spcPts val="58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600" spc="10" b="1">
                <a:solidFill>
                  <a:srgbClr val="073D86"/>
                </a:solidFill>
                <a:latin typeface="微软雅黑"/>
                <a:cs typeface="微软雅黑"/>
              </a:rPr>
              <a:t>地址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转换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和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存储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保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护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0633" y="4275835"/>
            <a:ext cx="7937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latin typeface="Microsoft JhengHei"/>
                <a:cs typeface="Microsoft JhengHei"/>
              </a:rPr>
              <a:t>描述符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1638" y="4255770"/>
            <a:ext cx="795655" cy="996950"/>
          </a:xfrm>
          <a:custGeom>
            <a:avLst/>
            <a:gdLst/>
            <a:ahLst/>
            <a:cxnLst/>
            <a:rect l="l" t="t" r="r" b="b"/>
            <a:pathLst>
              <a:path w="795654" h="996950">
                <a:moveTo>
                  <a:pt x="0" y="996695"/>
                </a:moveTo>
                <a:lnTo>
                  <a:pt x="795527" y="996695"/>
                </a:lnTo>
                <a:lnTo>
                  <a:pt x="795527" y="0"/>
                </a:lnTo>
                <a:lnTo>
                  <a:pt x="0" y="0"/>
                </a:lnTo>
                <a:lnTo>
                  <a:pt x="0" y="996695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20083" y="4591558"/>
            <a:ext cx="2984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Symbol"/>
                <a:cs typeface="Symbol"/>
              </a:rPr>
              <a:t>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7682" y="3201161"/>
            <a:ext cx="1272540" cy="39941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251460">
              <a:lnSpc>
                <a:spcPct val="100000"/>
              </a:lnSpc>
              <a:spcBef>
                <a:spcPts val="60"/>
              </a:spcBef>
            </a:pPr>
            <a:r>
              <a:rPr dirty="0" sz="2000" spc="10" b="1">
                <a:latin typeface="Microsoft JhengHei"/>
                <a:cs typeface="Microsoft JhengHei"/>
              </a:rPr>
              <a:t>选择符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07564" y="3600450"/>
            <a:ext cx="114300" cy="995680"/>
          </a:xfrm>
          <a:custGeom>
            <a:avLst/>
            <a:gdLst/>
            <a:ahLst/>
            <a:cxnLst/>
            <a:rect l="l" t="t" r="r" b="b"/>
            <a:pathLst>
              <a:path w="114300" h="995679">
                <a:moveTo>
                  <a:pt x="38100" y="880872"/>
                </a:moveTo>
                <a:lnTo>
                  <a:pt x="0" y="880872"/>
                </a:lnTo>
                <a:lnTo>
                  <a:pt x="57150" y="995172"/>
                </a:lnTo>
                <a:lnTo>
                  <a:pt x="104775" y="899922"/>
                </a:lnTo>
                <a:lnTo>
                  <a:pt x="38100" y="899922"/>
                </a:lnTo>
                <a:lnTo>
                  <a:pt x="38100" y="880872"/>
                </a:lnTo>
                <a:close/>
              </a:path>
              <a:path w="114300" h="995679">
                <a:moveTo>
                  <a:pt x="76200" y="0"/>
                </a:moveTo>
                <a:lnTo>
                  <a:pt x="38100" y="0"/>
                </a:lnTo>
                <a:lnTo>
                  <a:pt x="38100" y="899922"/>
                </a:lnTo>
                <a:lnTo>
                  <a:pt x="76200" y="899922"/>
                </a:lnTo>
                <a:lnTo>
                  <a:pt x="76200" y="0"/>
                </a:lnTo>
                <a:close/>
              </a:path>
              <a:path w="114300" h="995679">
                <a:moveTo>
                  <a:pt x="114300" y="880872"/>
                </a:moveTo>
                <a:lnTo>
                  <a:pt x="76200" y="880872"/>
                </a:lnTo>
                <a:lnTo>
                  <a:pt x="76200" y="899922"/>
                </a:lnTo>
                <a:lnTo>
                  <a:pt x="104775" y="899922"/>
                </a:lnTo>
                <a:lnTo>
                  <a:pt x="114300" y="880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55591" y="3600450"/>
            <a:ext cx="114300" cy="995680"/>
          </a:xfrm>
          <a:custGeom>
            <a:avLst/>
            <a:gdLst/>
            <a:ahLst/>
            <a:cxnLst/>
            <a:rect l="l" t="t" r="r" b="b"/>
            <a:pathLst>
              <a:path w="114300" h="995679">
                <a:moveTo>
                  <a:pt x="38100" y="880872"/>
                </a:moveTo>
                <a:lnTo>
                  <a:pt x="0" y="880872"/>
                </a:lnTo>
                <a:lnTo>
                  <a:pt x="57150" y="995172"/>
                </a:lnTo>
                <a:lnTo>
                  <a:pt x="104775" y="899922"/>
                </a:lnTo>
                <a:lnTo>
                  <a:pt x="38100" y="899922"/>
                </a:lnTo>
                <a:lnTo>
                  <a:pt x="38100" y="880872"/>
                </a:lnTo>
                <a:close/>
              </a:path>
              <a:path w="114300" h="995679">
                <a:moveTo>
                  <a:pt x="76200" y="0"/>
                </a:moveTo>
                <a:lnTo>
                  <a:pt x="38100" y="0"/>
                </a:lnTo>
                <a:lnTo>
                  <a:pt x="38100" y="899922"/>
                </a:lnTo>
                <a:lnTo>
                  <a:pt x="76200" y="899922"/>
                </a:lnTo>
                <a:lnTo>
                  <a:pt x="76200" y="0"/>
                </a:lnTo>
                <a:close/>
              </a:path>
              <a:path w="114300" h="995679">
                <a:moveTo>
                  <a:pt x="114300" y="880872"/>
                </a:moveTo>
                <a:lnTo>
                  <a:pt x="76200" y="880872"/>
                </a:lnTo>
                <a:lnTo>
                  <a:pt x="76200" y="899922"/>
                </a:lnTo>
                <a:lnTo>
                  <a:pt x="104775" y="899922"/>
                </a:lnTo>
                <a:lnTo>
                  <a:pt x="114300" y="880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00221" y="4738115"/>
            <a:ext cx="954405" cy="114300"/>
          </a:xfrm>
          <a:custGeom>
            <a:avLst/>
            <a:gdLst/>
            <a:ahLst/>
            <a:cxnLst/>
            <a:rect l="l" t="t" r="r" b="b"/>
            <a:pathLst>
              <a:path w="954404" h="114300">
                <a:moveTo>
                  <a:pt x="839724" y="0"/>
                </a:moveTo>
                <a:lnTo>
                  <a:pt x="839724" y="114299"/>
                </a:lnTo>
                <a:lnTo>
                  <a:pt x="915924" y="76199"/>
                </a:lnTo>
                <a:lnTo>
                  <a:pt x="858774" y="76199"/>
                </a:lnTo>
                <a:lnTo>
                  <a:pt x="858774" y="38099"/>
                </a:lnTo>
                <a:lnTo>
                  <a:pt x="915924" y="38099"/>
                </a:lnTo>
                <a:lnTo>
                  <a:pt x="839724" y="0"/>
                </a:lnTo>
                <a:close/>
              </a:path>
              <a:path w="954404" h="114300">
                <a:moveTo>
                  <a:pt x="839724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839724" y="76199"/>
                </a:lnTo>
                <a:lnTo>
                  <a:pt x="839724" y="38099"/>
                </a:lnTo>
                <a:close/>
              </a:path>
              <a:path w="954404" h="114300">
                <a:moveTo>
                  <a:pt x="915924" y="38099"/>
                </a:moveTo>
                <a:lnTo>
                  <a:pt x="858774" y="38099"/>
                </a:lnTo>
                <a:lnTo>
                  <a:pt x="858774" y="76199"/>
                </a:lnTo>
                <a:lnTo>
                  <a:pt x="915924" y="76199"/>
                </a:lnTo>
                <a:lnTo>
                  <a:pt x="954024" y="57149"/>
                </a:lnTo>
                <a:lnTo>
                  <a:pt x="915924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71238" y="4738115"/>
            <a:ext cx="635635" cy="114300"/>
          </a:xfrm>
          <a:custGeom>
            <a:avLst/>
            <a:gdLst/>
            <a:ahLst/>
            <a:cxnLst/>
            <a:rect l="l" t="t" r="r" b="b"/>
            <a:pathLst>
              <a:path w="635635" h="114300">
                <a:moveTo>
                  <a:pt x="521208" y="0"/>
                </a:moveTo>
                <a:lnTo>
                  <a:pt x="521208" y="114299"/>
                </a:lnTo>
                <a:lnTo>
                  <a:pt x="597408" y="76199"/>
                </a:lnTo>
                <a:lnTo>
                  <a:pt x="540258" y="76199"/>
                </a:lnTo>
                <a:lnTo>
                  <a:pt x="540258" y="38099"/>
                </a:lnTo>
                <a:lnTo>
                  <a:pt x="597408" y="38099"/>
                </a:lnTo>
                <a:lnTo>
                  <a:pt x="521208" y="0"/>
                </a:lnTo>
                <a:close/>
              </a:path>
              <a:path w="635635" h="114300">
                <a:moveTo>
                  <a:pt x="521208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521208" y="76199"/>
                </a:lnTo>
                <a:lnTo>
                  <a:pt x="521208" y="38099"/>
                </a:lnTo>
                <a:close/>
              </a:path>
              <a:path w="635635" h="114300">
                <a:moveTo>
                  <a:pt x="597408" y="38099"/>
                </a:moveTo>
                <a:lnTo>
                  <a:pt x="540258" y="38099"/>
                </a:lnTo>
                <a:lnTo>
                  <a:pt x="540258" y="76199"/>
                </a:lnTo>
                <a:lnTo>
                  <a:pt x="597408" y="76199"/>
                </a:lnTo>
                <a:lnTo>
                  <a:pt x="635508" y="57149"/>
                </a:lnTo>
                <a:lnTo>
                  <a:pt x="597408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775709" y="3201161"/>
            <a:ext cx="1271270" cy="39941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252095">
              <a:lnSpc>
                <a:spcPct val="100000"/>
              </a:lnSpc>
              <a:spcBef>
                <a:spcPts val="60"/>
              </a:spcBef>
            </a:pPr>
            <a:r>
              <a:rPr dirty="0" sz="2000" spc="10" b="1">
                <a:latin typeface="Microsoft JhengHei"/>
                <a:cs typeface="Microsoft JhengHei"/>
              </a:rPr>
              <a:t>偏移量</a:t>
            </a:r>
            <a:endParaRPr sz="2000">
              <a:latin typeface="Microsoft JhengHei"/>
              <a:cs typeface="Microsoft JhengHe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008632" y="4576571"/>
          <a:ext cx="1329690" cy="1234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540"/>
              </a:tblGrid>
              <a:tr h="399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10" b="1">
                          <a:latin typeface="Microsoft JhengHei"/>
                          <a:cs typeface="Microsoft JhengHei"/>
                        </a:rPr>
                        <a:t>基地址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825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7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 spc="10" b="1">
                          <a:latin typeface="Microsoft JhengHei"/>
                          <a:cs typeface="Microsoft JhengHei"/>
                        </a:rPr>
                        <a:t>长度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762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288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000" spc="10" b="1">
                          <a:latin typeface="Microsoft JhengHei"/>
                          <a:cs typeface="Microsoft JhengHei"/>
                        </a:rPr>
                        <a:t>其他的域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889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206746" y="4595621"/>
            <a:ext cx="1271270" cy="39941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65"/>
              </a:spcBef>
            </a:pPr>
            <a:r>
              <a:rPr dirty="0" sz="2000" spc="10" b="1">
                <a:latin typeface="Microsoft JhengHei"/>
                <a:cs typeface="Microsoft JhengHei"/>
              </a:rPr>
              <a:t>线性地址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366" y="805688"/>
            <a:ext cx="7352030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>
                <a:latin typeface="微软雅黑"/>
                <a:cs typeface="微软雅黑"/>
              </a:rPr>
              <a:t>实</a:t>
            </a:r>
            <a:r>
              <a:rPr dirty="0" sz="5000" spc="20">
                <a:latin typeface="微软雅黑"/>
                <a:cs typeface="微软雅黑"/>
              </a:rPr>
              <a:t>例</a:t>
            </a:r>
            <a:r>
              <a:rPr dirty="0" sz="5000">
                <a:latin typeface="微软雅黑"/>
                <a:cs typeface="微软雅黑"/>
              </a:rPr>
              <a:t>研究</a:t>
            </a:r>
            <a:r>
              <a:rPr dirty="0" sz="5000" spc="-280">
                <a:latin typeface="微软雅黑"/>
                <a:cs typeface="微软雅黑"/>
              </a:rPr>
              <a:t>：Intel</a:t>
            </a:r>
            <a:r>
              <a:rPr dirty="0" sz="5000">
                <a:latin typeface="微软雅黑"/>
                <a:cs typeface="微软雅黑"/>
              </a:rPr>
              <a:t>的</a:t>
            </a:r>
            <a:r>
              <a:rPr dirty="0" sz="5000" spc="-459">
                <a:latin typeface="微软雅黑"/>
                <a:cs typeface="微软雅黑"/>
              </a:rPr>
              <a:t>Pentium</a:t>
            </a:r>
            <a:endParaRPr sz="5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5269" y="3163950"/>
            <a:ext cx="309435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200" b="1">
                <a:solidFill>
                  <a:srgbClr val="073D86"/>
                </a:solidFill>
                <a:latin typeface="微软雅黑"/>
                <a:cs typeface="微软雅黑"/>
              </a:rPr>
              <a:t>从线性地址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到物</a:t>
            </a:r>
            <a:r>
              <a:rPr dirty="0" sz="2200" b="1">
                <a:solidFill>
                  <a:srgbClr val="073D86"/>
                </a:solidFill>
                <a:latin typeface="微软雅黑"/>
                <a:cs typeface="微软雅黑"/>
              </a:rPr>
              <a:t>理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地址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1790141"/>
            <a:ext cx="6259830" cy="1203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3329304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220" b="1">
                <a:solidFill>
                  <a:srgbClr val="073D86"/>
                </a:solidFill>
                <a:latin typeface="微软雅黑"/>
                <a:cs typeface="微软雅黑"/>
              </a:rPr>
              <a:t>Pentium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的分页机制</a:t>
            </a:r>
            <a:endParaRPr sz="2400">
              <a:latin typeface="微软雅黑"/>
              <a:cs typeface="微软雅黑"/>
            </a:endParaRPr>
          </a:p>
          <a:p>
            <a:pPr lvl="1" marL="272415" marR="3389629" indent="-272415">
              <a:lnSpc>
                <a:spcPct val="100000"/>
              </a:lnSpc>
              <a:spcBef>
                <a:spcPts val="10"/>
              </a:spcBef>
              <a:buClr>
                <a:srgbClr val="30B6FC"/>
              </a:buClr>
              <a:buFont typeface="Symbol"/>
              <a:buChar char=""/>
              <a:tabLst>
                <a:tab pos="27241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微软雅黑"/>
                <a:cs typeface="微软雅黑"/>
              </a:rPr>
              <a:t>线性地址的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组成</a:t>
            </a:r>
            <a:endParaRPr sz="2200">
              <a:latin typeface="微软雅黑"/>
              <a:cs typeface="微软雅黑"/>
            </a:endParaRPr>
          </a:p>
          <a:p>
            <a:pPr marL="2726055">
              <a:lnSpc>
                <a:spcPct val="100000"/>
              </a:lnSpc>
              <a:spcBef>
                <a:spcPts val="1340"/>
              </a:spcBef>
              <a:tabLst>
                <a:tab pos="4356735" algn="l"/>
                <a:tab pos="5987415" algn="l"/>
              </a:tabLst>
            </a:pPr>
            <a:r>
              <a:rPr dirty="0" sz="2000" spc="-175" b="1">
                <a:latin typeface="Microsoft JhengHei"/>
                <a:cs typeface="Microsoft JhengHei"/>
              </a:rPr>
              <a:t>1</a:t>
            </a:r>
            <a:r>
              <a:rPr dirty="0" sz="2000" spc="-190" b="1">
                <a:latin typeface="Microsoft JhengHei"/>
                <a:cs typeface="Microsoft JhengHei"/>
              </a:rPr>
              <a:t>0</a:t>
            </a:r>
            <a:r>
              <a:rPr dirty="0" sz="2000" b="1">
                <a:latin typeface="Microsoft JhengHei"/>
                <a:cs typeface="Microsoft JhengHei"/>
              </a:rPr>
              <a:t>	</a:t>
            </a:r>
            <a:r>
              <a:rPr dirty="0" sz="2000" spc="-175" b="1">
                <a:latin typeface="Microsoft JhengHei"/>
                <a:cs typeface="Microsoft JhengHei"/>
              </a:rPr>
              <a:t>1</a:t>
            </a:r>
            <a:r>
              <a:rPr dirty="0" sz="2000" spc="-190" b="1">
                <a:latin typeface="Microsoft JhengHei"/>
                <a:cs typeface="Microsoft JhengHei"/>
              </a:rPr>
              <a:t>0</a:t>
            </a:r>
            <a:r>
              <a:rPr dirty="0" sz="2000" b="1">
                <a:latin typeface="Microsoft JhengHei"/>
                <a:cs typeface="Microsoft JhengHei"/>
              </a:rPr>
              <a:t>	</a:t>
            </a:r>
            <a:r>
              <a:rPr dirty="0" sz="2000" spc="-175" b="1">
                <a:latin typeface="Microsoft JhengHei"/>
                <a:cs typeface="Microsoft JhengHei"/>
              </a:rPr>
              <a:t>12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3646" y="2972561"/>
            <a:ext cx="1629410" cy="457200"/>
          </a:xfrm>
          <a:custGeom>
            <a:avLst/>
            <a:gdLst/>
            <a:ahLst/>
            <a:cxnLst/>
            <a:rect l="l" t="t" r="r" b="b"/>
            <a:pathLst>
              <a:path w="1629410" h="457200">
                <a:moveTo>
                  <a:pt x="0" y="457200"/>
                </a:moveTo>
                <a:lnTo>
                  <a:pt x="1629155" y="457200"/>
                </a:lnTo>
                <a:lnTo>
                  <a:pt x="162915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92802" y="2972561"/>
            <a:ext cx="1630680" cy="457200"/>
          </a:xfrm>
          <a:custGeom>
            <a:avLst/>
            <a:gdLst/>
            <a:ahLst/>
            <a:cxnLst/>
            <a:rect l="l" t="t" r="r" b="b"/>
            <a:pathLst>
              <a:path w="1630679" h="457200">
                <a:moveTo>
                  <a:pt x="0" y="457200"/>
                </a:moveTo>
                <a:lnTo>
                  <a:pt x="1630679" y="457200"/>
                </a:lnTo>
                <a:lnTo>
                  <a:pt x="163067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23481" y="2972561"/>
            <a:ext cx="1630680" cy="457200"/>
          </a:xfrm>
          <a:custGeom>
            <a:avLst/>
            <a:gdLst/>
            <a:ahLst/>
            <a:cxnLst/>
            <a:rect l="l" t="t" r="r" b="b"/>
            <a:pathLst>
              <a:path w="1630679" h="457200">
                <a:moveTo>
                  <a:pt x="0" y="457200"/>
                </a:moveTo>
                <a:lnTo>
                  <a:pt x="1630679" y="457200"/>
                </a:lnTo>
                <a:lnTo>
                  <a:pt x="163067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72610" y="3013075"/>
            <a:ext cx="386270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79245" algn="l"/>
                <a:tab pos="3080385" algn="l"/>
              </a:tabLst>
            </a:pPr>
            <a:r>
              <a:rPr dirty="0" sz="2000" spc="-525" b="1">
                <a:latin typeface="Microsoft JhengHei"/>
                <a:cs typeface="Microsoft JhengHei"/>
              </a:rPr>
              <a:t>D</a:t>
            </a:r>
            <a:r>
              <a:rPr dirty="0" sz="2000" spc="330" b="1">
                <a:latin typeface="Microsoft JhengHei"/>
                <a:cs typeface="Microsoft JhengHei"/>
              </a:rPr>
              <a:t>ir</a:t>
            </a:r>
            <a:r>
              <a:rPr dirty="0" sz="2000" b="1">
                <a:latin typeface="Microsoft JhengHei"/>
                <a:cs typeface="Microsoft JhengHei"/>
              </a:rPr>
              <a:t>	</a:t>
            </a:r>
            <a:r>
              <a:rPr dirty="0" sz="2000" spc="-235" b="1">
                <a:latin typeface="Microsoft JhengHei"/>
                <a:cs typeface="Microsoft JhengHei"/>
              </a:rPr>
              <a:t>P</a:t>
            </a:r>
            <a:r>
              <a:rPr dirty="0" sz="2000" spc="-195" b="1">
                <a:latin typeface="Microsoft JhengHei"/>
                <a:cs typeface="Microsoft JhengHei"/>
              </a:rPr>
              <a:t>a</a:t>
            </a:r>
            <a:r>
              <a:rPr dirty="0" sz="2000" spc="-215" b="1">
                <a:latin typeface="Microsoft JhengHei"/>
                <a:cs typeface="Microsoft JhengHei"/>
              </a:rPr>
              <a:t>g</a:t>
            </a:r>
            <a:r>
              <a:rPr dirty="0" sz="2000" spc="-145" b="1">
                <a:latin typeface="Microsoft JhengHei"/>
                <a:cs typeface="Microsoft JhengHei"/>
              </a:rPr>
              <a:t>e</a:t>
            </a:r>
            <a:r>
              <a:rPr dirty="0" sz="2000" b="1">
                <a:latin typeface="Microsoft JhengHei"/>
                <a:cs typeface="Microsoft JhengHei"/>
              </a:rPr>
              <a:t>	</a:t>
            </a:r>
            <a:r>
              <a:rPr dirty="0" sz="2000" spc="-615" b="1">
                <a:latin typeface="Microsoft JhengHei"/>
                <a:cs typeface="Microsoft JhengHei"/>
              </a:rPr>
              <a:t>O</a:t>
            </a:r>
            <a:r>
              <a:rPr dirty="0" sz="2000" spc="270" b="1">
                <a:latin typeface="Microsoft JhengHei"/>
                <a:cs typeface="Microsoft JhengHei"/>
              </a:rPr>
              <a:t>f</a:t>
            </a:r>
            <a:r>
              <a:rPr dirty="0" sz="2000" spc="280" b="1">
                <a:latin typeface="Microsoft JhengHei"/>
                <a:cs typeface="Microsoft JhengHei"/>
              </a:rPr>
              <a:t>f</a:t>
            </a:r>
            <a:r>
              <a:rPr dirty="0" sz="2000" spc="70" b="1">
                <a:latin typeface="Microsoft JhengHei"/>
                <a:cs typeface="Microsoft JhengHei"/>
              </a:rPr>
              <a:t>s</a:t>
            </a:r>
            <a:r>
              <a:rPr dirty="0" sz="2000" spc="45" b="1">
                <a:latin typeface="Microsoft JhengHei"/>
                <a:cs typeface="Microsoft JhengHei"/>
              </a:rPr>
              <a:t>et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3585" y="2967355"/>
            <a:ext cx="10496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latin typeface="Microsoft JhengHei"/>
                <a:cs typeface="Microsoft JhengHei"/>
              </a:rPr>
              <a:t>线性地址</a:t>
            </a:r>
            <a:endParaRPr sz="2000">
              <a:latin typeface="Microsoft JhengHei"/>
              <a:cs typeface="Microsoft JhengHe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903476" y="4248911"/>
          <a:ext cx="1172845" cy="186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695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550669" y="4267961"/>
            <a:ext cx="186055" cy="1828800"/>
          </a:xfrm>
          <a:custGeom>
            <a:avLst/>
            <a:gdLst/>
            <a:ahLst/>
            <a:cxnLst/>
            <a:rect l="l" t="t" r="r" b="b"/>
            <a:pathLst>
              <a:path w="186055" h="1828800">
                <a:moveTo>
                  <a:pt x="185928" y="1828800"/>
                </a:moveTo>
                <a:lnTo>
                  <a:pt x="149756" y="1817395"/>
                </a:lnTo>
                <a:lnTo>
                  <a:pt x="120205" y="1786296"/>
                </a:lnTo>
                <a:lnTo>
                  <a:pt x="100274" y="1740171"/>
                </a:lnTo>
                <a:lnTo>
                  <a:pt x="92963" y="1683689"/>
                </a:lnTo>
                <a:lnTo>
                  <a:pt x="92963" y="1059561"/>
                </a:lnTo>
                <a:lnTo>
                  <a:pt x="85653" y="1003071"/>
                </a:lnTo>
                <a:lnTo>
                  <a:pt x="65722" y="956929"/>
                </a:lnTo>
                <a:lnTo>
                  <a:pt x="36171" y="925812"/>
                </a:lnTo>
                <a:lnTo>
                  <a:pt x="0" y="914400"/>
                </a:lnTo>
                <a:lnTo>
                  <a:pt x="36171" y="902987"/>
                </a:lnTo>
                <a:lnTo>
                  <a:pt x="65722" y="871870"/>
                </a:lnTo>
                <a:lnTo>
                  <a:pt x="85653" y="825728"/>
                </a:lnTo>
                <a:lnTo>
                  <a:pt x="92963" y="769238"/>
                </a:lnTo>
                <a:lnTo>
                  <a:pt x="92963" y="145161"/>
                </a:lnTo>
                <a:lnTo>
                  <a:pt x="100274" y="88671"/>
                </a:lnTo>
                <a:lnTo>
                  <a:pt x="120205" y="42529"/>
                </a:lnTo>
                <a:lnTo>
                  <a:pt x="149756" y="11412"/>
                </a:lnTo>
                <a:lnTo>
                  <a:pt x="18592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50442" y="4872609"/>
            <a:ext cx="4400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45" b="1">
                <a:latin typeface="Microsoft JhengHei"/>
                <a:cs typeface="Microsoft JhengHei"/>
              </a:rPr>
              <a:t>1024</a:t>
            </a:r>
            <a:endParaRPr sz="1600">
              <a:latin typeface="Microsoft JhengHei"/>
              <a:cs typeface="Microsoft JhengHei"/>
            </a:endParaRPr>
          </a:p>
          <a:p>
            <a:pPr marL="13970">
              <a:lnSpc>
                <a:spcPct val="100000"/>
              </a:lnSpc>
            </a:pPr>
            <a:r>
              <a:rPr dirty="0" sz="1600" spc="15" b="1">
                <a:latin typeface="Microsoft JhengHei"/>
                <a:cs typeface="Microsoft JhengHei"/>
              </a:rPr>
              <a:t>表项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21789" y="3958208"/>
            <a:ext cx="716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页目录</a:t>
            </a:r>
            <a:endParaRPr sz="1800">
              <a:latin typeface="Microsoft JhengHei"/>
              <a:cs typeface="Microsoft JhengHe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322064" y="4248911"/>
          <a:ext cx="1174750" cy="1847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965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655946" y="3958208"/>
            <a:ext cx="485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页表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38094" y="4267961"/>
            <a:ext cx="186055" cy="609600"/>
          </a:xfrm>
          <a:custGeom>
            <a:avLst/>
            <a:gdLst/>
            <a:ahLst/>
            <a:cxnLst/>
            <a:rect l="l" t="t" r="r" b="b"/>
            <a:pathLst>
              <a:path w="186055" h="609600">
                <a:moveTo>
                  <a:pt x="0" y="0"/>
                </a:moveTo>
                <a:lnTo>
                  <a:pt x="36171" y="3810"/>
                </a:lnTo>
                <a:lnTo>
                  <a:pt x="65722" y="14192"/>
                </a:lnTo>
                <a:lnTo>
                  <a:pt x="85653" y="29575"/>
                </a:lnTo>
                <a:lnTo>
                  <a:pt x="92963" y="48387"/>
                </a:lnTo>
                <a:lnTo>
                  <a:pt x="92963" y="256412"/>
                </a:lnTo>
                <a:lnTo>
                  <a:pt x="100274" y="275224"/>
                </a:lnTo>
                <a:lnTo>
                  <a:pt x="120205" y="290607"/>
                </a:lnTo>
                <a:lnTo>
                  <a:pt x="149756" y="300989"/>
                </a:lnTo>
                <a:lnTo>
                  <a:pt x="185928" y="304800"/>
                </a:lnTo>
                <a:lnTo>
                  <a:pt x="149756" y="308610"/>
                </a:lnTo>
                <a:lnTo>
                  <a:pt x="120205" y="318992"/>
                </a:lnTo>
                <a:lnTo>
                  <a:pt x="100274" y="334375"/>
                </a:lnTo>
                <a:lnTo>
                  <a:pt x="92963" y="353187"/>
                </a:lnTo>
                <a:lnTo>
                  <a:pt x="92963" y="561213"/>
                </a:lnTo>
                <a:lnTo>
                  <a:pt x="85653" y="580024"/>
                </a:lnTo>
                <a:lnTo>
                  <a:pt x="65722" y="595407"/>
                </a:lnTo>
                <a:lnTo>
                  <a:pt x="36171" y="605789"/>
                </a:lnTo>
                <a:lnTo>
                  <a:pt x="0" y="609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242564" y="4415409"/>
            <a:ext cx="3365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40" b="1">
                <a:latin typeface="Microsoft JhengHei"/>
                <a:cs typeface="Microsoft JhengHei"/>
              </a:rPr>
              <a:t>Dir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29966" y="4417059"/>
            <a:ext cx="1311275" cy="630555"/>
          </a:xfrm>
          <a:custGeom>
            <a:avLst/>
            <a:gdLst/>
            <a:ahLst/>
            <a:cxnLst/>
            <a:rect l="l" t="t" r="r" b="b"/>
            <a:pathLst>
              <a:path w="1311275" h="630554">
                <a:moveTo>
                  <a:pt x="1199512" y="34496"/>
                </a:moveTo>
                <a:lnTo>
                  <a:pt x="0" y="595629"/>
                </a:lnTo>
                <a:lnTo>
                  <a:pt x="16256" y="630173"/>
                </a:lnTo>
                <a:lnTo>
                  <a:pt x="1215658" y="69033"/>
                </a:lnTo>
                <a:lnTo>
                  <a:pt x="1199512" y="34496"/>
                </a:lnTo>
                <a:close/>
              </a:path>
              <a:path w="1311275" h="630554">
                <a:moveTo>
                  <a:pt x="1292838" y="26415"/>
                </a:moveTo>
                <a:lnTo>
                  <a:pt x="1216786" y="26415"/>
                </a:lnTo>
                <a:lnTo>
                  <a:pt x="1232916" y="60959"/>
                </a:lnTo>
                <a:lnTo>
                  <a:pt x="1215658" y="69033"/>
                </a:lnTo>
                <a:lnTo>
                  <a:pt x="1231772" y="103504"/>
                </a:lnTo>
                <a:lnTo>
                  <a:pt x="1292838" y="26415"/>
                </a:lnTo>
                <a:close/>
              </a:path>
              <a:path w="1311275" h="630554">
                <a:moveTo>
                  <a:pt x="1216786" y="26415"/>
                </a:moveTo>
                <a:lnTo>
                  <a:pt x="1199512" y="34496"/>
                </a:lnTo>
                <a:lnTo>
                  <a:pt x="1215658" y="69033"/>
                </a:lnTo>
                <a:lnTo>
                  <a:pt x="1232916" y="60959"/>
                </a:lnTo>
                <a:lnTo>
                  <a:pt x="1216786" y="26415"/>
                </a:lnTo>
                <a:close/>
              </a:path>
              <a:path w="1311275" h="630554">
                <a:moveTo>
                  <a:pt x="1183385" y="0"/>
                </a:moveTo>
                <a:lnTo>
                  <a:pt x="1199512" y="34496"/>
                </a:lnTo>
                <a:lnTo>
                  <a:pt x="1216786" y="26415"/>
                </a:lnTo>
                <a:lnTo>
                  <a:pt x="1292838" y="26415"/>
                </a:lnTo>
                <a:lnTo>
                  <a:pt x="1311147" y="3301"/>
                </a:lnTo>
                <a:lnTo>
                  <a:pt x="1183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58205" y="4267961"/>
            <a:ext cx="186055" cy="1219200"/>
          </a:xfrm>
          <a:custGeom>
            <a:avLst/>
            <a:gdLst/>
            <a:ahLst/>
            <a:cxnLst/>
            <a:rect l="l" t="t" r="r" b="b"/>
            <a:pathLst>
              <a:path w="186054" h="1219200">
                <a:moveTo>
                  <a:pt x="0" y="0"/>
                </a:moveTo>
                <a:lnTo>
                  <a:pt x="36171" y="7602"/>
                </a:lnTo>
                <a:lnTo>
                  <a:pt x="65722" y="28336"/>
                </a:lnTo>
                <a:lnTo>
                  <a:pt x="85653" y="59096"/>
                </a:lnTo>
                <a:lnTo>
                  <a:pt x="92964" y="96774"/>
                </a:lnTo>
                <a:lnTo>
                  <a:pt x="92964" y="512825"/>
                </a:lnTo>
                <a:lnTo>
                  <a:pt x="100274" y="550503"/>
                </a:lnTo>
                <a:lnTo>
                  <a:pt x="120205" y="581263"/>
                </a:lnTo>
                <a:lnTo>
                  <a:pt x="149756" y="601997"/>
                </a:lnTo>
                <a:lnTo>
                  <a:pt x="185928" y="609600"/>
                </a:lnTo>
                <a:lnTo>
                  <a:pt x="149756" y="617202"/>
                </a:lnTo>
                <a:lnTo>
                  <a:pt x="120205" y="637936"/>
                </a:lnTo>
                <a:lnTo>
                  <a:pt x="100274" y="668696"/>
                </a:lnTo>
                <a:lnTo>
                  <a:pt x="92964" y="706374"/>
                </a:lnTo>
                <a:lnTo>
                  <a:pt x="92964" y="1122426"/>
                </a:lnTo>
                <a:lnTo>
                  <a:pt x="85653" y="1160103"/>
                </a:lnTo>
                <a:lnTo>
                  <a:pt x="65722" y="1190863"/>
                </a:lnTo>
                <a:lnTo>
                  <a:pt x="36171" y="1211597"/>
                </a:lnTo>
                <a:lnTo>
                  <a:pt x="0" y="1219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703823" y="4720209"/>
            <a:ext cx="4400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0" b="1">
                <a:latin typeface="Microsoft JhengHei"/>
                <a:cs typeface="Microsoft JhengHei"/>
              </a:rPr>
              <a:t>Page</a:t>
            </a:r>
            <a:endParaRPr sz="1600">
              <a:latin typeface="Microsoft JhengHei"/>
              <a:cs typeface="Microsoft JhengHe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6742176" y="4248911"/>
          <a:ext cx="1172845" cy="186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695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7075678" y="3958208"/>
            <a:ext cx="485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页架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76793" y="4267961"/>
            <a:ext cx="186055" cy="914400"/>
          </a:xfrm>
          <a:custGeom>
            <a:avLst/>
            <a:gdLst/>
            <a:ahLst/>
            <a:cxnLst/>
            <a:rect l="l" t="t" r="r" b="b"/>
            <a:pathLst>
              <a:path w="186054" h="914400">
                <a:moveTo>
                  <a:pt x="0" y="0"/>
                </a:moveTo>
                <a:lnTo>
                  <a:pt x="36171" y="5705"/>
                </a:lnTo>
                <a:lnTo>
                  <a:pt x="65722" y="21256"/>
                </a:lnTo>
                <a:lnTo>
                  <a:pt x="85653" y="44309"/>
                </a:lnTo>
                <a:lnTo>
                  <a:pt x="92963" y="72517"/>
                </a:lnTo>
                <a:lnTo>
                  <a:pt x="92963" y="384682"/>
                </a:lnTo>
                <a:lnTo>
                  <a:pt x="100274" y="412890"/>
                </a:lnTo>
                <a:lnTo>
                  <a:pt x="120205" y="435943"/>
                </a:lnTo>
                <a:lnTo>
                  <a:pt x="149756" y="451494"/>
                </a:lnTo>
                <a:lnTo>
                  <a:pt x="185927" y="457200"/>
                </a:lnTo>
                <a:lnTo>
                  <a:pt x="149756" y="462905"/>
                </a:lnTo>
                <a:lnTo>
                  <a:pt x="120205" y="478456"/>
                </a:lnTo>
                <a:lnTo>
                  <a:pt x="100274" y="501509"/>
                </a:lnTo>
                <a:lnTo>
                  <a:pt x="92963" y="529717"/>
                </a:lnTo>
                <a:lnTo>
                  <a:pt x="92963" y="841882"/>
                </a:lnTo>
                <a:lnTo>
                  <a:pt x="85653" y="870090"/>
                </a:lnTo>
                <a:lnTo>
                  <a:pt x="65722" y="893143"/>
                </a:lnTo>
                <a:lnTo>
                  <a:pt x="36171" y="908694"/>
                </a:lnTo>
                <a:lnTo>
                  <a:pt x="0" y="91440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129143" y="4567809"/>
            <a:ext cx="6426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" b="1">
                <a:latin typeface="Microsoft JhengHei"/>
                <a:cs typeface="Microsoft JhengHei"/>
              </a:rPr>
              <a:t>Offset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45252" y="4420361"/>
            <a:ext cx="1316355" cy="1233170"/>
          </a:xfrm>
          <a:custGeom>
            <a:avLst/>
            <a:gdLst/>
            <a:ahLst/>
            <a:cxnLst/>
            <a:rect l="l" t="t" r="r" b="b"/>
            <a:pathLst>
              <a:path w="1316354" h="1233170">
                <a:moveTo>
                  <a:pt x="1219512" y="64197"/>
                </a:moveTo>
                <a:lnTo>
                  <a:pt x="0" y="1205293"/>
                </a:lnTo>
                <a:lnTo>
                  <a:pt x="25908" y="1233106"/>
                </a:lnTo>
                <a:lnTo>
                  <a:pt x="1245547" y="92010"/>
                </a:lnTo>
                <a:lnTo>
                  <a:pt x="1219512" y="64197"/>
                </a:lnTo>
                <a:close/>
              </a:path>
              <a:path w="1316354" h="1233170">
                <a:moveTo>
                  <a:pt x="1296977" y="51181"/>
                </a:moveTo>
                <a:lnTo>
                  <a:pt x="1233424" y="51181"/>
                </a:lnTo>
                <a:lnTo>
                  <a:pt x="1259458" y="78993"/>
                </a:lnTo>
                <a:lnTo>
                  <a:pt x="1245547" y="92010"/>
                </a:lnTo>
                <a:lnTo>
                  <a:pt x="1271524" y="119761"/>
                </a:lnTo>
                <a:lnTo>
                  <a:pt x="1296977" y="51181"/>
                </a:lnTo>
                <a:close/>
              </a:path>
              <a:path w="1316354" h="1233170">
                <a:moveTo>
                  <a:pt x="1233424" y="51181"/>
                </a:moveTo>
                <a:lnTo>
                  <a:pt x="1219512" y="64197"/>
                </a:lnTo>
                <a:lnTo>
                  <a:pt x="1245547" y="92010"/>
                </a:lnTo>
                <a:lnTo>
                  <a:pt x="1259458" y="78993"/>
                </a:lnTo>
                <a:lnTo>
                  <a:pt x="1233424" y="51181"/>
                </a:lnTo>
                <a:close/>
              </a:path>
              <a:path w="1316354" h="1233170">
                <a:moveTo>
                  <a:pt x="1315974" y="0"/>
                </a:moveTo>
                <a:lnTo>
                  <a:pt x="1193419" y="36321"/>
                </a:lnTo>
                <a:lnTo>
                  <a:pt x="1219512" y="64197"/>
                </a:lnTo>
                <a:lnTo>
                  <a:pt x="1233424" y="51181"/>
                </a:lnTo>
                <a:lnTo>
                  <a:pt x="1296977" y="51181"/>
                </a:lnTo>
                <a:lnTo>
                  <a:pt x="13159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990" y="805688"/>
            <a:ext cx="7352030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>
                <a:latin typeface="微软雅黑"/>
                <a:cs typeface="微软雅黑"/>
              </a:rPr>
              <a:t>实</a:t>
            </a:r>
            <a:r>
              <a:rPr dirty="0" sz="5000" spc="20">
                <a:latin typeface="微软雅黑"/>
                <a:cs typeface="微软雅黑"/>
              </a:rPr>
              <a:t>例</a:t>
            </a:r>
            <a:r>
              <a:rPr dirty="0" sz="5000">
                <a:latin typeface="微软雅黑"/>
                <a:cs typeface="微软雅黑"/>
              </a:rPr>
              <a:t>研究</a:t>
            </a:r>
            <a:r>
              <a:rPr dirty="0" sz="5000" spc="-280">
                <a:latin typeface="微软雅黑"/>
                <a:cs typeface="微软雅黑"/>
              </a:rPr>
              <a:t>：Intel</a:t>
            </a:r>
            <a:r>
              <a:rPr dirty="0" sz="5000">
                <a:latin typeface="微软雅黑"/>
                <a:cs typeface="微软雅黑"/>
              </a:rPr>
              <a:t>的</a:t>
            </a:r>
            <a:r>
              <a:rPr dirty="0" sz="5000" spc="-459">
                <a:latin typeface="微软雅黑"/>
                <a:cs typeface="微软雅黑"/>
              </a:rPr>
              <a:t>Pentium</a:t>
            </a:r>
            <a:endParaRPr sz="5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1883151"/>
            <a:ext cx="7310120" cy="332041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45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1800" spc="-135" b="1">
                <a:solidFill>
                  <a:srgbClr val="073D86"/>
                </a:solidFill>
                <a:latin typeface="Microsoft JhengHei"/>
                <a:cs typeface="Microsoft JhengHei"/>
              </a:rPr>
              <a:t>Pentium</a:t>
            </a:r>
            <a:r>
              <a:rPr dirty="0" sz="1800" spc="5" b="1">
                <a:solidFill>
                  <a:srgbClr val="073D86"/>
                </a:solidFill>
                <a:latin typeface="Microsoft JhengHei"/>
                <a:cs typeface="Microsoft JhengHei"/>
              </a:rPr>
              <a:t>的分页机</a:t>
            </a:r>
            <a:r>
              <a:rPr dirty="0" sz="1800" spc="10" b="1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dirty="0" sz="1800" spc="-5" b="1">
                <a:solidFill>
                  <a:srgbClr val="073D86"/>
                </a:solidFill>
                <a:latin typeface="Candara"/>
                <a:cs typeface="Candara"/>
              </a:rPr>
              <a:t>——</a:t>
            </a:r>
            <a:r>
              <a:rPr dirty="0" sz="1800" spc="5" b="1">
                <a:solidFill>
                  <a:srgbClr val="073D86"/>
                </a:solidFill>
                <a:latin typeface="Microsoft JhengHei"/>
                <a:cs typeface="Microsoft JhengHei"/>
              </a:rPr>
              <a:t>页目录项和页表项的结构</a:t>
            </a:r>
            <a:endParaRPr sz="18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39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均为</a:t>
            </a:r>
            <a:r>
              <a:rPr dirty="0" sz="2000" spc="-185" b="1">
                <a:solidFill>
                  <a:srgbClr val="073D86"/>
                </a:solidFill>
                <a:latin typeface="Microsoft JhengHei"/>
                <a:cs typeface="Microsoft JhengHei"/>
              </a:rPr>
              <a:t>32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位</a:t>
            </a:r>
            <a:endParaRPr sz="20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24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其中</a:t>
            </a:r>
            <a:r>
              <a:rPr dirty="0" sz="2000" spc="-185" b="1">
                <a:solidFill>
                  <a:srgbClr val="073D86"/>
                </a:solidFill>
                <a:latin typeface="Microsoft JhengHei"/>
                <a:cs typeface="Microsoft JhengHei"/>
              </a:rPr>
              <a:t>20</a:t>
            </a: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位是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页</a:t>
            </a: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表位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置</a:t>
            </a:r>
            <a:r>
              <a:rPr dirty="0" sz="2000" spc="120" b="1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页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架号</a:t>
            </a:r>
            <a:endParaRPr sz="20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24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000" spc="-535" b="1">
                <a:solidFill>
                  <a:srgbClr val="073D86"/>
                </a:solidFill>
                <a:latin typeface="Microsoft JhengHei"/>
                <a:cs typeface="Microsoft JhengHei"/>
              </a:rPr>
              <a:t>D</a:t>
            </a: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位：修改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位</a:t>
            </a: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，为淘汰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做准备</a:t>
            </a:r>
            <a:endParaRPr sz="20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24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000" spc="-434" b="1">
                <a:solidFill>
                  <a:srgbClr val="073D86"/>
                </a:solidFill>
                <a:latin typeface="Microsoft JhengHei"/>
                <a:cs typeface="Microsoft JhengHei"/>
              </a:rPr>
              <a:t>A</a:t>
            </a: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位：读</a:t>
            </a:r>
            <a:r>
              <a:rPr dirty="0" sz="2000" spc="120" b="1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写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引</a:t>
            </a: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用位</a:t>
            </a:r>
            <a:r>
              <a:rPr dirty="0" sz="2000" spc="-215" b="1">
                <a:solidFill>
                  <a:srgbClr val="073D86"/>
                </a:solidFill>
                <a:latin typeface="Microsoft JhengHei"/>
                <a:cs typeface="Microsoft JhengHei"/>
              </a:rPr>
              <a:t>，LRU</a:t>
            </a: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法使用</a:t>
            </a:r>
            <a:endParaRPr sz="20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24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000" spc="-245" b="1">
                <a:solidFill>
                  <a:srgbClr val="073D86"/>
                </a:solidFill>
                <a:latin typeface="Microsoft JhengHei"/>
                <a:cs typeface="Microsoft JhengHei"/>
              </a:rPr>
              <a:t>P</a:t>
            </a: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位：存在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位</a:t>
            </a: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，页面在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内存</a:t>
            </a:r>
            <a:r>
              <a:rPr dirty="0" sz="2000" spc="15" b="1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dirty="0" sz="2000" spc="-225" b="1">
                <a:solidFill>
                  <a:srgbClr val="073D86"/>
                </a:solidFill>
                <a:latin typeface="Microsoft JhengHei"/>
                <a:cs typeface="Microsoft JhengHei"/>
              </a:rPr>
              <a:t>，P=1</a:t>
            </a:r>
            <a:endParaRPr sz="2000">
              <a:latin typeface="Microsoft JhengHei"/>
              <a:cs typeface="Microsoft JhengHei"/>
            </a:endParaRPr>
          </a:p>
          <a:p>
            <a:pPr lvl="1" marL="588645" indent="-273050">
              <a:lnSpc>
                <a:spcPct val="100000"/>
              </a:lnSpc>
              <a:spcBef>
                <a:spcPts val="24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000" spc="-160" b="1">
                <a:solidFill>
                  <a:srgbClr val="073D86"/>
                </a:solidFill>
                <a:latin typeface="Microsoft JhengHei"/>
                <a:cs typeface="Microsoft JhengHei"/>
              </a:rPr>
              <a:t>U/S</a:t>
            </a:r>
            <a:r>
              <a:rPr dirty="0" sz="2000" spc="70" b="1">
                <a:solidFill>
                  <a:srgbClr val="073D86"/>
                </a:solidFill>
                <a:latin typeface="Microsoft JhengHei"/>
                <a:cs typeface="Microsoft JhengHei"/>
              </a:rPr>
              <a:t>位：用</a:t>
            </a:r>
            <a:r>
              <a:rPr dirty="0" sz="2000" spc="75" b="1">
                <a:solidFill>
                  <a:srgbClr val="073D86"/>
                </a:solidFill>
                <a:latin typeface="Microsoft JhengHei"/>
                <a:cs typeface="Microsoft JhengHei"/>
              </a:rPr>
              <a:t>户</a:t>
            </a:r>
            <a:r>
              <a:rPr dirty="0" sz="2000" spc="180" b="1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r>
              <a:rPr dirty="0" sz="2000" spc="70" b="1">
                <a:solidFill>
                  <a:srgbClr val="073D86"/>
                </a:solidFill>
                <a:latin typeface="Microsoft JhengHei"/>
                <a:cs typeface="Microsoft JhengHei"/>
              </a:rPr>
              <a:t>管理员位，若</a:t>
            </a:r>
            <a:r>
              <a:rPr dirty="0" sz="2000" spc="-180" b="1">
                <a:solidFill>
                  <a:srgbClr val="073D86"/>
                </a:solidFill>
                <a:latin typeface="Microsoft JhengHei"/>
                <a:cs typeface="Microsoft JhengHei"/>
              </a:rPr>
              <a:t>U/S=0，</a:t>
            </a:r>
            <a:r>
              <a:rPr dirty="0" sz="2000" spc="70" b="1">
                <a:solidFill>
                  <a:srgbClr val="073D86"/>
                </a:solidFill>
                <a:latin typeface="Microsoft JhengHei"/>
                <a:cs typeface="Microsoft JhengHei"/>
              </a:rPr>
              <a:t>该页为一个</a:t>
            </a:r>
            <a:r>
              <a:rPr dirty="0" sz="2000" spc="55" b="1">
                <a:solidFill>
                  <a:srgbClr val="073D86"/>
                </a:solidFill>
                <a:latin typeface="Microsoft JhengHei"/>
                <a:cs typeface="Microsoft JhengHei"/>
              </a:rPr>
              <a:t>管</a:t>
            </a:r>
            <a:r>
              <a:rPr dirty="0" sz="2000" spc="70" b="1">
                <a:solidFill>
                  <a:srgbClr val="073D86"/>
                </a:solidFill>
                <a:latin typeface="Microsoft JhengHei"/>
                <a:cs typeface="Microsoft JhengHei"/>
              </a:rPr>
              <a:t>理员页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面</a:t>
            </a:r>
            <a:endParaRPr sz="2000">
              <a:latin typeface="Microsoft JhengHei"/>
              <a:cs typeface="Microsoft JhengHei"/>
            </a:endParaRPr>
          </a:p>
          <a:p>
            <a:pPr algn="ctr" marR="3056890">
              <a:lnSpc>
                <a:spcPct val="100000"/>
              </a:lnSpc>
            </a:pPr>
            <a:r>
              <a:rPr dirty="0" sz="2000" spc="-260" b="1">
                <a:solidFill>
                  <a:srgbClr val="073D86"/>
                </a:solidFill>
                <a:latin typeface="Microsoft JhengHei"/>
                <a:cs typeface="Microsoft JhengHei"/>
              </a:rPr>
              <a:t>（OS</a:t>
            </a: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页面），用户不能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访问</a:t>
            </a:r>
            <a:endParaRPr sz="2000">
              <a:latin typeface="Microsoft JhengHei"/>
              <a:cs typeface="Microsoft JhengHei"/>
            </a:endParaRPr>
          </a:p>
          <a:p>
            <a:pPr lvl="1" marL="588645" marR="5080" indent="-273050">
              <a:lnSpc>
                <a:spcPct val="100000"/>
              </a:lnSpc>
              <a:spcBef>
                <a:spcPts val="24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000" spc="-415" b="1">
                <a:solidFill>
                  <a:srgbClr val="073D86"/>
                </a:solidFill>
                <a:latin typeface="Microsoft JhengHei"/>
                <a:cs typeface="Microsoft JhengHei"/>
              </a:rPr>
              <a:t>R/W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位</a:t>
            </a:r>
            <a:r>
              <a:rPr dirty="0" sz="2000" spc="30" b="1">
                <a:solidFill>
                  <a:srgbClr val="073D86"/>
                </a:solidFill>
                <a:latin typeface="Microsoft JhengHei"/>
                <a:cs typeface="Microsoft JhengHei"/>
              </a:rPr>
              <a:t>：读</a:t>
            </a:r>
            <a:r>
              <a:rPr dirty="0" sz="2000" spc="130" b="1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写位</a:t>
            </a:r>
            <a:r>
              <a:rPr dirty="0" sz="2000" spc="-315" b="1">
                <a:solidFill>
                  <a:srgbClr val="073D86"/>
                </a:solidFill>
                <a:latin typeface="Microsoft JhengHei"/>
                <a:cs typeface="Microsoft JhengHei"/>
              </a:rPr>
              <a:t>，R/W=1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时允</a:t>
            </a:r>
            <a:r>
              <a:rPr dirty="0" sz="2000" spc="30" b="1">
                <a:solidFill>
                  <a:srgbClr val="073D86"/>
                </a:solidFill>
                <a:latin typeface="Microsoft JhengHei"/>
                <a:cs typeface="Microsoft JhengHei"/>
              </a:rPr>
              <a:t>许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页修改</a:t>
            </a:r>
            <a:r>
              <a:rPr dirty="0" sz="2000" spc="-310" b="1">
                <a:solidFill>
                  <a:srgbClr val="073D86"/>
                </a:solidFill>
                <a:latin typeface="Microsoft JhengHei"/>
                <a:cs typeface="Microsoft JhengHei"/>
              </a:rPr>
              <a:t>；R/W=0</a:t>
            </a:r>
            <a:r>
              <a:rPr dirty="0" sz="2000" spc="20" b="1">
                <a:solidFill>
                  <a:srgbClr val="073D86"/>
                </a:solidFill>
                <a:latin typeface="Microsoft JhengHei"/>
                <a:cs typeface="Microsoft JhengHei"/>
              </a:rPr>
              <a:t>时，不允许页 </a:t>
            </a: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修改；通</a:t>
            </a:r>
            <a:r>
              <a:rPr dirty="0" sz="2000" b="1">
                <a:solidFill>
                  <a:srgbClr val="073D86"/>
                </a:solidFill>
                <a:latin typeface="Microsoft JhengHei"/>
                <a:cs typeface="Microsoft JhengHei"/>
              </a:rPr>
              <a:t>常程</a:t>
            </a:r>
            <a:r>
              <a:rPr dirty="0" sz="2000" spc="10" b="1">
                <a:solidFill>
                  <a:srgbClr val="073D86"/>
                </a:solidFill>
                <a:latin typeface="Microsoft JhengHei"/>
                <a:cs typeface="Microsoft JhengHei"/>
              </a:rPr>
              <a:t>序区</a:t>
            </a:r>
            <a:r>
              <a:rPr dirty="0" sz="2000" spc="25" b="1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dirty="0" sz="2000" spc="-390" b="1">
                <a:solidFill>
                  <a:srgbClr val="073D86"/>
                </a:solidFill>
                <a:latin typeface="Microsoft JhengHei"/>
                <a:cs typeface="Microsoft JhengHei"/>
              </a:rPr>
              <a:t>R/W=0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264" y="374650"/>
            <a:ext cx="61214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多级页表地址转换过程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20034" y="3190494"/>
            <a:ext cx="643255" cy="1624965"/>
          </a:xfrm>
          <a:custGeom>
            <a:avLst/>
            <a:gdLst/>
            <a:ahLst/>
            <a:cxnLst/>
            <a:rect l="l" t="t" r="r" b="b"/>
            <a:pathLst>
              <a:path w="643254" h="1624964">
                <a:moveTo>
                  <a:pt x="0" y="1624584"/>
                </a:moveTo>
                <a:lnTo>
                  <a:pt x="643127" y="1624584"/>
                </a:lnTo>
                <a:lnTo>
                  <a:pt x="643127" y="0"/>
                </a:lnTo>
                <a:lnTo>
                  <a:pt x="0" y="0"/>
                </a:lnTo>
                <a:lnTo>
                  <a:pt x="0" y="162458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20034" y="3190494"/>
            <a:ext cx="643255" cy="1624965"/>
          </a:xfrm>
          <a:custGeom>
            <a:avLst/>
            <a:gdLst/>
            <a:ahLst/>
            <a:cxnLst/>
            <a:rect l="l" t="t" r="r" b="b"/>
            <a:pathLst>
              <a:path w="643254" h="1624964">
                <a:moveTo>
                  <a:pt x="0" y="1624584"/>
                </a:moveTo>
                <a:lnTo>
                  <a:pt x="643127" y="1624584"/>
                </a:lnTo>
                <a:lnTo>
                  <a:pt x="643127" y="0"/>
                </a:lnTo>
                <a:lnTo>
                  <a:pt x="0" y="0"/>
                </a:lnTo>
                <a:lnTo>
                  <a:pt x="0" y="162458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317741" y="3800094"/>
            <a:ext cx="641985" cy="405765"/>
          </a:xfrm>
          <a:prstGeom prst="rect">
            <a:avLst/>
          </a:prstGeom>
          <a:solidFill>
            <a:srgbClr val="30B6FC"/>
          </a:solidFill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2245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B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9345" y="3800094"/>
            <a:ext cx="1071880" cy="405765"/>
          </a:xfrm>
          <a:prstGeom prst="rect">
            <a:avLst/>
          </a:prstGeom>
          <a:solidFill>
            <a:srgbClr val="30B6FC"/>
          </a:solidFill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36245">
              <a:lnSpc>
                <a:spcPts val="2245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offset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63545" y="1971294"/>
            <a:ext cx="4067810" cy="405765"/>
          </a:xfrm>
          <a:custGeom>
            <a:avLst/>
            <a:gdLst/>
            <a:ahLst/>
            <a:cxnLst/>
            <a:rect l="l" t="t" r="r" b="b"/>
            <a:pathLst>
              <a:path w="4067809" h="405764">
                <a:moveTo>
                  <a:pt x="0" y="405384"/>
                </a:moveTo>
                <a:lnTo>
                  <a:pt x="4067555" y="405384"/>
                </a:lnTo>
                <a:lnTo>
                  <a:pt x="4067555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63545" y="1971294"/>
            <a:ext cx="4067810" cy="405765"/>
          </a:xfrm>
          <a:custGeom>
            <a:avLst/>
            <a:gdLst/>
            <a:ahLst/>
            <a:cxnLst/>
            <a:rect l="l" t="t" r="r" b="b"/>
            <a:pathLst>
              <a:path w="4067809" h="405764">
                <a:moveTo>
                  <a:pt x="0" y="405384"/>
                </a:moveTo>
                <a:lnTo>
                  <a:pt x="4067555" y="405384"/>
                </a:lnTo>
                <a:lnTo>
                  <a:pt x="4067555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463545" y="1971294"/>
            <a:ext cx="1069975" cy="40576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09245">
              <a:lnSpc>
                <a:spcPts val="2240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dir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3394" y="1971294"/>
            <a:ext cx="1071880" cy="405765"/>
          </a:xfrm>
          <a:prstGeom prst="rect">
            <a:avLst/>
          </a:prstGeom>
          <a:solidFill>
            <a:srgbClr val="30B6FC"/>
          </a:solidFill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47345">
              <a:lnSpc>
                <a:spcPts val="2240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page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4765" y="1971294"/>
            <a:ext cx="1926589" cy="40576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32155">
              <a:lnSpc>
                <a:spcPts val="2240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offset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33009" y="3190494"/>
            <a:ext cx="643255" cy="1624965"/>
          </a:xfrm>
          <a:custGeom>
            <a:avLst/>
            <a:gdLst/>
            <a:ahLst/>
            <a:cxnLst/>
            <a:rect l="l" t="t" r="r" b="b"/>
            <a:pathLst>
              <a:path w="643254" h="1624964">
                <a:moveTo>
                  <a:pt x="0" y="1624584"/>
                </a:moveTo>
                <a:lnTo>
                  <a:pt x="643127" y="1624584"/>
                </a:lnTo>
                <a:lnTo>
                  <a:pt x="643127" y="0"/>
                </a:lnTo>
                <a:lnTo>
                  <a:pt x="0" y="0"/>
                </a:lnTo>
                <a:lnTo>
                  <a:pt x="0" y="162458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33009" y="3190494"/>
            <a:ext cx="643255" cy="1624965"/>
          </a:xfrm>
          <a:custGeom>
            <a:avLst/>
            <a:gdLst/>
            <a:ahLst/>
            <a:cxnLst/>
            <a:rect l="l" t="t" r="r" b="b"/>
            <a:pathLst>
              <a:path w="643254" h="1624964">
                <a:moveTo>
                  <a:pt x="0" y="1624584"/>
                </a:moveTo>
                <a:lnTo>
                  <a:pt x="643127" y="1624584"/>
                </a:lnTo>
                <a:lnTo>
                  <a:pt x="643127" y="0"/>
                </a:lnTo>
                <a:lnTo>
                  <a:pt x="0" y="0"/>
                </a:lnTo>
                <a:lnTo>
                  <a:pt x="0" y="162458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05150" y="400278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 h="0">
                <a:moveTo>
                  <a:pt x="0" y="0"/>
                </a:moveTo>
                <a:lnTo>
                  <a:pt x="21488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63161" y="400278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 h="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04765" y="4002785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 h="0">
                <a:moveTo>
                  <a:pt x="0" y="0"/>
                </a:moveTo>
                <a:lnTo>
                  <a:pt x="42824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76138" y="3964685"/>
            <a:ext cx="641985" cy="76200"/>
          </a:xfrm>
          <a:custGeom>
            <a:avLst/>
            <a:gdLst/>
            <a:ahLst/>
            <a:cxnLst/>
            <a:rect l="l" t="t" r="r" b="b"/>
            <a:pathLst>
              <a:path w="641985" h="76200">
                <a:moveTo>
                  <a:pt x="565403" y="0"/>
                </a:moveTo>
                <a:lnTo>
                  <a:pt x="565403" y="76200"/>
                </a:lnTo>
                <a:lnTo>
                  <a:pt x="621791" y="48006"/>
                </a:lnTo>
                <a:lnTo>
                  <a:pt x="578103" y="48006"/>
                </a:lnTo>
                <a:lnTo>
                  <a:pt x="578103" y="28193"/>
                </a:lnTo>
                <a:lnTo>
                  <a:pt x="621791" y="28193"/>
                </a:lnTo>
                <a:lnTo>
                  <a:pt x="565403" y="0"/>
                </a:lnTo>
                <a:close/>
              </a:path>
              <a:path w="641985" h="76200">
                <a:moveTo>
                  <a:pt x="565403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565403" y="48006"/>
                </a:lnTo>
                <a:lnTo>
                  <a:pt x="565403" y="28193"/>
                </a:lnTo>
                <a:close/>
              </a:path>
              <a:path w="641985" h="76200">
                <a:moveTo>
                  <a:pt x="621791" y="28193"/>
                </a:moveTo>
                <a:lnTo>
                  <a:pt x="578103" y="28193"/>
                </a:lnTo>
                <a:lnTo>
                  <a:pt x="578103" y="48006"/>
                </a:lnTo>
                <a:lnTo>
                  <a:pt x="621791" y="48006"/>
                </a:lnTo>
                <a:lnTo>
                  <a:pt x="641603" y="38100"/>
                </a:lnTo>
                <a:lnTo>
                  <a:pt x="621791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53689" y="2376677"/>
            <a:ext cx="76200" cy="1423670"/>
          </a:xfrm>
          <a:custGeom>
            <a:avLst/>
            <a:gdLst/>
            <a:ahLst/>
            <a:cxnLst/>
            <a:rect l="l" t="t" r="r" b="b"/>
            <a:pathLst>
              <a:path w="76200" h="1423670">
                <a:moveTo>
                  <a:pt x="28193" y="1347216"/>
                </a:moveTo>
                <a:lnTo>
                  <a:pt x="0" y="1347216"/>
                </a:lnTo>
                <a:lnTo>
                  <a:pt x="38100" y="1423416"/>
                </a:lnTo>
                <a:lnTo>
                  <a:pt x="69850" y="1359916"/>
                </a:lnTo>
                <a:lnTo>
                  <a:pt x="28193" y="1359916"/>
                </a:lnTo>
                <a:lnTo>
                  <a:pt x="28193" y="1347216"/>
                </a:lnTo>
                <a:close/>
              </a:path>
              <a:path w="76200" h="1423670">
                <a:moveTo>
                  <a:pt x="48006" y="0"/>
                </a:moveTo>
                <a:lnTo>
                  <a:pt x="28193" y="0"/>
                </a:lnTo>
                <a:lnTo>
                  <a:pt x="28193" y="1359916"/>
                </a:lnTo>
                <a:lnTo>
                  <a:pt x="48006" y="1359916"/>
                </a:lnTo>
                <a:lnTo>
                  <a:pt x="48006" y="0"/>
                </a:lnTo>
                <a:close/>
              </a:path>
              <a:path w="76200" h="1423670">
                <a:moveTo>
                  <a:pt x="76200" y="1347216"/>
                </a:moveTo>
                <a:lnTo>
                  <a:pt x="48006" y="1347216"/>
                </a:lnTo>
                <a:lnTo>
                  <a:pt x="48006" y="1359916"/>
                </a:lnTo>
                <a:lnTo>
                  <a:pt x="69850" y="1359916"/>
                </a:lnTo>
                <a:lnTo>
                  <a:pt x="76200" y="1347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53305" y="2376677"/>
            <a:ext cx="76200" cy="1423670"/>
          </a:xfrm>
          <a:custGeom>
            <a:avLst/>
            <a:gdLst/>
            <a:ahLst/>
            <a:cxnLst/>
            <a:rect l="l" t="t" r="r" b="b"/>
            <a:pathLst>
              <a:path w="76200" h="1423670">
                <a:moveTo>
                  <a:pt x="28194" y="1347216"/>
                </a:moveTo>
                <a:lnTo>
                  <a:pt x="0" y="1347216"/>
                </a:lnTo>
                <a:lnTo>
                  <a:pt x="38100" y="1423416"/>
                </a:lnTo>
                <a:lnTo>
                  <a:pt x="69850" y="1359916"/>
                </a:lnTo>
                <a:lnTo>
                  <a:pt x="28194" y="1359916"/>
                </a:lnTo>
                <a:lnTo>
                  <a:pt x="28194" y="1347216"/>
                </a:lnTo>
                <a:close/>
              </a:path>
              <a:path w="76200" h="1423670">
                <a:moveTo>
                  <a:pt x="48006" y="0"/>
                </a:moveTo>
                <a:lnTo>
                  <a:pt x="28194" y="0"/>
                </a:lnTo>
                <a:lnTo>
                  <a:pt x="28194" y="1359916"/>
                </a:lnTo>
                <a:lnTo>
                  <a:pt x="48006" y="1359916"/>
                </a:lnTo>
                <a:lnTo>
                  <a:pt x="48006" y="0"/>
                </a:lnTo>
                <a:close/>
              </a:path>
              <a:path w="76200" h="1423670">
                <a:moveTo>
                  <a:pt x="76200" y="1347216"/>
                </a:moveTo>
                <a:lnTo>
                  <a:pt x="48006" y="1347216"/>
                </a:lnTo>
                <a:lnTo>
                  <a:pt x="48006" y="1359916"/>
                </a:lnTo>
                <a:lnTo>
                  <a:pt x="69850" y="1359916"/>
                </a:lnTo>
                <a:lnTo>
                  <a:pt x="76200" y="1347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033009" y="3800094"/>
            <a:ext cx="643255" cy="405765"/>
          </a:xfrm>
          <a:prstGeom prst="rect">
            <a:avLst/>
          </a:prstGeom>
          <a:solidFill>
            <a:srgbClr val="30B6FC"/>
          </a:solidFill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13360">
              <a:lnSpc>
                <a:spcPts val="2245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B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3009" y="4205478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4" h="0">
                <a:moveTo>
                  <a:pt x="0" y="0"/>
                </a:moveTo>
                <a:lnTo>
                  <a:pt x="6431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320034" y="3800094"/>
            <a:ext cx="643255" cy="405765"/>
          </a:xfrm>
          <a:prstGeom prst="rect">
            <a:avLst/>
          </a:prstGeom>
          <a:solidFill>
            <a:srgbClr val="30B6FC"/>
          </a:solidFill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12725">
              <a:lnSpc>
                <a:spcPts val="2245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F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20034" y="4205478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4" h="0">
                <a:moveTo>
                  <a:pt x="0" y="0"/>
                </a:moveTo>
                <a:lnTo>
                  <a:pt x="6431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363723" y="5018532"/>
            <a:ext cx="1866900" cy="45720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255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进程一级页表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04003" y="5018532"/>
            <a:ext cx="1999614" cy="38100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255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进程二级页表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45223" y="4408932"/>
            <a:ext cx="1498600" cy="405765"/>
          </a:xfrm>
          <a:prstGeom prst="rect">
            <a:avLst/>
          </a:prstGeom>
          <a:solidFill>
            <a:srgbClr val="FFCC6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55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物理地址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45223" y="1970532"/>
            <a:ext cx="1498600" cy="405765"/>
          </a:xfrm>
          <a:prstGeom prst="rect">
            <a:avLst/>
          </a:prstGeom>
          <a:solidFill>
            <a:srgbClr val="FFCC6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50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逻辑地址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5037" y="3723894"/>
            <a:ext cx="1586865" cy="762000"/>
          </a:xfrm>
          <a:prstGeom prst="rect">
            <a:avLst/>
          </a:prstGeom>
          <a:solidFill>
            <a:srgbClr val="FFCC66"/>
          </a:solidFill>
          <a:ln w="1981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页目录表</a:t>
            </a:r>
            <a:endParaRPr sz="2000">
              <a:latin typeface="华文新魏"/>
              <a:cs typeface="华文新魏"/>
            </a:endParaRPr>
          </a:p>
          <a:p>
            <a:pPr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控制寄存器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50185" y="3964685"/>
            <a:ext cx="428625" cy="76200"/>
          </a:xfrm>
          <a:custGeom>
            <a:avLst/>
            <a:gdLst/>
            <a:ahLst/>
            <a:cxnLst/>
            <a:rect l="l" t="t" r="r" b="b"/>
            <a:pathLst>
              <a:path w="428625" h="76200">
                <a:moveTo>
                  <a:pt x="352044" y="0"/>
                </a:moveTo>
                <a:lnTo>
                  <a:pt x="352044" y="76200"/>
                </a:lnTo>
                <a:lnTo>
                  <a:pt x="408431" y="48006"/>
                </a:lnTo>
                <a:lnTo>
                  <a:pt x="364744" y="48006"/>
                </a:lnTo>
                <a:lnTo>
                  <a:pt x="364744" y="28193"/>
                </a:lnTo>
                <a:lnTo>
                  <a:pt x="408431" y="28193"/>
                </a:lnTo>
                <a:lnTo>
                  <a:pt x="352044" y="0"/>
                </a:lnTo>
                <a:close/>
              </a:path>
              <a:path w="428625" h="76200">
                <a:moveTo>
                  <a:pt x="352044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352044" y="48006"/>
                </a:lnTo>
                <a:lnTo>
                  <a:pt x="352044" y="28193"/>
                </a:lnTo>
                <a:close/>
              </a:path>
              <a:path w="428625" h="76200">
                <a:moveTo>
                  <a:pt x="408431" y="28193"/>
                </a:moveTo>
                <a:lnTo>
                  <a:pt x="364744" y="28193"/>
                </a:lnTo>
                <a:lnTo>
                  <a:pt x="364744" y="48006"/>
                </a:lnTo>
                <a:lnTo>
                  <a:pt x="408431" y="48006"/>
                </a:lnTo>
                <a:lnTo>
                  <a:pt x="428244" y="38100"/>
                </a:lnTo>
                <a:lnTo>
                  <a:pt x="408431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78429" y="3800094"/>
            <a:ext cx="426720" cy="405765"/>
          </a:xfrm>
          <a:custGeom>
            <a:avLst/>
            <a:gdLst/>
            <a:ahLst/>
            <a:cxnLst/>
            <a:rect l="l" t="t" r="r" b="b"/>
            <a:pathLst>
              <a:path w="426719" h="405764">
                <a:moveTo>
                  <a:pt x="213359" y="0"/>
                </a:moveTo>
                <a:lnTo>
                  <a:pt x="164432" y="5356"/>
                </a:lnTo>
                <a:lnTo>
                  <a:pt x="119520" y="20611"/>
                </a:lnTo>
                <a:lnTo>
                  <a:pt x="79905" y="44547"/>
                </a:lnTo>
                <a:lnTo>
                  <a:pt x="46866" y="75942"/>
                </a:lnTo>
                <a:lnTo>
                  <a:pt x="21682" y="113577"/>
                </a:lnTo>
                <a:lnTo>
                  <a:pt x="5633" y="156234"/>
                </a:lnTo>
                <a:lnTo>
                  <a:pt x="0" y="202691"/>
                </a:lnTo>
                <a:lnTo>
                  <a:pt x="5633" y="249149"/>
                </a:lnTo>
                <a:lnTo>
                  <a:pt x="21682" y="291806"/>
                </a:lnTo>
                <a:lnTo>
                  <a:pt x="46866" y="329441"/>
                </a:lnTo>
                <a:lnTo>
                  <a:pt x="79905" y="360836"/>
                </a:lnTo>
                <a:lnTo>
                  <a:pt x="119520" y="384772"/>
                </a:lnTo>
                <a:lnTo>
                  <a:pt x="164432" y="400027"/>
                </a:lnTo>
                <a:lnTo>
                  <a:pt x="213359" y="405383"/>
                </a:lnTo>
                <a:lnTo>
                  <a:pt x="262287" y="400027"/>
                </a:lnTo>
                <a:lnTo>
                  <a:pt x="307199" y="384772"/>
                </a:lnTo>
                <a:lnTo>
                  <a:pt x="346814" y="360836"/>
                </a:lnTo>
                <a:lnTo>
                  <a:pt x="379853" y="329441"/>
                </a:lnTo>
                <a:lnTo>
                  <a:pt x="405037" y="291806"/>
                </a:lnTo>
                <a:lnTo>
                  <a:pt x="421086" y="249149"/>
                </a:lnTo>
                <a:lnTo>
                  <a:pt x="426719" y="202691"/>
                </a:lnTo>
                <a:lnTo>
                  <a:pt x="421086" y="156234"/>
                </a:lnTo>
                <a:lnTo>
                  <a:pt x="405037" y="113577"/>
                </a:lnTo>
                <a:lnTo>
                  <a:pt x="379853" y="75942"/>
                </a:lnTo>
                <a:lnTo>
                  <a:pt x="346814" y="44547"/>
                </a:lnTo>
                <a:lnTo>
                  <a:pt x="307199" y="20611"/>
                </a:lnTo>
                <a:lnTo>
                  <a:pt x="262287" y="5356"/>
                </a:lnTo>
                <a:lnTo>
                  <a:pt x="213359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91789" y="3800094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38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78429" y="4002785"/>
            <a:ext cx="426720" cy="0"/>
          </a:xfrm>
          <a:custGeom>
            <a:avLst/>
            <a:gdLst/>
            <a:ahLst/>
            <a:cxnLst/>
            <a:rect l="l" t="t" r="r" b="b"/>
            <a:pathLst>
              <a:path w="426719" h="0">
                <a:moveTo>
                  <a:pt x="0" y="0"/>
                </a:moveTo>
                <a:lnTo>
                  <a:pt x="42671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78429" y="3800094"/>
            <a:ext cx="426720" cy="405765"/>
          </a:xfrm>
          <a:custGeom>
            <a:avLst/>
            <a:gdLst/>
            <a:ahLst/>
            <a:cxnLst/>
            <a:rect l="l" t="t" r="r" b="b"/>
            <a:pathLst>
              <a:path w="426719" h="405764">
                <a:moveTo>
                  <a:pt x="0" y="202691"/>
                </a:moveTo>
                <a:lnTo>
                  <a:pt x="5633" y="156234"/>
                </a:lnTo>
                <a:lnTo>
                  <a:pt x="21682" y="113577"/>
                </a:lnTo>
                <a:lnTo>
                  <a:pt x="46866" y="75942"/>
                </a:lnTo>
                <a:lnTo>
                  <a:pt x="79905" y="44547"/>
                </a:lnTo>
                <a:lnTo>
                  <a:pt x="119520" y="20611"/>
                </a:lnTo>
                <a:lnTo>
                  <a:pt x="164432" y="5356"/>
                </a:lnTo>
                <a:lnTo>
                  <a:pt x="213359" y="0"/>
                </a:lnTo>
                <a:lnTo>
                  <a:pt x="262287" y="5356"/>
                </a:lnTo>
                <a:lnTo>
                  <a:pt x="307199" y="20611"/>
                </a:lnTo>
                <a:lnTo>
                  <a:pt x="346814" y="44547"/>
                </a:lnTo>
                <a:lnTo>
                  <a:pt x="379853" y="75942"/>
                </a:lnTo>
                <a:lnTo>
                  <a:pt x="405037" y="113577"/>
                </a:lnTo>
                <a:lnTo>
                  <a:pt x="421086" y="156234"/>
                </a:lnTo>
                <a:lnTo>
                  <a:pt x="426719" y="202691"/>
                </a:lnTo>
                <a:lnTo>
                  <a:pt x="421086" y="249149"/>
                </a:lnTo>
                <a:lnTo>
                  <a:pt x="405037" y="291806"/>
                </a:lnTo>
                <a:lnTo>
                  <a:pt x="379853" y="329441"/>
                </a:lnTo>
                <a:lnTo>
                  <a:pt x="346814" y="360836"/>
                </a:lnTo>
                <a:lnTo>
                  <a:pt x="307199" y="384772"/>
                </a:lnTo>
                <a:lnTo>
                  <a:pt x="262287" y="400027"/>
                </a:lnTo>
                <a:lnTo>
                  <a:pt x="213359" y="405383"/>
                </a:lnTo>
                <a:lnTo>
                  <a:pt x="164432" y="400027"/>
                </a:lnTo>
                <a:lnTo>
                  <a:pt x="119520" y="384772"/>
                </a:lnTo>
                <a:lnTo>
                  <a:pt x="79905" y="360836"/>
                </a:lnTo>
                <a:lnTo>
                  <a:pt x="46866" y="329441"/>
                </a:lnTo>
                <a:lnTo>
                  <a:pt x="21682" y="291806"/>
                </a:lnTo>
                <a:lnTo>
                  <a:pt x="5633" y="249149"/>
                </a:lnTo>
                <a:lnTo>
                  <a:pt x="0" y="20269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76521" y="3800094"/>
            <a:ext cx="428625" cy="405765"/>
          </a:xfrm>
          <a:custGeom>
            <a:avLst/>
            <a:gdLst/>
            <a:ahLst/>
            <a:cxnLst/>
            <a:rect l="l" t="t" r="r" b="b"/>
            <a:pathLst>
              <a:path w="428625" h="405764">
                <a:moveTo>
                  <a:pt x="214122" y="0"/>
                </a:moveTo>
                <a:lnTo>
                  <a:pt x="165031" y="5356"/>
                </a:lnTo>
                <a:lnTo>
                  <a:pt x="119965" y="20611"/>
                </a:lnTo>
                <a:lnTo>
                  <a:pt x="80207" y="44547"/>
                </a:lnTo>
                <a:lnTo>
                  <a:pt x="47046" y="75942"/>
                </a:lnTo>
                <a:lnTo>
                  <a:pt x="21766" y="113577"/>
                </a:lnTo>
                <a:lnTo>
                  <a:pt x="5656" y="156234"/>
                </a:lnTo>
                <a:lnTo>
                  <a:pt x="0" y="202691"/>
                </a:lnTo>
                <a:lnTo>
                  <a:pt x="5656" y="249149"/>
                </a:lnTo>
                <a:lnTo>
                  <a:pt x="21766" y="291806"/>
                </a:lnTo>
                <a:lnTo>
                  <a:pt x="47046" y="329441"/>
                </a:lnTo>
                <a:lnTo>
                  <a:pt x="80207" y="360836"/>
                </a:lnTo>
                <a:lnTo>
                  <a:pt x="119965" y="384772"/>
                </a:lnTo>
                <a:lnTo>
                  <a:pt x="165031" y="400027"/>
                </a:lnTo>
                <a:lnTo>
                  <a:pt x="214122" y="405383"/>
                </a:lnTo>
                <a:lnTo>
                  <a:pt x="263212" y="400027"/>
                </a:lnTo>
                <a:lnTo>
                  <a:pt x="308278" y="384772"/>
                </a:lnTo>
                <a:lnTo>
                  <a:pt x="348036" y="360836"/>
                </a:lnTo>
                <a:lnTo>
                  <a:pt x="381197" y="329441"/>
                </a:lnTo>
                <a:lnTo>
                  <a:pt x="406477" y="291806"/>
                </a:lnTo>
                <a:lnTo>
                  <a:pt x="422587" y="249149"/>
                </a:lnTo>
                <a:lnTo>
                  <a:pt x="428243" y="202691"/>
                </a:lnTo>
                <a:lnTo>
                  <a:pt x="422587" y="156234"/>
                </a:lnTo>
                <a:lnTo>
                  <a:pt x="406477" y="113577"/>
                </a:lnTo>
                <a:lnTo>
                  <a:pt x="381197" y="75942"/>
                </a:lnTo>
                <a:lnTo>
                  <a:pt x="348036" y="44547"/>
                </a:lnTo>
                <a:lnTo>
                  <a:pt x="308278" y="20611"/>
                </a:lnTo>
                <a:lnTo>
                  <a:pt x="263212" y="5356"/>
                </a:lnTo>
                <a:lnTo>
                  <a:pt x="214122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90644" y="3800094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38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76521" y="4002785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 h="0">
                <a:moveTo>
                  <a:pt x="0" y="0"/>
                </a:moveTo>
                <a:lnTo>
                  <a:pt x="428243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76521" y="3800094"/>
            <a:ext cx="428625" cy="405765"/>
          </a:xfrm>
          <a:custGeom>
            <a:avLst/>
            <a:gdLst/>
            <a:ahLst/>
            <a:cxnLst/>
            <a:rect l="l" t="t" r="r" b="b"/>
            <a:pathLst>
              <a:path w="428625" h="405764">
                <a:moveTo>
                  <a:pt x="0" y="202691"/>
                </a:moveTo>
                <a:lnTo>
                  <a:pt x="5656" y="156234"/>
                </a:lnTo>
                <a:lnTo>
                  <a:pt x="21766" y="113577"/>
                </a:lnTo>
                <a:lnTo>
                  <a:pt x="47046" y="75942"/>
                </a:lnTo>
                <a:lnTo>
                  <a:pt x="80207" y="44547"/>
                </a:lnTo>
                <a:lnTo>
                  <a:pt x="119965" y="20611"/>
                </a:lnTo>
                <a:lnTo>
                  <a:pt x="165031" y="5356"/>
                </a:lnTo>
                <a:lnTo>
                  <a:pt x="214122" y="0"/>
                </a:lnTo>
                <a:lnTo>
                  <a:pt x="263212" y="5356"/>
                </a:lnTo>
                <a:lnTo>
                  <a:pt x="308278" y="20611"/>
                </a:lnTo>
                <a:lnTo>
                  <a:pt x="348036" y="44547"/>
                </a:lnTo>
                <a:lnTo>
                  <a:pt x="381197" y="75942"/>
                </a:lnTo>
                <a:lnTo>
                  <a:pt x="406477" y="113577"/>
                </a:lnTo>
                <a:lnTo>
                  <a:pt x="422587" y="156234"/>
                </a:lnTo>
                <a:lnTo>
                  <a:pt x="428243" y="202691"/>
                </a:lnTo>
                <a:lnTo>
                  <a:pt x="422587" y="249149"/>
                </a:lnTo>
                <a:lnTo>
                  <a:pt x="406477" y="291806"/>
                </a:lnTo>
                <a:lnTo>
                  <a:pt x="381197" y="329441"/>
                </a:lnTo>
                <a:lnTo>
                  <a:pt x="348036" y="360836"/>
                </a:lnTo>
                <a:lnTo>
                  <a:pt x="308278" y="384772"/>
                </a:lnTo>
                <a:lnTo>
                  <a:pt x="263212" y="400027"/>
                </a:lnTo>
                <a:lnTo>
                  <a:pt x="214122" y="405383"/>
                </a:lnTo>
                <a:lnTo>
                  <a:pt x="165031" y="400027"/>
                </a:lnTo>
                <a:lnTo>
                  <a:pt x="119965" y="384772"/>
                </a:lnTo>
                <a:lnTo>
                  <a:pt x="80207" y="360836"/>
                </a:lnTo>
                <a:lnTo>
                  <a:pt x="47046" y="329441"/>
                </a:lnTo>
                <a:lnTo>
                  <a:pt x="21766" y="291806"/>
                </a:lnTo>
                <a:lnTo>
                  <a:pt x="5656" y="249149"/>
                </a:lnTo>
                <a:lnTo>
                  <a:pt x="0" y="20269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125" y="746887"/>
            <a:ext cx="447738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>
                <a:latin typeface="微软雅黑"/>
                <a:cs typeface="微软雅黑"/>
              </a:rPr>
              <a:t>本</a:t>
            </a:r>
            <a:r>
              <a:rPr dirty="0" sz="5000" spc="25">
                <a:latin typeface="微软雅黑"/>
                <a:cs typeface="微软雅黑"/>
              </a:rPr>
              <a:t>主</a:t>
            </a:r>
            <a:r>
              <a:rPr dirty="0" sz="5000">
                <a:latin typeface="微软雅黑"/>
                <a:cs typeface="微软雅黑"/>
              </a:rPr>
              <a:t>题教学目标</a:t>
            </a:r>
            <a:endParaRPr sz="5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2167788"/>
            <a:ext cx="5259070" cy="301307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445"/>
              </a:spcBef>
              <a:buClr>
                <a:srgbClr val="30B6FC"/>
              </a:buClr>
              <a:buFont typeface="Candara"/>
              <a:buAutoNum type="arabicPeriod"/>
              <a:tabLst>
                <a:tab pos="621665" algn="l"/>
                <a:tab pos="622300" algn="l"/>
              </a:tabLst>
            </a:pP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了解虚拟存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储管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理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的基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本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特点</a:t>
            </a:r>
            <a:endParaRPr sz="2800">
              <a:latin typeface="微软雅黑"/>
              <a:cs typeface="微软雅黑"/>
            </a:endParaRPr>
          </a:p>
          <a:p>
            <a:pPr marL="622300" indent="-609600">
              <a:lnSpc>
                <a:spcPct val="100000"/>
              </a:lnSpc>
              <a:spcBef>
                <a:spcPts val="1340"/>
              </a:spcBef>
              <a:buClr>
                <a:srgbClr val="30B6FC"/>
              </a:buClr>
              <a:buFont typeface="Candara"/>
              <a:buAutoNum type="arabicPeriod"/>
              <a:tabLst>
                <a:tab pos="621665" algn="l"/>
                <a:tab pos="622300" algn="l"/>
              </a:tabLst>
            </a:pP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掌握页式虚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拟存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储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管理</a:t>
            </a:r>
            <a:endParaRPr sz="2800">
              <a:latin typeface="微软雅黑"/>
              <a:cs typeface="微软雅黑"/>
            </a:endParaRPr>
          </a:p>
          <a:p>
            <a:pPr marL="622300" indent="-609600">
              <a:lnSpc>
                <a:spcPct val="100000"/>
              </a:lnSpc>
              <a:spcBef>
                <a:spcPts val="1345"/>
              </a:spcBef>
              <a:buClr>
                <a:srgbClr val="30B6FC"/>
              </a:buClr>
              <a:buFont typeface="Candara"/>
              <a:buAutoNum type="arabicPeriod"/>
              <a:tabLst>
                <a:tab pos="621665" algn="l"/>
                <a:tab pos="622300" algn="l"/>
              </a:tabLst>
            </a:pP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掌握段式虚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拟存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储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管理</a:t>
            </a:r>
            <a:endParaRPr sz="2800">
              <a:latin typeface="微软雅黑"/>
              <a:cs typeface="微软雅黑"/>
            </a:endParaRPr>
          </a:p>
          <a:p>
            <a:pPr marL="622300" indent="-609600">
              <a:lnSpc>
                <a:spcPct val="100000"/>
              </a:lnSpc>
              <a:spcBef>
                <a:spcPts val="1350"/>
              </a:spcBef>
              <a:buClr>
                <a:srgbClr val="30B6FC"/>
              </a:buClr>
              <a:buFont typeface="Candara"/>
              <a:buAutoNum type="arabicPeriod"/>
              <a:tabLst>
                <a:tab pos="621665" algn="l"/>
                <a:tab pos="622300" algn="l"/>
              </a:tabLst>
            </a:pP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掌握页面调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度策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略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与算法</a:t>
            </a:r>
            <a:endParaRPr sz="2800">
              <a:latin typeface="微软雅黑"/>
              <a:cs typeface="微软雅黑"/>
            </a:endParaRPr>
          </a:p>
          <a:p>
            <a:pPr marL="622300" indent="-609600">
              <a:lnSpc>
                <a:spcPct val="100000"/>
              </a:lnSpc>
              <a:spcBef>
                <a:spcPts val="1340"/>
              </a:spcBef>
              <a:buClr>
                <a:srgbClr val="30B6FC"/>
              </a:buClr>
              <a:buFont typeface="Candara"/>
              <a:buAutoNum type="arabicPeriod"/>
              <a:tabLst>
                <a:tab pos="621665" algn="l"/>
                <a:tab pos="622300" algn="l"/>
              </a:tabLst>
            </a:pP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了解</a:t>
            </a:r>
            <a:r>
              <a:rPr dirty="0" sz="2800" spc="-5" b="1">
                <a:solidFill>
                  <a:srgbClr val="073D86"/>
                </a:solidFill>
                <a:latin typeface="Candara"/>
                <a:cs typeface="Candara"/>
              </a:rPr>
              <a:t>Pentium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的地址转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换机构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100" y="560578"/>
            <a:ext cx="722058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Two-Level </a:t>
            </a:r>
            <a:r>
              <a:rPr dirty="0" sz="3600"/>
              <a:t>Scheme for 32-bit</a:t>
            </a:r>
            <a:r>
              <a:rPr dirty="0" sz="3600" spc="-50"/>
              <a:t> </a:t>
            </a:r>
            <a:r>
              <a:rPr dirty="0" sz="3600"/>
              <a:t>Address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24611" y="1341119"/>
            <a:ext cx="8471916" cy="5042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6421" y="282702"/>
            <a:ext cx="24638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二级页表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8383" y="1267967"/>
            <a:ext cx="5314188" cy="5300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22070" y="3312033"/>
            <a:ext cx="392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0</a:t>
            </a:r>
            <a:r>
              <a:rPr dirty="0" sz="1800" spc="-25">
                <a:latin typeface="Arial"/>
                <a:cs typeface="Arial"/>
              </a:rPr>
              <a:t>x</a:t>
            </a:r>
            <a:r>
              <a:rPr dirty="0" sz="1800" spc="-5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995" y="3961638"/>
            <a:ext cx="392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0</a:t>
            </a:r>
            <a:r>
              <a:rPr dirty="0" sz="1800" spc="-25">
                <a:latin typeface="Arial"/>
                <a:cs typeface="Arial"/>
              </a:rPr>
              <a:t>x</a:t>
            </a:r>
            <a:r>
              <a:rPr dirty="0" sz="1800" spc="-5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2070" y="4536440"/>
            <a:ext cx="392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0</a:t>
            </a:r>
            <a:r>
              <a:rPr dirty="0" sz="1800" spc="-25">
                <a:latin typeface="Arial"/>
                <a:cs typeface="Arial"/>
              </a:rPr>
              <a:t>x</a:t>
            </a:r>
            <a:r>
              <a:rPr dirty="0" sz="1800" spc="-5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5750" y="3239261"/>
            <a:ext cx="392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0</a:t>
            </a:r>
            <a:r>
              <a:rPr dirty="0" sz="1800" spc="-25">
                <a:latin typeface="Arial"/>
                <a:cs typeface="Arial"/>
              </a:rPr>
              <a:t>x</a:t>
            </a:r>
            <a:r>
              <a:rPr dirty="0" sz="1800" spc="-5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3623" y="3888485"/>
            <a:ext cx="392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0</a:t>
            </a:r>
            <a:r>
              <a:rPr dirty="0" sz="1800" spc="-25">
                <a:latin typeface="Arial"/>
                <a:cs typeface="Arial"/>
              </a:rPr>
              <a:t>x</a:t>
            </a:r>
            <a:r>
              <a:rPr dirty="0" sz="1800" spc="-5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5750" y="4463288"/>
            <a:ext cx="392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0</a:t>
            </a:r>
            <a:r>
              <a:rPr dirty="0" sz="1800" spc="-25">
                <a:latin typeface="Arial"/>
                <a:cs typeface="Arial"/>
              </a:rPr>
              <a:t>x</a:t>
            </a:r>
            <a:r>
              <a:rPr dirty="0" sz="1800" spc="-5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682" y="223520"/>
            <a:ext cx="59404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0335" algn="l"/>
              </a:tabLst>
            </a:pPr>
            <a:r>
              <a:rPr dirty="0" b="0">
                <a:latin typeface="Times New Roman"/>
                <a:cs typeface="Times New Roman"/>
              </a:rPr>
              <a:t>SUN</a:t>
            </a:r>
            <a:r>
              <a:rPr dirty="0" b="0">
                <a:latin typeface="Times New Roman"/>
                <a:cs typeface="Times New Roman"/>
              </a:rPr>
              <a:t>	</a:t>
            </a:r>
            <a:r>
              <a:rPr dirty="0" b="0">
                <a:latin typeface="Times New Roman"/>
                <a:cs typeface="Times New Roman"/>
              </a:rPr>
              <a:t>S</a:t>
            </a:r>
            <a:r>
              <a:rPr dirty="0" spc="-415" b="0">
                <a:latin typeface="Times New Roman"/>
                <a:cs typeface="Times New Roman"/>
              </a:rPr>
              <a:t>P</a:t>
            </a:r>
            <a:r>
              <a:rPr dirty="0" b="0">
                <a:latin typeface="Times New Roman"/>
                <a:cs typeface="Times New Roman"/>
              </a:rPr>
              <a:t>AR</a:t>
            </a:r>
            <a:r>
              <a:rPr dirty="0" spc="5" b="0">
                <a:latin typeface="Times New Roman"/>
                <a:cs typeface="Times New Roman"/>
              </a:rPr>
              <a:t>C</a:t>
            </a:r>
            <a:r>
              <a:rPr dirty="0" b="0">
                <a:latin typeface="华文新魏"/>
                <a:cs typeface="华文新魏"/>
              </a:rPr>
              <a:t>计算机三级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1151" y="894080"/>
            <a:ext cx="226441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FFFFFF"/>
                </a:solidFill>
                <a:latin typeface="华文新魏"/>
                <a:cs typeface="华文新魏"/>
              </a:rPr>
              <a:t>分页结构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448" y="1633727"/>
            <a:ext cx="1554480" cy="457200"/>
          </a:xfrm>
          <a:custGeom>
            <a:avLst/>
            <a:gdLst/>
            <a:ahLst/>
            <a:cxnLst/>
            <a:rect l="l" t="t" r="r" b="b"/>
            <a:pathLst>
              <a:path w="1554480" h="457200">
                <a:moveTo>
                  <a:pt x="0" y="457200"/>
                </a:moveTo>
                <a:lnTo>
                  <a:pt x="1554480" y="457200"/>
                </a:lnTo>
                <a:lnTo>
                  <a:pt x="155448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6448" y="1633727"/>
            <a:ext cx="1554480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209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上下文号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47544" y="1557527"/>
            <a:ext cx="6373495" cy="561340"/>
          </a:xfrm>
          <a:custGeom>
            <a:avLst/>
            <a:gdLst/>
            <a:ahLst/>
            <a:cxnLst/>
            <a:rect l="l" t="t" r="r" b="b"/>
            <a:pathLst>
              <a:path w="6373495" h="561339">
                <a:moveTo>
                  <a:pt x="0" y="560832"/>
                </a:moveTo>
                <a:lnTo>
                  <a:pt x="6373367" y="560832"/>
                </a:lnTo>
                <a:lnTo>
                  <a:pt x="6373367" y="0"/>
                </a:lnTo>
                <a:lnTo>
                  <a:pt x="0" y="0"/>
                </a:lnTo>
                <a:lnTo>
                  <a:pt x="0" y="56083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47544" y="1557527"/>
            <a:ext cx="6373495" cy="561340"/>
          </a:xfrm>
          <a:custGeom>
            <a:avLst/>
            <a:gdLst/>
            <a:ahLst/>
            <a:cxnLst/>
            <a:rect l="l" t="t" r="r" b="b"/>
            <a:pathLst>
              <a:path w="6373495" h="561339">
                <a:moveTo>
                  <a:pt x="0" y="560832"/>
                </a:moveTo>
                <a:lnTo>
                  <a:pt x="6373367" y="560832"/>
                </a:lnTo>
                <a:lnTo>
                  <a:pt x="6373367" y="0"/>
                </a:lnTo>
                <a:lnTo>
                  <a:pt x="0" y="0"/>
                </a:lnTo>
                <a:lnTo>
                  <a:pt x="0" y="5608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47544" y="1557527"/>
            <a:ext cx="1274445" cy="5613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09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索引1(8)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1608" y="1557527"/>
            <a:ext cx="1489075" cy="5613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marL="183515">
              <a:lnSpc>
                <a:spcPct val="100000"/>
              </a:lnSpc>
              <a:spcBef>
                <a:spcPts val="209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索引2(6)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0555" y="1557527"/>
            <a:ext cx="1485900" cy="5613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marL="349885">
              <a:lnSpc>
                <a:spcPct val="100000"/>
              </a:lnSpc>
              <a:spcBef>
                <a:spcPts val="209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索引3(6)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96456" y="1557527"/>
            <a:ext cx="2124710" cy="5613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marL="520700">
              <a:lnSpc>
                <a:spcPct val="100000"/>
              </a:lnSpc>
              <a:spcBef>
                <a:spcPts val="209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偏移(12)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73480" y="2866644"/>
            <a:ext cx="1062355" cy="1682750"/>
          </a:xfrm>
          <a:custGeom>
            <a:avLst/>
            <a:gdLst/>
            <a:ahLst/>
            <a:cxnLst/>
            <a:rect l="l" t="t" r="r" b="b"/>
            <a:pathLst>
              <a:path w="1062355" h="1682750">
                <a:moveTo>
                  <a:pt x="0" y="1682495"/>
                </a:moveTo>
                <a:lnTo>
                  <a:pt x="1062228" y="1682495"/>
                </a:lnTo>
                <a:lnTo>
                  <a:pt x="1062228" y="0"/>
                </a:lnTo>
                <a:lnTo>
                  <a:pt x="0" y="0"/>
                </a:lnTo>
                <a:lnTo>
                  <a:pt x="0" y="1682495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73480" y="2866644"/>
            <a:ext cx="1062355" cy="1682750"/>
          </a:xfrm>
          <a:custGeom>
            <a:avLst/>
            <a:gdLst/>
            <a:ahLst/>
            <a:cxnLst/>
            <a:rect l="l" t="t" r="r" b="b"/>
            <a:pathLst>
              <a:path w="1062355" h="1682750">
                <a:moveTo>
                  <a:pt x="0" y="1682495"/>
                </a:moveTo>
                <a:lnTo>
                  <a:pt x="1062228" y="1682495"/>
                </a:lnTo>
                <a:lnTo>
                  <a:pt x="1062228" y="0"/>
                </a:lnTo>
                <a:lnTo>
                  <a:pt x="0" y="0"/>
                </a:lnTo>
                <a:lnTo>
                  <a:pt x="0" y="168249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73480" y="2307335"/>
            <a:ext cx="1274445" cy="559435"/>
          </a:xfrm>
          <a:custGeom>
            <a:avLst/>
            <a:gdLst/>
            <a:ahLst/>
            <a:cxnLst/>
            <a:rect l="l" t="t" r="r" b="b"/>
            <a:pathLst>
              <a:path w="1274445" h="559435">
                <a:moveTo>
                  <a:pt x="0" y="559308"/>
                </a:moveTo>
                <a:lnTo>
                  <a:pt x="1274064" y="559308"/>
                </a:lnTo>
                <a:lnTo>
                  <a:pt x="1274064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73480" y="2307335"/>
            <a:ext cx="1274445" cy="559435"/>
          </a:xfrm>
          <a:custGeom>
            <a:avLst/>
            <a:gdLst/>
            <a:ahLst/>
            <a:cxnLst/>
            <a:rect l="l" t="t" r="r" b="b"/>
            <a:pathLst>
              <a:path w="1274445" h="559435">
                <a:moveTo>
                  <a:pt x="0" y="559308"/>
                </a:moveTo>
                <a:lnTo>
                  <a:pt x="1274064" y="559308"/>
                </a:lnTo>
                <a:lnTo>
                  <a:pt x="1274064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73480" y="2319985"/>
            <a:ext cx="12744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上下文表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86100" y="3052572"/>
            <a:ext cx="847725" cy="1125220"/>
          </a:xfrm>
          <a:custGeom>
            <a:avLst/>
            <a:gdLst/>
            <a:ahLst/>
            <a:cxnLst/>
            <a:rect l="l" t="t" r="r" b="b"/>
            <a:pathLst>
              <a:path w="847725" h="1125220">
                <a:moveTo>
                  <a:pt x="0" y="1124711"/>
                </a:moveTo>
                <a:lnTo>
                  <a:pt x="847344" y="1124711"/>
                </a:lnTo>
                <a:lnTo>
                  <a:pt x="847344" y="0"/>
                </a:lnTo>
                <a:lnTo>
                  <a:pt x="0" y="0"/>
                </a:lnTo>
                <a:lnTo>
                  <a:pt x="0" y="1124711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86100" y="3052572"/>
            <a:ext cx="847725" cy="1125220"/>
          </a:xfrm>
          <a:custGeom>
            <a:avLst/>
            <a:gdLst/>
            <a:ahLst/>
            <a:cxnLst/>
            <a:rect l="l" t="t" r="r" b="b"/>
            <a:pathLst>
              <a:path w="847725" h="1125220">
                <a:moveTo>
                  <a:pt x="0" y="1124711"/>
                </a:moveTo>
                <a:lnTo>
                  <a:pt x="847344" y="1124711"/>
                </a:lnTo>
                <a:lnTo>
                  <a:pt x="847344" y="0"/>
                </a:lnTo>
                <a:lnTo>
                  <a:pt x="0" y="0"/>
                </a:lnTo>
                <a:lnTo>
                  <a:pt x="0" y="112471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0" y="3240023"/>
            <a:ext cx="850900" cy="1123315"/>
          </a:xfrm>
          <a:custGeom>
            <a:avLst/>
            <a:gdLst/>
            <a:ahLst/>
            <a:cxnLst/>
            <a:rect l="l" t="t" r="r" b="b"/>
            <a:pathLst>
              <a:path w="850900" h="1123314">
                <a:moveTo>
                  <a:pt x="0" y="1123188"/>
                </a:moveTo>
                <a:lnTo>
                  <a:pt x="850391" y="1123188"/>
                </a:lnTo>
                <a:lnTo>
                  <a:pt x="850391" y="0"/>
                </a:lnTo>
                <a:lnTo>
                  <a:pt x="0" y="0"/>
                </a:lnTo>
                <a:lnTo>
                  <a:pt x="0" y="1123188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0" y="3240023"/>
            <a:ext cx="850900" cy="1123315"/>
          </a:xfrm>
          <a:custGeom>
            <a:avLst/>
            <a:gdLst/>
            <a:ahLst/>
            <a:cxnLst/>
            <a:rect l="l" t="t" r="r" b="b"/>
            <a:pathLst>
              <a:path w="850900" h="1123314">
                <a:moveTo>
                  <a:pt x="0" y="1123188"/>
                </a:moveTo>
                <a:lnTo>
                  <a:pt x="850391" y="1123188"/>
                </a:lnTo>
                <a:lnTo>
                  <a:pt x="850391" y="0"/>
                </a:lnTo>
                <a:lnTo>
                  <a:pt x="0" y="0"/>
                </a:lnTo>
                <a:lnTo>
                  <a:pt x="0" y="11231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73480" y="3427476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5" h="0">
                <a:moveTo>
                  <a:pt x="0" y="0"/>
                </a:moveTo>
                <a:lnTo>
                  <a:pt x="106222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73480" y="3802379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5" h="0">
                <a:moveTo>
                  <a:pt x="0" y="0"/>
                </a:moveTo>
                <a:lnTo>
                  <a:pt x="106222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86100" y="3427476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3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86100" y="3802379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3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72000" y="3613403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 h="0">
                <a:moveTo>
                  <a:pt x="0" y="0"/>
                </a:moveTo>
                <a:lnTo>
                  <a:pt x="85039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72000" y="3989832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 h="0">
                <a:moveTo>
                  <a:pt x="0" y="0"/>
                </a:moveTo>
                <a:lnTo>
                  <a:pt x="85039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73480" y="2866644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5" h="0">
                <a:moveTo>
                  <a:pt x="0" y="0"/>
                </a:moveTo>
                <a:lnTo>
                  <a:pt x="106222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86100" y="2491739"/>
            <a:ext cx="1062355" cy="561340"/>
          </a:xfrm>
          <a:custGeom>
            <a:avLst/>
            <a:gdLst/>
            <a:ahLst/>
            <a:cxnLst/>
            <a:rect l="l" t="t" r="r" b="b"/>
            <a:pathLst>
              <a:path w="1062354" h="561339">
                <a:moveTo>
                  <a:pt x="0" y="560831"/>
                </a:moveTo>
                <a:lnTo>
                  <a:pt x="1062227" y="560831"/>
                </a:lnTo>
                <a:lnTo>
                  <a:pt x="1062227" y="0"/>
                </a:lnTo>
                <a:lnTo>
                  <a:pt x="0" y="0"/>
                </a:lnTo>
                <a:lnTo>
                  <a:pt x="0" y="560831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86100" y="2491739"/>
            <a:ext cx="1062355" cy="561340"/>
          </a:xfrm>
          <a:custGeom>
            <a:avLst/>
            <a:gdLst/>
            <a:ahLst/>
            <a:cxnLst/>
            <a:rect l="l" t="t" r="r" b="b"/>
            <a:pathLst>
              <a:path w="1062354" h="561339">
                <a:moveTo>
                  <a:pt x="0" y="560831"/>
                </a:moveTo>
                <a:lnTo>
                  <a:pt x="1062227" y="560831"/>
                </a:lnTo>
                <a:lnTo>
                  <a:pt x="1062227" y="0"/>
                </a:lnTo>
                <a:lnTo>
                  <a:pt x="0" y="0"/>
                </a:lnTo>
                <a:lnTo>
                  <a:pt x="0" y="560831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086100" y="2506218"/>
            <a:ext cx="10579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第一级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72000" y="2679192"/>
            <a:ext cx="1062355" cy="561340"/>
          </a:xfrm>
          <a:custGeom>
            <a:avLst/>
            <a:gdLst/>
            <a:ahLst/>
            <a:cxnLst/>
            <a:rect l="l" t="t" r="r" b="b"/>
            <a:pathLst>
              <a:path w="1062354" h="561339">
                <a:moveTo>
                  <a:pt x="0" y="560831"/>
                </a:moveTo>
                <a:lnTo>
                  <a:pt x="1062227" y="560831"/>
                </a:lnTo>
                <a:lnTo>
                  <a:pt x="1062227" y="0"/>
                </a:lnTo>
                <a:lnTo>
                  <a:pt x="0" y="0"/>
                </a:lnTo>
                <a:lnTo>
                  <a:pt x="0" y="560831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72000" y="2679192"/>
            <a:ext cx="1062355" cy="561340"/>
          </a:xfrm>
          <a:custGeom>
            <a:avLst/>
            <a:gdLst/>
            <a:ahLst/>
            <a:cxnLst/>
            <a:rect l="l" t="t" r="r" b="b"/>
            <a:pathLst>
              <a:path w="1062354" h="561339">
                <a:moveTo>
                  <a:pt x="0" y="560831"/>
                </a:moveTo>
                <a:lnTo>
                  <a:pt x="1062227" y="560831"/>
                </a:lnTo>
                <a:lnTo>
                  <a:pt x="1062227" y="0"/>
                </a:lnTo>
                <a:lnTo>
                  <a:pt x="0" y="0"/>
                </a:lnTo>
                <a:lnTo>
                  <a:pt x="0" y="560831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572000" y="2693670"/>
            <a:ext cx="10579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第二级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57900" y="2866644"/>
            <a:ext cx="1062355" cy="561340"/>
          </a:xfrm>
          <a:custGeom>
            <a:avLst/>
            <a:gdLst/>
            <a:ahLst/>
            <a:cxnLst/>
            <a:rect l="l" t="t" r="r" b="b"/>
            <a:pathLst>
              <a:path w="1062354" h="561339">
                <a:moveTo>
                  <a:pt x="0" y="560831"/>
                </a:moveTo>
                <a:lnTo>
                  <a:pt x="1062227" y="560831"/>
                </a:lnTo>
                <a:lnTo>
                  <a:pt x="1062227" y="0"/>
                </a:lnTo>
                <a:lnTo>
                  <a:pt x="0" y="0"/>
                </a:lnTo>
                <a:lnTo>
                  <a:pt x="0" y="560831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057900" y="2866644"/>
            <a:ext cx="1062355" cy="561340"/>
          </a:xfrm>
          <a:custGeom>
            <a:avLst/>
            <a:gdLst/>
            <a:ahLst/>
            <a:cxnLst/>
            <a:rect l="l" t="t" r="r" b="b"/>
            <a:pathLst>
              <a:path w="1062354" h="561339">
                <a:moveTo>
                  <a:pt x="0" y="560831"/>
                </a:moveTo>
                <a:lnTo>
                  <a:pt x="1062227" y="560831"/>
                </a:lnTo>
                <a:lnTo>
                  <a:pt x="1062227" y="0"/>
                </a:lnTo>
                <a:lnTo>
                  <a:pt x="0" y="0"/>
                </a:lnTo>
                <a:lnTo>
                  <a:pt x="0" y="560831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057900" y="2880741"/>
            <a:ext cx="10579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第三级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86100" y="3052572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3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72000" y="3240023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 h="0">
                <a:moveTo>
                  <a:pt x="0" y="0"/>
                </a:moveTo>
                <a:lnTo>
                  <a:pt x="85039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57900" y="3427476"/>
            <a:ext cx="850900" cy="1122045"/>
          </a:xfrm>
          <a:custGeom>
            <a:avLst/>
            <a:gdLst/>
            <a:ahLst/>
            <a:cxnLst/>
            <a:rect l="l" t="t" r="r" b="b"/>
            <a:pathLst>
              <a:path w="850900" h="1122045">
                <a:moveTo>
                  <a:pt x="0" y="1121664"/>
                </a:moveTo>
                <a:lnTo>
                  <a:pt x="850392" y="1121664"/>
                </a:lnTo>
                <a:lnTo>
                  <a:pt x="850392" y="0"/>
                </a:lnTo>
                <a:lnTo>
                  <a:pt x="0" y="0"/>
                </a:lnTo>
                <a:lnTo>
                  <a:pt x="0" y="112166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057900" y="3427476"/>
            <a:ext cx="850900" cy="1122045"/>
          </a:xfrm>
          <a:custGeom>
            <a:avLst/>
            <a:gdLst/>
            <a:ahLst/>
            <a:cxnLst/>
            <a:rect l="l" t="t" r="r" b="b"/>
            <a:pathLst>
              <a:path w="850900" h="1122045">
                <a:moveTo>
                  <a:pt x="0" y="1121664"/>
                </a:moveTo>
                <a:lnTo>
                  <a:pt x="850392" y="1121664"/>
                </a:lnTo>
                <a:lnTo>
                  <a:pt x="850392" y="0"/>
                </a:lnTo>
                <a:lnTo>
                  <a:pt x="0" y="0"/>
                </a:lnTo>
                <a:lnTo>
                  <a:pt x="0" y="112166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57900" y="3800855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 h="0">
                <a:moveTo>
                  <a:pt x="0" y="0"/>
                </a:moveTo>
                <a:lnTo>
                  <a:pt x="85039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057900" y="4175759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 h="0">
                <a:moveTo>
                  <a:pt x="0" y="0"/>
                </a:moveTo>
                <a:lnTo>
                  <a:pt x="85039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057900" y="3427476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 h="0">
                <a:moveTo>
                  <a:pt x="0" y="0"/>
                </a:moveTo>
                <a:lnTo>
                  <a:pt x="85039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45323" y="3052572"/>
            <a:ext cx="1275715" cy="561340"/>
          </a:xfrm>
          <a:custGeom>
            <a:avLst/>
            <a:gdLst/>
            <a:ahLst/>
            <a:cxnLst/>
            <a:rect l="l" t="t" r="r" b="b"/>
            <a:pathLst>
              <a:path w="1275715" h="561339">
                <a:moveTo>
                  <a:pt x="0" y="560832"/>
                </a:moveTo>
                <a:lnTo>
                  <a:pt x="1275587" y="560832"/>
                </a:lnTo>
                <a:lnTo>
                  <a:pt x="1275587" y="0"/>
                </a:lnTo>
                <a:lnTo>
                  <a:pt x="0" y="0"/>
                </a:lnTo>
                <a:lnTo>
                  <a:pt x="0" y="560832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545323" y="3052572"/>
            <a:ext cx="1275715" cy="561340"/>
          </a:xfrm>
          <a:custGeom>
            <a:avLst/>
            <a:gdLst/>
            <a:ahLst/>
            <a:cxnLst/>
            <a:rect l="l" t="t" r="r" b="b"/>
            <a:pathLst>
              <a:path w="1275715" h="561339">
                <a:moveTo>
                  <a:pt x="0" y="560832"/>
                </a:moveTo>
                <a:lnTo>
                  <a:pt x="1275587" y="560832"/>
                </a:lnTo>
                <a:lnTo>
                  <a:pt x="1275587" y="0"/>
                </a:lnTo>
                <a:lnTo>
                  <a:pt x="0" y="0"/>
                </a:lnTo>
                <a:lnTo>
                  <a:pt x="0" y="56083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7545323" y="3066669"/>
            <a:ext cx="12757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FF0000"/>
                </a:solidFill>
                <a:latin typeface="华文新魏"/>
                <a:cs typeface="华文新魏"/>
              </a:rPr>
              <a:t>4K</a:t>
            </a: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页面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36448" y="2866644"/>
            <a:ext cx="637540" cy="561340"/>
          </a:xfrm>
          <a:custGeom>
            <a:avLst/>
            <a:gdLst/>
            <a:ahLst/>
            <a:cxnLst/>
            <a:rect l="l" t="t" r="r" b="b"/>
            <a:pathLst>
              <a:path w="637540" h="561339">
                <a:moveTo>
                  <a:pt x="0" y="560831"/>
                </a:moveTo>
                <a:lnTo>
                  <a:pt x="637032" y="560831"/>
                </a:lnTo>
                <a:lnTo>
                  <a:pt x="637032" y="0"/>
                </a:lnTo>
                <a:lnTo>
                  <a:pt x="0" y="0"/>
                </a:lnTo>
                <a:lnTo>
                  <a:pt x="0" y="560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36448" y="2866644"/>
            <a:ext cx="637540" cy="561340"/>
          </a:xfrm>
          <a:custGeom>
            <a:avLst/>
            <a:gdLst/>
            <a:ahLst/>
            <a:cxnLst/>
            <a:rect l="l" t="t" r="r" b="b"/>
            <a:pathLst>
              <a:path w="637540" h="561339">
                <a:moveTo>
                  <a:pt x="0" y="560831"/>
                </a:moveTo>
                <a:lnTo>
                  <a:pt x="637032" y="560831"/>
                </a:lnTo>
                <a:lnTo>
                  <a:pt x="637032" y="0"/>
                </a:lnTo>
                <a:lnTo>
                  <a:pt x="0" y="0"/>
                </a:lnTo>
                <a:lnTo>
                  <a:pt x="0" y="56083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919683" y="2880741"/>
            <a:ext cx="1752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0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6562" y="4190746"/>
            <a:ext cx="6096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4095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73480" y="2866644"/>
            <a:ext cx="0" cy="1682750"/>
          </a:xfrm>
          <a:custGeom>
            <a:avLst/>
            <a:gdLst/>
            <a:ahLst/>
            <a:cxnLst/>
            <a:rect l="l" t="t" r="r" b="b"/>
            <a:pathLst>
              <a:path w="0" h="1682750">
                <a:moveTo>
                  <a:pt x="0" y="0"/>
                </a:moveTo>
                <a:lnTo>
                  <a:pt x="0" y="16824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8283" y="2118360"/>
            <a:ext cx="0" cy="1495425"/>
          </a:xfrm>
          <a:custGeom>
            <a:avLst/>
            <a:gdLst/>
            <a:ahLst/>
            <a:cxnLst/>
            <a:rect l="l" t="t" r="r" b="b"/>
            <a:pathLst>
              <a:path w="0" h="1495425">
                <a:moveTo>
                  <a:pt x="0" y="0"/>
                </a:moveTo>
                <a:lnTo>
                  <a:pt x="0" y="14950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48283" y="3575303"/>
            <a:ext cx="425450" cy="76200"/>
          </a:xfrm>
          <a:custGeom>
            <a:avLst/>
            <a:gdLst/>
            <a:ahLst/>
            <a:cxnLst/>
            <a:rect l="l" t="t" r="r" b="b"/>
            <a:pathLst>
              <a:path w="425450" h="76200">
                <a:moveTo>
                  <a:pt x="348996" y="0"/>
                </a:moveTo>
                <a:lnTo>
                  <a:pt x="348996" y="76200"/>
                </a:lnTo>
                <a:lnTo>
                  <a:pt x="412496" y="44450"/>
                </a:lnTo>
                <a:lnTo>
                  <a:pt x="361696" y="44450"/>
                </a:lnTo>
                <a:lnTo>
                  <a:pt x="361696" y="31750"/>
                </a:lnTo>
                <a:lnTo>
                  <a:pt x="412496" y="31750"/>
                </a:lnTo>
                <a:lnTo>
                  <a:pt x="348996" y="0"/>
                </a:lnTo>
                <a:close/>
              </a:path>
              <a:path w="425450" h="76200">
                <a:moveTo>
                  <a:pt x="34899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8996" y="44450"/>
                </a:lnTo>
                <a:lnTo>
                  <a:pt x="348996" y="31750"/>
                </a:lnTo>
                <a:close/>
              </a:path>
              <a:path w="425450" h="76200">
                <a:moveTo>
                  <a:pt x="412496" y="31750"/>
                </a:moveTo>
                <a:lnTo>
                  <a:pt x="361696" y="31750"/>
                </a:lnTo>
                <a:lnTo>
                  <a:pt x="361696" y="44450"/>
                </a:lnTo>
                <a:lnTo>
                  <a:pt x="412496" y="44450"/>
                </a:lnTo>
                <a:lnTo>
                  <a:pt x="425196" y="38100"/>
                </a:lnTo>
                <a:lnTo>
                  <a:pt x="41249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659379" y="2118360"/>
            <a:ext cx="0" cy="1495425"/>
          </a:xfrm>
          <a:custGeom>
            <a:avLst/>
            <a:gdLst/>
            <a:ahLst/>
            <a:cxnLst/>
            <a:rect l="l" t="t" r="r" b="b"/>
            <a:pathLst>
              <a:path w="0" h="1495425">
                <a:moveTo>
                  <a:pt x="0" y="0"/>
                </a:moveTo>
                <a:lnTo>
                  <a:pt x="0" y="14950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659379" y="3575303"/>
            <a:ext cx="426720" cy="76200"/>
          </a:xfrm>
          <a:custGeom>
            <a:avLst/>
            <a:gdLst/>
            <a:ahLst/>
            <a:cxnLst/>
            <a:rect l="l" t="t" r="r" b="b"/>
            <a:pathLst>
              <a:path w="426719" h="76200">
                <a:moveTo>
                  <a:pt x="350519" y="0"/>
                </a:moveTo>
                <a:lnTo>
                  <a:pt x="350519" y="76200"/>
                </a:lnTo>
                <a:lnTo>
                  <a:pt x="414019" y="44450"/>
                </a:lnTo>
                <a:lnTo>
                  <a:pt x="363219" y="44450"/>
                </a:lnTo>
                <a:lnTo>
                  <a:pt x="363219" y="31750"/>
                </a:lnTo>
                <a:lnTo>
                  <a:pt x="414019" y="31750"/>
                </a:lnTo>
                <a:lnTo>
                  <a:pt x="350519" y="0"/>
                </a:lnTo>
                <a:close/>
              </a:path>
              <a:path w="426719" h="76200">
                <a:moveTo>
                  <a:pt x="35051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0519" y="44450"/>
                </a:lnTo>
                <a:lnTo>
                  <a:pt x="350519" y="31750"/>
                </a:lnTo>
                <a:close/>
              </a:path>
              <a:path w="426719" h="76200">
                <a:moveTo>
                  <a:pt x="414019" y="31750"/>
                </a:moveTo>
                <a:lnTo>
                  <a:pt x="363219" y="31750"/>
                </a:lnTo>
                <a:lnTo>
                  <a:pt x="363219" y="44450"/>
                </a:lnTo>
                <a:lnTo>
                  <a:pt x="414019" y="44450"/>
                </a:lnTo>
                <a:lnTo>
                  <a:pt x="426719" y="38100"/>
                </a:lnTo>
                <a:lnTo>
                  <a:pt x="41401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232151" y="3052572"/>
            <a:ext cx="854075" cy="566420"/>
          </a:xfrm>
          <a:custGeom>
            <a:avLst/>
            <a:gdLst/>
            <a:ahLst/>
            <a:cxnLst/>
            <a:rect l="l" t="t" r="r" b="b"/>
            <a:pathLst>
              <a:path w="854075" h="566420">
                <a:moveTo>
                  <a:pt x="786846" y="36698"/>
                </a:moveTo>
                <a:lnTo>
                  <a:pt x="0" y="555497"/>
                </a:lnTo>
                <a:lnTo>
                  <a:pt x="7112" y="566165"/>
                </a:lnTo>
                <a:lnTo>
                  <a:pt x="793803" y="47260"/>
                </a:lnTo>
                <a:lnTo>
                  <a:pt x="786846" y="36698"/>
                </a:lnTo>
                <a:close/>
              </a:path>
              <a:path w="854075" h="566420">
                <a:moveTo>
                  <a:pt x="836761" y="29717"/>
                </a:moveTo>
                <a:lnTo>
                  <a:pt x="797433" y="29717"/>
                </a:lnTo>
                <a:lnTo>
                  <a:pt x="804418" y="40258"/>
                </a:lnTo>
                <a:lnTo>
                  <a:pt x="793803" y="47260"/>
                </a:lnTo>
                <a:lnTo>
                  <a:pt x="811276" y="73787"/>
                </a:lnTo>
                <a:lnTo>
                  <a:pt x="836761" y="29717"/>
                </a:lnTo>
                <a:close/>
              </a:path>
              <a:path w="854075" h="566420">
                <a:moveTo>
                  <a:pt x="797433" y="29717"/>
                </a:moveTo>
                <a:lnTo>
                  <a:pt x="786846" y="36698"/>
                </a:lnTo>
                <a:lnTo>
                  <a:pt x="793803" y="47260"/>
                </a:lnTo>
                <a:lnTo>
                  <a:pt x="804418" y="40258"/>
                </a:lnTo>
                <a:lnTo>
                  <a:pt x="797433" y="29717"/>
                </a:lnTo>
                <a:close/>
              </a:path>
              <a:path w="854075" h="566420">
                <a:moveTo>
                  <a:pt x="853948" y="0"/>
                </a:moveTo>
                <a:lnTo>
                  <a:pt x="769366" y="10160"/>
                </a:lnTo>
                <a:lnTo>
                  <a:pt x="786846" y="36698"/>
                </a:lnTo>
                <a:lnTo>
                  <a:pt x="797433" y="29717"/>
                </a:lnTo>
                <a:lnTo>
                  <a:pt x="836761" y="29717"/>
                </a:lnTo>
                <a:lnTo>
                  <a:pt x="853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148328" y="2118360"/>
            <a:ext cx="0" cy="1684020"/>
          </a:xfrm>
          <a:custGeom>
            <a:avLst/>
            <a:gdLst/>
            <a:ahLst/>
            <a:cxnLst/>
            <a:rect l="l" t="t" r="r" b="b"/>
            <a:pathLst>
              <a:path w="0" h="1684020">
                <a:moveTo>
                  <a:pt x="0" y="0"/>
                </a:moveTo>
                <a:lnTo>
                  <a:pt x="0" y="16840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148328" y="3764279"/>
            <a:ext cx="424180" cy="76200"/>
          </a:xfrm>
          <a:custGeom>
            <a:avLst/>
            <a:gdLst/>
            <a:ahLst/>
            <a:cxnLst/>
            <a:rect l="l" t="t" r="r" b="b"/>
            <a:pathLst>
              <a:path w="424179" h="76200">
                <a:moveTo>
                  <a:pt x="347472" y="0"/>
                </a:moveTo>
                <a:lnTo>
                  <a:pt x="347472" y="76200"/>
                </a:lnTo>
                <a:lnTo>
                  <a:pt x="410972" y="44450"/>
                </a:lnTo>
                <a:lnTo>
                  <a:pt x="360172" y="44450"/>
                </a:lnTo>
                <a:lnTo>
                  <a:pt x="360172" y="31750"/>
                </a:lnTo>
                <a:lnTo>
                  <a:pt x="410972" y="31750"/>
                </a:lnTo>
                <a:lnTo>
                  <a:pt x="347472" y="0"/>
                </a:lnTo>
                <a:close/>
              </a:path>
              <a:path w="424179" h="76200">
                <a:moveTo>
                  <a:pt x="34747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7472" y="44450"/>
                </a:lnTo>
                <a:lnTo>
                  <a:pt x="347472" y="31750"/>
                </a:lnTo>
                <a:close/>
              </a:path>
              <a:path w="424179" h="76200">
                <a:moveTo>
                  <a:pt x="410972" y="31750"/>
                </a:moveTo>
                <a:lnTo>
                  <a:pt x="360172" y="31750"/>
                </a:lnTo>
                <a:lnTo>
                  <a:pt x="360172" y="44450"/>
                </a:lnTo>
                <a:lnTo>
                  <a:pt x="410972" y="44450"/>
                </a:lnTo>
                <a:lnTo>
                  <a:pt x="423672" y="38100"/>
                </a:lnTo>
                <a:lnTo>
                  <a:pt x="41097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930269" y="3240023"/>
            <a:ext cx="641985" cy="379095"/>
          </a:xfrm>
          <a:custGeom>
            <a:avLst/>
            <a:gdLst/>
            <a:ahLst/>
            <a:cxnLst/>
            <a:rect l="l" t="t" r="r" b="b"/>
            <a:pathLst>
              <a:path w="641985" h="379095">
                <a:moveTo>
                  <a:pt x="572724" y="32957"/>
                </a:moveTo>
                <a:lnTo>
                  <a:pt x="0" y="367919"/>
                </a:lnTo>
                <a:lnTo>
                  <a:pt x="6350" y="378840"/>
                </a:lnTo>
                <a:lnTo>
                  <a:pt x="579173" y="44018"/>
                </a:lnTo>
                <a:lnTo>
                  <a:pt x="572724" y="32957"/>
                </a:lnTo>
                <a:close/>
              </a:path>
              <a:path w="641985" h="379095">
                <a:moveTo>
                  <a:pt x="624397" y="26542"/>
                </a:moveTo>
                <a:lnTo>
                  <a:pt x="583691" y="26542"/>
                </a:lnTo>
                <a:lnTo>
                  <a:pt x="590168" y="37591"/>
                </a:lnTo>
                <a:lnTo>
                  <a:pt x="579173" y="44018"/>
                </a:lnTo>
                <a:lnTo>
                  <a:pt x="595121" y="71374"/>
                </a:lnTo>
                <a:lnTo>
                  <a:pt x="624397" y="26542"/>
                </a:lnTo>
                <a:close/>
              </a:path>
              <a:path w="641985" h="379095">
                <a:moveTo>
                  <a:pt x="583691" y="26542"/>
                </a:moveTo>
                <a:lnTo>
                  <a:pt x="572724" y="32957"/>
                </a:lnTo>
                <a:lnTo>
                  <a:pt x="579173" y="44018"/>
                </a:lnTo>
                <a:lnTo>
                  <a:pt x="590168" y="37591"/>
                </a:lnTo>
                <a:lnTo>
                  <a:pt x="583691" y="26542"/>
                </a:lnTo>
                <a:close/>
              </a:path>
              <a:path w="641985" h="379095">
                <a:moveTo>
                  <a:pt x="641730" y="0"/>
                </a:moveTo>
                <a:lnTo>
                  <a:pt x="556767" y="5587"/>
                </a:lnTo>
                <a:lnTo>
                  <a:pt x="572724" y="32957"/>
                </a:lnTo>
                <a:lnTo>
                  <a:pt x="583691" y="26542"/>
                </a:lnTo>
                <a:lnTo>
                  <a:pt x="624397" y="26542"/>
                </a:lnTo>
                <a:lnTo>
                  <a:pt x="6417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634228" y="2118360"/>
            <a:ext cx="0" cy="1871980"/>
          </a:xfrm>
          <a:custGeom>
            <a:avLst/>
            <a:gdLst/>
            <a:ahLst/>
            <a:cxnLst/>
            <a:rect l="l" t="t" r="r" b="b"/>
            <a:pathLst>
              <a:path w="0" h="1871979">
                <a:moveTo>
                  <a:pt x="0" y="0"/>
                </a:moveTo>
                <a:lnTo>
                  <a:pt x="0" y="187147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634228" y="3951732"/>
            <a:ext cx="424180" cy="76200"/>
          </a:xfrm>
          <a:custGeom>
            <a:avLst/>
            <a:gdLst/>
            <a:ahLst/>
            <a:cxnLst/>
            <a:rect l="l" t="t" r="r" b="b"/>
            <a:pathLst>
              <a:path w="424179" h="76200">
                <a:moveTo>
                  <a:pt x="347472" y="0"/>
                </a:moveTo>
                <a:lnTo>
                  <a:pt x="347472" y="76200"/>
                </a:lnTo>
                <a:lnTo>
                  <a:pt x="410972" y="44450"/>
                </a:lnTo>
                <a:lnTo>
                  <a:pt x="360172" y="44450"/>
                </a:lnTo>
                <a:lnTo>
                  <a:pt x="360172" y="31750"/>
                </a:lnTo>
                <a:lnTo>
                  <a:pt x="410972" y="31750"/>
                </a:lnTo>
                <a:lnTo>
                  <a:pt x="347472" y="0"/>
                </a:lnTo>
                <a:close/>
              </a:path>
              <a:path w="424179" h="76200">
                <a:moveTo>
                  <a:pt x="34747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7472" y="44450"/>
                </a:lnTo>
                <a:lnTo>
                  <a:pt x="347472" y="31750"/>
                </a:lnTo>
                <a:close/>
              </a:path>
              <a:path w="424179" h="76200">
                <a:moveTo>
                  <a:pt x="410972" y="31750"/>
                </a:moveTo>
                <a:lnTo>
                  <a:pt x="360172" y="31750"/>
                </a:lnTo>
                <a:lnTo>
                  <a:pt x="360172" y="44450"/>
                </a:lnTo>
                <a:lnTo>
                  <a:pt x="410972" y="44450"/>
                </a:lnTo>
                <a:lnTo>
                  <a:pt x="423672" y="38100"/>
                </a:lnTo>
                <a:lnTo>
                  <a:pt x="41097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419216" y="3427476"/>
            <a:ext cx="638810" cy="380365"/>
          </a:xfrm>
          <a:custGeom>
            <a:avLst/>
            <a:gdLst/>
            <a:ahLst/>
            <a:cxnLst/>
            <a:rect l="l" t="t" r="r" b="b"/>
            <a:pathLst>
              <a:path w="638810" h="380364">
                <a:moveTo>
                  <a:pt x="569874" y="33225"/>
                </a:moveTo>
                <a:lnTo>
                  <a:pt x="0" y="369443"/>
                </a:lnTo>
                <a:lnTo>
                  <a:pt x="6350" y="380365"/>
                </a:lnTo>
                <a:lnTo>
                  <a:pt x="576326" y="44161"/>
                </a:lnTo>
                <a:lnTo>
                  <a:pt x="569874" y="33225"/>
                </a:lnTo>
                <a:close/>
              </a:path>
              <a:path w="638810" h="380364">
                <a:moveTo>
                  <a:pt x="621357" y="26797"/>
                </a:moveTo>
                <a:lnTo>
                  <a:pt x="580771" y="26797"/>
                </a:lnTo>
                <a:lnTo>
                  <a:pt x="587248" y="37719"/>
                </a:lnTo>
                <a:lnTo>
                  <a:pt x="576326" y="44161"/>
                </a:lnTo>
                <a:lnTo>
                  <a:pt x="592455" y="71500"/>
                </a:lnTo>
                <a:lnTo>
                  <a:pt x="621357" y="26797"/>
                </a:lnTo>
                <a:close/>
              </a:path>
              <a:path w="638810" h="380364">
                <a:moveTo>
                  <a:pt x="580771" y="26797"/>
                </a:moveTo>
                <a:lnTo>
                  <a:pt x="569874" y="33225"/>
                </a:lnTo>
                <a:lnTo>
                  <a:pt x="576326" y="44161"/>
                </a:lnTo>
                <a:lnTo>
                  <a:pt x="587248" y="37719"/>
                </a:lnTo>
                <a:lnTo>
                  <a:pt x="580771" y="26797"/>
                </a:lnTo>
                <a:close/>
              </a:path>
              <a:path w="638810" h="380364">
                <a:moveTo>
                  <a:pt x="638683" y="0"/>
                </a:moveTo>
                <a:lnTo>
                  <a:pt x="553720" y="5841"/>
                </a:lnTo>
                <a:lnTo>
                  <a:pt x="569874" y="33225"/>
                </a:lnTo>
                <a:lnTo>
                  <a:pt x="580771" y="26797"/>
                </a:lnTo>
                <a:lnTo>
                  <a:pt x="621357" y="26797"/>
                </a:lnTo>
                <a:lnTo>
                  <a:pt x="638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120128" y="2118360"/>
            <a:ext cx="0" cy="2059305"/>
          </a:xfrm>
          <a:custGeom>
            <a:avLst/>
            <a:gdLst/>
            <a:ahLst/>
            <a:cxnLst/>
            <a:rect l="l" t="t" r="r" b="b"/>
            <a:pathLst>
              <a:path w="0" h="2059304">
                <a:moveTo>
                  <a:pt x="0" y="0"/>
                </a:moveTo>
                <a:lnTo>
                  <a:pt x="0" y="20589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120128" y="4139184"/>
            <a:ext cx="425450" cy="76200"/>
          </a:xfrm>
          <a:custGeom>
            <a:avLst/>
            <a:gdLst/>
            <a:ahLst/>
            <a:cxnLst/>
            <a:rect l="l" t="t" r="r" b="b"/>
            <a:pathLst>
              <a:path w="425450" h="76200">
                <a:moveTo>
                  <a:pt x="348996" y="0"/>
                </a:moveTo>
                <a:lnTo>
                  <a:pt x="348996" y="76200"/>
                </a:lnTo>
                <a:lnTo>
                  <a:pt x="412496" y="44450"/>
                </a:lnTo>
                <a:lnTo>
                  <a:pt x="361696" y="44450"/>
                </a:lnTo>
                <a:lnTo>
                  <a:pt x="361696" y="31750"/>
                </a:lnTo>
                <a:lnTo>
                  <a:pt x="412496" y="31750"/>
                </a:lnTo>
                <a:lnTo>
                  <a:pt x="348996" y="0"/>
                </a:lnTo>
                <a:close/>
              </a:path>
              <a:path w="425450" h="76200">
                <a:moveTo>
                  <a:pt x="34899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8996" y="44450"/>
                </a:lnTo>
                <a:lnTo>
                  <a:pt x="348996" y="31750"/>
                </a:lnTo>
                <a:close/>
              </a:path>
              <a:path w="425450" h="76200">
                <a:moveTo>
                  <a:pt x="412496" y="31750"/>
                </a:moveTo>
                <a:lnTo>
                  <a:pt x="361696" y="31750"/>
                </a:lnTo>
                <a:lnTo>
                  <a:pt x="361696" y="44450"/>
                </a:lnTo>
                <a:lnTo>
                  <a:pt x="412496" y="44450"/>
                </a:lnTo>
                <a:lnTo>
                  <a:pt x="425196" y="38100"/>
                </a:lnTo>
                <a:lnTo>
                  <a:pt x="41249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905117" y="3613403"/>
            <a:ext cx="640715" cy="382270"/>
          </a:xfrm>
          <a:custGeom>
            <a:avLst/>
            <a:gdLst/>
            <a:ahLst/>
            <a:cxnLst/>
            <a:rect l="l" t="t" r="r" b="b"/>
            <a:pathLst>
              <a:path w="640715" h="382270">
                <a:moveTo>
                  <a:pt x="571348" y="33267"/>
                </a:moveTo>
                <a:lnTo>
                  <a:pt x="0" y="370967"/>
                </a:lnTo>
                <a:lnTo>
                  <a:pt x="6350" y="381889"/>
                </a:lnTo>
                <a:lnTo>
                  <a:pt x="577799" y="44202"/>
                </a:lnTo>
                <a:lnTo>
                  <a:pt x="571348" y="33267"/>
                </a:lnTo>
                <a:close/>
              </a:path>
              <a:path w="640715" h="382270">
                <a:moveTo>
                  <a:pt x="622912" y="26797"/>
                </a:moveTo>
                <a:lnTo>
                  <a:pt x="582294" y="26797"/>
                </a:lnTo>
                <a:lnTo>
                  <a:pt x="588772" y="37719"/>
                </a:lnTo>
                <a:lnTo>
                  <a:pt x="577799" y="44202"/>
                </a:lnTo>
                <a:lnTo>
                  <a:pt x="593978" y="71628"/>
                </a:lnTo>
                <a:lnTo>
                  <a:pt x="622912" y="26797"/>
                </a:lnTo>
                <a:close/>
              </a:path>
              <a:path w="640715" h="382270">
                <a:moveTo>
                  <a:pt x="582294" y="26797"/>
                </a:moveTo>
                <a:lnTo>
                  <a:pt x="571348" y="33267"/>
                </a:lnTo>
                <a:lnTo>
                  <a:pt x="577799" y="44202"/>
                </a:lnTo>
                <a:lnTo>
                  <a:pt x="588772" y="37719"/>
                </a:lnTo>
                <a:lnTo>
                  <a:pt x="582294" y="26797"/>
                </a:lnTo>
                <a:close/>
              </a:path>
              <a:path w="640715" h="382270">
                <a:moveTo>
                  <a:pt x="640206" y="0"/>
                </a:moveTo>
                <a:lnTo>
                  <a:pt x="555243" y="5969"/>
                </a:lnTo>
                <a:lnTo>
                  <a:pt x="571348" y="33267"/>
                </a:lnTo>
                <a:lnTo>
                  <a:pt x="582294" y="26797"/>
                </a:lnTo>
                <a:lnTo>
                  <a:pt x="622912" y="26797"/>
                </a:lnTo>
                <a:lnTo>
                  <a:pt x="640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086100" y="4736591"/>
            <a:ext cx="5309870" cy="375285"/>
          </a:xfrm>
          <a:custGeom>
            <a:avLst/>
            <a:gdLst/>
            <a:ahLst/>
            <a:cxnLst/>
            <a:rect l="l" t="t" r="r" b="b"/>
            <a:pathLst>
              <a:path w="5309870" h="375285">
                <a:moveTo>
                  <a:pt x="5309616" y="0"/>
                </a:moveTo>
                <a:lnTo>
                  <a:pt x="5289167" y="59240"/>
                </a:lnTo>
                <a:lnTo>
                  <a:pt x="5232229" y="110697"/>
                </a:lnTo>
                <a:lnTo>
                  <a:pt x="5192141" y="132540"/>
                </a:lnTo>
                <a:lnTo>
                  <a:pt x="5145408" y="151278"/>
                </a:lnTo>
                <a:lnTo>
                  <a:pt x="5092856" y="166524"/>
                </a:lnTo>
                <a:lnTo>
                  <a:pt x="5035312" y="177893"/>
                </a:lnTo>
                <a:lnTo>
                  <a:pt x="4973601" y="184997"/>
                </a:lnTo>
                <a:lnTo>
                  <a:pt x="4908550" y="187451"/>
                </a:lnTo>
                <a:lnTo>
                  <a:pt x="3055874" y="187451"/>
                </a:lnTo>
                <a:lnTo>
                  <a:pt x="2990822" y="189906"/>
                </a:lnTo>
                <a:lnTo>
                  <a:pt x="2929111" y="197010"/>
                </a:lnTo>
                <a:lnTo>
                  <a:pt x="2871567" y="208379"/>
                </a:lnTo>
                <a:lnTo>
                  <a:pt x="2819015" y="223625"/>
                </a:lnTo>
                <a:lnTo>
                  <a:pt x="2772282" y="242363"/>
                </a:lnTo>
                <a:lnTo>
                  <a:pt x="2732194" y="264206"/>
                </a:lnTo>
                <a:lnTo>
                  <a:pt x="2699577" y="288768"/>
                </a:lnTo>
                <a:lnTo>
                  <a:pt x="2660057" y="344503"/>
                </a:lnTo>
                <a:lnTo>
                  <a:pt x="2654808" y="374903"/>
                </a:lnTo>
                <a:lnTo>
                  <a:pt x="2649558" y="344503"/>
                </a:lnTo>
                <a:lnTo>
                  <a:pt x="2610038" y="288768"/>
                </a:lnTo>
                <a:lnTo>
                  <a:pt x="2577421" y="264206"/>
                </a:lnTo>
                <a:lnTo>
                  <a:pt x="2537332" y="242363"/>
                </a:lnTo>
                <a:lnTo>
                  <a:pt x="2490600" y="223625"/>
                </a:lnTo>
                <a:lnTo>
                  <a:pt x="2438048" y="208379"/>
                </a:lnTo>
                <a:lnTo>
                  <a:pt x="2380504" y="197010"/>
                </a:lnTo>
                <a:lnTo>
                  <a:pt x="2318793" y="189906"/>
                </a:lnTo>
                <a:lnTo>
                  <a:pt x="2253741" y="187451"/>
                </a:lnTo>
                <a:lnTo>
                  <a:pt x="401065" y="187451"/>
                </a:lnTo>
                <a:lnTo>
                  <a:pt x="336014" y="184997"/>
                </a:lnTo>
                <a:lnTo>
                  <a:pt x="274303" y="177893"/>
                </a:lnTo>
                <a:lnTo>
                  <a:pt x="216759" y="166524"/>
                </a:lnTo>
                <a:lnTo>
                  <a:pt x="164207" y="151278"/>
                </a:lnTo>
                <a:lnTo>
                  <a:pt x="117474" y="132540"/>
                </a:lnTo>
                <a:lnTo>
                  <a:pt x="77386" y="110697"/>
                </a:lnTo>
                <a:lnTo>
                  <a:pt x="44769" y="86135"/>
                </a:lnTo>
                <a:lnTo>
                  <a:pt x="5249" y="30400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7540752" y="3608832"/>
          <a:ext cx="864235" cy="113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265"/>
              </a:tblGrid>
              <a:tr h="3764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</a:tbl>
          </a:graphicData>
        </a:graphic>
      </p:graphicFrame>
      <p:sp>
        <p:nvSpPr>
          <p:cNvPr id="68" name="object 68"/>
          <p:cNvSpPr txBox="1"/>
          <p:nvPr/>
        </p:nvSpPr>
        <p:spPr>
          <a:xfrm>
            <a:off x="258267" y="4969978"/>
            <a:ext cx="7847965" cy="1663700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marL="5255895">
              <a:lnSpc>
                <a:spcPct val="100000"/>
              </a:lnSpc>
              <a:spcBef>
                <a:spcPts val="1330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页表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2200" spc="5" b="1">
                <a:latin typeface="微软雅黑"/>
                <a:cs typeface="微软雅黑"/>
              </a:rPr>
              <a:t>问题</a:t>
            </a:r>
            <a:r>
              <a:rPr dirty="0" sz="2200" spc="45" b="1">
                <a:latin typeface="微软雅黑"/>
                <a:cs typeface="微软雅黑"/>
              </a:rPr>
              <a:t>:</a:t>
            </a:r>
            <a:r>
              <a:rPr dirty="0" sz="2200" spc="-145" b="1">
                <a:latin typeface="微软雅黑"/>
                <a:cs typeface="微软雅黑"/>
              </a:rPr>
              <a:t> </a:t>
            </a:r>
            <a:r>
              <a:rPr dirty="0" sz="2200" b="1">
                <a:latin typeface="微软雅黑"/>
                <a:cs typeface="微软雅黑"/>
              </a:rPr>
              <a:t>增加了寻</a:t>
            </a:r>
            <a:r>
              <a:rPr dirty="0" sz="2200" spc="-5" b="1">
                <a:latin typeface="微软雅黑"/>
                <a:cs typeface="微软雅黑"/>
              </a:rPr>
              <a:t>址</a:t>
            </a:r>
            <a:r>
              <a:rPr dirty="0" sz="2200" b="1">
                <a:latin typeface="微软雅黑"/>
                <a:cs typeface="微软雅黑"/>
              </a:rPr>
              <a:t>时</a:t>
            </a:r>
            <a:r>
              <a:rPr dirty="0" sz="2200" spc="-5" b="1">
                <a:latin typeface="微软雅黑"/>
                <a:cs typeface="微软雅黑"/>
              </a:rPr>
              <a:t>间，</a:t>
            </a:r>
            <a:r>
              <a:rPr dirty="0" sz="2200" b="1">
                <a:latin typeface="微软雅黑"/>
                <a:cs typeface="微软雅黑"/>
              </a:rPr>
              <a:t>在</a:t>
            </a:r>
            <a:r>
              <a:rPr dirty="0" sz="2200" spc="-5" b="1">
                <a:latin typeface="微软雅黑"/>
                <a:cs typeface="微软雅黑"/>
              </a:rPr>
              <a:t>计算</a:t>
            </a:r>
            <a:r>
              <a:rPr dirty="0" sz="2200" b="1">
                <a:latin typeface="微软雅黑"/>
                <a:cs typeface="微软雅黑"/>
              </a:rPr>
              <a:t>机</a:t>
            </a:r>
            <a:r>
              <a:rPr dirty="0" sz="2200" spc="-5" b="1">
                <a:latin typeface="微软雅黑"/>
                <a:cs typeface="微软雅黑"/>
              </a:rPr>
              <a:t>系统</a:t>
            </a:r>
            <a:r>
              <a:rPr dirty="0" sz="2200" b="1">
                <a:latin typeface="微软雅黑"/>
                <a:cs typeface="微软雅黑"/>
              </a:rPr>
              <a:t>中</a:t>
            </a:r>
            <a:r>
              <a:rPr dirty="0" sz="2200" spc="-5" b="1">
                <a:latin typeface="微软雅黑"/>
                <a:cs typeface="微软雅黑"/>
              </a:rPr>
              <a:t>时间</a:t>
            </a:r>
            <a:r>
              <a:rPr dirty="0" sz="2200" b="1">
                <a:latin typeface="微软雅黑"/>
                <a:cs typeface="微软雅黑"/>
              </a:rPr>
              <a:t>与</a:t>
            </a:r>
            <a:r>
              <a:rPr dirty="0" sz="2200" spc="-5" b="1">
                <a:latin typeface="微软雅黑"/>
                <a:cs typeface="微软雅黑"/>
              </a:rPr>
              <a:t>空间</a:t>
            </a:r>
            <a:r>
              <a:rPr dirty="0" sz="2200" b="1">
                <a:latin typeface="微软雅黑"/>
                <a:cs typeface="微软雅黑"/>
              </a:rPr>
              <a:t>总</a:t>
            </a:r>
            <a:r>
              <a:rPr dirty="0" sz="2200" spc="-5" b="1">
                <a:latin typeface="微软雅黑"/>
                <a:cs typeface="微软雅黑"/>
              </a:rPr>
              <a:t>是存在</a:t>
            </a:r>
            <a:endParaRPr sz="22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</a:pPr>
            <a:r>
              <a:rPr dirty="0" sz="2200" b="1">
                <a:latin typeface="微软雅黑"/>
                <a:cs typeface="微软雅黑"/>
              </a:rPr>
              <a:t>一些矛盾，</a:t>
            </a:r>
            <a:r>
              <a:rPr dirty="0" sz="2200" spc="-5" b="1">
                <a:latin typeface="微软雅黑"/>
                <a:cs typeface="微软雅黑"/>
              </a:rPr>
              <a:t>因此</a:t>
            </a:r>
            <a:r>
              <a:rPr dirty="0" sz="2200" b="1">
                <a:latin typeface="微软雅黑"/>
                <a:cs typeface="微软雅黑"/>
              </a:rPr>
              <a:t>经</a:t>
            </a:r>
            <a:r>
              <a:rPr dirty="0" sz="2200" spc="-5" b="1">
                <a:latin typeface="微软雅黑"/>
                <a:cs typeface="微软雅黑"/>
              </a:rPr>
              <a:t>常会</a:t>
            </a:r>
            <a:r>
              <a:rPr dirty="0" sz="2200" b="1">
                <a:latin typeface="微软雅黑"/>
                <a:cs typeface="微软雅黑"/>
              </a:rPr>
              <a:t>采</a:t>
            </a:r>
            <a:r>
              <a:rPr dirty="0" sz="2200" spc="-5" b="1">
                <a:latin typeface="微软雅黑"/>
                <a:cs typeface="微软雅黑"/>
              </a:rPr>
              <a:t>取折</a:t>
            </a:r>
            <a:r>
              <a:rPr dirty="0" sz="2200" b="1">
                <a:latin typeface="微软雅黑"/>
                <a:cs typeface="微软雅黑"/>
              </a:rPr>
              <a:t>衷</a:t>
            </a:r>
            <a:r>
              <a:rPr dirty="0" sz="2200" spc="-5" b="1">
                <a:latin typeface="微软雅黑"/>
                <a:cs typeface="微软雅黑"/>
              </a:rPr>
              <a:t>的方</a:t>
            </a:r>
            <a:r>
              <a:rPr dirty="0" sz="2200" b="1">
                <a:latin typeface="微软雅黑"/>
                <a:cs typeface="微软雅黑"/>
              </a:rPr>
              <a:t>案</a:t>
            </a:r>
            <a:r>
              <a:rPr dirty="0" sz="2200" spc="-5" b="1">
                <a:latin typeface="微软雅黑"/>
                <a:cs typeface="微软雅黑"/>
              </a:rPr>
              <a:t>，以</a:t>
            </a:r>
            <a:r>
              <a:rPr dirty="0" sz="2200" b="1">
                <a:latin typeface="微软雅黑"/>
                <a:cs typeface="微软雅黑"/>
              </a:rPr>
              <a:t>时</a:t>
            </a:r>
            <a:r>
              <a:rPr dirty="0" sz="2200" spc="-5" b="1">
                <a:latin typeface="微软雅黑"/>
                <a:cs typeface="微软雅黑"/>
              </a:rPr>
              <a:t>间换</a:t>
            </a:r>
            <a:r>
              <a:rPr dirty="0" sz="2200" b="1">
                <a:latin typeface="微软雅黑"/>
                <a:cs typeface="微软雅黑"/>
              </a:rPr>
              <a:t>空</a:t>
            </a:r>
            <a:r>
              <a:rPr dirty="0" sz="2200" spc="-5" b="1">
                <a:latin typeface="微软雅黑"/>
                <a:cs typeface="微软雅黑"/>
              </a:rPr>
              <a:t>间，</a:t>
            </a:r>
            <a:r>
              <a:rPr dirty="0" sz="2200" b="1">
                <a:latin typeface="微软雅黑"/>
                <a:cs typeface="微软雅黑"/>
              </a:rPr>
              <a:t>或</a:t>
            </a:r>
            <a:r>
              <a:rPr dirty="0" sz="2200" spc="-5" b="1">
                <a:latin typeface="微软雅黑"/>
                <a:cs typeface="微软雅黑"/>
              </a:rPr>
              <a:t>者以 </a:t>
            </a:r>
            <a:r>
              <a:rPr dirty="0" sz="2200" b="1">
                <a:latin typeface="微软雅黑"/>
                <a:cs typeface="微软雅黑"/>
              </a:rPr>
              <a:t>空间换取时</a:t>
            </a:r>
            <a:r>
              <a:rPr dirty="0" sz="2200" spc="-5" b="1">
                <a:latin typeface="微软雅黑"/>
                <a:cs typeface="微软雅黑"/>
              </a:rPr>
              <a:t>间。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264" y="374650"/>
            <a:ext cx="55118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多级页表结构的本质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295400"/>
            <a:ext cx="7848600" cy="4942840"/>
          </a:xfrm>
          <a:custGeom>
            <a:avLst/>
            <a:gdLst/>
            <a:ahLst/>
            <a:cxnLst/>
            <a:rect l="l" t="t" r="r" b="b"/>
            <a:pathLst>
              <a:path w="7848600" h="4942840">
                <a:moveTo>
                  <a:pt x="0" y="4942332"/>
                </a:moveTo>
                <a:lnTo>
                  <a:pt x="7848600" y="4942332"/>
                </a:lnTo>
                <a:lnTo>
                  <a:pt x="7848600" y="0"/>
                </a:lnTo>
                <a:lnTo>
                  <a:pt x="0" y="0"/>
                </a:lnTo>
                <a:lnTo>
                  <a:pt x="0" y="4942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40739" y="1215667"/>
            <a:ext cx="7402830" cy="3268979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多级不连续导致多级索引。</a:t>
            </a:r>
            <a:endParaRPr sz="2800">
              <a:latin typeface="华文新魏"/>
              <a:cs typeface="华文新魏"/>
            </a:endParaRPr>
          </a:p>
          <a:p>
            <a:pPr marL="285750" indent="-27305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dirty="0" sz="2800" spc="-10">
                <a:solidFill>
                  <a:srgbClr val="073D86"/>
                </a:solidFill>
                <a:latin typeface="华文新魏"/>
                <a:cs typeface="华文新魏"/>
              </a:rPr>
              <a:t>以二级页表为例，用户程序的页面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不</a:t>
            </a:r>
            <a:r>
              <a:rPr dirty="0" sz="2800" spc="-10">
                <a:solidFill>
                  <a:srgbClr val="073D86"/>
                </a:solidFill>
                <a:latin typeface="华文新魏"/>
                <a:cs typeface="华文新魏"/>
              </a:rPr>
              <a:t>连续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存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放</a:t>
            </a:r>
            <a:endParaRPr sz="2800">
              <a:latin typeface="华文新魏"/>
              <a:cs typeface="华文新魏"/>
            </a:endParaRPr>
          </a:p>
          <a:p>
            <a:pPr algn="just" marL="285750" marR="508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，要有页面地址索引，该索引是进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页表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；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进 程页表又是不连续存放的多个页表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页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，故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页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表 页也要页表页地址索引，该索引就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是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页目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800">
              <a:latin typeface="华文新魏"/>
              <a:cs typeface="华文新魏"/>
            </a:endParaRPr>
          </a:p>
          <a:p>
            <a:pPr marL="285750" marR="5080" indent="-27305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页目录项是页表页的索引，而页表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页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项是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程 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程序的页面索引。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9569" y="478993"/>
            <a:ext cx="246380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0">
                <a:latin typeface="华文新魏"/>
                <a:cs typeface="华文新魏"/>
              </a:rPr>
              <a:t>反置页表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6511" y="2264664"/>
            <a:ext cx="8572500" cy="3756660"/>
          </a:xfrm>
          <a:custGeom>
            <a:avLst/>
            <a:gdLst/>
            <a:ahLst/>
            <a:cxnLst/>
            <a:rect l="l" t="t" r="r" b="b"/>
            <a:pathLst>
              <a:path w="8572500" h="3756660">
                <a:moveTo>
                  <a:pt x="0" y="3756660"/>
                </a:moveTo>
                <a:lnTo>
                  <a:pt x="8572500" y="3756660"/>
                </a:lnTo>
                <a:lnTo>
                  <a:pt x="8572500" y="0"/>
                </a:lnTo>
                <a:lnTo>
                  <a:pt x="0" y="0"/>
                </a:lnTo>
                <a:lnTo>
                  <a:pt x="0" y="3756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4642" y="2241041"/>
            <a:ext cx="8228965" cy="364871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285115" marR="6985" indent="-272415">
              <a:lnSpc>
                <a:spcPts val="2590"/>
              </a:lnSpc>
              <a:spcBef>
                <a:spcPts val="4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页表设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计的一个重要缺陷是页表的大小与虚拟地址空间的大 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小成正比</a:t>
            </a:r>
            <a:endParaRPr sz="2400">
              <a:latin typeface="微软雅黑"/>
              <a:cs typeface="微软雅黑"/>
            </a:endParaRPr>
          </a:p>
          <a:p>
            <a:pPr algn="just" marL="285115" marR="5715" indent="-272415">
              <a:lnSpc>
                <a:spcPct val="90000"/>
              </a:lnSpc>
              <a:spcBef>
                <a:spcPts val="5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在反向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页表方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法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中，虚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拟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地址的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页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号部分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使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用一个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简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单散列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函数映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射到哈希表中。哈希表包含一个指向反向表的指针，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而反向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表中含有页表项。</a:t>
            </a:r>
            <a:endParaRPr sz="2400">
              <a:latin typeface="微软雅黑"/>
              <a:cs typeface="微软雅黑"/>
            </a:endParaRPr>
          </a:p>
          <a:p>
            <a:pPr algn="just" marL="285115" marR="5080" indent="-272415">
              <a:lnSpc>
                <a:spcPts val="2590"/>
              </a:lnSpc>
              <a:spcBef>
                <a:spcPts val="62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通过这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个结构，哈希表和反向表中只有一项对应于一</a:t>
            </a:r>
            <a:r>
              <a:rPr dirty="0" sz="2400" spc="15" b="1">
                <a:solidFill>
                  <a:srgbClr val="073D86"/>
                </a:solidFill>
                <a:latin typeface="微软雅黑"/>
                <a:cs typeface="微软雅黑"/>
              </a:rPr>
              <a:t>个</a:t>
            </a:r>
            <a:r>
              <a:rPr dirty="0" u="sng" sz="2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实存 </a:t>
            </a:r>
            <a:r>
              <a:rPr dirty="0" u="sng" sz="24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页</a:t>
            </a:r>
            <a:r>
              <a:rPr dirty="0" u="sng" sz="2400" spc="-8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(</a:t>
            </a:r>
            <a:r>
              <a:rPr dirty="0" u="sng" sz="24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面向</a:t>
            </a:r>
            <a:r>
              <a:rPr dirty="0" u="sng" sz="2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实存</a:t>
            </a:r>
            <a:r>
              <a:rPr dirty="0" u="sng" sz="24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)</a:t>
            </a:r>
            <a:r>
              <a:rPr dirty="0" sz="2400" spc="-45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-5" b="1">
                <a:solidFill>
                  <a:srgbClr val="073D86"/>
                </a:solidFill>
                <a:latin typeface="微软雅黑"/>
                <a:cs typeface="微软雅黑"/>
              </a:rPr>
              <a:t>而不是</a:t>
            </a:r>
            <a:r>
              <a:rPr dirty="0" u="sng" sz="2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虚拟</a:t>
            </a:r>
            <a:r>
              <a:rPr dirty="0" u="sng" sz="24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页</a:t>
            </a:r>
            <a:r>
              <a:rPr dirty="0" u="sng" sz="2400" spc="-8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(</a:t>
            </a:r>
            <a:r>
              <a:rPr dirty="0" u="sng" sz="2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面向虚存</a:t>
            </a:r>
            <a:r>
              <a:rPr dirty="0" u="sng" sz="2400" spc="-1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)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algn="just" marL="285115" marR="6985" indent="-272415">
              <a:lnSpc>
                <a:spcPts val="259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因此，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不论由多少进程、支持多少虚拟页，页表都只需要实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存中的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一个固定部分。</a:t>
            </a:r>
            <a:endParaRPr sz="24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2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PowerPC, </a:t>
            </a:r>
            <a:r>
              <a:rPr dirty="0" sz="2400" spc="-10" b="1">
                <a:solidFill>
                  <a:srgbClr val="073D86"/>
                </a:solidFill>
                <a:latin typeface="Candara"/>
                <a:cs typeface="Candara"/>
              </a:rPr>
              <a:t>UltraSPARC,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and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IA-64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846" y="538988"/>
            <a:ext cx="24638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反置页表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1996567"/>
            <a:ext cx="8336915" cy="288099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FF0000"/>
                </a:solidFill>
                <a:latin typeface="微软雅黑"/>
                <a:cs typeface="微软雅黑"/>
              </a:rPr>
              <a:t>页号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：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虚拟地址页号部分。</a:t>
            </a:r>
            <a:endParaRPr sz="2400">
              <a:latin typeface="微软雅黑"/>
              <a:cs typeface="微软雅黑"/>
            </a:endParaRPr>
          </a:p>
          <a:p>
            <a:pPr marL="285115" marR="113664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FF0000"/>
                </a:solidFill>
                <a:latin typeface="微软雅黑"/>
                <a:cs typeface="微软雅黑"/>
              </a:rPr>
              <a:t>进程标</a:t>
            </a:r>
            <a:r>
              <a:rPr dirty="0" sz="2400" b="1">
                <a:solidFill>
                  <a:srgbClr val="FF0000"/>
                </a:solidFill>
                <a:latin typeface="微软雅黑"/>
                <a:cs typeface="微软雅黑"/>
              </a:rPr>
              <a:t>志</a:t>
            </a:r>
            <a:r>
              <a:rPr dirty="0" sz="2400" spc="10" b="1">
                <a:solidFill>
                  <a:srgbClr val="FF0000"/>
                </a:solidFill>
                <a:latin typeface="微软雅黑"/>
                <a:cs typeface="微软雅黑"/>
              </a:rPr>
              <a:t>符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：使用该页的进程。页号和进程标志符结合起来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标志一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个特定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进程的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虚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拟地址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空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间的一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页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285115" marR="106680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FF0000"/>
                </a:solidFill>
                <a:latin typeface="微软雅黑"/>
                <a:cs typeface="微软雅黑"/>
              </a:rPr>
              <a:t>控制位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：该域包含一些标记，比如有效、访问和修改，以及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保护和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锁定的信息。</a:t>
            </a:r>
            <a:endParaRPr sz="2400">
              <a:latin typeface="微软雅黑"/>
              <a:cs typeface="微软雅黑"/>
            </a:endParaRPr>
          </a:p>
          <a:p>
            <a:pPr marL="285115" marR="5080" indent="-272415">
              <a:lnSpc>
                <a:spcPct val="100499"/>
              </a:lnSpc>
              <a:spcBef>
                <a:spcPts val="5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FF0000"/>
                </a:solidFill>
                <a:latin typeface="微软雅黑"/>
                <a:cs typeface="微软雅黑"/>
              </a:rPr>
              <a:t>链指针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：如果某个项没有链项，则该域为</a:t>
            </a:r>
            <a:r>
              <a:rPr dirty="0" sz="2400" spc="-30" b="1">
                <a:solidFill>
                  <a:srgbClr val="073D86"/>
                </a:solidFill>
                <a:latin typeface="微软雅黑"/>
                <a:cs typeface="微软雅黑"/>
              </a:rPr>
              <a:t>空</a:t>
            </a:r>
            <a:r>
              <a:rPr dirty="0" sz="2400" spc="-90" b="1">
                <a:solidFill>
                  <a:srgbClr val="073D86"/>
                </a:solidFill>
                <a:latin typeface="微软雅黑"/>
                <a:cs typeface="微软雅黑"/>
              </a:rPr>
              <a:t>(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允许用一个单独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的位来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表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示</a:t>
            </a:r>
            <a:r>
              <a:rPr dirty="0" sz="2400" spc="-90" b="1">
                <a:solidFill>
                  <a:srgbClr val="073D86"/>
                </a:solidFill>
                <a:latin typeface="微软雅黑"/>
                <a:cs typeface="微软雅黑"/>
              </a:rPr>
              <a:t>)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2" y="470992"/>
            <a:ext cx="39408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latin typeface="华文新魏"/>
                <a:cs typeface="华文新魏"/>
              </a:rPr>
              <a:t>反置页表的结构</a:t>
            </a:r>
          </a:p>
        </p:txBody>
      </p:sp>
      <p:sp>
        <p:nvSpPr>
          <p:cNvPr id="3" name="object 3"/>
          <p:cNvSpPr/>
          <p:nvPr/>
        </p:nvSpPr>
        <p:spPr>
          <a:xfrm>
            <a:off x="1403603" y="1267967"/>
            <a:ext cx="6624828" cy="504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5503" y="6341109"/>
            <a:ext cx="6701155" cy="0"/>
          </a:xfrm>
          <a:custGeom>
            <a:avLst/>
            <a:gdLst/>
            <a:ahLst/>
            <a:cxnLst/>
            <a:rect l="l" t="t" r="r" b="b"/>
            <a:pathLst>
              <a:path w="6701155" h="0">
                <a:moveTo>
                  <a:pt x="0" y="0"/>
                </a:moveTo>
                <a:lnTo>
                  <a:pt x="670102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1853" y="1242060"/>
            <a:ext cx="0" cy="5092700"/>
          </a:xfrm>
          <a:custGeom>
            <a:avLst/>
            <a:gdLst/>
            <a:ahLst/>
            <a:cxnLst/>
            <a:rect l="l" t="t" r="r" b="b"/>
            <a:pathLst>
              <a:path w="0" h="5092700">
                <a:moveTo>
                  <a:pt x="0" y="0"/>
                </a:moveTo>
                <a:lnTo>
                  <a:pt x="0" y="50927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65503" y="1235710"/>
            <a:ext cx="6701155" cy="0"/>
          </a:xfrm>
          <a:custGeom>
            <a:avLst/>
            <a:gdLst/>
            <a:ahLst/>
            <a:cxnLst/>
            <a:rect l="l" t="t" r="r" b="b"/>
            <a:pathLst>
              <a:path w="6701155" h="0">
                <a:moveTo>
                  <a:pt x="0" y="0"/>
                </a:moveTo>
                <a:lnTo>
                  <a:pt x="670102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60181" y="1242567"/>
            <a:ext cx="0" cy="5092700"/>
          </a:xfrm>
          <a:custGeom>
            <a:avLst/>
            <a:gdLst/>
            <a:ahLst/>
            <a:cxnLst/>
            <a:rect l="l" t="t" r="r" b="b"/>
            <a:pathLst>
              <a:path w="0" h="5092700">
                <a:moveTo>
                  <a:pt x="0" y="0"/>
                </a:moveTo>
                <a:lnTo>
                  <a:pt x="0" y="5092192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90903" y="6315709"/>
            <a:ext cx="6650355" cy="0"/>
          </a:xfrm>
          <a:custGeom>
            <a:avLst/>
            <a:gdLst/>
            <a:ahLst/>
            <a:cxnLst/>
            <a:rect l="l" t="t" r="r" b="b"/>
            <a:pathLst>
              <a:path w="6650355" h="0">
                <a:moveTo>
                  <a:pt x="0" y="0"/>
                </a:moveTo>
                <a:lnTo>
                  <a:pt x="665022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97253" y="1267460"/>
            <a:ext cx="0" cy="5041900"/>
          </a:xfrm>
          <a:custGeom>
            <a:avLst/>
            <a:gdLst/>
            <a:ahLst/>
            <a:cxnLst/>
            <a:rect l="l" t="t" r="r" b="b"/>
            <a:pathLst>
              <a:path w="0" h="5041900">
                <a:moveTo>
                  <a:pt x="0" y="0"/>
                </a:moveTo>
                <a:lnTo>
                  <a:pt x="0" y="50419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90903" y="1261110"/>
            <a:ext cx="6650355" cy="0"/>
          </a:xfrm>
          <a:custGeom>
            <a:avLst/>
            <a:gdLst/>
            <a:ahLst/>
            <a:cxnLst/>
            <a:rect l="l" t="t" r="r" b="b"/>
            <a:pathLst>
              <a:path w="6650355" h="0">
                <a:moveTo>
                  <a:pt x="0" y="0"/>
                </a:moveTo>
                <a:lnTo>
                  <a:pt x="665022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34781" y="1267967"/>
            <a:ext cx="0" cy="5041900"/>
          </a:xfrm>
          <a:custGeom>
            <a:avLst/>
            <a:gdLst/>
            <a:ahLst/>
            <a:cxnLst/>
            <a:rect l="l" t="t" r="r" b="b"/>
            <a:pathLst>
              <a:path w="0" h="5041900">
                <a:moveTo>
                  <a:pt x="0" y="0"/>
                </a:moveTo>
                <a:lnTo>
                  <a:pt x="0" y="5041392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646" y="420370"/>
            <a:ext cx="24638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反置页表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36029" y="1698498"/>
            <a:ext cx="2308860" cy="283845"/>
          </a:xfrm>
          <a:custGeom>
            <a:avLst/>
            <a:gdLst/>
            <a:ahLst/>
            <a:cxnLst/>
            <a:rect l="l" t="t" r="r" b="b"/>
            <a:pathLst>
              <a:path w="2308859" h="283844">
                <a:moveTo>
                  <a:pt x="0" y="283463"/>
                </a:moveTo>
                <a:lnTo>
                  <a:pt x="2308860" y="283463"/>
                </a:lnTo>
                <a:lnTo>
                  <a:pt x="2308860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36029" y="1698498"/>
            <a:ext cx="2308860" cy="283845"/>
          </a:xfrm>
          <a:custGeom>
            <a:avLst/>
            <a:gdLst/>
            <a:ahLst/>
            <a:cxnLst/>
            <a:rect l="l" t="t" r="r" b="b"/>
            <a:pathLst>
              <a:path w="2308859" h="283844">
                <a:moveTo>
                  <a:pt x="0" y="283463"/>
                </a:moveTo>
                <a:lnTo>
                  <a:pt x="2308860" y="283463"/>
                </a:lnTo>
                <a:lnTo>
                  <a:pt x="2308860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336029" y="1698498"/>
            <a:ext cx="916305" cy="28384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7940">
              <a:lnSpc>
                <a:spcPts val="1789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页框号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1954" y="1698498"/>
            <a:ext cx="1393190" cy="28384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1789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位移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3145" y="2830067"/>
            <a:ext cx="2885440" cy="1971675"/>
          </a:xfrm>
          <a:custGeom>
            <a:avLst/>
            <a:gdLst/>
            <a:ahLst/>
            <a:cxnLst/>
            <a:rect l="l" t="t" r="r" b="b"/>
            <a:pathLst>
              <a:path w="2885440" h="1971675">
                <a:moveTo>
                  <a:pt x="0" y="1971294"/>
                </a:moveTo>
                <a:lnTo>
                  <a:pt x="2884932" y="1971294"/>
                </a:lnTo>
                <a:lnTo>
                  <a:pt x="2884932" y="0"/>
                </a:lnTo>
                <a:lnTo>
                  <a:pt x="0" y="0"/>
                </a:lnTo>
                <a:lnTo>
                  <a:pt x="0" y="197129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3145" y="2789682"/>
            <a:ext cx="2885440" cy="2011680"/>
          </a:xfrm>
          <a:custGeom>
            <a:avLst/>
            <a:gdLst/>
            <a:ahLst/>
            <a:cxnLst/>
            <a:rect l="l" t="t" r="r" b="b"/>
            <a:pathLst>
              <a:path w="2885440" h="2011679">
                <a:moveTo>
                  <a:pt x="0" y="2011680"/>
                </a:moveTo>
                <a:lnTo>
                  <a:pt x="2884932" y="2011680"/>
                </a:lnTo>
                <a:lnTo>
                  <a:pt x="2884932" y="0"/>
                </a:lnTo>
                <a:lnTo>
                  <a:pt x="0" y="0"/>
                </a:lnTo>
                <a:lnTo>
                  <a:pt x="0" y="201168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8858" y="1698498"/>
            <a:ext cx="3398520" cy="283845"/>
          </a:xfrm>
          <a:custGeom>
            <a:avLst/>
            <a:gdLst/>
            <a:ahLst/>
            <a:cxnLst/>
            <a:rect l="l" t="t" r="r" b="b"/>
            <a:pathLst>
              <a:path w="3398520" h="283844">
                <a:moveTo>
                  <a:pt x="0" y="283463"/>
                </a:moveTo>
                <a:lnTo>
                  <a:pt x="3398520" y="283463"/>
                </a:lnTo>
                <a:lnTo>
                  <a:pt x="3398520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8858" y="1698498"/>
            <a:ext cx="3398520" cy="283845"/>
          </a:xfrm>
          <a:custGeom>
            <a:avLst/>
            <a:gdLst/>
            <a:ahLst/>
            <a:cxnLst/>
            <a:rect l="l" t="t" r="r" b="b"/>
            <a:pathLst>
              <a:path w="3398520" h="283844">
                <a:moveTo>
                  <a:pt x="0" y="283463"/>
                </a:moveTo>
                <a:lnTo>
                  <a:pt x="3398520" y="283463"/>
                </a:lnTo>
                <a:lnTo>
                  <a:pt x="3398520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68858" y="1698498"/>
            <a:ext cx="1209040" cy="283845"/>
          </a:xfrm>
          <a:prstGeom prst="rect">
            <a:avLst/>
          </a:prstGeom>
          <a:solidFill>
            <a:srgbClr val="30B6FC"/>
          </a:solidFill>
          <a:ln w="1981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89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进程标识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7389" y="1698498"/>
            <a:ext cx="797560" cy="283845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4945">
              <a:lnSpc>
                <a:spcPts val="1789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页号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74442" y="1698498"/>
            <a:ext cx="1393190" cy="28384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9060">
              <a:lnSpc>
                <a:spcPts val="1789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位移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72739" y="2514600"/>
            <a:ext cx="3268979" cy="315595"/>
          </a:xfrm>
          <a:custGeom>
            <a:avLst/>
            <a:gdLst/>
            <a:ahLst/>
            <a:cxnLst/>
            <a:rect l="l" t="t" r="r" b="b"/>
            <a:pathLst>
              <a:path w="3268979" h="315594">
                <a:moveTo>
                  <a:pt x="0" y="315467"/>
                </a:moveTo>
                <a:lnTo>
                  <a:pt x="3268979" y="315467"/>
                </a:lnTo>
                <a:lnTo>
                  <a:pt x="3268979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872739" y="2484246"/>
            <a:ext cx="3276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华文新魏"/>
                <a:cs typeface="华文新魏"/>
              </a:rPr>
              <a:t>进程标</a:t>
            </a:r>
            <a:r>
              <a:rPr dirty="0" sz="1800" spc="430">
                <a:solidFill>
                  <a:srgbClr val="FF0000"/>
                </a:solidFill>
                <a:latin typeface="华文新魏"/>
                <a:cs typeface="华文新魏"/>
              </a:rPr>
              <a:t>识</a:t>
            </a:r>
            <a:r>
              <a:rPr dirty="0" sz="1800">
                <a:solidFill>
                  <a:srgbClr val="FF0000"/>
                </a:solidFill>
                <a:latin typeface="华文新魏"/>
                <a:cs typeface="华文新魏"/>
              </a:rPr>
              <a:t>页号</a:t>
            </a:r>
            <a:r>
              <a:rPr dirty="0" sz="1800" spc="400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dirty="0" sz="1800">
                <a:solidFill>
                  <a:srgbClr val="FF0000"/>
                </a:solidFill>
                <a:latin typeface="华文新魏"/>
                <a:cs typeface="华文新魏"/>
              </a:rPr>
              <a:t>特征位</a:t>
            </a:r>
            <a:r>
              <a:rPr dirty="0" sz="1800" spc="405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dirty="0" sz="1800">
                <a:solidFill>
                  <a:srgbClr val="FF0000"/>
                </a:solidFill>
                <a:latin typeface="华文新魏"/>
                <a:cs typeface="华文新魏"/>
              </a:rPr>
              <a:t>链指针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38955" y="2755392"/>
            <a:ext cx="0" cy="2026920"/>
          </a:xfrm>
          <a:custGeom>
            <a:avLst/>
            <a:gdLst/>
            <a:ahLst/>
            <a:cxnLst/>
            <a:rect l="l" t="t" r="r" b="b"/>
            <a:pathLst>
              <a:path w="0" h="2026920">
                <a:moveTo>
                  <a:pt x="0" y="0"/>
                </a:moveTo>
                <a:lnTo>
                  <a:pt x="0" y="20269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65320" y="2755392"/>
            <a:ext cx="0" cy="2026920"/>
          </a:xfrm>
          <a:custGeom>
            <a:avLst/>
            <a:gdLst/>
            <a:ahLst/>
            <a:cxnLst/>
            <a:rect l="l" t="t" r="r" b="b"/>
            <a:pathLst>
              <a:path w="0" h="2026920">
                <a:moveTo>
                  <a:pt x="0" y="0"/>
                </a:moveTo>
                <a:lnTo>
                  <a:pt x="0" y="20269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70497" y="2830829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 h="0">
                <a:moveTo>
                  <a:pt x="0" y="0"/>
                </a:moveTo>
                <a:lnTo>
                  <a:pt x="38404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76771" y="3547871"/>
            <a:ext cx="576580" cy="338455"/>
          </a:xfrm>
          <a:custGeom>
            <a:avLst/>
            <a:gdLst/>
            <a:ahLst/>
            <a:cxnLst/>
            <a:rect l="l" t="t" r="r" b="b"/>
            <a:pathLst>
              <a:path w="576579" h="338454">
                <a:moveTo>
                  <a:pt x="0" y="338327"/>
                </a:moveTo>
                <a:lnTo>
                  <a:pt x="576072" y="338327"/>
                </a:lnTo>
                <a:lnTo>
                  <a:pt x="576072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153911" y="3520821"/>
            <a:ext cx="5994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序号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70497" y="4450841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 h="0">
                <a:moveTo>
                  <a:pt x="0" y="0"/>
                </a:moveTo>
                <a:lnTo>
                  <a:pt x="38404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16040" y="2830067"/>
            <a:ext cx="76200" cy="647700"/>
          </a:xfrm>
          <a:custGeom>
            <a:avLst/>
            <a:gdLst/>
            <a:ahLst/>
            <a:cxnLst/>
            <a:rect l="l" t="t" r="r" b="b"/>
            <a:pathLst>
              <a:path w="76200" h="647700">
                <a:moveTo>
                  <a:pt x="44450" y="63500"/>
                </a:moveTo>
                <a:lnTo>
                  <a:pt x="31750" y="63500"/>
                </a:lnTo>
                <a:lnTo>
                  <a:pt x="31750" y="647700"/>
                </a:lnTo>
                <a:lnTo>
                  <a:pt x="44450" y="647700"/>
                </a:lnTo>
                <a:lnTo>
                  <a:pt x="44450" y="63500"/>
                </a:lnTo>
                <a:close/>
              </a:path>
              <a:path w="76200" h="6477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477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16040" y="3802379"/>
            <a:ext cx="76200" cy="647700"/>
          </a:xfrm>
          <a:custGeom>
            <a:avLst/>
            <a:gdLst/>
            <a:ahLst/>
            <a:cxnLst/>
            <a:rect l="l" t="t" r="r" b="b"/>
            <a:pathLst>
              <a:path w="76200" h="647700">
                <a:moveTo>
                  <a:pt x="31750" y="571500"/>
                </a:moveTo>
                <a:lnTo>
                  <a:pt x="0" y="571500"/>
                </a:lnTo>
                <a:lnTo>
                  <a:pt x="38100" y="647700"/>
                </a:lnTo>
                <a:lnTo>
                  <a:pt x="69850" y="584200"/>
                </a:lnTo>
                <a:lnTo>
                  <a:pt x="31750" y="584200"/>
                </a:lnTo>
                <a:lnTo>
                  <a:pt x="31750" y="571500"/>
                </a:lnTo>
                <a:close/>
              </a:path>
              <a:path w="76200" h="647700">
                <a:moveTo>
                  <a:pt x="44450" y="0"/>
                </a:moveTo>
                <a:lnTo>
                  <a:pt x="31750" y="0"/>
                </a:lnTo>
                <a:lnTo>
                  <a:pt x="31750" y="584200"/>
                </a:lnTo>
                <a:lnTo>
                  <a:pt x="44450" y="584200"/>
                </a:lnTo>
                <a:lnTo>
                  <a:pt x="44450" y="0"/>
                </a:lnTo>
                <a:close/>
              </a:path>
              <a:path w="76200" h="647700">
                <a:moveTo>
                  <a:pt x="76200" y="571500"/>
                </a:moveTo>
                <a:lnTo>
                  <a:pt x="44450" y="571500"/>
                </a:lnTo>
                <a:lnTo>
                  <a:pt x="44450" y="584200"/>
                </a:lnTo>
                <a:lnTo>
                  <a:pt x="69850" y="584200"/>
                </a:lnTo>
                <a:lnTo>
                  <a:pt x="76200" y="571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914388" y="1981200"/>
            <a:ext cx="76200" cy="1676400"/>
          </a:xfrm>
          <a:custGeom>
            <a:avLst/>
            <a:gdLst/>
            <a:ahLst/>
            <a:cxnLst/>
            <a:rect l="l" t="t" r="r" b="b"/>
            <a:pathLst>
              <a:path w="76200" h="1676400">
                <a:moveTo>
                  <a:pt x="44450" y="63500"/>
                </a:moveTo>
                <a:lnTo>
                  <a:pt x="31750" y="63500"/>
                </a:lnTo>
                <a:lnTo>
                  <a:pt x="31750" y="1676400"/>
                </a:lnTo>
                <a:lnTo>
                  <a:pt x="44450" y="1676400"/>
                </a:lnTo>
                <a:lnTo>
                  <a:pt x="44450" y="63500"/>
                </a:lnTo>
                <a:close/>
              </a:path>
              <a:path w="76200" h="16764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6764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966971" y="4811267"/>
            <a:ext cx="1311910" cy="29464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190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solidFill>
                  <a:srgbClr val="FF0000"/>
                </a:solidFill>
                <a:latin typeface="华文新魏"/>
                <a:cs typeface="华文新魏"/>
              </a:rPr>
              <a:t>反置页表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2383" y="1905000"/>
            <a:ext cx="0" cy="440690"/>
          </a:xfrm>
          <a:custGeom>
            <a:avLst/>
            <a:gdLst/>
            <a:ahLst/>
            <a:cxnLst/>
            <a:rect l="l" t="t" r="r" b="b"/>
            <a:pathLst>
              <a:path w="0" h="440689">
                <a:moveTo>
                  <a:pt x="0" y="0"/>
                </a:moveTo>
                <a:lnTo>
                  <a:pt x="0" y="4404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10500" y="2019300"/>
            <a:ext cx="76200" cy="326390"/>
          </a:xfrm>
          <a:custGeom>
            <a:avLst/>
            <a:gdLst/>
            <a:ahLst/>
            <a:cxnLst/>
            <a:rect l="l" t="t" r="r" b="b"/>
            <a:pathLst>
              <a:path w="76200" h="326389">
                <a:moveTo>
                  <a:pt x="44450" y="63500"/>
                </a:moveTo>
                <a:lnTo>
                  <a:pt x="31750" y="63500"/>
                </a:lnTo>
                <a:lnTo>
                  <a:pt x="31750" y="326136"/>
                </a:lnTo>
                <a:lnTo>
                  <a:pt x="44450" y="326136"/>
                </a:lnTo>
                <a:lnTo>
                  <a:pt x="44450" y="63500"/>
                </a:lnTo>
                <a:close/>
              </a:path>
              <a:path w="76200" h="32638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2638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717792" y="1371600"/>
            <a:ext cx="1229995" cy="31750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2020"/>
              </a:lnSpc>
            </a:pPr>
            <a:r>
              <a:rPr dirty="0" sz="1800">
                <a:solidFill>
                  <a:srgbClr val="FF0000"/>
                </a:solidFill>
                <a:latin typeface="华文新魏"/>
                <a:cs typeface="华文新魏"/>
              </a:rPr>
              <a:t>物理地址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28216" y="1371600"/>
            <a:ext cx="1243965" cy="22860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solidFill>
                  <a:srgbClr val="FF0000"/>
                </a:solidFill>
                <a:latin typeface="华文新魏"/>
                <a:cs typeface="华文新魏"/>
              </a:rPr>
              <a:t>逻辑地址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6511" y="3276600"/>
            <a:ext cx="894715" cy="775970"/>
          </a:xfrm>
          <a:prstGeom prst="rect">
            <a:avLst/>
          </a:prstGeom>
          <a:solidFill>
            <a:srgbClr val="FFCC66"/>
          </a:solidFill>
          <a:ln w="9143">
            <a:solidFill>
              <a:srgbClr val="000000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20"/>
              </a:spcBef>
            </a:pPr>
            <a:r>
              <a:rPr dirty="0" sz="1800">
                <a:solidFill>
                  <a:srgbClr val="FF0000"/>
                </a:solidFill>
                <a:latin typeface="华文新魏"/>
                <a:cs typeface="华文新魏"/>
              </a:rPr>
              <a:t>哈希</a:t>
            </a:r>
            <a:endParaRPr sz="1800">
              <a:latin typeface="华文新魏"/>
              <a:cs typeface="华文新魏"/>
            </a:endParaRPr>
          </a:p>
          <a:p>
            <a:pPr marL="90805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华文新魏"/>
                <a:cs typeface="华文新魏"/>
              </a:rPr>
              <a:t>函数</a:t>
            </a:r>
            <a:endParaRPr sz="1800">
              <a:latin typeface="华文新魏"/>
              <a:cs typeface="华文新魏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723644" y="2750820"/>
          <a:ext cx="589915" cy="2036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945"/>
              </a:tblGrid>
              <a:tr h="1691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69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691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94615">
                        <a:lnSpc>
                          <a:spcPts val="990"/>
                        </a:lnSpc>
                      </a:pPr>
                      <a:r>
                        <a:rPr dirty="0" sz="1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·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 marL="94615">
                        <a:lnSpc>
                          <a:spcPts val="869"/>
                        </a:lnSpc>
                      </a:pPr>
                      <a:r>
                        <a:rPr dirty="0" sz="1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·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6751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1976627" y="2023872"/>
            <a:ext cx="0" cy="338455"/>
          </a:xfrm>
          <a:custGeom>
            <a:avLst/>
            <a:gdLst/>
            <a:ahLst/>
            <a:cxnLst/>
            <a:rect l="l" t="t" r="r" b="b"/>
            <a:pathLst>
              <a:path w="0" h="338455">
                <a:moveTo>
                  <a:pt x="0" y="0"/>
                </a:moveTo>
                <a:lnTo>
                  <a:pt x="0" y="3383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68095" y="2362200"/>
            <a:ext cx="1209040" cy="0"/>
          </a:xfrm>
          <a:custGeom>
            <a:avLst/>
            <a:gdLst/>
            <a:ahLst/>
            <a:cxnLst/>
            <a:rect l="l" t="t" r="r" b="b"/>
            <a:pathLst>
              <a:path w="1209039" h="0">
                <a:moveTo>
                  <a:pt x="0" y="0"/>
                </a:moveTo>
                <a:lnTo>
                  <a:pt x="12085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31291" y="2362073"/>
            <a:ext cx="76200" cy="901065"/>
          </a:xfrm>
          <a:custGeom>
            <a:avLst/>
            <a:gdLst/>
            <a:ahLst/>
            <a:cxnLst/>
            <a:rect l="l" t="t" r="r" b="b"/>
            <a:pathLst>
              <a:path w="76200" h="901064">
                <a:moveTo>
                  <a:pt x="0" y="823976"/>
                </a:moveTo>
                <a:lnTo>
                  <a:pt x="36804" y="900811"/>
                </a:lnTo>
                <a:lnTo>
                  <a:pt x="69833" y="837438"/>
                </a:lnTo>
                <a:lnTo>
                  <a:pt x="44234" y="837438"/>
                </a:lnTo>
                <a:lnTo>
                  <a:pt x="31534" y="837184"/>
                </a:lnTo>
                <a:lnTo>
                  <a:pt x="31748" y="824505"/>
                </a:lnTo>
                <a:lnTo>
                  <a:pt x="0" y="823976"/>
                </a:lnTo>
                <a:close/>
              </a:path>
              <a:path w="76200" h="901064">
                <a:moveTo>
                  <a:pt x="31748" y="824505"/>
                </a:moveTo>
                <a:lnTo>
                  <a:pt x="31534" y="837184"/>
                </a:lnTo>
                <a:lnTo>
                  <a:pt x="44234" y="837438"/>
                </a:lnTo>
                <a:lnTo>
                  <a:pt x="44449" y="824716"/>
                </a:lnTo>
                <a:lnTo>
                  <a:pt x="31748" y="824505"/>
                </a:lnTo>
                <a:close/>
              </a:path>
              <a:path w="76200" h="901064">
                <a:moveTo>
                  <a:pt x="44449" y="824716"/>
                </a:moveTo>
                <a:lnTo>
                  <a:pt x="44234" y="837438"/>
                </a:lnTo>
                <a:lnTo>
                  <a:pt x="69833" y="837438"/>
                </a:lnTo>
                <a:lnTo>
                  <a:pt x="76187" y="825246"/>
                </a:lnTo>
                <a:lnTo>
                  <a:pt x="44449" y="824716"/>
                </a:lnTo>
                <a:close/>
              </a:path>
              <a:path w="76200" h="901064">
                <a:moveTo>
                  <a:pt x="45694" y="0"/>
                </a:moveTo>
                <a:lnTo>
                  <a:pt x="31748" y="824505"/>
                </a:lnTo>
                <a:lnTo>
                  <a:pt x="44449" y="824716"/>
                </a:lnTo>
                <a:lnTo>
                  <a:pt x="58394" y="253"/>
                </a:lnTo>
                <a:lnTo>
                  <a:pt x="45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52144" y="3560064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80" h="76200">
                <a:moveTo>
                  <a:pt x="499872" y="0"/>
                </a:moveTo>
                <a:lnTo>
                  <a:pt x="499872" y="76200"/>
                </a:lnTo>
                <a:lnTo>
                  <a:pt x="563372" y="44450"/>
                </a:lnTo>
                <a:lnTo>
                  <a:pt x="512572" y="44450"/>
                </a:lnTo>
                <a:lnTo>
                  <a:pt x="512572" y="31750"/>
                </a:lnTo>
                <a:lnTo>
                  <a:pt x="563372" y="31750"/>
                </a:lnTo>
                <a:lnTo>
                  <a:pt x="499872" y="0"/>
                </a:lnTo>
                <a:close/>
              </a:path>
              <a:path w="576580" h="76200">
                <a:moveTo>
                  <a:pt x="49987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99872" y="44450"/>
                </a:lnTo>
                <a:lnTo>
                  <a:pt x="499872" y="31750"/>
                </a:lnTo>
                <a:close/>
              </a:path>
              <a:path w="576580" h="76200">
                <a:moveTo>
                  <a:pt x="563372" y="31750"/>
                </a:moveTo>
                <a:lnTo>
                  <a:pt x="512572" y="31750"/>
                </a:lnTo>
                <a:lnTo>
                  <a:pt x="512572" y="44450"/>
                </a:lnTo>
                <a:lnTo>
                  <a:pt x="563372" y="44450"/>
                </a:lnTo>
                <a:lnTo>
                  <a:pt x="576072" y="38100"/>
                </a:lnTo>
                <a:lnTo>
                  <a:pt x="56337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536191" y="4949952"/>
            <a:ext cx="958850" cy="32512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25"/>
              </a:lnSpc>
            </a:pPr>
            <a:r>
              <a:rPr dirty="0" sz="1800">
                <a:solidFill>
                  <a:srgbClr val="FF0000"/>
                </a:solidFill>
                <a:latin typeface="华文新魏"/>
                <a:cs typeface="华文新魏"/>
              </a:rPr>
              <a:t>哈希表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60847" y="2755392"/>
            <a:ext cx="0" cy="2026920"/>
          </a:xfrm>
          <a:custGeom>
            <a:avLst/>
            <a:gdLst/>
            <a:ahLst/>
            <a:cxnLst/>
            <a:rect l="l" t="t" r="r" b="b"/>
            <a:pathLst>
              <a:path w="0" h="2026920">
                <a:moveTo>
                  <a:pt x="0" y="0"/>
                </a:moveTo>
                <a:lnTo>
                  <a:pt x="0" y="20269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72383" y="3429000"/>
            <a:ext cx="2885440" cy="0"/>
          </a:xfrm>
          <a:custGeom>
            <a:avLst/>
            <a:gdLst/>
            <a:ahLst/>
            <a:cxnLst/>
            <a:rect l="l" t="t" r="r" b="b"/>
            <a:pathLst>
              <a:path w="2885440" h="0">
                <a:moveTo>
                  <a:pt x="0" y="0"/>
                </a:moveTo>
                <a:lnTo>
                  <a:pt x="28849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301748" y="3258439"/>
            <a:ext cx="770890" cy="346075"/>
          </a:xfrm>
          <a:custGeom>
            <a:avLst/>
            <a:gdLst/>
            <a:ahLst/>
            <a:cxnLst/>
            <a:rect l="l" t="t" r="r" b="b"/>
            <a:pathLst>
              <a:path w="770889" h="346075">
                <a:moveTo>
                  <a:pt x="698245" y="29103"/>
                </a:moveTo>
                <a:lnTo>
                  <a:pt x="0" y="333883"/>
                </a:lnTo>
                <a:lnTo>
                  <a:pt x="5079" y="345566"/>
                </a:lnTo>
                <a:lnTo>
                  <a:pt x="703341" y="40780"/>
                </a:lnTo>
                <a:lnTo>
                  <a:pt x="698245" y="29103"/>
                </a:lnTo>
                <a:close/>
              </a:path>
              <a:path w="770889" h="346075">
                <a:moveTo>
                  <a:pt x="754306" y="24002"/>
                </a:moveTo>
                <a:lnTo>
                  <a:pt x="709929" y="24002"/>
                </a:lnTo>
                <a:lnTo>
                  <a:pt x="715009" y="35687"/>
                </a:lnTo>
                <a:lnTo>
                  <a:pt x="703341" y="40780"/>
                </a:lnTo>
                <a:lnTo>
                  <a:pt x="716026" y="69850"/>
                </a:lnTo>
                <a:lnTo>
                  <a:pt x="754306" y="24002"/>
                </a:lnTo>
                <a:close/>
              </a:path>
              <a:path w="770889" h="346075">
                <a:moveTo>
                  <a:pt x="709929" y="24002"/>
                </a:moveTo>
                <a:lnTo>
                  <a:pt x="698245" y="29103"/>
                </a:lnTo>
                <a:lnTo>
                  <a:pt x="703341" y="40780"/>
                </a:lnTo>
                <a:lnTo>
                  <a:pt x="715009" y="35687"/>
                </a:lnTo>
                <a:lnTo>
                  <a:pt x="709929" y="24002"/>
                </a:lnTo>
                <a:close/>
              </a:path>
              <a:path w="770889" h="346075">
                <a:moveTo>
                  <a:pt x="685545" y="0"/>
                </a:moveTo>
                <a:lnTo>
                  <a:pt x="698245" y="29103"/>
                </a:lnTo>
                <a:lnTo>
                  <a:pt x="709929" y="24002"/>
                </a:lnTo>
                <a:lnTo>
                  <a:pt x="754306" y="24002"/>
                </a:lnTo>
                <a:lnTo>
                  <a:pt x="770635" y="4445"/>
                </a:lnTo>
                <a:lnTo>
                  <a:pt x="6855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63411" y="4236720"/>
            <a:ext cx="193548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63411" y="3262884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 h="0">
                <a:moveTo>
                  <a:pt x="0" y="0"/>
                </a:moveTo>
                <a:lnTo>
                  <a:pt x="1935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56959" y="3262884"/>
            <a:ext cx="0" cy="1012190"/>
          </a:xfrm>
          <a:custGeom>
            <a:avLst/>
            <a:gdLst/>
            <a:ahLst/>
            <a:cxnLst/>
            <a:rect l="l" t="t" r="r" b="b"/>
            <a:pathLst>
              <a:path w="0" h="1012189">
                <a:moveTo>
                  <a:pt x="0" y="0"/>
                </a:moveTo>
                <a:lnTo>
                  <a:pt x="0" y="101193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758940" y="3598164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 h="0">
                <a:moveTo>
                  <a:pt x="0" y="0"/>
                </a:moveTo>
                <a:lnTo>
                  <a:pt x="1935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077211" y="5330952"/>
            <a:ext cx="4754880" cy="612775"/>
          </a:xfrm>
          <a:prstGeom prst="rect">
            <a:avLst/>
          </a:prstGeom>
          <a:solidFill>
            <a:srgbClr val="FFCC66"/>
          </a:solidFill>
        </p:spPr>
        <p:txBody>
          <a:bodyPr wrap="square" lIns="0" tIns="209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dirty="0" sz="2600">
                <a:solidFill>
                  <a:srgbClr val="FF0000"/>
                </a:solidFill>
                <a:latin typeface="华文新魏"/>
                <a:cs typeface="华文新魏"/>
              </a:rPr>
              <a:t>反置页表及其地址转换</a:t>
            </a:r>
            <a:endParaRPr sz="2600">
              <a:latin typeface="华文新魏"/>
              <a:cs typeface="华文新魏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72383" y="2362200"/>
            <a:ext cx="4776470" cy="0"/>
          </a:xfrm>
          <a:custGeom>
            <a:avLst/>
            <a:gdLst/>
            <a:ahLst/>
            <a:cxnLst/>
            <a:rect l="l" t="t" r="r" b="b"/>
            <a:pathLst>
              <a:path w="4776470" h="0">
                <a:moveTo>
                  <a:pt x="0" y="0"/>
                </a:moveTo>
                <a:lnTo>
                  <a:pt x="477621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72383" y="3048000"/>
            <a:ext cx="2885440" cy="0"/>
          </a:xfrm>
          <a:custGeom>
            <a:avLst/>
            <a:gdLst/>
            <a:ahLst/>
            <a:cxnLst/>
            <a:rect l="l" t="t" r="r" b="b"/>
            <a:pathLst>
              <a:path w="2885440" h="0">
                <a:moveTo>
                  <a:pt x="0" y="0"/>
                </a:moveTo>
                <a:lnTo>
                  <a:pt x="28849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72383" y="3733800"/>
            <a:ext cx="2885440" cy="0"/>
          </a:xfrm>
          <a:custGeom>
            <a:avLst/>
            <a:gdLst/>
            <a:ahLst/>
            <a:cxnLst/>
            <a:rect l="l" t="t" r="r" b="b"/>
            <a:pathLst>
              <a:path w="2885440" h="0">
                <a:moveTo>
                  <a:pt x="0" y="0"/>
                </a:moveTo>
                <a:lnTo>
                  <a:pt x="28849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072383" y="4114800"/>
            <a:ext cx="2885440" cy="0"/>
          </a:xfrm>
          <a:custGeom>
            <a:avLst/>
            <a:gdLst/>
            <a:ahLst/>
            <a:cxnLst/>
            <a:rect l="l" t="t" r="r" b="b"/>
            <a:pathLst>
              <a:path w="2885440" h="0">
                <a:moveTo>
                  <a:pt x="0" y="0"/>
                </a:moveTo>
                <a:lnTo>
                  <a:pt x="28849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072383" y="4419600"/>
            <a:ext cx="2885440" cy="0"/>
          </a:xfrm>
          <a:custGeom>
            <a:avLst/>
            <a:gdLst/>
            <a:ahLst/>
            <a:cxnLst/>
            <a:rect l="l" t="t" r="r" b="b"/>
            <a:pathLst>
              <a:path w="2885440" h="0">
                <a:moveTo>
                  <a:pt x="0" y="0"/>
                </a:moveTo>
                <a:lnTo>
                  <a:pt x="28849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5190" y="837946"/>
            <a:ext cx="259778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快表</a:t>
            </a:r>
            <a:r>
              <a:rPr dirty="0" sz="4800" spc="-5" b="0">
                <a:latin typeface="Times New Roman"/>
                <a:cs typeface="Times New Roman"/>
              </a:rPr>
              <a:t>-TLB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2757652"/>
            <a:ext cx="5180330" cy="17811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相联存储器</a:t>
            </a:r>
            <a:endParaRPr sz="3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快表的格式</a:t>
            </a:r>
            <a:endParaRPr sz="3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7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采用相联存储器后地址</a:t>
            </a:r>
            <a:r>
              <a:rPr dirty="0" sz="3200" spc="-15">
                <a:solidFill>
                  <a:srgbClr val="073D86"/>
                </a:solidFill>
                <a:latin typeface="华文新魏"/>
                <a:cs typeface="华文新魏"/>
              </a:rPr>
              <a:t>转</a:t>
            </a:r>
            <a:r>
              <a:rPr dirty="0" sz="3200" spc="5">
                <a:solidFill>
                  <a:srgbClr val="073D86"/>
                </a:solidFill>
                <a:latin typeface="华文新魏"/>
                <a:cs typeface="华文新魏"/>
              </a:rPr>
              <a:t>换</a:t>
            </a:r>
            <a:endParaRPr sz="3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9178" y="532638"/>
            <a:ext cx="24638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反置页表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6861" y="2211768"/>
            <a:ext cx="7995920" cy="200152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反置页表地址转换过程如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下:</a:t>
            </a:r>
            <a:endParaRPr sz="2400">
              <a:latin typeface="华文新魏"/>
              <a:cs typeface="华文新魏"/>
            </a:endParaRPr>
          </a:p>
          <a:p>
            <a:pPr algn="just" marL="12700" marR="5080" indent="254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逻辑地</a:t>
            </a:r>
            <a:r>
              <a:rPr dirty="0" sz="2400" spc="10">
                <a:solidFill>
                  <a:srgbClr val="073D86"/>
                </a:solidFill>
                <a:latin typeface="华文新魏"/>
                <a:cs typeface="华文新魏"/>
              </a:rPr>
              <a:t>址</a:t>
            </a:r>
            <a:r>
              <a:rPr dirty="0" u="sng" sz="240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给出进</a:t>
            </a:r>
            <a:r>
              <a:rPr dirty="0" u="sng" sz="2400" spc="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程标</a:t>
            </a:r>
            <a:r>
              <a:rPr dirty="0" u="sng" sz="240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识和页</a:t>
            </a:r>
            <a:r>
              <a:rPr dirty="0" u="sng" sz="2400" spc="1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号</a:t>
            </a:r>
            <a:r>
              <a:rPr dirty="0" u="sng" sz="2400" spc="1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,</a:t>
            </a:r>
            <a:r>
              <a:rPr dirty="0" u="sng" sz="240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用它们</a:t>
            </a:r>
            <a:r>
              <a:rPr dirty="0" u="sng" sz="2400" spc="1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去</a:t>
            </a:r>
            <a:r>
              <a:rPr dirty="0" u="sng" sz="2400" spc="1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比</a:t>
            </a:r>
            <a:r>
              <a:rPr dirty="0" u="sng" sz="2400" spc="-1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较</a:t>
            </a:r>
            <a:r>
              <a:rPr dirty="0" u="sng" sz="240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IP</a:t>
            </a:r>
            <a:r>
              <a:rPr dirty="0" u="sng" sz="2400" spc="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T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,若</a:t>
            </a: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整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个反置 </a:t>
            </a:r>
            <a:r>
              <a:rPr dirty="0" sz="2400" spc="45">
                <a:solidFill>
                  <a:srgbClr val="073D86"/>
                </a:solidFill>
                <a:latin typeface="华文新魏"/>
                <a:cs typeface="华文新魏"/>
              </a:rPr>
              <a:t>页表</a:t>
            </a:r>
            <a:r>
              <a:rPr dirty="0" sz="2400" spc="5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dirty="0" u="sng" sz="2400" spc="5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未能</a:t>
            </a:r>
            <a:r>
              <a:rPr dirty="0" u="sng" sz="2400" spc="4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找到匹</a:t>
            </a:r>
            <a:r>
              <a:rPr dirty="0" u="sng" sz="2400" spc="5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配的</a:t>
            </a:r>
            <a:r>
              <a:rPr dirty="0" u="sng" sz="2400" spc="4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页表</a:t>
            </a:r>
            <a:r>
              <a:rPr dirty="0" u="sng" sz="2400" spc="8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项</a:t>
            </a:r>
            <a:r>
              <a:rPr dirty="0" u="sng" sz="2400" spc="5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,</a:t>
            </a:r>
            <a:r>
              <a:rPr dirty="0" u="sng" sz="2400" spc="5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说</a:t>
            </a:r>
            <a:r>
              <a:rPr dirty="0" u="sng" sz="2400" spc="4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明该页</a:t>
            </a:r>
            <a:r>
              <a:rPr dirty="0" u="sng" sz="2400" spc="5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不在</a:t>
            </a:r>
            <a:r>
              <a:rPr dirty="0" u="sng" sz="2400" spc="4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主</a:t>
            </a:r>
            <a:r>
              <a:rPr dirty="0" u="sng" sz="2400" spc="6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存</a:t>
            </a:r>
            <a:r>
              <a:rPr dirty="0" u="sng" sz="2400" spc="6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,</a:t>
            </a:r>
            <a:r>
              <a:rPr dirty="0" u="sng" sz="2400" spc="4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产</a:t>
            </a:r>
            <a:r>
              <a:rPr dirty="0" u="sng" sz="2400" spc="5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生</a:t>
            </a:r>
            <a:r>
              <a:rPr dirty="0" u="sng" sz="2400" spc="4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缺</a:t>
            </a:r>
            <a:r>
              <a:rPr dirty="0" u="sng" sz="240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页</a:t>
            </a:r>
            <a:r>
              <a:rPr dirty="0" u="sng" sz="2400" spc="-238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中 </a:t>
            </a:r>
            <a:r>
              <a:rPr dirty="0" u="sng" sz="2400" spc="2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断</a:t>
            </a:r>
            <a:r>
              <a:rPr dirty="0" sz="2400" spc="20">
                <a:solidFill>
                  <a:srgbClr val="073D86"/>
                </a:solidFill>
                <a:latin typeface="华文新魏"/>
                <a:cs typeface="华文新魏"/>
              </a:rPr>
              <a:t>,请求操作系统调</a:t>
            </a:r>
            <a:r>
              <a:rPr dirty="0" sz="2400" spc="25">
                <a:solidFill>
                  <a:srgbClr val="073D86"/>
                </a:solidFill>
                <a:latin typeface="华文新魏"/>
                <a:cs typeface="华文新魏"/>
              </a:rPr>
              <a:t>入;</a:t>
            </a:r>
            <a:r>
              <a:rPr dirty="0" sz="2400" spc="20">
                <a:solidFill>
                  <a:srgbClr val="073D86"/>
                </a:solidFill>
                <a:latin typeface="华文新魏"/>
                <a:cs typeface="华文新魏"/>
              </a:rPr>
              <a:t>否则</a:t>
            </a:r>
            <a:r>
              <a:rPr dirty="0" sz="2400" spc="1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dirty="0" sz="2400" spc="20">
                <a:solidFill>
                  <a:srgbClr val="073D86"/>
                </a:solidFill>
                <a:latin typeface="华文新魏"/>
                <a:cs typeface="华文新魏"/>
              </a:rPr>
              <a:t>该表项的序号便是页框</a:t>
            </a:r>
            <a:r>
              <a:rPr dirty="0" sz="2400" spc="25">
                <a:solidFill>
                  <a:srgbClr val="073D86"/>
                </a:solidFill>
                <a:latin typeface="华文新魏"/>
                <a:cs typeface="华文新魏"/>
              </a:rPr>
              <a:t>号</a:t>
            </a:r>
            <a:r>
              <a:rPr dirty="0" sz="2400" spc="20">
                <a:solidFill>
                  <a:srgbClr val="073D86"/>
                </a:solidFill>
                <a:latin typeface="华文新魏"/>
                <a:cs typeface="华文新魏"/>
              </a:rPr>
              <a:t>,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块 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号加上位移,便形成物理地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址。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771" y="369519"/>
            <a:ext cx="33826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>
                <a:latin typeface="微软雅黑"/>
                <a:cs typeface="微软雅黑"/>
              </a:rPr>
              <a:t>线</a:t>
            </a:r>
            <a:r>
              <a:rPr dirty="0" spc="15">
                <a:latin typeface="微软雅黑"/>
                <a:cs typeface="微软雅黑"/>
              </a:rPr>
              <a:t>性</a:t>
            </a:r>
            <a:r>
              <a:rPr dirty="0" spc="5">
                <a:latin typeface="微软雅黑"/>
                <a:cs typeface="微软雅黑"/>
              </a:rPr>
              <a:t>反置</a:t>
            </a:r>
            <a:r>
              <a:rPr dirty="0" spc="-15">
                <a:latin typeface="微软雅黑"/>
                <a:cs typeface="微软雅黑"/>
              </a:rPr>
              <a:t>页</a:t>
            </a:r>
            <a:r>
              <a:rPr dirty="0" spc="5">
                <a:latin typeface="微软雅黑"/>
                <a:cs typeface="微软雅黑"/>
              </a:rPr>
              <a:t>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917" y="5889142"/>
            <a:ext cx="31584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linear </a:t>
            </a:r>
            <a:r>
              <a:rPr dirty="0" sz="2000" spc="-5" b="1">
                <a:latin typeface="Arial"/>
                <a:cs typeface="Arial"/>
              </a:rPr>
              <a:t>inverted </a:t>
            </a:r>
            <a:r>
              <a:rPr dirty="0" sz="2000" b="1">
                <a:latin typeface="Arial"/>
                <a:cs typeface="Arial"/>
              </a:rPr>
              <a:t>page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table.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8383" y="1341119"/>
            <a:ext cx="6214871" cy="425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1126236"/>
            <a:ext cx="7441692" cy="529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7217" y="3886961"/>
            <a:ext cx="6661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n &gt;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0555" y="369519"/>
            <a:ext cx="22656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>
                <a:latin typeface="微软雅黑"/>
                <a:cs typeface="微软雅黑"/>
              </a:rPr>
              <a:t>反</a:t>
            </a:r>
            <a:r>
              <a:rPr dirty="0" spc="15">
                <a:latin typeface="微软雅黑"/>
                <a:cs typeface="微软雅黑"/>
              </a:rPr>
              <a:t>置</a:t>
            </a:r>
            <a:r>
              <a:rPr dirty="0" spc="5">
                <a:latin typeface="微软雅黑"/>
                <a:cs typeface="微软雅黑"/>
              </a:rPr>
              <a:t>页表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8729" y="554227"/>
            <a:ext cx="45021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>
                <a:latin typeface="微软雅黑"/>
                <a:cs typeface="微软雅黑"/>
              </a:rPr>
              <a:t>哈希</a:t>
            </a:r>
            <a:r>
              <a:rPr dirty="0">
                <a:latin typeface="微软雅黑"/>
                <a:cs typeface="微软雅黑"/>
              </a:rPr>
              <a:t>线性反置页表</a:t>
            </a:r>
          </a:p>
        </p:txBody>
      </p:sp>
      <p:sp>
        <p:nvSpPr>
          <p:cNvPr id="3" name="object 3"/>
          <p:cNvSpPr/>
          <p:nvPr/>
        </p:nvSpPr>
        <p:spPr>
          <a:xfrm>
            <a:off x="1691639" y="1341119"/>
            <a:ext cx="5875020" cy="4434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8540" y="5395976"/>
            <a:ext cx="8158480" cy="828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0000FF"/>
                </a:solidFill>
                <a:latin typeface="微软雅黑"/>
                <a:cs typeface="微软雅黑"/>
              </a:rPr>
              <a:t>使用</a:t>
            </a:r>
            <a:r>
              <a:rPr dirty="0" sz="2000" spc="-180" b="1">
                <a:solidFill>
                  <a:srgbClr val="0000FF"/>
                </a:solidFill>
                <a:latin typeface="微软雅黑"/>
                <a:cs typeface="微软雅黑"/>
              </a:rPr>
              <a:t>Hash</a:t>
            </a:r>
            <a:r>
              <a:rPr dirty="0" sz="2000" b="1">
                <a:solidFill>
                  <a:srgbClr val="0000FF"/>
                </a:solidFill>
                <a:latin typeface="微软雅黑"/>
                <a:cs typeface="微软雅黑"/>
              </a:rPr>
              <a:t>列表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2000" spc="10" b="1">
                <a:solidFill>
                  <a:srgbClr val="FF0000"/>
                </a:solidFill>
                <a:latin typeface="微软雅黑"/>
                <a:cs typeface="微软雅黑"/>
              </a:rPr>
              <a:t>页表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的结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构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称为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“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反向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”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是因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为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它使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用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帧号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而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不是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虚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拟页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号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来索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引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页表项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192" y="520700"/>
            <a:ext cx="605472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28850" algn="l"/>
              </a:tabLst>
            </a:pPr>
            <a:r>
              <a:rPr dirty="0" sz="5000" b="0">
                <a:latin typeface="华文新魏"/>
                <a:cs typeface="华文新魏"/>
              </a:rPr>
              <a:t>第八讲</a:t>
            </a:r>
            <a:r>
              <a:rPr dirty="0" sz="5000" b="0">
                <a:latin typeface="华文新魏"/>
                <a:cs typeface="华文新魏"/>
              </a:rPr>
              <a:t>	</a:t>
            </a:r>
            <a:r>
              <a:rPr dirty="0" sz="5000" b="0">
                <a:latin typeface="华文新魏"/>
                <a:cs typeface="华文新魏"/>
              </a:rPr>
              <a:t>虚拟存储管理</a:t>
            </a:r>
            <a:endParaRPr sz="50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2112996"/>
            <a:ext cx="5383530" cy="236664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8.1</a:t>
            </a:r>
            <a:r>
              <a:rPr dirty="0" sz="3200" spc="-8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微软雅黑"/>
                <a:cs typeface="微软雅黑"/>
              </a:rPr>
              <a:t>虚拟</a:t>
            </a:r>
            <a:r>
              <a:rPr dirty="0" sz="3200" b="1">
                <a:solidFill>
                  <a:srgbClr val="073D86"/>
                </a:solidFill>
                <a:latin typeface="微软雅黑"/>
                <a:cs typeface="微软雅黑"/>
              </a:rPr>
              <a:t>存储</a:t>
            </a:r>
            <a:r>
              <a:rPr dirty="0" sz="3200" spc="-15" b="1">
                <a:solidFill>
                  <a:srgbClr val="073D86"/>
                </a:solidFill>
                <a:latin typeface="微软雅黑"/>
                <a:cs typeface="微软雅黑"/>
              </a:rPr>
              <a:t>概</a:t>
            </a:r>
            <a:r>
              <a:rPr dirty="0" sz="3200" b="1">
                <a:solidFill>
                  <a:srgbClr val="073D86"/>
                </a:solidFill>
                <a:latin typeface="微软雅黑"/>
                <a:cs typeface="微软雅黑"/>
              </a:rPr>
              <a:t>念</a:t>
            </a:r>
            <a:endParaRPr sz="32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7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8.2</a:t>
            </a:r>
            <a:r>
              <a:rPr dirty="0" sz="3200" spc="-9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微软雅黑"/>
                <a:cs typeface="微软雅黑"/>
              </a:rPr>
              <a:t>虚</a:t>
            </a:r>
            <a:r>
              <a:rPr dirty="0" sz="3200" spc="20" b="1">
                <a:solidFill>
                  <a:srgbClr val="073D86"/>
                </a:solidFill>
                <a:latin typeface="微软雅黑"/>
                <a:cs typeface="微软雅黑"/>
              </a:rPr>
              <a:t>拟</a:t>
            </a:r>
            <a:r>
              <a:rPr dirty="0" sz="3200" spc="5" b="1">
                <a:solidFill>
                  <a:srgbClr val="073D86"/>
                </a:solidFill>
                <a:latin typeface="微软雅黑"/>
                <a:cs typeface="微软雅黑"/>
              </a:rPr>
              <a:t>分页</a:t>
            </a:r>
            <a:r>
              <a:rPr dirty="0" sz="3200" spc="-15" b="1">
                <a:solidFill>
                  <a:srgbClr val="073D86"/>
                </a:solidFill>
                <a:latin typeface="微软雅黑"/>
                <a:cs typeface="微软雅黑"/>
              </a:rPr>
              <a:t>技</a:t>
            </a:r>
            <a:r>
              <a:rPr dirty="0" sz="3200" spc="5" b="1">
                <a:solidFill>
                  <a:srgbClr val="073D86"/>
                </a:solidFill>
                <a:latin typeface="微软雅黑"/>
                <a:cs typeface="微软雅黑"/>
              </a:rPr>
              <a:t>术</a:t>
            </a:r>
            <a:endParaRPr sz="32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8.3</a:t>
            </a:r>
            <a:r>
              <a:rPr dirty="0" sz="3200" spc="-8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微软雅黑"/>
                <a:cs typeface="微软雅黑"/>
              </a:rPr>
              <a:t>虚拟</a:t>
            </a:r>
            <a:r>
              <a:rPr dirty="0" sz="3200" b="1">
                <a:solidFill>
                  <a:srgbClr val="073D86"/>
                </a:solidFill>
                <a:latin typeface="微软雅黑"/>
                <a:cs typeface="微软雅黑"/>
              </a:rPr>
              <a:t>分段</a:t>
            </a:r>
            <a:r>
              <a:rPr dirty="0" sz="3200" spc="-15" b="1">
                <a:solidFill>
                  <a:srgbClr val="073D86"/>
                </a:solidFill>
                <a:latin typeface="微软雅黑"/>
                <a:cs typeface="微软雅黑"/>
              </a:rPr>
              <a:t>技</a:t>
            </a:r>
            <a:r>
              <a:rPr dirty="0" sz="3200" b="1">
                <a:solidFill>
                  <a:srgbClr val="073D86"/>
                </a:solidFill>
                <a:latin typeface="微软雅黑"/>
                <a:cs typeface="微软雅黑"/>
              </a:rPr>
              <a:t>术</a:t>
            </a:r>
            <a:endParaRPr sz="32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8.4</a:t>
            </a:r>
            <a:r>
              <a:rPr dirty="0" sz="3200" spc="-5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微软雅黑"/>
                <a:cs typeface="微软雅黑"/>
              </a:rPr>
              <a:t>虚拟</a:t>
            </a:r>
            <a:r>
              <a:rPr dirty="0" sz="3200" b="1">
                <a:solidFill>
                  <a:srgbClr val="073D86"/>
                </a:solidFill>
                <a:latin typeface="微软雅黑"/>
                <a:cs typeface="微软雅黑"/>
              </a:rPr>
              <a:t>分页</a:t>
            </a:r>
            <a:r>
              <a:rPr dirty="0" sz="3200" spc="-15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3200" b="1">
                <a:solidFill>
                  <a:srgbClr val="073D86"/>
                </a:solidFill>
                <a:latin typeface="微软雅黑"/>
                <a:cs typeface="微软雅黑"/>
              </a:rPr>
              <a:t>操作</a:t>
            </a:r>
            <a:r>
              <a:rPr dirty="0" sz="3200" spc="-15" b="1">
                <a:solidFill>
                  <a:srgbClr val="073D86"/>
                </a:solidFill>
                <a:latin typeface="微软雅黑"/>
                <a:cs typeface="微软雅黑"/>
              </a:rPr>
              <a:t>系</a:t>
            </a:r>
            <a:r>
              <a:rPr dirty="0" sz="3200" b="1">
                <a:solidFill>
                  <a:srgbClr val="073D86"/>
                </a:solidFill>
                <a:latin typeface="微软雅黑"/>
                <a:cs typeface="微软雅黑"/>
              </a:rPr>
              <a:t>统软件</a:t>
            </a:r>
            <a:endParaRPr sz="3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473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7232" y="4203191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1"/>
                </a:lnTo>
                <a:lnTo>
                  <a:pt x="1564386" y="281431"/>
                </a:lnTo>
                <a:lnTo>
                  <a:pt x="841756" y="444499"/>
                </a:lnTo>
                <a:lnTo>
                  <a:pt x="620648" y="489203"/>
                </a:lnTo>
                <a:lnTo>
                  <a:pt x="199770" y="567308"/>
                </a:lnTo>
                <a:lnTo>
                  <a:pt x="0" y="600836"/>
                </a:lnTo>
                <a:lnTo>
                  <a:pt x="269875" y="638809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4"/>
                </a:lnTo>
                <a:lnTo>
                  <a:pt x="984122" y="705865"/>
                </a:lnTo>
                <a:lnTo>
                  <a:pt x="1092453" y="710310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0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1"/>
                </a:lnTo>
                <a:lnTo>
                  <a:pt x="2231770" y="634364"/>
                </a:lnTo>
                <a:lnTo>
                  <a:pt x="2372106" y="603122"/>
                </a:lnTo>
                <a:lnTo>
                  <a:pt x="2505964" y="567308"/>
                </a:lnTo>
                <a:lnTo>
                  <a:pt x="2633471" y="527176"/>
                </a:lnTo>
                <a:lnTo>
                  <a:pt x="2754629" y="482472"/>
                </a:lnTo>
                <a:lnTo>
                  <a:pt x="2871596" y="435609"/>
                </a:lnTo>
                <a:lnTo>
                  <a:pt x="2875788" y="433323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9755" y="4075176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5"/>
                </a:lnTo>
                <a:lnTo>
                  <a:pt x="1281938" y="279019"/>
                </a:lnTo>
                <a:lnTo>
                  <a:pt x="1866519" y="421894"/>
                </a:lnTo>
                <a:lnTo>
                  <a:pt x="2559558" y="575818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815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2"/>
                </a:lnTo>
                <a:lnTo>
                  <a:pt x="4857623" y="850392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6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8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7"/>
                </a:lnTo>
                <a:lnTo>
                  <a:pt x="2083308" y="113792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2"/>
                </a:lnTo>
                <a:lnTo>
                  <a:pt x="1220216" y="15621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9305" y="4088129"/>
            <a:ext cx="5468620" cy="775970"/>
          </a:xfrm>
          <a:custGeom>
            <a:avLst/>
            <a:gdLst/>
            <a:ahLst/>
            <a:cxnLst/>
            <a:rect l="l" t="t" r="r" b="b"/>
            <a:pathLst>
              <a:path w="5468620" h="775970">
                <a:moveTo>
                  <a:pt x="0" y="78232"/>
                </a:moveTo>
                <a:lnTo>
                  <a:pt x="19176" y="73787"/>
                </a:lnTo>
                <a:lnTo>
                  <a:pt x="76581" y="62611"/>
                </a:lnTo>
                <a:lnTo>
                  <a:pt x="174370" y="46990"/>
                </a:lnTo>
                <a:lnTo>
                  <a:pt x="238125" y="37973"/>
                </a:lnTo>
                <a:lnTo>
                  <a:pt x="312546" y="29083"/>
                </a:lnTo>
                <a:lnTo>
                  <a:pt x="395477" y="22352"/>
                </a:lnTo>
                <a:lnTo>
                  <a:pt x="491108" y="15621"/>
                </a:lnTo>
                <a:lnTo>
                  <a:pt x="595248" y="8890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704"/>
                </a:lnTo>
                <a:lnTo>
                  <a:pt x="2041017" y="64770"/>
                </a:lnTo>
                <a:lnTo>
                  <a:pt x="2259965" y="89408"/>
                </a:lnTo>
                <a:lnTo>
                  <a:pt x="2489581" y="118491"/>
                </a:lnTo>
                <a:lnTo>
                  <a:pt x="2731897" y="154305"/>
                </a:lnTo>
                <a:lnTo>
                  <a:pt x="2984881" y="194437"/>
                </a:lnTo>
                <a:lnTo>
                  <a:pt x="3250692" y="241427"/>
                </a:lnTo>
                <a:lnTo>
                  <a:pt x="3529203" y="297307"/>
                </a:lnTo>
                <a:lnTo>
                  <a:pt x="3820414" y="357632"/>
                </a:lnTo>
                <a:lnTo>
                  <a:pt x="4124452" y="424688"/>
                </a:lnTo>
                <a:lnTo>
                  <a:pt x="4441190" y="500761"/>
                </a:lnTo>
                <a:lnTo>
                  <a:pt x="4770755" y="583438"/>
                </a:lnTo>
                <a:lnTo>
                  <a:pt x="5113020" y="675132"/>
                </a:lnTo>
                <a:lnTo>
                  <a:pt x="5468112" y="77571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10605" y="4074414"/>
            <a:ext cx="3307079" cy="652780"/>
          </a:xfrm>
          <a:custGeom>
            <a:avLst/>
            <a:gdLst/>
            <a:ahLst/>
            <a:cxnLst/>
            <a:rect l="l" t="t" r="r" b="b"/>
            <a:pathLst>
              <a:path w="3307079" h="652779">
                <a:moveTo>
                  <a:pt x="0" y="652272"/>
                </a:moveTo>
                <a:lnTo>
                  <a:pt x="95631" y="625475"/>
                </a:lnTo>
                <a:lnTo>
                  <a:pt x="357124" y="556260"/>
                </a:lnTo>
                <a:lnTo>
                  <a:pt x="537718" y="509269"/>
                </a:lnTo>
                <a:lnTo>
                  <a:pt x="745998" y="457962"/>
                </a:lnTo>
                <a:lnTo>
                  <a:pt x="977646" y="402081"/>
                </a:lnTo>
                <a:lnTo>
                  <a:pt x="1226312" y="341756"/>
                </a:lnTo>
                <a:lnTo>
                  <a:pt x="1489837" y="283718"/>
                </a:lnTo>
                <a:lnTo>
                  <a:pt x="1759839" y="225552"/>
                </a:lnTo>
                <a:lnTo>
                  <a:pt x="2036064" y="171958"/>
                </a:lnTo>
                <a:lnTo>
                  <a:pt x="2310257" y="120650"/>
                </a:lnTo>
                <a:lnTo>
                  <a:pt x="2446274" y="98298"/>
                </a:lnTo>
                <a:lnTo>
                  <a:pt x="2578100" y="75946"/>
                </a:lnTo>
                <a:lnTo>
                  <a:pt x="2709799" y="58038"/>
                </a:lnTo>
                <a:lnTo>
                  <a:pt x="2837434" y="40259"/>
                </a:lnTo>
                <a:lnTo>
                  <a:pt x="2962783" y="26797"/>
                </a:lnTo>
                <a:lnTo>
                  <a:pt x="3081782" y="15621"/>
                </a:lnTo>
                <a:lnTo>
                  <a:pt x="3196590" y="6731"/>
                </a:lnTo>
                <a:lnTo>
                  <a:pt x="33070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4059935"/>
            <a:ext cx="8723630" cy="1327785"/>
          </a:xfrm>
          <a:custGeom>
            <a:avLst/>
            <a:gdLst/>
            <a:ahLst/>
            <a:cxnLst/>
            <a:rect l="l" t="t" r="r" b="b"/>
            <a:pathLst>
              <a:path w="8723630" h="1327785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3"/>
                </a:lnTo>
                <a:lnTo>
                  <a:pt x="564108" y="82422"/>
                </a:lnTo>
                <a:lnTo>
                  <a:pt x="478955" y="102488"/>
                </a:lnTo>
                <a:lnTo>
                  <a:pt x="398068" y="120268"/>
                </a:lnTo>
                <a:lnTo>
                  <a:pt x="327812" y="140334"/>
                </a:lnTo>
                <a:lnTo>
                  <a:pt x="206489" y="178181"/>
                </a:lnTo>
                <a:lnTo>
                  <a:pt x="157518" y="195961"/>
                </a:lnTo>
                <a:lnTo>
                  <a:pt x="51092" y="240537"/>
                </a:lnTo>
                <a:lnTo>
                  <a:pt x="0" y="267207"/>
                </a:lnTo>
                <a:lnTo>
                  <a:pt x="0" y="1327404"/>
                </a:lnTo>
                <a:lnTo>
                  <a:pt x="8719058" y="1327404"/>
                </a:lnTo>
                <a:lnTo>
                  <a:pt x="8723376" y="1320673"/>
                </a:lnTo>
                <a:lnTo>
                  <a:pt x="8723376" y="848613"/>
                </a:lnTo>
                <a:lnTo>
                  <a:pt x="7182231" y="848613"/>
                </a:lnTo>
                <a:lnTo>
                  <a:pt x="7043801" y="846327"/>
                </a:lnTo>
                <a:lnTo>
                  <a:pt x="6899148" y="841882"/>
                </a:lnTo>
                <a:lnTo>
                  <a:pt x="6750050" y="835151"/>
                </a:lnTo>
                <a:lnTo>
                  <a:pt x="6594729" y="824102"/>
                </a:lnTo>
                <a:lnTo>
                  <a:pt x="6260465" y="790701"/>
                </a:lnTo>
                <a:lnTo>
                  <a:pt x="5900674" y="743838"/>
                </a:lnTo>
                <a:lnTo>
                  <a:pt x="5709158" y="714882"/>
                </a:lnTo>
                <a:lnTo>
                  <a:pt x="5509006" y="681482"/>
                </a:lnTo>
                <a:lnTo>
                  <a:pt x="5302631" y="643636"/>
                </a:lnTo>
                <a:lnTo>
                  <a:pt x="4861941" y="556768"/>
                </a:lnTo>
                <a:lnTo>
                  <a:pt x="4387215" y="452119"/>
                </a:lnTo>
                <a:lnTo>
                  <a:pt x="4136009" y="394207"/>
                </a:lnTo>
                <a:lnTo>
                  <a:pt x="3614547" y="267207"/>
                </a:lnTo>
                <a:lnTo>
                  <a:pt x="3122803" y="164845"/>
                </a:lnTo>
                <a:lnTo>
                  <a:pt x="2892933" y="124713"/>
                </a:lnTo>
                <a:lnTo>
                  <a:pt x="2673604" y="91312"/>
                </a:lnTo>
                <a:lnTo>
                  <a:pt x="2462911" y="62356"/>
                </a:lnTo>
                <a:lnTo>
                  <a:pt x="2262759" y="40131"/>
                </a:lnTo>
                <a:lnTo>
                  <a:pt x="2073402" y="22225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27785">
                <a:moveTo>
                  <a:pt x="8723376" y="567944"/>
                </a:moveTo>
                <a:lnTo>
                  <a:pt x="8638286" y="603631"/>
                </a:lnTo>
                <a:lnTo>
                  <a:pt x="8557387" y="634745"/>
                </a:lnTo>
                <a:lnTo>
                  <a:pt x="8472170" y="663701"/>
                </a:lnTo>
                <a:lnTo>
                  <a:pt x="8295513" y="717169"/>
                </a:lnTo>
                <a:lnTo>
                  <a:pt x="8201787" y="741680"/>
                </a:lnTo>
                <a:lnTo>
                  <a:pt x="8106029" y="761745"/>
                </a:lnTo>
                <a:lnTo>
                  <a:pt x="8005953" y="781684"/>
                </a:lnTo>
                <a:lnTo>
                  <a:pt x="7901686" y="799591"/>
                </a:lnTo>
                <a:lnTo>
                  <a:pt x="7680325" y="826262"/>
                </a:lnTo>
                <a:lnTo>
                  <a:pt x="7441946" y="844041"/>
                </a:lnTo>
                <a:lnTo>
                  <a:pt x="7314184" y="848613"/>
                </a:lnTo>
                <a:lnTo>
                  <a:pt x="8723376" y="848613"/>
                </a:lnTo>
                <a:lnTo>
                  <a:pt x="8723376" y="56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49323" y="2873121"/>
            <a:ext cx="517144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latin typeface="Times New Roman"/>
                <a:cs typeface="Times New Roman"/>
              </a:rPr>
              <a:t>8.1</a:t>
            </a:r>
            <a:r>
              <a:rPr dirty="0" sz="5400" spc="-95">
                <a:latin typeface="Times New Roman"/>
                <a:cs typeface="Times New Roman"/>
              </a:rPr>
              <a:t> </a:t>
            </a:r>
            <a:r>
              <a:rPr dirty="0" sz="5400">
                <a:latin typeface="微软雅黑"/>
                <a:cs typeface="微软雅黑"/>
              </a:rPr>
              <a:t>虚</a:t>
            </a:r>
            <a:r>
              <a:rPr dirty="0" sz="5400" spc="15">
                <a:latin typeface="微软雅黑"/>
                <a:cs typeface="微软雅黑"/>
              </a:rPr>
              <a:t>拟</a:t>
            </a:r>
            <a:r>
              <a:rPr dirty="0" sz="5400">
                <a:latin typeface="微软雅黑"/>
                <a:cs typeface="微软雅黑"/>
              </a:rPr>
              <a:t>存储概念</a:t>
            </a:r>
            <a:endParaRPr sz="5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125" y="746887"/>
            <a:ext cx="447738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>
                <a:latin typeface="微软雅黑"/>
                <a:cs typeface="微软雅黑"/>
              </a:rPr>
              <a:t>本</a:t>
            </a:r>
            <a:r>
              <a:rPr dirty="0" sz="5000" spc="25">
                <a:latin typeface="微软雅黑"/>
                <a:cs typeface="微软雅黑"/>
              </a:rPr>
              <a:t>主</a:t>
            </a:r>
            <a:r>
              <a:rPr dirty="0" sz="5000">
                <a:latin typeface="微软雅黑"/>
                <a:cs typeface="微软雅黑"/>
              </a:rPr>
              <a:t>题教学目标</a:t>
            </a:r>
            <a:endParaRPr sz="5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016" y="2117032"/>
            <a:ext cx="4601845" cy="2585720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245"/>
              </a:spcBef>
              <a:buClr>
                <a:srgbClr val="30B6FC"/>
              </a:buClr>
              <a:buFont typeface="Candara"/>
              <a:buAutoNum type="arabicPeriod"/>
              <a:tabLst>
                <a:tab pos="622300" algn="l"/>
                <a:tab pos="622935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了解虚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拟存储管理的基本特点</a:t>
            </a:r>
            <a:endParaRPr sz="2400">
              <a:latin typeface="微软雅黑"/>
              <a:cs typeface="微软雅黑"/>
            </a:endParaRPr>
          </a:p>
          <a:p>
            <a:pPr marL="622300" indent="-609600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Candara"/>
              <a:buAutoNum type="arabicPeriod"/>
              <a:tabLst>
                <a:tab pos="622300" algn="l"/>
                <a:tab pos="622935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掌握页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式虚拟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存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储管理</a:t>
            </a:r>
            <a:endParaRPr sz="2400">
              <a:latin typeface="微软雅黑"/>
              <a:cs typeface="微软雅黑"/>
            </a:endParaRPr>
          </a:p>
          <a:p>
            <a:pPr marL="622300" indent="-609600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Candara"/>
              <a:buAutoNum type="arabicPeriod"/>
              <a:tabLst>
                <a:tab pos="622300" algn="l"/>
                <a:tab pos="622935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掌握段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式虚拟存储管理</a:t>
            </a:r>
            <a:endParaRPr sz="2400">
              <a:latin typeface="微软雅黑"/>
              <a:cs typeface="微软雅黑"/>
            </a:endParaRPr>
          </a:p>
          <a:p>
            <a:pPr marL="622300" indent="-609600">
              <a:lnSpc>
                <a:spcPct val="100000"/>
              </a:lnSpc>
              <a:spcBef>
                <a:spcPts val="1150"/>
              </a:spcBef>
              <a:buClr>
                <a:srgbClr val="30B6FC"/>
              </a:buClr>
              <a:buFont typeface="Candara"/>
              <a:buAutoNum type="arabicPeriod"/>
              <a:tabLst>
                <a:tab pos="622300" algn="l"/>
                <a:tab pos="622935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掌握页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面调度策略与算法</a:t>
            </a:r>
            <a:endParaRPr sz="2400">
              <a:latin typeface="微软雅黑"/>
              <a:cs typeface="微软雅黑"/>
            </a:endParaRPr>
          </a:p>
          <a:p>
            <a:pPr marL="622300" indent="-609600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Candara"/>
              <a:buAutoNum type="arabicPeriod"/>
              <a:tabLst>
                <a:tab pos="622300" algn="l"/>
                <a:tab pos="622935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了解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Pentium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的地址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转换机构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308" y="923924"/>
            <a:ext cx="34391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Virtual</a:t>
            </a:r>
            <a:r>
              <a:rPr dirty="0" sz="4000" spc="-45"/>
              <a:t> </a:t>
            </a:r>
            <a:r>
              <a:rPr dirty="0" sz="4000" spc="-5"/>
              <a:t>Memory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50467" y="2615564"/>
            <a:ext cx="3377565" cy="222059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FF0000"/>
                </a:solidFill>
                <a:latin typeface="Candara"/>
                <a:cs typeface="Candara"/>
              </a:rPr>
              <a:t>Introduction </a:t>
            </a:r>
            <a:r>
              <a:rPr dirty="0" sz="2400" b="1">
                <a:solidFill>
                  <a:srgbClr val="FF0000"/>
                </a:solidFill>
                <a:latin typeface="Candara"/>
                <a:cs typeface="Candara"/>
              </a:rPr>
              <a:t>to</a:t>
            </a:r>
            <a:r>
              <a:rPr dirty="0" sz="2400" spc="10" b="1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ndara"/>
                <a:cs typeface="Candara"/>
              </a:rPr>
              <a:t>VM</a:t>
            </a:r>
            <a:endParaRPr sz="24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Paging</a:t>
            </a:r>
            <a:endParaRPr sz="24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Segmentation</a:t>
            </a:r>
            <a:endParaRPr sz="24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OS Software for</a:t>
            </a:r>
            <a:r>
              <a:rPr dirty="0" sz="2400" spc="-12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Paging</a:t>
            </a:r>
            <a:endParaRPr sz="24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Pentium</a:t>
            </a:r>
            <a:r>
              <a:rPr dirty="0" sz="2400" spc="1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10" b="1">
                <a:solidFill>
                  <a:srgbClr val="073D86"/>
                </a:solidFill>
                <a:latin typeface="Candara"/>
                <a:cs typeface="Candara"/>
              </a:rPr>
              <a:t>Example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473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7232" y="4203191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1"/>
                </a:lnTo>
                <a:lnTo>
                  <a:pt x="1564386" y="281431"/>
                </a:lnTo>
                <a:lnTo>
                  <a:pt x="841756" y="444499"/>
                </a:lnTo>
                <a:lnTo>
                  <a:pt x="620648" y="489203"/>
                </a:lnTo>
                <a:lnTo>
                  <a:pt x="199770" y="567308"/>
                </a:lnTo>
                <a:lnTo>
                  <a:pt x="0" y="600836"/>
                </a:lnTo>
                <a:lnTo>
                  <a:pt x="269875" y="638809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4"/>
                </a:lnTo>
                <a:lnTo>
                  <a:pt x="984122" y="705865"/>
                </a:lnTo>
                <a:lnTo>
                  <a:pt x="1092453" y="710310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0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1"/>
                </a:lnTo>
                <a:lnTo>
                  <a:pt x="2231770" y="634364"/>
                </a:lnTo>
                <a:lnTo>
                  <a:pt x="2372106" y="603122"/>
                </a:lnTo>
                <a:lnTo>
                  <a:pt x="2505964" y="567308"/>
                </a:lnTo>
                <a:lnTo>
                  <a:pt x="2633471" y="527176"/>
                </a:lnTo>
                <a:lnTo>
                  <a:pt x="2754629" y="482472"/>
                </a:lnTo>
                <a:lnTo>
                  <a:pt x="2871596" y="435609"/>
                </a:lnTo>
                <a:lnTo>
                  <a:pt x="2875788" y="433323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9755" y="4075176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5"/>
                </a:lnTo>
                <a:lnTo>
                  <a:pt x="1281938" y="279019"/>
                </a:lnTo>
                <a:lnTo>
                  <a:pt x="1866519" y="421894"/>
                </a:lnTo>
                <a:lnTo>
                  <a:pt x="2559558" y="575818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815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2"/>
                </a:lnTo>
                <a:lnTo>
                  <a:pt x="4857623" y="850392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6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8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7"/>
                </a:lnTo>
                <a:lnTo>
                  <a:pt x="2083308" y="113792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2"/>
                </a:lnTo>
                <a:lnTo>
                  <a:pt x="1220216" y="15621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9305" y="4088129"/>
            <a:ext cx="5468620" cy="775970"/>
          </a:xfrm>
          <a:custGeom>
            <a:avLst/>
            <a:gdLst/>
            <a:ahLst/>
            <a:cxnLst/>
            <a:rect l="l" t="t" r="r" b="b"/>
            <a:pathLst>
              <a:path w="5468620" h="775970">
                <a:moveTo>
                  <a:pt x="0" y="78232"/>
                </a:moveTo>
                <a:lnTo>
                  <a:pt x="19176" y="73787"/>
                </a:lnTo>
                <a:lnTo>
                  <a:pt x="76581" y="62611"/>
                </a:lnTo>
                <a:lnTo>
                  <a:pt x="174370" y="46990"/>
                </a:lnTo>
                <a:lnTo>
                  <a:pt x="238125" y="37973"/>
                </a:lnTo>
                <a:lnTo>
                  <a:pt x="312546" y="29083"/>
                </a:lnTo>
                <a:lnTo>
                  <a:pt x="395477" y="22352"/>
                </a:lnTo>
                <a:lnTo>
                  <a:pt x="491108" y="15621"/>
                </a:lnTo>
                <a:lnTo>
                  <a:pt x="595248" y="8890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704"/>
                </a:lnTo>
                <a:lnTo>
                  <a:pt x="2041017" y="64770"/>
                </a:lnTo>
                <a:lnTo>
                  <a:pt x="2259965" y="89408"/>
                </a:lnTo>
                <a:lnTo>
                  <a:pt x="2489581" y="118491"/>
                </a:lnTo>
                <a:lnTo>
                  <a:pt x="2731897" y="154305"/>
                </a:lnTo>
                <a:lnTo>
                  <a:pt x="2984881" y="194437"/>
                </a:lnTo>
                <a:lnTo>
                  <a:pt x="3250692" y="241427"/>
                </a:lnTo>
                <a:lnTo>
                  <a:pt x="3529203" y="297307"/>
                </a:lnTo>
                <a:lnTo>
                  <a:pt x="3820414" y="357632"/>
                </a:lnTo>
                <a:lnTo>
                  <a:pt x="4124452" y="424688"/>
                </a:lnTo>
                <a:lnTo>
                  <a:pt x="4441190" y="500761"/>
                </a:lnTo>
                <a:lnTo>
                  <a:pt x="4770755" y="583438"/>
                </a:lnTo>
                <a:lnTo>
                  <a:pt x="5113020" y="675132"/>
                </a:lnTo>
                <a:lnTo>
                  <a:pt x="5468112" y="77571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10605" y="4074414"/>
            <a:ext cx="3307079" cy="652780"/>
          </a:xfrm>
          <a:custGeom>
            <a:avLst/>
            <a:gdLst/>
            <a:ahLst/>
            <a:cxnLst/>
            <a:rect l="l" t="t" r="r" b="b"/>
            <a:pathLst>
              <a:path w="3307079" h="652779">
                <a:moveTo>
                  <a:pt x="0" y="652272"/>
                </a:moveTo>
                <a:lnTo>
                  <a:pt x="95631" y="625475"/>
                </a:lnTo>
                <a:lnTo>
                  <a:pt x="357124" y="556260"/>
                </a:lnTo>
                <a:lnTo>
                  <a:pt x="537718" y="509269"/>
                </a:lnTo>
                <a:lnTo>
                  <a:pt x="745998" y="457962"/>
                </a:lnTo>
                <a:lnTo>
                  <a:pt x="977646" y="402081"/>
                </a:lnTo>
                <a:lnTo>
                  <a:pt x="1226312" y="341756"/>
                </a:lnTo>
                <a:lnTo>
                  <a:pt x="1489837" y="283718"/>
                </a:lnTo>
                <a:lnTo>
                  <a:pt x="1759839" y="225552"/>
                </a:lnTo>
                <a:lnTo>
                  <a:pt x="2036064" y="171958"/>
                </a:lnTo>
                <a:lnTo>
                  <a:pt x="2310257" y="120650"/>
                </a:lnTo>
                <a:lnTo>
                  <a:pt x="2446274" y="98298"/>
                </a:lnTo>
                <a:lnTo>
                  <a:pt x="2578100" y="75946"/>
                </a:lnTo>
                <a:lnTo>
                  <a:pt x="2709799" y="58038"/>
                </a:lnTo>
                <a:lnTo>
                  <a:pt x="2837434" y="40259"/>
                </a:lnTo>
                <a:lnTo>
                  <a:pt x="2962783" y="26797"/>
                </a:lnTo>
                <a:lnTo>
                  <a:pt x="3081782" y="15621"/>
                </a:lnTo>
                <a:lnTo>
                  <a:pt x="3196590" y="6731"/>
                </a:lnTo>
                <a:lnTo>
                  <a:pt x="33070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4059935"/>
            <a:ext cx="8723630" cy="1327785"/>
          </a:xfrm>
          <a:custGeom>
            <a:avLst/>
            <a:gdLst/>
            <a:ahLst/>
            <a:cxnLst/>
            <a:rect l="l" t="t" r="r" b="b"/>
            <a:pathLst>
              <a:path w="8723630" h="1327785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3"/>
                </a:lnTo>
                <a:lnTo>
                  <a:pt x="564108" y="82422"/>
                </a:lnTo>
                <a:lnTo>
                  <a:pt x="478955" y="102488"/>
                </a:lnTo>
                <a:lnTo>
                  <a:pt x="398068" y="120268"/>
                </a:lnTo>
                <a:lnTo>
                  <a:pt x="327812" y="140334"/>
                </a:lnTo>
                <a:lnTo>
                  <a:pt x="206489" y="178181"/>
                </a:lnTo>
                <a:lnTo>
                  <a:pt x="157518" y="195961"/>
                </a:lnTo>
                <a:lnTo>
                  <a:pt x="51092" y="240537"/>
                </a:lnTo>
                <a:lnTo>
                  <a:pt x="0" y="267207"/>
                </a:lnTo>
                <a:lnTo>
                  <a:pt x="0" y="1327404"/>
                </a:lnTo>
                <a:lnTo>
                  <a:pt x="8719058" y="1327404"/>
                </a:lnTo>
                <a:lnTo>
                  <a:pt x="8723376" y="1320673"/>
                </a:lnTo>
                <a:lnTo>
                  <a:pt x="8723376" y="848613"/>
                </a:lnTo>
                <a:lnTo>
                  <a:pt x="7182231" y="848613"/>
                </a:lnTo>
                <a:lnTo>
                  <a:pt x="7043801" y="846327"/>
                </a:lnTo>
                <a:lnTo>
                  <a:pt x="6899148" y="841882"/>
                </a:lnTo>
                <a:lnTo>
                  <a:pt x="6750050" y="835151"/>
                </a:lnTo>
                <a:lnTo>
                  <a:pt x="6594729" y="824102"/>
                </a:lnTo>
                <a:lnTo>
                  <a:pt x="6260465" y="790701"/>
                </a:lnTo>
                <a:lnTo>
                  <a:pt x="5900674" y="743838"/>
                </a:lnTo>
                <a:lnTo>
                  <a:pt x="5709158" y="714882"/>
                </a:lnTo>
                <a:lnTo>
                  <a:pt x="5509006" y="681482"/>
                </a:lnTo>
                <a:lnTo>
                  <a:pt x="5302631" y="643636"/>
                </a:lnTo>
                <a:lnTo>
                  <a:pt x="4861941" y="556768"/>
                </a:lnTo>
                <a:lnTo>
                  <a:pt x="4387215" y="452119"/>
                </a:lnTo>
                <a:lnTo>
                  <a:pt x="4136009" y="394207"/>
                </a:lnTo>
                <a:lnTo>
                  <a:pt x="3614547" y="267207"/>
                </a:lnTo>
                <a:lnTo>
                  <a:pt x="3122803" y="164845"/>
                </a:lnTo>
                <a:lnTo>
                  <a:pt x="2892933" y="124713"/>
                </a:lnTo>
                <a:lnTo>
                  <a:pt x="2673604" y="91312"/>
                </a:lnTo>
                <a:lnTo>
                  <a:pt x="2462911" y="62356"/>
                </a:lnTo>
                <a:lnTo>
                  <a:pt x="2262759" y="40131"/>
                </a:lnTo>
                <a:lnTo>
                  <a:pt x="2073402" y="22225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27785">
                <a:moveTo>
                  <a:pt x="8723376" y="567944"/>
                </a:moveTo>
                <a:lnTo>
                  <a:pt x="8638286" y="603631"/>
                </a:lnTo>
                <a:lnTo>
                  <a:pt x="8557387" y="634745"/>
                </a:lnTo>
                <a:lnTo>
                  <a:pt x="8472170" y="663701"/>
                </a:lnTo>
                <a:lnTo>
                  <a:pt x="8295513" y="717169"/>
                </a:lnTo>
                <a:lnTo>
                  <a:pt x="8201787" y="741680"/>
                </a:lnTo>
                <a:lnTo>
                  <a:pt x="8106029" y="761745"/>
                </a:lnTo>
                <a:lnTo>
                  <a:pt x="8005953" y="781684"/>
                </a:lnTo>
                <a:lnTo>
                  <a:pt x="7901686" y="799591"/>
                </a:lnTo>
                <a:lnTo>
                  <a:pt x="7680325" y="826262"/>
                </a:lnTo>
                <a:lnTo>
                  <a:pt x="7441946" y="844041"/>
                </a:lnTo>
                <a:lnTo>
                  <a:pt x="7314184" y="848613"/>
                </a:lnTo>
                <a:lnTo>
                  <a:pt x="8723376" y="848613"/>
                </a:lnTo>
                <a:lnTo>
                  <a:pt x="8723376" y="56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64563" y="2034362"/>
            <a:ext cx="574421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latin typeface="Times New Roman"/>
                <a:cs typeface="Times New Roman"/>
              </a:rPr>
              <a:t>8.1</a:t>
            </a:r>
            <a:r>
              <a:rPr dirty="0" sz="6000" spc="-85">
                <a:latin typeface="Times New Roman"/>
                <a:cs typeface="Times New Roman"/>
              </a:rPr>
              <a:t> </a:t>
            </a:r>
            <a:r>
              <a:rPr dirty="0" sz="6000">
                <a:latin typeface="微软雅黑"/>
                <a:cs typeface="微软雅黑"/>
              </a:rPr>
              <a:t>虚</a:t>
            </a:r>
            <a:r>
              <a:rPr dirty="0" sz="6000" spc="10">
                <a:latin typeface="微软雅黑"/>
                <a:cs typeface="微软雅黑"/>
              </a:rPr>
              <a:t>拟</a:t>
            </a:r>
            <a:r>
              <a:rPr dirty="0" sz="6000">
                <a:latin typeface="微软雅黑"/>
                <a:cs typeface="微软雅黑"/>
              </a:rPr>
              <a:t>存储概念</a:t>
            </a:r>
            <a:endParaRPr sz="6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950" y="346075"/>
            <a:ext cx="729678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华文新魏"/>
                <a:cs typeface="华文新魏"/>
              </a:rPr>
              <a:t>页表项的直接映射和关联映射</a:t>
            </a:r>
          </a:p>
        </p:txBody>
      </p:sp>
      <p:sp>
        <p:nvSpPr>
          <p:cNvPr id="3" name="object 3"/>
          <p:cNvSpPr/>
          <p:nvPr/>
        </p:nvSpPr>
        <p:spPr>
          <a:xfrm>
            <a:off x="192968" y="1320564"/>
            <a:ext cx="8605666" cy="5399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85956" y="6396121"/>
            <a:ext cx="1820545" cy="281305"/>
          </a:xfrm>
          <a:custGeom>
            <a:avLst/>
            <a:gdLst/>
            <a:ahLst/>
            <a:cxnLst/>
            <a:rect l="l" t="t" r="r" b="b"/>
            <a:pathLst>
              <a:path w="1820545" h="281304">
                <a:moveTo>
                  <a:pt x="1754284" y="0"/>
                </a:moveTo>
                <a:lnTo>
                  <a:pt x="66207" y="0"/>
                </a:lnTo>
                <a:lnTo>
                  <a:pt x="40438" y="5198"/>
                </a:lnTo>
                <a:lnTo>
                  <a:pt x="19393" y="19375"/>
                </a:lnTo>
                <a:lnTo>
                  <a:pt x="5203" y="40402"/>
                </a:lnTo>
                <a:lnTo>
                  <a:pt x="0" y="66153"/>
                </a:lnTo>
                <a:lnTo>
                  <a:pt x="0" y="215006"/>
                </a:lnTo>
                <a:lnTo>
                  <a:pt x="5203" y="240756"/>
                </a:lnTo>
                <a:lnTo>
                  <a:pt x="19393" y="261784"/>
                </a:lnTo>
                <a:lnTo>
                  <a:pt x="40438" y="275962"/>
                </a:lnTo>
                <a:lnTo>
                  <a:pt x="66207" y="281161"/>
                </a:lnTo>
                <a:lnTo>
                  <a:pt x="1754284" y="281160"/>
                </a:lnTo>
                <a:lnTo>
                  <a:pt x="1780048" y="275961"/>
                </a:lnTo>
                <a:lnTo>
                  <a:pt x="1801094" y="261784"/>
                </a:lnTo>
                <a:lnTo>
                  <a:pt x="1815287" y="240756"/>
                </a:lnTo>
                <a:lnTo>
                  <a:pt x="1820492" y="215006"/>
                </a:lnTo>
                <a:lnTo>
                  <a:pt x="1820492" y="66153"/>
                </a:lnTo>
                <a:lnTo>
                  <a:pt x="1815287" y="40402"/>
                </a:lnTo>
                <a:lnTo>
                  <a:pt x="1801094" y="19375"/>
                </a:lnTo>
                <a:lnTo>
                  <a:pt x="1780048" y="5198"/>
                </a:lnTo>
                <a:lnTo>
                  <a:pt x="17542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84933" y="6371542"/>
            <a:ext cx="115252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latin typeface="Times New Roman"/>
                <a:cs typeface="Times New Roman"/>
              </a:rPr>
              <a:t>(a)</a:t>
            </a:r>
            <a:r>
              <a:rPr dirty="0" sz="1650" spc="-80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宋体"/>
                <a:cs typeface="宋体"/>
              </a:rPr>
              <a:t>直接映射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55157" y="6396121"/>
            <a:ext cx="2251075" cy="281305"/>
          </a:xfrm>
          <a:custGeom>
            <a:avLst/>
            <a:gdLst/>
            <a:ahLst/>
            <a:cxnLst/>
            <a:rect l="l" t="t" r="r" b="b"/>
            <a:pathLst>
              <a:path w="2251075" h="281304">
                <a:moveTo>
                  <a:pt x="2184506" y="0"/>
                </a:moveTo>
                <a:lnTo>
                  <a:pt x="66207" y="0"/>
                </a:lnTo>
                <a:lnTo>
                  <a:pt x="40443" y="5198"/>
                </a:lnTo>
                <a:lnTo>
                  <a:pt x="19398" y="19375"/>
                </a:lnTo>
                <a:lnTo>
                  <a:pt x="5205" y="40402"/>
                </a:lnTo>
                <a:lnTo>
                  <a:pt x="0" y="66153"/>
                </a:lnTo>
                <a:lnTo>
                  <a:pt x="0" y="215006"/>
                </a:lnTo>
                <a:lnTo>
                  <a:pt x="5205" y="240756"/>
                </a:lnTo>
                <a:lnTo>
                  <a:pt x="19398" y="261784"/>
                </a:lnTo>
                <a:lnTo>
                  <a:pt x="40443" y="275962"/>
                </a:lnTo>
                <a:lnTo>
                  <a:pt x="66207" y="281161"/>
                </a:lnTo>
                <a:lnTo>
                  <a:pt x="2184506" y="281160"/>
                </a:lnTo>
                <a:lnTo>
                  <a:pt x="2210320" y="275961"/>
                </a:lnTo>
                <a:lnTo>
                  <a:pt x="2231360" y="261784"/>
                </a:lnTo>
                <a:lnTo>
                  <a:pt x="2245525" y="240756"/>
                </a:lnTo>
                <a:lnTo>
                  <a:pt x="2250714" y="215006"/>
                </a:lnTo>
                <a:lnTo>
                  <a:pt x="2250714" y="66153"/>
                </a:lnTo>
                <a:lnTo>
                  <a:pt x="2245525" y="40402"/>
                </a:lnTo>
                <a:lnTo>
                  <a:pt x="2231360" y="19375"/>
                </a:lnTo>
                <a:lnTo>
                  <a:pt x="2210320" y="5198"/>
                </a:lnTo>
                <a:lnTo>
                  <a:pt x="21845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54134" y="6371542"/>
            <a:ext cx="116395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latin typeface="Times New Roman"/>
                <a:cs typeface="Times New Roman"/>
              </a:rPr>
              <a:t>(b)</a:t>
            </a:r>
            <a:r>
              <a:rPr dirty="0" sz="1650" spc="-80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宋体"/>
                <a:cs typeface="宋体"/>
              </a:rPr>
              <a:t>关联映射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2968" y="1363443"/>
            <a:ext cx="1323975" cy="281305"/>
          </a:xfrm>
          <a:custGeom>
            <a:avLst/>
            <a:gdLst/>
            <a:ahLst/>
            <a:cxnLst/>
            <a:rect l="l" t="t" r="r" b="b"/>
            <a:pathLst>
              <a:path w="1323975" h="281305">
                <a:moveTo>
                  <a:pt x="1257772" y="0"/>
                </a:moveTo>
                <a:lnTo>
                  <a:pt x="66199" y="0"/>
                </a:lnTo>
                <a:lnTo>
                  <a:pt x="40431" y="5201"/>
                </a:lnTo>
                <a:lnTo>
                  <a:pt x="19389" y="19385"/>
                </a:lnTo>
                <a:lnTo>
                  <a:pt x="5202" y="40417"/>
                </a:lnTo>
                <a:lnTo>
                  <a:pt x="0" y="66164"/>
                </a:lnTo>
                <a:lnTo>
                  <a:pt x="0" y="214948"/>
                </a:lnTo>
                <a:lnTo>
                  <a:pt x="5202" y="240695"/>
                </a:lnTo>
                <a:lnTo>
                  <a:pt x="19389" y="261727"/>
                </a:lnTo>
                <a:lnTo>
                  <a:pt x="40431" y="275911"/>
                </a:lnTo>
                <a:lnTo>
                  <a:pt x="66199" y="281113"/>
                </a:lnTo>
                <a:lnTo>
                  <a:pt x="1257772" y="281113"/>
                </a:lnTo>
                <a:lnTo>
                  <a:pt x="1283536" y="275911"/>
                </a:lnTo>
                <a:lnTo>
                  <a:pt x="1304582" y="261727"/>
                </a:lnTo>
                <a:lnTo>
                  <a:pt x="1318775" y="240695"/>
                </a:lnTo>
                <a:lnTo>
                  <a:pt x="1323980" y="214948"/>
                </a:lnTo>
                <a:lnTo>
                  <a:pt x="1323980" y="66164"/>
                </a:lnTo>
                <a:lnTo>
                  <a:pt x="1318775" y="40417"/>
                </a:lnTo>
                <a:lnTo>
                  <a:pt x="1304582" y="19385"/>
                </a:lnTo>
                <a:lnTo>
                  <a:pt x="1283536" y="5201"/>
                </a:lnTo>
                <a:lnTo>
                  <a:pt x="1257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1945" y="1338840"/>
            <a:ext cx="65595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5">
                <a:latin typeface="宋体"/>
                <a:cs typeface="宋体"/>
              </a:rPr>
              <a:t>虚地址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29742" y="1318633"/>
            <a:ext cx="1324610" cy="281305"/>
          </a:xfrm>
          <a:custGeom>
            <a:avLst/>
            <a:gdLst/>
            <a:ahLst/>
            <a:cxnLst/>
            <a:rect l="l" t="t" r="r" b="b"/>
            <a:pathLst>
              <a:path w="1324610" h="281305">
                <a:moveTo>
                  <a:pt x="1257831" y="0"/>
                </a:moveTo>
                <a:lnTo>
                  <a:pt x="66207" y="0"/>
                </a:lnTo>
                <a:lnTo>
                  <a:pt x="40443" y="5185"/>
                </a:lnTo>
                <a:lnTo>
                  <a:pt x="19398" y="19341"/>
                </a:lnTo>
                <a:lnTo>
                  <a:pt x="5205" y="40368"/>
                </a:lnTo>
                <a:lnTo>
                  <a:pt x="0" y="66164"/>
                </a:lnTo>
                <a:lnTo>
                  <a:pt x="0" y="214948"/>
                </a:lnTo>
                <a:lnTo>
                  <a:pt x="5205" y="240695"/>
                </a:lnTo>
                <a:lnTo>
                  <a:pt x="19398" y="261727"/>
                </a:lnTo>
                <a:lnTo>
                  <a:pt x="40443" y="275911"/>
                </a:lnTo>
                <a:lnTo>
                  <a:pt x="66207" y="281113"/>
                </a:lnTo>
                <a:lnTo>
                  <a:pt x="1257831" y="281113"/>
                </a:lnTo>
                <a:lnTo>
                  <a:pt x="1283595" y="275911"/>
                </a:lnTo>
                <a:lnTo>
                  <a:pt x="1304640" y="261727"/>
                </a:lnTo>
                <a:lnTo>
                  <a:pt x="1318833" y="240695"/>
                </a:lnTo>
                <a:lnTo>
                  <a:pt x="1324039" y="214948"/>
                </a:lnTo>
                <a:lnTo>
                  <a:pt x="1324039" y="66164"/>
                </a:lnTo>
                <a:lnTo>
                  <a:pt x="1318833" y="40368"/>
                </a:lnTo>
                <a:lnTo>
                  <a:pt x="1304640" y="19341"/>
                </a:lnTo>
                <a:lnTo>
                  <a:pt x="1283595" y="5185"/>
                </a:lnTo>
                <a:lnTo>
                  <a:pt x="12578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28718" y="1294030"/>
            <a:ext cx="65595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5">
                <a:latin typeface="宋体"/>
                <a:cs typeface="宋体"/>
              </a:rPr>
              <a:t>虚地址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08572" y="5817242"/>
            <a:ext cx="1323975" cy="281305"/>
          </a:xfrm>
          <a:custGeom>
            <a:avLst/>
            <a:gdLst/>
            <a:ahLst/>
            <a:cxnLst/>
            <a:rect l="l" t="t" r="r" b="b"/>
            <a:pathLst>
              <a:path w="1323975" h="281304">
                <a:moveTo>
                  <a:pt x="1257714" y="0"/>
                </a:moveTo>
                <a:lnTo>
                  <a:pt x="66207" y="0"/>
                </a:lnTo>
                <a:lnTo>
                  <a:pt x="40443" y="5198"/>
                </a:lnTo>
                <a:lnTo>
                  <a:pt x="19398" y="19375"/>
                </a:lnTo>
                <a:lnTo>
                  <a:pt x="5205" y="40402"/>
                </a:lnTo>
                <a:lnTo>
                  <a:pt x="0" y="66153"/>
                </a:lnTo>
                <a:lnTo>
                  <a:pt x="0" y="215006"/>
                </a:lnTo>
                <a:lnTo>
                  <a:pt x="5205" y="240759"/>
                </a:lnTo>
                <a:lnTo>
                  <a:pt x="19398" y="261790"/>
                </a:lnTo>
                <a:lnTo>
                  <a:pt x="40443" y="275971"/>
                </a:lnTo>
                <a:lnTo>
                  <a:pt x="66207" y="281171"/>
                </a:lnTo>
                <a:lnTo>
                  <a:pt x="1257714" y="281171"/>
                </a:lnTo>
                <a:lnTo>
                  <a:pt x="1283527" y="275971"/>
                </a:lnTo>
                <a:lnTo>
                  <a:pt x="1304567" y="261790"/>
                </a:lnTo>
                <a:lnTo>
                  <a:pt x="1318733" y="240759"/>
                </a:lnTo>
                <a:lnTo>
                  <a:pt x="1323922" y="215006"/>
                </a:lnTo>
                <a:lnTo>
                  <a:pt x="1323922" y="66153"/>
                </a:lnTo>
                <a:lnTo>
                  <a:pt x="1318733" y="40402"/>
                </a:lnTo>
                <a:lnTo>
                  <a:pt x="1304567" y="19375"/>
                </a:lnTo>
                <a:lnTo>
                  <a:pt x="1283527" y="5198"/>
                </a:lnTo>
                <a:lnTo>
                  <a:pt x="12577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707549" y="5792674"/>
            <a:ext cx="65595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5">
                <a:latin typeface="宋体"/>
                <a:cs typeface="宋体"/>
              </a:rPr>
              <a:t>实地址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36440" y="5850325"/>
            <a:ext cx="997585" cy="281305"/>
          </a:xfrm>
          <a:custGeom>
            <a:avLst/>
            <a:gdLst/>
            <a:ahLst/>
            <a:cxnLst/>
            <a:rect l="l" t="t" r="r" b="b"/>
            <a:pathLst>
              <a:path w="997584" h="281304">
                <a:moveTo>
                  <a:pt x="930762" y="0"/>
                </a:moveTo>
                <a:lnTo>
                  <a:pt x="66207" y="0"/>
                </a:lnTo>
                <a:lnTo>
                  <a:pt x="40443" y="5198"/>
                </a:lnTo>
                <a:lnTo>
                  <a:pt x="19398" y="19375"/>
                </a:lnTo>
                <a:lnTo>
                  <a:pt x="5205" y="40402"/>
                </a:lnTo>
                <a:lnTo>
                  <a:pt x="0" y="66153"/>
                </a:lnTo>
                <a:lnTo>
                  <a:pt x="0" y="215006"/>
                </a:lnTo>
                <a:lnTo>
                  <a:pt x="5205" y="240757"/>
                </a:lnTo>
                <a:lnTo>
                  <a:pt x="19398" y="261784"/>
                </a:lnTo>
                <a:lnTo>
                  <a:pt x="40443" y="275961"/>
                </a:lnTo>
                <a:lnTo>
                  <a:pt x="66207" y="281160"/>
                </a:lnTo>
                <a:lnTo>
                  <a:pt x="930762" y="281160"/>
                </a:lnTo>
                <a:lnTo>
                  <a:pt x="956526" y="275961"/>
                </a:lnTo>
                <a:lnTo>
                  <a:pt x="977572" y="261784"/>
                </a:lnTo>
                <a:lnTo>
                  <a:pt x="991764" y="240757"/>
                </a:lnTo>
                <a:lnTo>
                  <a:pt x="996970" y="215006"/>
                </a:lnTo>
                <a:lnTo>
                  <a:pt x="996970" y="66153"/>
                </a:lnTo>
                <a:lnTo>
                  <a:pt x="991764" y="40402"/>
                </a:lnTo>
                <a:lnTo>
                  <a:pt x="977572" y="19375"/>
                </a:lnTo>
                <a:lnTo>
                  <a:pt x="956526" y="5198"/>
                </a:lnTo>
                <a:lnTo>
                  <a:pt x="930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635417" y="5825757"/>
            <a:ext cx="65595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5">
                <a:latin typeface="宋体"/>
                <a:cs typeface="宋体"/>
              </a:rPr>
              <a:t>实地址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90326" y="5643579"/>
            <a:ext cx="1990089" cy="306070"/>
          </a:xfrm>
          <a:custGeom>
            <a:avLst/>
            <a:gdLst/>
            <a:ahLst/>
            <a:cxnLst/>
            <a:rect l="l" t="t" r="r" b="b"/>
            <a:pathLst>
              <a:path w="1990090" h="306070">
                <a:moveTo>
                  <a:pt x="1923762" y="0"/>
                </a:moveTo>
                <a:lnTo>
                  <a:pt x="66207" y="0"/>
                </a:lnTo>
                <a:lnTo>
                  <a:pt x="40443" y="5200"/>
                </a:lnTo>
                <a:lnTo>
                  <a:pt x="19398" y="19381"/>
                </a:lnTo>
                <a:lnTo>
                  <a:pt x="5205" y="40412"/>
                </a:lnTo>
                <a:lnTo>
                  <a:pt x="0" y="66164"/>
                </a:lnTo>
                <a:lnTo>
                  <a:pt x="0" y="239815"/>
                </a:lnTo>
                <a:lnTo>
                  <a:pt x="5205" y="265572"/>
                </a:lnTo>
                <a:lnTo>
                  <a:pt x="19398" y="286603"/>
                </a:lnTo>
                <a:lnTo>
                  <a:pt x="40443" y="300782"/>
                </a:lnTo>
                <a:lnTo>
                  <a:pt x="66207" y="305980"/>
                </a:lnTo>
                <a:lnTo>
                  <a:pt x="1923762" y="305980"/>
                </a:lnTo>
                <a:lnTo>
                  <a:pt x="1949526" y="300782"/>
                </a:lnTo>
                <a:lnTo>
                  <a:pt x="1970572" y="286603"/>
                </a:lnTo>
                <a:lnTo>
                  <a:pt x="1984765" y="265572"/>
                </a:lnTo>
                <a:lnTo>
                  <a:pt x="1989970" y="239815"/>
                </a:lnTo>
                <a:lnTo>
                  <a:pt x="1989970" y="66164"/>
                </a:lnTo>
                <a:lnTo>
                  <a:pt x="1984765" y="40412"/>
                </a:lnTo>
                <a:lnTo>
                  <a:pt x="1970572" y="19381"/>
                </a:lnTo>
                <a:lnTo>
                  <a:pt x="1949526" y="5200"/>
                </a:lnTo>
                <a:lnTo>
                  <a:pt x="1923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073988" y="5626340"/>
            <a:ext cx="422909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latin typeface="Times New Roman"/>
                <a:cs typeface="Times New Roman"/>
              </a:rPr>
              <a:t>TLB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0389" y="439039"/>
            <a:ext cx="45948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8.1</a:t>
            </a:r>
            <a:r>
              <a:rPr dirty="0" sz="4800" spc="-100" b="0">
                <a:latin typeface="华文新魏"/>
                <a:cs typeface="华文新魏"/>
              </a:rPr>
              <a:t> </a:t>
            </a:r>
            <a:r>
              <a:rPr dirty="0" sz="4800" b="0">
                <a:latin typeface="华文新魏"/>
                <a:cs typeface="华文新魏"/>
              </a:rPr>
              <a:t>虚拟存储概念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3375" y="2973323"/>
            <a:ext cx="1068324" cy="2790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8605" y="2908554"/>
            <a:ext cx="1045844" cy="2767965"/>
          </a:xfrm>
          <a:custGeom>
            <a:avLst/>
            <a:gdLst/>
            <a:ahLst/>
            <a:cxnLst/>
            <a:rect l="l" t="t" r="r" b="b"/>
            <a:pathLst>
              <a:path w="1045844" h="2767965">
                <a:moveTo>
                  <a:pt x="0" y="2767584"/>
                </a:moveTo>
                <a:lnTo>
                  <a:pt x="1045463" y="2767584"/>
                </a:lnTo>
                <a:lnTo>
                  <a:pt x="1045463" y="0"/>
                </a:lnTo>
                <a:lnTo>
                  <a:pt x="0" y="0"/>
                </a:lnTo>
                <a:lnTo>
                  <a:pt x="0" y="276758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8605" y="2908554"/>
            <a:ext cx="1045844" cy="2767965"/>
          </a:xfrm>
          <a:custGeom>
            <a:avLst/>
            <a:gdLst/>
            <a:ahLst/>
            <a:cxnLst/>
            <a:rect l="l" t="t" r="r" b="b"/>
            <a:pathLst>
              <a:path w="1045844" h="2767965">
                <a:moveTo>
                  <a:pt x="0" y="2767584"/>
                </a:moveTo>
                <a:lnTo>
                  <a:pt x="1045463" y="2767584"/>
                </a:lnTo>
                <a:lnTo>
                  <a:pt x="1045463" y="0"/>
                </a:lnTo>
                <a:lnTo>
                  <a:pt x="0" y="0"/>
                </a:lnTo>
                <a:lnTo>
                  <a:pt x="0" y="276758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62115" y="2281427"/>
            <a:ext cx="1903476" cy="3826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97346" y="2216657"/>
            <a:ext cx="1880870" cy="3804285"/>
          </a:xfrm>
          <a:custGeom>
            <a:avLst/>
            <a:gdLst/>
            <a:ahLst/>
            <a:cxnLst/>
            <a:rect l="l" t="t" r="r" b="b"/>
            <a:pathLst>
              <a:path w="1880870" h="3804285">
                <a:moveTo>
                  <a:pt x="0" y="3803904"/>
                </a:moveTo>
                <a:lnTo>
                  <a:pt x="1880616" y="3803904"/>
                </a:lnTo>
                <a:lnTo>
                  <a:pt x="1880616" y="0"/>
                </a:lnTo>
                <a:lnTo>
                  <a:pt x="0" y="0"/>
                </a:lnTo>
                <a:lnTo>
                  <a:pt x="0" y="380390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97346" y="2216657"/>
            <a:ext cx="1880870" cy="3804285"/>
          </a:xfrm>
          <a:custGeom>
            <a:avLst/>
            <a:gdLst/>
            <a:ahLst/>
            <a:cxnLst/>
            <a:rect l="l" t="t" r="r" b="b"/>
            <a:pathLst>
              <a:path w="1880870" h="3804285">
                <a:moveTo>
                  <a:pt x="0" y="3803904"/>
                </a:moveTo>
                <a:lnTo>
                  <a:pt x="1880616" y="3803904"/>
                </a:lnTo>
                <a:lnTo>
                  <a:pt x="1880616" y="0"/>
                </a:lnTo>
                <a:lnTo>
                  <a:pt x="0" y="0"/>
                </a:lnTo>
                <a:lnTo>
                  <a:pt x="0" y="380390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6562" y="1988057"/>
            <a:ext cx="1935480" cy="725805"/>
          </a:xfrm>
          <a:custGeom>
            <a:avLst/>
            <a:gdLst/>
            <a:ahLst/>
            <a:cxnLst/>
            <a:rect l="l" t="t" r="r" b="b"/>
            <a:pathLst>
              <a:path w="1935480" h="725805">
                <a:moveTo>
                  <a:pt x="0" y="725424"/>
                </a:moveTo>
                <a:lnTo>
                  <a:pt x="1935480" y="725424"/>
                </a:lnTo>
                <a:lnTo>
                  <a:pt x="1935480" y="0"/>
                </a:lnTo>
                <a:lnTo>
                  <a:pt x="0" y="0"/>
                </a:lnTo>
                <a:lnTo>
                  <a:pt x="0" y="725424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6562" y="1988057"/>
            <a:ext cx="1935480" cy="725805"/>
          </a:xfrm>
          <a:custGeom>
            <a:avLst/>
            <a:gdLst/>
            <a:ahLst/>
            <a:cxnLst/>
            <a:rect l="l" t="t" r="r" b="b"/>
            <a:pathLst>
              <a:path w="1935480" h="725805">
                <a:moveTo>
                  <a:pt x="0" y="725424"/>
                </a:moveTo>
                <a:lnTo>
                  <a:pt x="1935480" y="725424"/>
                </a:lnTo>
                <a:lnTo>
                  <a:pt x="1935480" y="0"/>
                </a:lnTo>
                <a:lnTo>
                  <a:pt x="0" y="0"/>
                </a:lnTo>
                <a:lnTo>
                  <a:pt x="0" y="725424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85800" y="1953590"/>
            <a:ext cx="19367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华文新魏"/>
                <a:cs typeface="华文新魏"/>
              </a:rPr>
              <a:t>逻辑地址空间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75204" y="4078223"/>
            <a:ext cx="902207" cy="7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31948" y="4012691"/>
            <a:ext cx="1071372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710433" y="4013453"/>
            <a:ext cx="879475" cy="710565"/>
          </a:xfrm>
          <a:prstGeom prst="rect">
            <a:avLst/>
          </a:prstGeom>
          <a:solidFill>
            <a:srgbClr val="30B6FC"/>
          </a:solidFill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65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处理器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32582" y="3423665"/>
            <a:ext cx="1082040" cy="524510"/>
          </a:xfrm>
          <a:custGeom>
            <a:avLst/>
            <a:gdLst/>
            <a:ahLst/>
            <a:cxnLst/>
            <a:rect l="l" t="t" r="r" b="b"/>
            <a:pathLst>
              <a:path w="1082039" h="524510">
                <a:moveTo>
                  <a:pt x="0" y="524255"/>
                </a:moveTo>
                <a:lnTo>
                  <a:pt x="1082040" y="524255"/>
                </a:lnTo>
                <a:lnTo>
                  <a:pt x="1082040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132582" y="3392551"/>
            <a:ext cx="10820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虚拟地址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94738" y="4254246"/>
            <a:ext cx="626745" cy="76200"/>
          </a:xfrm>
          <a:custGeom>
            <a:avLst/>
            <a:gdLst/>
            <a:ahLst/>
            <a:cxnLst/>
            <a:rect l="l" t="t" r="r" b="b"/>
            <a:pathLst>
              <a:path w="626744" h="76200">
                <a:moveTo>
                  <a:pt x="550163" y="0"/>
                </a:moveTo>
                <a:lnTo>
                  <a:pt x="550163" y="76199"/>
                </a:lnTo>
                <a:lnTo>
                  <a:pt x="606551" y="48005"/>
                </a:lnTo>
                <a:lnTo>
                  <a:pt x="562863" y="48005"/>
                </a:lnTo>
                <a:lnTo>
                  <a:pt x="562863" y="28193"/>
                </a:lnTo>
                <a:lnTo>
                  <a:pt x="606551" y="28193"/>
                </a:lnTo>
                <a:lnTo>
                  <a:pt x="550163" y="0"/>
                </a:lnTo>
                <a:close/>
              </a:path>
              <a:path w="626744" h="76200">
                <a:moveTo>
                  <a:pt x="550163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550163" y="48005"/>
                </a:lnTo>
                <a:lnTo>
                  <a:pt x="550163" y="28193"/>
                </a:lnTo>
                <a:close/>
              </a:path>
              <a:path w="626744" h="76200">
                <a:moveTo>
                  <a:pt x="606551" y="28193"/>
                </a:moveTo>
                <a:lnTo>
                  <a:pt x="562863" y="28193"/>
                </a:lnTo>
                <a:lnTo>
                  <a:pt x="562863" y="48005"/>
                </a:lnTo>
                <a:lnTo>
                  <a:pt x="606551" y="48005"/>
                </a:lnTo>
                <a:lnTo>
                  <a:pt x="626363" y="38099"/>
                </a:lnTo>
                <a:lnTo>
                  <a:pt x="606551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01973" y="4255515"/>
            <a:ext cx="611505" cy="76200"/>
          </a:xfrm>
          <a:custGeom>
            <a:avLst/>
            <a:gdLst/>
            <a:ahLst/>
            <a:cxnLst/>
            <a:rect l="l" t="t" r="r" b="b"/>
            <a:pathLst>
              <a:path w="611504" h="76200">
                <a:moveTo>
                  <a:pt x="534890" y="48100"/>
                </a:moveTo>
                <a:lnTo>
                  <a:pt x="534797" y="76199"/>
                </a:lnTo>
                <a:lnTo>
                  <a:pt x="591401" y="48132"/>
                </a:lnTo>
                <a:lnTo>
                  <a:pt x="547624" y="48132"/>
                </a:lnTo>
                <a:lnTo>
                  <a:pt x="534890" y="48100"/>
                </a:lnTo>
                <a:close/>
              </a:path>
              <a:path w="611504" h="76200">
                <a:moveTo>
                  <a:pt x="534956" y="28288"/>
                </a:moveTo>
                <a:lnTo>
                  <a:pt x="534890" y="48100"/>
                </a:lnTo>
                <a:lnTo>
                  <a:pt x="547624" y="48132"/>
                </a:lnTo>
                <a:lnTo>
                  <a:pt x="547624" y="28320"/>
                </a:lnTo>
                <a:lnTo>
                  <a:pt x="534956" y="28288"/>
                </a:lnTo>
                <a:close/>
              </a:path>
              <a:path w="611504" h="76200">
                <a:moveTo>
                  <a:pt x="535051" y="0"/>
                </a:moveTo>
                <a:lnTo>
                  <a:pt x="534956" y="28288"/>
                </a:lnTo>
                <a:lnTo>
                  <a:pt x="547624" y="28320"/>
                </a:lnTo>
                <a:lnTo>
                  <a:pt x="547624" y="48132"/>
                </a:lnTo>
                <a:lnTo>
                  <a:pt x="591401" y="48132"/>
                </a:lnTo>
                <a:lnTo>
                  <a:pt x="611124" y="38353"/>
                </a:lnTo>
                <a:lnTo>
                  <a:pt x="535051" y="0"/>
                </a:lnTo>
                <a:close/>
              </a:path>
              <a:path w="611504" h="76200">
                <a:moveTo>
                  <a:pt x="0" y="26923"/>
                </a:moveTo>
                <a:lnTo>
                  <a:pt x="0" y="46735"/>
                </a:lnTo>
                <a:lnTo>
                  <a:pt x="534890" y="48100"/>
                </a:lnTo>
                <a:lnTo>
                  <a:pt x="534956" y="28288"/>
                </a:lnTo>
                <a:lnTo>
                  <a:pt x="0" y="26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32732" y="3317747"/>
            <a:ext cx="758951" cy="2083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58996" y="3345179"/>
            <a:ext cx="978408" cy="13746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67961" y="3252978"/>
            <a:ext cx="736600" cy="2060575"/>
          </a:xfrm>
          <a:custGeom>
            <a:avLst/>
            <a:gdLst/>
            <a:ahLst/>
            <a:cxnLst/>
            <a:rect l="l" t="t" r="r" b="b"/>
            <a:pathLst>
              <a:path w="736600" h="2060575">
                <a:moveTo>
                  <a:pt x="0" y="2060448"/>
                </a:moveTo>
                <a:lnTo>
                  <a:pt x="736091" y="2060448"/>
                </a:lnTo>
                <a:lnTo>
                  <a:pt x="736091" y="0"/>
                </a:lnTo>
                <a:lnTo>
                  <a:pt x="0" y="0"/>
                </a:lnTo>
                <a:lnTo>
                  <a:pt x="0" y="2060448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267961" y="3252978"/>
            <a:ext cx="736600" cy="206057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85725" rIns="0" bIns="0" rtlCol="0" vert="horz">
            <a:spAutoFit/>
          </a:bodyPr>
          <a:lstStyle/>
          <a:p>
            <a:pPr algn="just" marR="118745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solidFill>
                  <a:srgbClr val="FF0000"/>
                </a:solidFill>
                <a:latin typeface="华文新魏"/>
                <a:cs typeface="华文新魏"/>
              </a:rPr>
              <a:t>存储 </a:t>
            </a:r>
            <a:r>
              <a:rPr dirty="0" sz="2400" spc="-5">
                <a:solidFill>
                  <a:srgbClr val="FF0000"/>
                </a:solidFill>
                <a:latin typeface="华文新魏"/>
                <a:cs typeface="华文新魏"/>
              </a:rPr>
              <a:t>管理 </a:t>
            </a:r>
            <a:r>
              <a:rPr dirty="0" sz="2400">
                <a:solidFill>
                  <a:srgbClr val="FF0000"/>
                </a:solidFill>
                <a:latin typeface="华文新魏"/>
                <a:cs typeface="华文新魏"/>
              </a:rPr>
              <a:t>部件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77205" y="3423665"/>
            <a:ext cx="1065530" cy="589915"/>
          </a:xfrm>
          <a:custGeom>
            <a:avLst/>
            <a:gdLst/>
            <a:ahLst/>
            <a:cxnLst/>
            <a:rect l="l" t="t" r="r" b="b"/>
            <a:pathLst>
              <a:path w="1065529" h="589914">
                <a:moveTo>
                  <a:pt x="0" y="589787"/>
                </a:moveTo>
                <a:lnTo>
                  <a:pt x="1065276" y="589787"/>
                </a:lnTo>
                <a:lnTo>
                  <a:pt x="1065276" y="0"/>
                </a:lnTo>
                <a:lnTo>
                  <a:pt x="0" y="0"/>
                </a:lnTo>
                <a:lnTo>
                  <a:pt x="0" y="589787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77205" y="3423665"/>
            <a:ext cx="1065530" cy="589915"/>
          </a:xfrm>
          <a:custGeom>
            <a:avLst/>
            <a:gdLst/>
            <a:ahLst/>
            <a:cxnLst/>
            <a:rect l="l" t="t" r="r" b="b"/>
            <a:pathLst>
              <a:path w="1065529" h="589914">
                <a:moveTo>
                  <a:pt x="0" y="589787"/>
                </a:moveTo>
                <a:lnTo>
                  <a:pt x="1065276" y="589787"/>
                </a:lnTo>
                <a:lnTo>
                  <a:pt x="1065276" y="0"/>
                </a:lnTo>
                <a:lnTo>
                  <a:pt x="0" y="0"/>
                </a:lnTo>
                <a:lnTo>
                  <a:pt x="0" y="589787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077205" y="3395598"/>
            <a:ext cx="1065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华文新魏"/>
                <a:cs typeface="华文新魏"/>
              </a:rPr>
              <a:t>物理地址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93764" y="3666744"/>
            <a:ext cx="440436" cy="10576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28994" y="3601973"/>
            <a:ext cx="417830" cy="1035050"/>
          </a:xfrm>
          <a:custGeom>
            <a:avLst/>
            <a:gdLst/>
            <a:ahLst/>
            <a:cxnLst/>
            <a:rect l="l" t="t" r="r" b="b"/>
            <a:pathLst>
              <a:path w="417829" h="1035050">
                <a:moveTo>
                  <a:pt x="0" y="1034795"/>
                </a:moveTo>
                <a:lnTo>
                  <a:pt x="417575" y="1034795"/>
                </a:lnTo>
                <a:lnTo>
                  <a:pt x="417575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28994" y="3601973"/>
            <a:ext cx="417830" cy="1035050"/>
          </a:xfrm>
          <a:custGeom>
            <a:avLst/>
            <a:gdLst/>
            <a:ahLst/>
            <a:cxnLst/>
            <a:rect l="l" t="t" r="r" b="b"/>
            <a:pathLst>
              <a:path w="417829" h="1035050">
                <a:moveTo>
                  <a:pt x="0" y="1034795"/>
                </a:moveTo>
                <a:lnTo>
                  <a:pt x="417575" y="1034795"/>
                </a:lnTo>
                <a:lnTo>
                  <a:pt x="417575" y="0"/>
                </a:lnTo>
                <a:lnTo>
                  <a:pt x="0" y="0"/>
                </a:lnTo>
                <a:lnTo>
                  <a:pt x="0" y="103479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39583" y="3317747"/>
            <a:ext cx="649224" cy="20985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74814" y="3252978"/>
            <a:ext cx="626745" cy="2075814"/>
          </a:xfrm>
          <a:custGeom>
            <a:avLst/>
            <a:gdLst/>
            <a:ahLst/>
            <a:cxnLst/>
            <a:rect l="l" t="t" r="r" b="b"/>
            <a:pathLst>
              <a:path w="626745" h="2075814">
                <a:moveTo>
                  <a:pt x="0" y="2075688"/>
                </a:moveTo>
                <a:lnTo>
                  <a:pt x="626364" y="2075688"/>
                </a:lnTo>
                <a:lnTo>
                  <a:pt x="626364" y="0"/>
                </a:lnTo>
                <a:lnTo>
                  <a:pt x="0" y="0"/>
                </a:lnTo>
                <a:lnTo>
                  <a:pt x="0" y="2075688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274814" y="3252978"/>
            <a:ext cx="626745" cy="2075814"/>
          </a:xfrm>
          <a:custGeom>
            <a:avLst/>
            <a:gdLst/>
            <a:ahLst/>
            <a:cxnLst/>
            <a:rect l="l" t="t" r="r" b="b"/>
            <a:pathLst>
              <a:path w="626745" h="2075814">
                <a:moveTo>
                  <a:pt x="0" y="2075688"/>
                </a:moveTo>
                <a:lnTo>
                  <a:pt x="626364" y="2075688"/>
                </a:lnTo>
                <a:lnTo>
                  <a:pt x="626364" y="0"/>
                </a:lnTo>
                <a:lnTo>
                  <a:pt x="0" y="0"/>
                </a:lnTo>
                <a:lnTo>
                  <a:pt x="0" y="207568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67906" y="3946397"/>
            <a:ext cx="417830" cy="346075"/>
          </a:xfrm>
          <a:custGeom>
            <a:avLst/>
            <a:gdLst/>
            <a:ahLst/>
            <a:cxnLst/>
            <a:rect l="l" t="t" r="r" b="b"/>
            <a:pathLst>
              <a:path w="417829" h="346075">
                <a:moveTo>
                  <a:pt x="83439" y="0"/>
                </a:moveTo>
                <a:lnTo>
                  <a:pt x="0" y="172974"/>
                </a:lnTo>
                <a:lnTo>
                  <a:pt x="83439" y="345947"/>
                </a:lnTo>
                <a:lnTo>
                  <a:pt x="83439" y="259460"/>
                </a:lnTo>
                <a:lnTo>
                  <a:pt x="375856" y="259460"/>
                </a:lnTo>
                <a:lnTo>
                  <a:pt x="417575" y="172974"/>
                </a:lnTo>
                <a:lnTo>
                  <a:pt x="375856" y="86487"/>
                </a:lnTo>
                <a:lnTo>
                  <a:pt x="83439" y="86487"/>
                </a:lnTo>
                <a:lnTo>
                  <a:pt x="83439" y="0"/>
                </a:lnTo>
                <a:close/>
              </a:path>
              <a:path w="417829" h="346075">
                <a:moveTo>
                  <a:pt x="375856" y="259460"/>
                </a:moveTo>
                <a:lnTo>
                  <a:pt x="334137" y="259460"/>
                </a:lnTo>
                <a:lnTo>
                  <a:pt x="334137" y="345947"/>
                </a:lnTo>
                <a:lnTo>
                  <a:pt x="375856" y="259460"/>
                </a:lnTo>
                <a:close/>
              </a:path>
              <a:path w="417829" h="346075">
                <a:moveTo>
                  <a:pt x="334137" y="0"/>
                </a:moveTo>
                <a:lnTo>
                  <a:pt x="334137" y="86487"/>
                </a:lnTo>
                <a:lnTo>
                  <a:pt x="375856" y="86487"/>
                </a:lnTo>
                <a:lnTo>
                  <a:pt x="334137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67906" y="3946397"/>
            <a:ext cx="417830" cy="346075"/>
          </a:xfrm>
          <a:custGeom>
            <a:avLst/>
            <a:gdLst/>
            <a:ahLst/>
            <a:cxnLst/>
            <a:rect l="l" t="t" r="r" b="b"/>
            <a:pathLst>
              <a:path w="417829" h="346075">
                <a:moveTo>
                  <a:pt x="0" y="172974"/>
                </a:moveTo>
                <a:lnTo>
                  <a:pt x="83439" y="0"/>
                </a:lnTo>
                <a:lnTo>
                  <a:pt x="83439" y="86487"/>
                </a:lnTo>
                <a:lnTo>
                  <a:pt x="334137" y="86487"/>
                </a:lnTo>
                <a:lnTo>
                  <a:pt x="334137" y="0"/>
                </a:lnTo>
                <a:lnTo>
                  <a:pt x="417575" y="172974"/>
                </a:lnTo>
                <a:lnTo>
                  <a:pt x="334137" y="345947"/>
                </a:lnTo>
                <a:lnTo>
                  <a:pt x="334137" y="259460"/>
                </a:lnTo>
                <a:lnTo>
                  <a:pt x="83439" y="259460"/>
                </a:lnTo>
                <a:lnTo>
                  <a:pt x="83439" y="345947"/>
                </a:lnTo>
                <a:lnTo>
                  <a:pt x="0" y="17297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317741" y="2477261"/>
            <a:ext cx="615950" cy="593090"/>
          </a:xfrm>
          <a:custGeom>
            <a:avLst/>
            <a:gdLst/>
            <a:ahLst/>
            <a:cxnLst/>
            <a:rect l="l" t="t" r="r" b="b"/>
            <a:pathLst>
              <a:path w="615950" h="593089">
                <a:moveTo>
                  <a:pt x="0" y="592836"/>
                </a:moveTo>
                <a:lnTo>
                  <a:pt x="615695" y="592836"/>
                </a:lnTo>
                <a:lnTo>
                  <a:pt x="615695" y="0"/>
                </a:lnTo>
                <a:lnTo>
                  <a:pt x="0" y="0"/>
                </a:lnTo>
                <a:lnTo>
                  <a:pt x="0" y="592836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317741" y="2477261"/>
            <a:ext cx="615950" cy="593090"/>
          </a:xfrm>
          <a:custGeom>
            <a:avLst/>
            <a:gdLst/>
            <a:ahLst/>
            <a:cxnLst/>
            <a:rect l="l" t="t" r="r" b="b"/>
            <a:pathLst>
              <a:path w="615950" h="593089">
                <a:moveTo>
                  <a:pt x="0" y="592836"/>
                </a:moveTo>
                <a:lnTo>
                  <a:pt x="615695" y="592836"/>
                </a:lnTo>
                <a:lnTo>
                  <a:pt x="615695" y="0"/>
                </a:lnTo>
                <a:lnTo>
                  <a:pt x="0" y="0"/>
                </a:lnTo>
                <a:lnTo>
                  <a:pt x="0" y="592836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241285" y="2477261"/>
            <a:ext cx="660400" cy="624840"/>
          </a:xfrm>
          <a:custGeom>
            <a:avLst/>
            <a:gdLst/>
            <a:ahLst/>
            <a:cxnLst/>
            <a:rect l="l" t="t" r="r" b="b"/>
            <a:pathLst>
              <a:path w="660400" h="624839">
                <a:moveTo>
                  <a:pt x="0" y="624839"/>
                </a:moveTo>
                <a:lnTo>
                  <a:pt x="659892" y="624839"/>
                </a:lnTo>
                <a:lnTo>
                  <a:pt x="659892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241285" y="2477261"/>
            <a:ext cx="660400" cy="624840"/>
          </a:xfrm>
          <a:custGeom>
            <a:avLst/>
            <a:gdLst/>
            <a:ahLst/>
            <a:cxnLst/>
            <a:rect l="l" t="t" r="r" b="b"/>
            <a:pathLst>
              <a:path w="660400" h="624839">
                <a:moveTo>
                  <a:pt x="0" y="624839"/>
                </a:moveTo>
                <a:lnTo>
                  <a:pt x="659892" y="624839"/>
                </a:lnTo>
                <a:lnTo>
                  <a:pt x="659892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304915" y="2446147"/>
            <a:ext cx="14585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36625" algn="l"/>
              </a:tabLst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主存</a:t>
            </a: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	</a:t>
            </a: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辅存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142482" y="1296161"/>
            <a:ext cx="1849120" cy="710565"/>
          </a:xfrm>
          <a:custGeom>
            <a:avLst/>
            <a:gdLst/>
            <a:ahLst/>
            <a:cxnLst/>
            <a:rect l="l" t="t" r="r" b="b"/>
            <a:pathLst>
              <a:path w="1849120" h="710564">
                <a:moveTo>
                  <a:pt x="0" y="710184"/>
                </a:moveTo>
                <a:lnTo>
                  <a:pt x="1848612" y="710184"/>
                </a:lnTo>
                <a:lnTo>
                  <a:pt x="1848612" y="0"/>
                </a:lnTo>
                <a:lnTo>
                  <a:pt x="0" y="0"/>
                </a:lnTo>
                <a:lnTo>
                  <a:pt x="0" y="710184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42482" y="1296161"/>
            <a:ext cx="1849120" cy="710565"/>
          </a:xfrm>
          <a:custGeom>
            <a:avLst/>
            <a:gdLst/>
            <a:ahLst/>
            <a:cxnLst/>
            <a:rect l="l" t="t" r="r" b="b"/>
            <a:pathLst>
              <a:path w="1849120" h="710564">
                <a:moveTo>
                  <a:pt x="0" y="710184"/>
                </a:moveTo>
                <a:lnTo>
                  <a:pt x="1848612" y="710184"/>
                </a:lnTo>
                <a:lnTo>
                  <a:pt x="1848612" y="0"/>
                </a:lnTo>
                <a:lnTo>
                  <a:pt x="0" y="0"/>
                </a:lnTo>
                <a:lnTo>
                  <a:pt x="0" y="710184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142482" y="1261617"/>
            <a:ext cx="18491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华文新魏"/>
                <a:cs typeface="华文新魏"/>
              </a:rPr>
              <a:t>物理地址空间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932426" y="4255770"/>
            <a:ext cx="1440180" cy="76200"/>
          </a:xfrm>
          <a:custGeom>
            <a:avLst/>
            <a:gdLst/>
            <a:ahLst/>
            <a:cxnLst/>
            <a:rect l="l" t="t" r="r" b="b"/>
            <a:pathLst>
              <a:path w="1440179" h="76200">
                <a:moveTo>
                  <a:pt x="1363979" y="0"/>
                </a:moveTo>
                <a:lnTo>
                  <a:pt x="1363979" y="76199"/>
                </a:lnTo>
                <a:lnTo>
                  <a:pt x="1420367" y="48005"/>
                </a:lnTo>
                <a:lnTo>
                  <a:pt x="1376679" y="48005"/>
                </a:lnTo>
                <a:lnTo>
                  <a:pt x="1376679" y="28193"/>
                </a:lnTo>
                <a:lnTo>
                  <a:pt x="1420367" y="28193"/>
                </a:lnTo>
                <a:lnTo>
                  <a:pt x="1363979" y="0"/>
                </a:lnTo>
                <a:close/>
              </a:path>
              <a:path w="1440179" h="76200">
                <a:moveTo>
                  <a:pt x="1363979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1363979" y="48005"/>
                </a:lnTo>
                <a:lnTo>
                  <a:pt x="1363979" y="28193"/>
                </a:lnTo>
                <a:close/>
              </a:path>
              <a:path w="1440179" h="76200">
                <a:moveTo>
                  <a:pt x="1420367" y="28193"/>
                </a:moveTo>
                <a:lnTo>
                  <a:pt x="1376679" y="28193"/>
                </a:lnTo>
                <a:lnTo>
                  <a:pt x="1376679" y="48005"/>
                </a:lnTo>
                <a:lnTo>
                  <a:pt x="1420367" y="48005"/>
                </a:lnTo>
                <a:lnTo>
                  <a:pt x="1440179" y="38099"/>
                </a:lnTo>
                <a:lnTo>
                  <a:pt x="1420367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0705" y="574039"/>
            <a:ext cx="39433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微软雅黑"/>
                <a:cs typeface="微软雅黑"/>
              </a:rPr>
              <a:t>虚</a:t>
            </a:r>
            <a:r>
              <a:rPr dirty="0" spc="15">
                <a:latin typeface="微软雅黑"/>
                <a:cs typeface="微软雅黑"/>
              </a:rPr>
              <a:t>拟</a:t>
            </a:r>
            <a:r>
              <a:rPr dirty="0">
                <a:latin typeface="微软雅黑"/>
                <a:cs typeface="微软雅黑"/>
              </a:rPr>
              <a:t>存储的意义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491739"/>
            <a:ext cx="7772400" cy="3604260"/>
          </a:xfrm>
          <a:custGeom>
            <a:avLst/>
            <a:gdLst/>
            <a:ahLst/>
            <a:cxnLst/>
            <a:rect l="l" t="t" r="r" b="b"/>
            <a:pathLst>
              <a:path w="7772400" h="3604260">
                <a:moveTo>
                  <a:pt x="0" y="3604260"/>
                </a:moveTo>
                <a:lnTo>
                  <a:pt x="7772400" y="3604260"/>
                </a:lnTo>
                <a:lnTo>
                  <a:pt x="7772400" y="0"/>
                </a:lnTo>
                <a:lnTo>
                  <a:pt x="0" y="0"/>
                </a:lnTo>
                <a:lnTo>
                  <a:pt x="0" y="3604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algn="just" marL="285750" marR="5080" indent="-273050">
              <a:lnSpc>
                <a:spcPts val="2300"/>
              </a:lnSpc>
              <a:spcBef>
                <a:spcPts val="660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dirty="0">
                <a:solidFill>
                  <a:srgbClr val="073D86"/>
                </a:solidFill>
              </a:rPr>
              <a:t>虚拟存储器可定义如下：在具有层次结构存储器的计算 机系统中，采用</a:t>
            </a:r>
            <a:r>
              <a:rPr dirty="0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自动实现部分装入和部分替换功</a:t>
            </a:r>
            <a:r>
              <a:rPr dirty="0" u="sng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能</a:t>
            </a:r>
            <a:r>
              <a:rPr dirty="0">
                <a:solidFill>
                  <a:srgbClr val="073D86"/>
                </a:solidFill>
              </a:rPr>
              <a:t>，</a:t>
            </a:r>
            <a:r>
              <a:rPr dirty="0"/>
              <a:t>能 从逻辑上为用户提供一个比物理主存容量大得多的，可 </a:t>
            </a:r>
            <a:r>
              <a:rPr dirty="0" spc="-5"/>
              <a:t>寻址的一种</a:t>
            </a:r>
            <a:r>
              <a:rPr dirty="0"/>
              <a:t>“</a:t>
            </a:r>
            <a:r>
              <a:rPr dirty="0" spc="-5"/>
              <a:t>主存储器</a:t>
            </a:r>
            <a:r>
              <a:rPr dirty="0"/>
              <a:t>”</a:t>
            </a:r>
          </a:p>
          <a:p>
            <a:pPr marL="285750" marR="5715" indent="-273050">
              <a:lnSpc>
                <a:spcPts val="2300"/>
              </a:lnSpc>
              <a:spcBef>
                <a:spcPts val="59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dirty="0">
                <a:solidFill>
                  <a:srgbClr val="073D86"/>
                </a:solidFill>
              </a:rPr>
              <a:t>实际</a:t>
            </a:r>
            <a:r>
              <a:rPr dirty="0" spc="-5">
                <a:solidFill>
                  <a:srgbClr val="073D86"/>
                </a:solidFill>
              </a:rPr>
              <a:t>上</a:t>
            </a:r>
            <a:r>
              <a:rPr dirty="0"/>
              <a:t>虚拟存储器对用户隐蔽可用物理存储器的容量和 操作细节，它的容量与物理主存大小无关，而受限于计 算机的地址结构及可用的磁盘容量</a:t>
            </a:r>
            <a:r>
              <a:rPr dirty="0">
                <a:solidFill>
                  <a:srgbClr val="073D86"/>
                </a:solidFill>
              </a:rPr>
              <a:t>，如</a:t>
            </a:r>
            <a:r>
              <a:rPr dirty="0"/>
              <a:t>Intel</a:t>
            </a:r>
            <a:r>
              <a:rPr dirty="0" spc="-55"/>
              <a:t> </a:t>
            </a:r>
            <a:r>
              <a:rPr dirty="0" spc="-5"/>
              <a:t>x86</a:t>
            </a:r>
            <a:r>
              <a:rPr dirty="0"/>
              <a:t>的地址 线</a:t>
            </a:r>
            <a:r>
              <a:rPr dirty="0" spc="-5"/>
              <a:t>是</a:t>
            </a:r>
            <a:r>
              <a:rPr dirty="0"/>
              <a:t>32位，则程序可寻址范围</a:t>
            </a:r>
            <a:r>
              <a:rPr dirty="0" spc="5"/>
              <a:t>是</a:t>
            </a:r>
            <a:r>
              <a:rPr dirty="0" spc="-5"/>
              <a:t>4GB</a:t>
            </a:r>
            <a:r>
              <a:rPr dirty="0" spc="-5">
                <a:solidFill>
                  <a:srgbClr val="073D86"/>
                </a:solidFill>
              </a:rPr>
              <a:t>，Windows</a:t>
            </a:r>
            <a:r>
              <a:rPr dirty="0">
                <a:solidFill>
                  <a:srgbClr val="073D86"/>
                </a:solidFill>
              </a:rPr>
              <a:t>便为 </a:t>
            </a:r>
            <a:r>
              <a:rPr dirty="0" spc="-5">
                <a:solidFill>
                  <a:srgbClr val="073D86"/>
                </a:solidFill>
              </a:rPr>
              <a:t>应用进程提供一</a:t>
            </a:r>
            <a:r>
              <a:rPr dirty="0">
                <a:solidFill>
                  <a:srgbClr val="073D86"/>
                </a:solidFill>
              </a:rPr>
              <a:t>个4GB</a:t>
            </a:r>
            <a:r>
              <a:rPr dirty="0" spc="-5">
                <a:solidFill>
                  <a:srgbClr val="073D86"/>
                </a:solidFill>
              </a:rPr>
              <a:t>的逻辑主存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9308" y="574039"/>
            <a:ext cx="64846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latin typeface="华文新魏"/>
                <a:cs typeface="华文新魏"/>
              </a:rPr>
              <a:t>区别:</a:t>
            </a:r>
            <a:r>
              <a:rPr dirty="0" spc="-65" b="0">
                <a:latin typeface="华文新魏"/>
                <a:cs typeface="华文新魏"/>
              </a:rPr>
              <a:t> </a:t>
            </a:r>
            <a:r>
              <a:rPr dirty="0" b="0">
                <a:latin typeface="华文新魏"/>
                <a:cs typeface="华文新魏"/>
              </a:rPr>
              <a:t>虚存管理与对换技术</a:t>
            </a:r>
          </a:p>
        </p:txBody>
      </p:sp>
      <p:sp>
        <p:nvSpPr>
          <p:cNvPr id="3" name="object 3"/>
          <p:cNvSpPr/>
          <p:nvPr/>
        </p:nvSpPr>
        <p:spPr>
          <a:xfrm>
            <a:off x="611123" y="2674620"/>
            <a:ext cx="8065134" cy="3563620"/>
          </a:xfrm>
          <a:custGeom>
            <a:avLst/>
            <a:gdLst/>
            <a:ahLst/>
            <a:cxnLst/>
            <a:rect l="l" t="t" r="r" b="b"/>
            <a:pathLst>
              <a:path w="8065134" h="3563620">
                <a:moveTo>
                  <a:pt x="0" y="3563111"/>
                </a:moveTo>
                <a:lnTo>
                  <a:pt x="8065008" y="3563111"/>
                </a:lnTo>
                <a:lnTo>
                  <a:pt x="8065008" y="0"/>
                </a:lnTo>
                <a:lnTo>
                  <a:pt x="0" y="0"/>
                </a:lnTo>
                <a:lnTo>
                  <a:pt x="0" y="35631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0168" y="2684145"/>
            <a:ext cx="7614284" cy="273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虚存管理与对换技术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虽说都是在主存和磁盘之间交换信 息，但却有很大区别，</a:t>
            </a:r>
            <a:endParaRPr sz="2400">
              <a:latin typeface="华文新魏"/>
              <a:cs typeface="华文新魏"/>
            </a:endParaRPr>
          </a:p>
          <a:p>
            <a:pPr algn="just" lvl="1" marL="588645" marR="6350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对换以进程为单位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，当它所需主存大于当前系统拥有 量时，无法被对换进主存工作</a:t>
            </a:r>
            <a:endParaRPr sz="2400">
              <a:latin typeface="华文新魏"/>
              <a:cs typeface="华文新魏"/>
            </a:endParaRPr>
          </a:p>
          <a:p>
            <a:pPr algn="just" lvl="1" marL="588645" marR="6350" indent="-2730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而</a:t>
            </a: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虚存管理以页或段为单</a:t>
            </a:r>
            <a:r>
              <a:rPr dirty="0" sz="2400" spc="5">
                <a:solidFill>
                  <a:srgbClr val="0000FF"/>
                </a:solidFill>
                <a:latin typeface="华文新魏"/>
                <a:cs typeface="华文新魏"/>
              </a:rPr>
              <a:t>位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，即使进程所需主存大于 当前系统拥有的主存总量，仍然能正常运行，因为， 系统可将其他进程的一部分页或段换出到磁盘上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325" y="882776"/>
            <a:ext cx="39433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微软雅黑"/>
                <a:cs typeface="微软雅黑"/>
              </a:rPr>
              <a:t>硬</a:t>
            </a:r>
            <a:r>
              <a:rPr dirty="0" spc="15">
                <a:latin typeface="微软雅黑"/>
                <a:cs typeface="微软雅黑"/>
              </a:rPr>
              <a:t>件</a:t>
            </a:r>
            <a:r>
              <a:rPr dirty="0">
                <a:latin typeface="微软雅黑"/>
                <a:cs typeface="微软雅黑"/>
              </a:rPr>
              <a:t>和控制结构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2358644"/>
            <a:ext cx="7922259" cy="27063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85115" marR="5080" indent="-272415">
              <a:lnSpc>
                <a:spcPct val="100400"/>
              </a:lnSpc>
              <a:spcBef>
                <a:spcPts val="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进程中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的所有存储器访问都是逻辑地址，这些逻辑地址在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运行时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动态地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被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转换成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物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理地址</a:t>
            </a:r>
            <a:endParaRPr sz="2400">
              <a:latin typeface="微软雅黑"/>
              <a:cs typeface="微软雅黑"/>
            </a:endParaRPr>
          </a:p>
          <a:p>
            <a:pPr lvl="1" marL="588645" marR="61594" indent="-273050">
              <a:lnSpc>
                <a:spcPct val="100499"/>
              </a:lnSpc>
              <a:spcBef>
                <a:spcPts val="52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微软雅黑"/>
                <a:cs typeface="微软雅黑"/>
              </a:rPr>
              <a:t>这意味着一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个进</a:t>
            </a:r>
            <a:r>
              <a:rPr dirty="0" sz="2200" b="1">
                <a:solidFill>
                  <a:srgbClr val="073D86"/>
                </a:solidFill>
                <a:latin typeface="微软雅黑"/>
                <a:cs typeface="微软雅黑"/>
              </a:rPr>
              <a:t>程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可以</a:t>
            </a:r>
            <a:r>
              <a:rPr dirty="0" sz="2200" b="1">
                <a:solidFill>
                  <a:srgbClr val="073D86"/>
                </a:solidFill>
                <a:latin typeface="微软雅黑"/>
                <a:cs typeface="微软雅黑"/>
              </a:rPr>
              <a:t>被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换入</a:t>
            </a:r>
            <a:r>
              <a:rPr dirty="0" sz="2200" b="1">
                <a:solidFill>
                  <a:srgbClr val="073D86"/>
                </a:solidFill>
                <a:latin typeface="微软雅黑"/>
                <a:cs typeface="微软雅黑"/>
              </a:rPr>
              <a:t>或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换出</a:t>
            </a:r>
            <a:r>
              <a:rPr dirty="0" sz="2200" b="1">
                <a:solidFill>
                  <a:srgbClr val="073D86"/>
                </a:solidFill>
                <a:latin typeface="微软雅黑"/>
                <a:cs typeface="微软雅黑"/>
              </a:rPr>
              <a:t>主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存，</a:t>
            </a:r>
            <a:r>
              <a:rPr dirty="0" sz="2200" b="1">
                <a:solidFill>
                  <a:srgbClr val="073D86"/>
                </a:solidFill>
                <a:latin typeface="微软雅黑"/>
                <a:cs typeface="微软雅黑"/>
              </a:rPr>
              <a:t>使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得进</a:t>
            </a:r>
            <a:r>
              <a:rPr dirty="0" sz="2200" b="1">
                <a:solidFill>
                  <a:srgbClr val="073D86"/>
                </a:solidFill>
                <a:latin typeface="微软雅黑"/>
                <a:cs typeface="微软雅黑"/>
              </a:rPr>
              <a:t>程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在执行 </a:t>
            </a:r>
            <a:r>
              <a:rPr dirty="0" sz="2200" b="1">
                <a:solidFill>
                  <a:srgbClr val="073D86"/>
                </a:solidFill>
                <a:latin typeface="微软雅黑"/>
                <a:cs typeface="微软雅黑"/>
              </a:rPr>
              <a:t>过程中的不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同时</a:t>
            </a:r>
            <a:r>
              <a:rPr dirty="0" sz="2200" b="1">
                <a:solidFill>
                  <a:srgbClr val="073D86"/>
                </a:solidFill>
                <a:latin typeface="微软雅黑"/>
                <a:cs typeface="微软雅黑"/>
              </a:rPr>
              <a:t>刻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，占</a:t>
            </a:r>
            <a:r>
              <a:rPr dirty="0" sz="2200" b="1">
                <a:solidFill>
                  <a:srgbClr val="073D86"/>
                </a:solidFill>
                <a:latin typeface="微软雅黑"/>
                <a:cs typeface="微软雅黑"/>
              </a:rPr>
              <a:t>据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主存</a:t>
            </a:r>
            <a:r>
              <a:rPr dirty="0" sz="2200" b="1">
                <a:solidFill>
                  <a:srgbClr val="073D86"/>
                </a:solidFill>
                <a:latin typeface="微软雅黑"/>
                <a:cs typeface="微软雅黑"/>
              </a:rPr>
              <a:t>中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的不</a:t>
            </a:r>
            <a:r>
              <a:rPr dirty="0" sz="2200" b="1">
                <a:solidFill>
                  <a:srgbClr val="073D86"/>
                </a:solidFill>
                <a:latin typeface="微软雅黑"/>
                <a:cs typeface="微软雅黑"/>
              </a:rPr>
              <a:t>同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区域</a:t>
            </a:r>
            <a:endParaRPr sz="2200">
              <a:latin typeface="微软雅黑"/>
              <a:cs typeface="微软雅黑"/>
            </a:endParaRPr>
          </a:p>
          <a:p>
            <a:pPr marL="285115" marR="91440" indent="-272415">
              <a:lnSpc>
                <a:spcPct val="100000"/>
              </a:lnSpc>
              <a:spcBef>
                <a:spcPts val="5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一个进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程可以划分成许多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块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页或段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)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，在执行过程中，这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些块不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需要连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续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地位于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主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存中</a:t>
            </a:r>
            <a:endParaRPr sz="2400">
              <a:latin typeface="微软雅黑"/>
              <a:cs typeface="微软雅黑"/>
            </a:endParaRPr>
          </a:p>
          <a:p>
            <a:pPr lvl="1" marL="588645" indent="-273050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微软雅黑"/>
                <a:cs typeface="微软雅黑"/>
              </a:rPr>
              <a:t>动态运行时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地址</a:t>
            </a:r>
            <a:r>
              <a:rPr dirty="0" sz="2200" b="1">
                <a:solidFill>
                  <a:srgbClr val="073D86"/>
                </a:solidFill>
                <a:latin typeface="微软雅黑"/>
                <a:cs typeface="微软雅黑"/>
              </a:rPr>
              <a:t>转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换和</a:t>
            </a:r>
            <a:r>
              <a:rPr dirty="0" sz="2200" b="1">
                <a:solidFill>
                  <a:srgbClr val="073D86"/>
                </a:solidFill>
                <a:latin typeface="微软雅黑"/>
                <a:cs typeface="微软雅黑"/>
              </a:rPr>
              <a:t>页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表或</a:t>
            </a:r>
            <a:r>
              <a:rPr dirty="0" sz="2200" b="1">
                <a:solidFill>
                  <a:srgbClr val="073D86"/>
                </a:solidFill>
                <a:latin typeface="微软雅黑"/>
                <a:cs typeface="微软雅黑"/>
              </a:rPr>
              <a:t>段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表机</a:t>
            </a:r>
            <a:r>
              <a:rPr dirty="0" sz="2200" b="1">
                <a:solidFill>
                  <a:srgbClr val="073D86"/>
                </a:solidFill>
                <a:latin typeface="微软雅黑"/>
                <a:cs typeface="微软雅黑"/>
              </a:rPr>
              <a:t>制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使这</a:t>
            </a:r>
            <a:r>
              <a:rPr dirty="0" sz="2200" b="1">
                <a:solidFill>
                  <a:srgbClr val="073D86"/>
                </a:solidFill>
                <a:latin typeface="微软雅黑"/>
                <a:cs typeface="微软雅黑"/>
              </a:rPr>
              <a:t>一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点成</a:t>
            </a:r>
            <a:r>
              <a:rPr dirty="0" sz="2200" b="1">
                <a:solidFill>
                  <a:srgbClr val="073D86"/>
                </a:solidFill>
                <a:latin typeface="微软雅黑"/>
                <a:cs typeface="微软雅黑"/>
              </a:rPr>
              <a:t>为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可能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0633" y="852677"/>
            <a:ext cx="28244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>
                <a:latin typeface="微软雅黑"/>
                <a:cs typeface="微软雅黑"/>
              </a:rPr>
              <a:t>程序</a:t>
            </a:r>
            <a:r>
              <a:rPr dirty="0">
                <a:latin typeface="微软雅黑"/>
                <a:cs typeface="微软雅黑"/>
              </a:rPr>
              <a:t>的执行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2311400"/>
            <a:ext cx="8270240" cy="423291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algn="just" marL="285115" marR="11430" indent="-272415">
              <a:lnSpc>
                <a:spcPts val="2450"/>
              </a:lnSpc>
              <a:spcBef>
                <a:spcPts val="5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当新进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程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放入内存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时</a:t>
            </a:r>
            <a:r>
              <a:rPr dirty="0" sz="2400" spc="15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操作系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统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仅读取包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含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程序开始处的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一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个或者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几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个</a:t>
            </a:r>
            <a:r>
              <a:rPr dirty="0" sz="2400" spc="25" b="1">
                <a:solidFill>
                  <a:srgbClr val="073D86"/>
                </a:solidFill>
                <a:latin typeface="微软雅黑"/>
                <a:cs typeface="微软雅黑"/>
              </a:rPr>
              <a:t>块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进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程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执行中的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任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何时候都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在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主存中的部分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被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定义成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进程的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常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驻集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(Resident</a:t>
            </a:r>
            <a:r>
              <a:rPr dirty="0" sz="2400" spc="-4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set)</a:t>
            </a:r>
            <a:endParaRPr sz="2400">
              <a:latin typeface="Times New Roman"/>
              <a:cs typeface="Times New Roman"/>
            </a:endParaRPr>
          </a:p>
          <a:p>
            <a:pPr algn="just" marL="285115" marR="12700" indent="-272415">
              <a:lnSpc>
                <a:spcPts val="2450"/>
              </a:lnSpc>
              <a:spcBef>
                <a:spcPts val="1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当进程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执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行</a:t>
            </a:r>
            <a:r>
              <a:rPr dirty="0" sz="2400" spc="25" b="1">
                <a:solidFill>
                  <a:srgbClr val="073D86"/>
                </a:solidFill>
                <a:latin typeface="微软雅黑"/>
                <a:cs typeface="微软雅黑"/>
              </a:rPr>
              <a:t>时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只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要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所有的存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储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器访问都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是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要访问常驻集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中 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的单元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，执行就可以顺利进行</a:t>
            </a:r>
            <a:endParaRPr sz="2400">
              <a:latin typeface="微软雅黑"/>
              <a:cs typeface="微软雅黑"/>
            </a:endParaRPr>
          </a:p>
          <a:p>
            <a:pPr algn="just" marL="285115" marR="5080" indent="-272415">
              <a:lnSpc>
                <a:spcPts val="2450"/>
              </a:lnSpc>
              <a:spcBef>
                <a:spcPts val="1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如果处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理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器需要访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问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一个不在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主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存中的逻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辑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地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址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，则会产生 一个中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断，说明产生了内存访问故障</a:t>
            </a:r>
            <a:endParaRPr sz="2400">
              <a:latin typeface="微软雅黑"/>
              <a:cs typeface="微软雅黑"/>
            </a:endParaRPr>
          </a:p>
          <a:p>
            <a:pPr lvl="1" marL="588645" indent="-273050">
              <a:lnSpc>
                <a:spcPts val="2435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操作系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统把被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中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断的进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程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置于阻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塞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状态</a:t>
            </a:r>
            <a:endParaRPr sz="2400">
              <a:latin typeface="微软雅黑"/>
              <a:cs typeface="微软雅黑"/>
            </a:endParaRPr>
          </a:p>
          <a:p>
            <a:pPr lvl="1" marL="588645" indent="-273050">
              <a:lnSpc>
                <a:spcPts val="2595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操作系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统产生一个磁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盘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读请求</a:t>
            </a:r>
            <a:endParaRPr sz="2400">
              <a:latin typeface="微软雅黑"/>
              <a:cs typeface="微软雅黑"/>
            </a:endParaRPr>
          </a:p>
          <a:p>
            <a:pPr lvl="1" marL="588645" marR="10160" indent="-273050">
              <a:lnSpc>
                <a:spcPts val="2450"/>
              </a:lnSpc>
              <a:spcBef>
                <a:spcPts val="29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产生</a:t>
            </a:r>
            <a:r>
              <a:rPr dirty="0" sz="2400" spc="-15" b="1">
                <a:solidFill>
                  <a:srgbClr val="073D86"/>
                </a:solidFill>
                <a:latin typeface="Times New Roman"/>
                <a:cs typeface="Times New Roman"/>
              </a:rPr>
              <a:t>I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/</a:t>
            </a:r>
            <a:r>
              <a:rPr dirty="0" sz="2400" spc="20" b="1">
                <a:solidFill>
                  <a:srgbClr val="073D86"/>
                </a:solidFill>
                <a:latin typeface="Times New Roman"/>
                <a:cs typeface="Times New Roman"/>
              </a:rPr>
              <a:t>O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请求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后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，在执行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磁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盘</a:t>
            </a:r>
            <a:r>
              <a:rPr dirty="0" sz="2400" spc="-15" b="1">
                <a:solidFill>
                  <a:srgbClr val="073D86"/>
                </a:solidFill>
                <a:latin typeface="Times New Roman"/>
                <a:cs typeface="Times New Roman"/>
              </a:rPr>
              <a:t>I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/</a:t>
            </a:r>
            <a:r>
              <a:rPr dirty="0" sz="2400" spc="20" b="1">
                <a:solidFill>
                  <a:srgbClr val="073D86"/>
                </a:solidFill>
                <a:latin typeface="Times New Roman"/>
                <a:cs typeface="Times New Roman"/>
              </a:rPr>
              <a:t>O</a:t>
            </a:r>
            <a:r>
              <a:rPr dirty="0" sz="2400" spc="25" b="1">
                <a:solidFill>
                  <a:srgbClr val="073D86"/>
                </a:solidFill>
                <a:latin typeface="微软雅黑"/>
                <a:cs typeface="微软雅黑"/>
              </a:rPr>
              <a:t>期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间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，操作系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统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可以调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度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另一个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进程运行</a:t>
            </a:r>
            <a:endParaRPr sz="2400">
              <a:latin typeface="微软雅黑"/>
              <a:cs typeface="微软雅黑"/>
            </a:endParaRPr>
          </a:p>
          <a:p>
            <a:pPr lvl="1" marL="588645" indent="-273050">
              <a:lnSpc>
                <a:spcPts val="2365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一旦需要的块被取进主</a:t>
            </a:r>
            <a:r>
              <a:rPr dirty="0" sz="2400" spc="70" b="1">
                <a:solidFill>
                  <a:srgbClr val="073D86"/>
                </a:solidFill>
                <a:latin typeface="微软雅黑"/>
                <a:cs typeface="微软雅黑"/>
              </a:rPr>
              <a:t>存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，则产生一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个</a:t>
            </a:r>
            <a:r>
              <a:rPr dirty="0" sz="2400" spc="15" b="1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中</a:t>
            </a:r>
            <a:r>
              <a:rPr dirty="0" sz="2400" spc="70" b="1">
                <a:solidFill>
                  <a:srgbClr val="073D86"/>
                </a:solidFill>
                <a:latin typeface="微软雅黑"/>
                <a:cs typeface="微软雅黑"/>
              </a:rPr>
              <a:t>断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，操</a:t>
            </a:r>
            <a:r>
              <a:rPr dirty="0" sz="2400" spc="75" b="1">
                <a:solidFill>
                  <a:srgbClr val="073D86"/>
                </a:solidFill>
                <a:latin typeface="微软雅黑"/>
                <a:cs typeface="微软雅黑"/>
              </a:rPr>
              <a:t>作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系</a:t>
            </a:r>
            <a:endParaRPr sz="2400">
              <a:latin typeface="微软雅黑"/>
              <a:cs typeface="微软雅黑"/>
            </a:endParaRPr>
          </a:p>
          <a:p>
            <a:pPr marL="588645">
              <a:lnSpc>
                <a:spcPts val="2665"/>
              </a:lnSpc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统把由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于缺少块而被阻塞的进程置回就绪态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940" y="981583"/>
            <a:ext cx="32289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">
                <a:latin typeface="微软雅黑"/>
                <a:cs typeface="微软雅黑"/>
              </a:rPr>
              <a:t>部分装</a:t>
            </a:r>
            <a:r>
              <a:rPr dirty="0" sz="3600">
                <a:latin typeface="微软雅黑"/>
                <a:cs typeface="微软雅黑"/>
              </a:rPr>
              <a:t>入的优点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925193"/>
            <a:ext cx="7920990" cy="478155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在主存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中保留多个进程</a:t>
            </a:r>
            <a:endParaRPr sz="2400">
              <a:latin typeface="微软雅黑"/>
              <a:cs typeface="微软雅黑"/>
            </a:endParaRPr>
          </a:p>
          <a:p>
            <a:pPr algn="just" lvl="1" marL="588645" marR="5080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由于对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任何特定的进程都仅仅装入它的某些块，因此就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有足够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的空间来放置更多的进程，因此，在任何时刻这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些进程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中可能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至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少有一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个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处于就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绪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态，于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是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处理器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得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到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了更有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效的利用</a:t>
            </a:r>
            <a:endParaRPr sz="24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进程可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以比主存的全部空间大</a:t>
            </a:r>
            <a:endParaRPr sz="2400">
              <a:latin typeface="微软雅黑"/>
              <a:cs typeface="微软雅黑"/>
            </a:endParaRPr>
          </a:p>
          <a:p>
            <a:pPr algn="just" lvl="1" marL="588645" marR="5080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如果没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有这种方案，程序员就必须清楚地知道有多少主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存空间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可用，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如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果编写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程序太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大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，程序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员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就必须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把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程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序分成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块，按照某种覆盖策略分别加载</a:t>
            </a:r>
            <a:endParaRPr sz="2400">
              <a:latin typeface="微软雅黑"/>
              <a:cs typeface="微软雅黑"/>
            </a:endParaRPr>
          </a:p>
          <a:p>
            <a:pPr algn="just" lvl="1" marL="588645" marR="5080" indent="-2730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通过基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于分页或分段的虚拟内存，这项工作可以由操作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系统和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硬件完成，操作系统在需要时，自动把进程块装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入主存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0633" y="852677"/>
            <a:ext cx="28244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>
                <a:latin typeface="微软雅黑"/>
                <a:cs typeface="微软雅黑"/>
              </a:rPr>
              <a:t>存储</a:t>
            </a:r>
            <a:r>
              <a:rPr dirty="0">
                <a:latin typeface="微软雅黑"/>
                <a:cs typeface="微软雅黑"/>
              </a:rPr>
              <a:t>的类型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853564"/>
            <a:ext cx="7616190" cy="258635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实存储器</a:t>
            </a:r>
            <a:endParaRPr sz="2400">
              <a:latin typeface="微软雅黑"/>
              <a:cs typeface="微软雅黑"/>
            </a:endParaRPr>
          </a:p>
          <a:p>
            <a:pPr lvl="1" marL="588645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主存</a:t>
            </a:r>
            <a:endParaRPr sz="24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虚拟存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储器</a:t>
            </a:r>
            <a:endParaRPr sz="2400">
              <a:latin typeface="微软雅黑"/>
              <a:cs typeface="微软雅黑"/>
            </a:endParaRPr>
          </a:p>
          <a:p>
            <a:pPr lvl="1" marL="588645" indent="-2730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磁盘上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的存储</a:t>
            </a:r>
            <a:endParaRPr sz="2400">
              <a:latin typeface="微软雅黑"/>
              <a:cs typeface="微软雅黑"/>
            </a:endParaRPr>
          </a:p>
          <a:p>
            <a:pPr lvl="1" marL="588645" marR="5080" indent="-273050">
              <a:lnSpc>
                <a:spcPct val="100400"/>
              </a:lnSpc>
              <a:spcBef>
                <a:spcPts val="55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虚存允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许更有效的多道程序设计，并解除了用户与主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存之间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没有表的紧密约束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9214" y="852677"/>
            <a:ext cx="11474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">
                <a:latin typeface="微软雅黑"/>
                <a:cs typeface="微软雅黑"/>
              </a:rPr>
              <a:t>抖动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2430271"/>
            <a:ext cx="8422005" cy="1929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85115" marR="5080" indent="-272415">
              <a:lnSpc>
                <a:spcPct val="1002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60" b="1">
                <a:solidFill>
                  <a:srgbClr val="073D86"/>
                </a:solidFill>
                <a:latin typeface="微软雅黑"/>
                <a:cs typeface="微软雅黑"/>
              </a:rPr>
              <a:t>如果一块正好将要被用到之前扔出，操作系统有不得不很快 把它取回来，太多的这类操作会导致一种称为系统抖动的情 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况</a:t>
            </a:r>
            <a:endParaRPr sz="2400">
              <a:latin typeface="微软雅黑"/>
              <a:cs typeface="微软雅黑"/>
            </a:endParaRPr>
          </a:p>
          <a:p>
            <a:pPr algn="just" marL="285115" marR="12065" indent="-272415">
              <a:lnSpc>
                <a:spcPct val="1004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60" b="1">
                <a:solidFill>
                  <a:srgbClr val="073D86"/>
                </a:solidFill>
                <a:latin typeface="微软雅黑"/>
                <a:cs typeface="微软雅黑"/>
              </a:rPr>
              <a:t>在处理缺页中断期间，处理器的大部分时间都用于交换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块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，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而不是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用户进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程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的执行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指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令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2185" y="478993"/>
            <a:ext cx="496570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程序局部性原</a:t>
            </a:r>
            <a:r>
              <a:rPr dirty="0" sz="4800" spc="-10" b="0">
                <a:latin typeface="华文新魏"/>
                <a:cs typeface="华文新魏"/>
              </a:rPr>
              <a:t>理</a:t>
            </a:r>
            <a:r>
              <a:rPr dirty="0" sz="4800" b="0">
                <a:latin typeface="华文新魏"/>
                <a:cs typeface="华文新魏"/>
              </a:rPr>
              <a:t>(1)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868" y="2133600"/>
            <a:ext cx="8353425" cy="4163695"/>
          </a:xfrm>
          <a:custGeom>
            <a:avLst/>
            <a:gdLst/>
            <a:ahLst/>
            <a:cxnLst/>
            <a:rect l="l" t="t" r="r" b="b"/>
            <a:pathLst>
              <a:path w="8353425" h="4163695">
                <a:moveTo>
                  <a:pt x="0" y="4163568"/>
                </a:moveTo>
                <a:lnTo>
                  <a:pt x="8353044" y="4163568"/>
                </a:lnTo>
                <a:lnTo>
                  <a:pt x="8353044" y="0"/>
                </a:lnTo>
                <a:lnTo>
                  <a:pt x="0" y="0"/>
                </a:lnTo>
                <a:lnTo>
                  <a:pt x="0" y="416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7217" y="2081910"/>
            <a:ext cx="8170545" cy="353758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algn="just" marL="285115" marR="251460" indent="-272415">
              <a:lnSpc>
                <a:spcPts val="2300"/>
              </a:lnSpc>
              <a:spcBef>
                <a:spcPts val="6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指程序在执行过程中的一个较短时间内，所执行</a:t>
            </a: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dirty="0" sz="2400" spc="10" b="1">
                <a:solidFill>
                  <a:srgbClr val="0000FF"/>
                </a:solidFill>
                <a:latin typeface="微软雅黑"/>
                <a:cs typeface="微软雅黑"/>
              </a:rPr>
              <a:t>指令地 </a:t>
            </a:r>
            <a:r>
              <a:rPr dirty="0" sz="2400" spc="5" b="1">
                <a:solidFill>
                  <a:srgbClr val="0000FF"/>
                </a:solidFill>
                <a:latin typeface="微软雅黑"/>
                <a:cs typeface="微软雅黑"/>
              </a:rPr>
              <a:t>址或操</a:t>
            </a:r>
            <a:r>
              <a:rPr dirty="0" sz="2400" b="1">
                <a:solidFill>
                  <a:srgbClr val="0000FF"/>
                </a:solidFill>
                <a:latin typeface="微软雅黑"/>
                <a:cs typeface="微软雅黑"/>
              </a:rPr>
              <a:t>作数地址分别局限于一定的存储区域</a:t>
            </a:r>
            <a:r>
              <a:rPr dirty="0" sz="2400" spc="10" b="1">
                <a:solidFill>
                  <a:srgbClr val="0000FF"/>
                </a:solidFill>
                <a:latin typeface="微软雅黑"/>
                <a:cs typeface="微软雅黑"/>
              </a:rPr>
              <a:t>中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。又可细分 时间局部性和空间局部性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>
              <a:lnSpc>
                <a:spcPct val="80000"/>
              </a:lnSpc>
              <a:spcBef>
                <a:spcPts val="6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早在1968年</a:t>
            </a: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P.</a:t>
            </a:r>
            <a:r>
              <a:rPr dirty="0" sz="2400" spc="-110">
                <a:solidFill>
                  <a:srgbClr val="0000FF"/>
                </a:solidFill>
                <a:latin typeface="华文新魏"/>
                <a:cs typeface="华文新魏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华文新魏"/>
                <a:cs typeface="华文新魏"/>
              </a:rPr>
              <a:t>Denning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研究程序执行时的局部性原理，对此 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进行研究的还有</a:t>
            </a:r>
            <a:r>
              <a:rPr dirty="0" sz="2400" spc="-5">
                <a:solidFill>
                  <a:srgbClr val="0000FF"/>
                </a:solidFill>
                <a:latin typeface="华文新魏"/>
                <a:cs typeface="华文新魏"/>
              </a:rPr>
              <a:t>Knuth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(分析一组学生的Fortran程序</a:t>
            </a:r>
            <a:r>
              <a:rPr dirty="0" sz="2400" spc="-1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、 </a:t>
            </a:r>
            <a:r>
              <a:rPr dirty="0" sz="2400" spc="-5">
                <a:solidFill>
                  <a:srgbClr val="0000FF"/>
                </a:solidFill>
                <a:latin typeface="华文新魏"/>
                <a:cs typeface="华文新魏"/>
              </a:rPr>
              <a:t>Tanenbaum</a:t>
            </a:r>
            <a:r>
              <a:rPr dirty="0" sz="2400" spc="-20">
                <a:solidFill>
                  <a:srgbClr val="0000FF"/>
                </a:solidFill>
                <a:latin typeface="华文新魏"/>
                <a:cs typeface="华文新魏"/>
              </a:rPr>
              <a:t> 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分析操作系统的过程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Huck(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分析通用科学计 算程序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)，</a:t>
            </a: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发现程序和数据的访问都有聚集成群的倾向</a:t>
            </a:r>
            <a:endParaRPr sz="2400">
              <a:latin typeface="华文新魏"/>
              <a:cs typeface="华文新魏"/>
            </a:endParaRPr>
          </a:p>
          <a:p>
            <a:pPr marL="285115" marR="149225" indent="-272415">
              <a:lnSpc>
                <a:spcPct val="8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某存储单元被使用，</a:t>
            </a: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其</a:t>
            </a: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相邻存储单元很快也被使用</a:t>
            </a:r>
            <a:r>
              <a:rPr dirty="0" sz="2400" spc="-5">
                <a:solidFill>
                  <a:srgbClr val="0000FF"/>
                </a:solidFill>
                <a:latin typeface="华文新魏"/>
                <a:cs typeface="华文新魏"/>
              </a:rPr>
              <a:t>(</a:t>
            </a: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称空间 局部性spatial</a:t>
            </a:r>
            <a:r>
              <a:rPr dirty="0" sz="2400" spc="5">
                <a:solidFill>
                  <a:srgbClr val="0000FF"/>
                </a:solidFill>
                <a:latin typeface="华文新魏"/>
                <a:cs typeface="华文新魏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华文新魏"/>
                <a:cs typeface="华文新魏"/>
              </a:rPr>
              <a:t>locality)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ts val="2595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或者</a:t>
            </a:r>
            <a:r>
              <a:rPr dirty="0" sz="2400" spc="-5">
                <a:solidFill>
                  <a:srgbClr val="0000FF"/>
                </a:solidFill>
                <a:latin typeface="华文新魏"/>
                <a:cs typeface="华文新魏"/>
              </a:rPr>
              <a:t>最近访问过的程序代码和数据，很快又被访</a:t>
            </a:r>
            <a:r>
              <a:rPr dirty="0" sz="2400" spc="5">
                <a:solidFill>
                  <a:srgbClr val="0000FF"/>
                </a:solidFill>
                <a:latin typeface="华文新魏"/>
                <a:cs typeface="华文新魏"/>
              </a:rPr>
              <a:t>问</a:t>
            </a:r>
            <a:r>
              <a:rPr dirty="0" sz="2400" spc="-10">
                <a:solidFill>
                  <a:srgbClr val="0000FF"/>
                </a:solidFill>
                <a:latin typeface="华文新魏"/>
                <a:cs typeface="华文新魏"/>
              </a:rPr>
              <a:t>(</a:t>
            </a:r>
            <a:r>
              <a:rPr dirty="0" sz="2400" spc="-5">
                <a:solidFill>
                  <a:srgbClr val="0000FF"/>
                </a:solidFill>
                <a:latin typeface="华文新魏"/>
                <a:cs typeface="华文新魏"/>
              </a:rPr>
              <a:t>称时间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ts val="2595"/>
              </a:lnSpc>
            </a:pP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局部性</a:t>
            </a:r>
            <a:r>
              <a:rPr dirty="0" sz="2400" spc="-5">
                <a:solidFill>
                  <a:srgbClr val="0000FF"/>
                </a:solidFill>
                <a:latin typeface="华文新魏"/>
                <a:cs typeface="华文新魏"/>
              </a:rPr>
              <a:t>temporal</a:t>
            </a:r>
            <a:r>
              <a:rPr dirty="0" sz="2400" spc="10">
                <a:solidFill>
                  <a:srgbClr val="0000FF"/>
                </a:solidFill>
                <a:latin typeface="华文新魏"/>
                <a:cs typeface="华文新魏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华文新魏"/>
                <a:cs typeface="华文新魏"/>
              </a:rPr>
              <a:t>locality)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017" y="74498"/>
            <a:ext cx="36887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">
                <a:latin typeface="微软雅黑"/>
                <a:cs typeface="微软雅黑"/>
              </a:rPr>
              <a:t>分页下</a:t>
            </a:r>
            <a:r>
              <a:rPr dirty="0" sz="3600">
                <a:latin typeface="微软雅黑"/>
                <a:cs typeface="微软雅黑"/>
              </a:rPr>
              <a:t>的运行情况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91155" y="691895"/>
            <a:ext cx="4626864" cy="602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83964" y="765048"/>
            <a:ext cx="0" cy="5617845"/>
          </a:xfrm>
          <a:custGeom>
            <a:avLst/>
            <a:gdLst/>
            <a:ahLst/>
            <a:cxnLst/>
            <a:rect l="l" t="t" r="r" b="b"/>
            <a:pathLst>
              <a:path w="0" h="5617845">
                <a:moveTo>
                  <a:pt x="0" y="0"/>
                </a:moveTo>
                <a:lnTo>
                  <a:pt x="0" y="5617464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43628" y="765048"/>
            <a:ext cx="0" cy="5617845"/>
          </a:xfrm>
          <a:custGeom>
            <a:avLst/>
            <a:gdLst/>
            <a:ahLst/>
            <a:cxnLst/>
            <a:rect l="l" t="t" r="r" b="b"/>
            <a:pathLst>
              <a:path w="0" h="5617845">
                <a:moveTo>
                  <a:pt x="0" y="0"/>
                </a:moveTo>
                <a:lnTo>
                  <a:pt x="0" y="5617464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76444" y="765048"/>
            <a:ext cx="0" cy="5617845"/>
          </a:xfrm>
          <a:custGeom>
            <a:avLst/>
            <a:gdLst/>
            <a:ahLst/>
            <a:cxnLst/>
            <a:rect l="l" t="t" r="r" b="b"/>
            <a:pathLst>
              <a:path w="0" h="5617845">
                <a:moveTo>
                  <a:pt x="0" y="0"/>
                </a:moveTo>
                <a:lnTo>
                  <a:pt x="0" y="5617464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71844" y="691895"/>
            <a:ext cx="0" cy="5617845"/>
          </a:xfrm>
          <a:custGeom>
            <a:avLst/>
            <a:gdLst/>
            <a:ahLst/>
            <a:cxnLst/>
            <a:rect l="l" t="t" r="r" b="b"/>
            <a:pathLst>
              <a:path w="0" h="5617845">
                <a:moveTo>
                  <a:pt x="0" y="0"/>
                </a:moveTo>
                <a:lnTo>
                  <a:pt x="0" y="5617464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56959" y="691895"/>
            <a:ext cx="0" cy="5617845"/>
          </a:xfrm>
          <a:custGeom>
            <a:avLst/>
            <a:gdLst/>
            <a:ahLst/>
            <a:cxnLst/>
            <a:rect l="l" t="t" r="r" b="b"/>
            <a:pathLst>
              <a:path w="0" h="5617845">
                <a:moveTo>
                  <a:pt x="0" y="0"/>
                </a:moveTo>
                <a:lnTo>
                  <a:pt x="0" y="5617464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588252" y="691895"/>
            <a:ext cx="0" cy="5617845"/>
          </a:xfrm>
          <a:custGeom>
            <a:avLst/>
            <a:gdLst/>
            <a:ahLst/>
            <a:cxnLst/>
            <a:rect l="l" t="t" r="r" b="b"/>
            <a:pathLst>
              <a:path w="0" h="5617845">
                <a:moveTo>
                  <a:pt x="0" y="0"/>
                </a:moveTo>
                <a:lnTo>
                  <a:pt x="0" y="5617464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71844" y="691895"/>
            <a:ext cx="0" cy="5617845"/>
          </a:xfrm>
          <a:custGeom>
            <a:avLst/>
            <a:gdLst/>
            <a:ahLst/>
            <a:cxnLst/>
            <a:rect l="l" t="t" r="r" b="b"/>
            <a:pathLst>
              <a:path w="0" h="5617845">
                <a:moveTo>
                  <a:pt x="0" y="0"/>
                </a:moveTo>
                <a:lnTo>
                  <a:pt x="0" y="5617464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6192" y="420370"/>
            <a:ext cx="45313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0">
                <a:latin typeface="Times New Roman"/>
                <a:cs typeface="Times New Roman"/>
              </a:rPr>
              <a:t>TL</a:t>
            </a:r>
            <a:r>
              <a:rPr dirty="0" sz="4800" b="0">
                <a:latin typeface="Times New Roman"/>
                <a:cs typeface="Times New Roman"/>
              </a:rPr>
              <a:t>B</a:t>
            </a:r>
            <a:r>
              <a:rPr dirty="0" sz="4800" b="0">
                <a:latin typeface="华文新魏"/>
                <a:cs typeface="华文新魏"/>
              </a:rPr>
              <a:t>和</a:t>
            </a:r>
            <a:r>
              <a:rPr dirty="0" sz="4800" b="0">
                <a:latin typeface="Times New Roman"/>
                <a:cs typeface="Times New Roman"/>
              </a:rPr>
              <a:t>Cach</a:t>
            </a:r>
            <a:r>
              <a:rPr dirty="0" sz="4800" spc="20" b="0">
                <a:latin typeface="Times New Roman"/>
                <a:cs typeface="Times New Roman"/>
              </a:rPr>
              <a:t>e</a:t>
            </a:r>
            <a:r>
              <a:rPr dirty="0" sz="4800" b="0">
                <a:latin typeface="华文新魏"/>
                <a:cs typeface="华文新魏"/>
              </a:rPr>
              <a:t>操作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2416" y="1412746"/>
            <a:ext cx="7139940" cy="5411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7973" y="406400"/>
            <a:ext cx="46951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程序</a:t>
            </a:r>
            <a:r>
              <a:rPr dirty="0" b="0">
                <a:latin typeface="华文新魏"/>
                <a:cs typeface="华文新魏"/>
              </a:rPr>
              <a:t>局部性原理</a:t>
            </a:r>
            <a:r>
              <a:rPr dirty="0" spc="-5" b="0">
                <a:latin typeface="Candara"/>
                <a:cs typeface="Candara"/>
              </a:rPr>
              <a:t>(2)</a:t>
            </a:r>
            <a:endParaRPr sz="48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715" y="2491739"/>
            <a:ext cx="8426450" cy="3746500"/>
          </a:xfrm>
          <a:custGeom>
            <a:avLst/>
            <a:gdLst/>
            <a:ahLst/>
            <a:cxnLst/>
            <a:rect l="l" t="t" r="r" b="b"/>
            <a:pathLst>
              <a:path w="8426450" h="3746500">
                <a:moveTo>
                  <a:pt x="0" y="3745991"/>
                </a:moveTo>
                <a:lnTo>
                  <a:pt x="8426196" y="3745991"/>
                </a:lnTo>
                <a:lnTo>
                  <a:pt x="8426196" y="0"/>
                </a:lnTo>
                <a:lnTo>
                  <a:pt x="0" y="0"/>
                </a:lnTo>
                <a:lnTo>
                  <a:pt x="0" y="3745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4065" y="2504694"/>
            <a:ext cx="8049259" cy="361061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85115" marR="13970" indent="-272415">
              <a:lnSpc>
                <a:spcPts val="2870"/>
              </a:lnSpc>
              <a:spcBef>
                <a:spcPts val="20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(1)</a:t>
            </a:r>
            <a:r>
              <a:rPr dirty="0" sz="2400" spc="-17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程序中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只有少量分支和过程调用，存在很多顺序执行的 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指令</a:t>
            </a:r>
            <a:endParaRPr sz="2400">
              <a:latin typeface="微软雅黑"/>
              <a:cs typeface="微软雅黑"/>
            </a:endParaRPr>
          </a:p>
          <a:p>
            <a:pPr marL="285115" indent="-272415">
              <a:lnSpc>
                <a:spcPts val="2875"/>
              </a:lnSpc>
              <a:spcBef>
                <a:spcPts val="4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(2)</a:t>
            </a:r>
            <a:r>
              <a:rPr dirty="0" sz="2400" spc="-4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程序含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有若干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循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环结构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由少量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代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码组成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而被多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次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执</a:t>
            </a:r>
            <a:endParaRPr sz="2400">
              <a:latin typeface="微软雅黑"/>
              <a:cs typeface="微软雅黑"/>
            </a:endParaRPr>
          </a:p>
          <a:p>
            <a:pPr marL="285115">
              <a:lnSpc>
                <a:spcPts val="2875"/>
              </a:lnSpc>
            </a:pP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行</a:t>
            </a:r>
            <a:endParaRPr sz="2400">
              <a:latin typeface="微软雅黑"/>
              <a:cs typeface="微软雅黑"/>
            </a:endParaRPr>
          </a:p>
          <a:p>
            <a:pPr marL="285115" marR="5080" indent="-272415">
              <a:lnSpc>
                <a:spcPts val="2870"/>
              </a:lnSpc>
              <a:spcBef>
                <a:spcPts val="6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(3)</a:t>
            </a:r>
            <a:r>
              <a:rPr dirty="0" sz="2400" spc="-9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过程调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用的深度限制在小范围内，因而，指令引用通常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被局限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在少量过程中</a:t>
            </a:r>
            <a:endParaRPr sz="2400">
              <a:latin typeface="微软雅黑"/>
              <a:cs typeface="微软雅黑"/>
            </a:endParaRPr>
          </a:p>
          <a:p>
            <a:pPr marL="285115" indent="-272415">
              <a:lnSpc>
                <a:spcPts val="2875"/>
              </a:lnSpc>
              <a:spcBef>
                <a:spcPts val="4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(4)</a:t>
            </a:r>
            <a:r>
              <a:rPr dirty="0" sz="2400" spc="-4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涉及数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组、记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录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之类的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数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据结构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对它们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连续引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用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是</a:t>
            </a:r>
            <a:endParaRPr sz="2400">
              <a:latin typeface="微软雅黑"/>
              <a:cs typeface="微软雅黑"/>
            </a:endParaRPr>
          </a:p>
          <a:p>
            <a:pPr marL="285115">
              <a:lnSpc>
                <a:spcPts val="2875"/>
              </a:lnSpc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对位置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相邻的数据项的操作</a:t>
            </a:r>
            <a:endParaRPr sz="24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5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(5)</a:t>
            </a:r>
            <a:r>
              <a:rPr dirty="0" sz="2400" spc="-1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程序中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有些部分彼此互斥，不是每次运行时都用到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990471"/>
            <a:ext cx="7614920" cy="1854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285750" marR="5080" indent="-273050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dirty="0" sz="2400" b="0">
                <a:solidFill>
                  <a:srgbClr val="073D86"/>
                </a:solidFill>
                <a:latin typeface="华文新魏"/>
                <a:cs typeface="华文新魏"/>
              </a:rPr>
              <a:t>经验与分析表明，程序具有局部性，进程执行</a:t>
            </a:r>
            <a:r>
              <a:rPr dirty="0" sz="2400" spc="5" b="0">
                <a:solidFill>
                  <a:srgbClr val="073D86"/>
                </a:solidFill>
                <a:latin typeface="华文新魏"/>
                <a:cs typeface="华文新魏"/>
              </a:rPr>
              <a:t>时</a:t>
            </a:r>
            <a:r>
              <a:rPr dirty="0" sz="2400" b="0">
                <a:solidFill>
                  <a:srgbClr val="0000FF"/>
                </a:solidFill>
                <a:latin typeface="华文新魏"/>
                <a:cs typeface="华文新魏"/>
              </a:rPr>
              <a:t>没有必 要把全部信息调入主存，只需装入一部分的假设是合理 的，部分装入的情况下，只要调度得当</a:t>
            </a:r>
            <a:r>
              <a:rPr dirty="0" sz="2400" b="0">
                <a:solidFill>
                  <a:srgbClr val="073D86"/>
                </a:solidFill>
                <a:latin typeface="华文新魏"/>
                <a:cs typeface="华文新魏"/>
              </a:rPr>
              <a:t>，不仅可正确运 行，而且能在主存中放置更多进程，充分利用处理器和 </a:t>
            </a:r>
            <a:r>
              <a:rPr dirty="0" sz="2400" spc="-5" b="0">
                <a:solidFill>
                  <a:srgbClr val="073D86"/>
                </a:solidFill>
                <a:latin typeface="华文新魏"/>
                <a:cs typeface="华文新魏"/>
              </a:rPr>
              <a:t>存储空间。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3541" y="913002"/>
            <a:ext cx="50590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微软雅黑"/>
                <a:cs typeface="微软雅黑"/>
              </a:rPr>
              <a:t>虚</a:t>
            </a:r>
            <a:r>
              <a:rPr dirty="0" spc="15">
                <a:latin typeface="微软雅黑"/>
                <a:cs typeface="微软雅黑"/>
              </a:rPr>
              <a:t>拟</a:t>
            </a:r>
            <a:r>
              <a:rPr dirty="0">
                <a:latin typeface="微软雅黑"/>
                <a:cs typeface="微软雅黑"/>
              </a:rPr>
              <a:t>内存的技术</a:t>
            </a:r>
            <a:r>
              <a:rPr dirty="0" spc="-25">
                <a:latin typeface="微软雅黑"/>
                <a:cs typeface="微软雅黑"/>
              </a:rPr>
              <a:t>需</a:t>
            </a:r>
            <a:r>
              <a:rPr dirty="0">
                <a:latin typeface="微软雅黑"/>
                <a:cs typeface="微软雅黑"/>
              </a:rPr>
              <a:t>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2575941"/>
            <a:ext cx="8117205" cy="126809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必须有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对所采用的分页或分段方案的硬件支持</a:t>
            </a:r>
            <a:endParaRPr sz="2400">
              <a:latin typeface="微软雅黑"/>
              <a:cs typeface="微软雅黑"/>
            </a:endParaRPr>
          </a:p>
          <a:p>
            <a:pPr marL="285115" marR="5080" indent="-272415">
              <a:lnSpc>
                <a:spcPct val="1004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操作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系统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必须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有管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理页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或者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段在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主存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和辅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助存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储器之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间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移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动的软</a:t>
            </a:r>
            <a:r>
              <a:rPr dirty="0" sz="2400" spc="-5" b="1">
                <a:solidFill>
                  <a:srgbClr val="073D86"/>
                </a:solidFill>
                <a:latin typeface="微软雅黑"/>
                <a:cs typeface="微软雅黑"/>
              </a:rPr>
              <a:t>件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473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7232" y="4203191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1"/>
                </a:lnTo>
                <a:lnTo>
                  <a:pt x="1564386" y="281431"/>
                </a:lnTo>
                <a:lnTo>
                  <a:pt x="841756" y="444499"/>
                </a:lnTo>
                <a:lnTo>
                  <a:pt x="620648" y="489203"/>
                </a:lnTo>
                <a:lnTo>
                  <a:pt x="199770" y="567308"/>
                </a:lnTo>
                <a:lnTo>
                  <a:pt x="0" y="600836"/>
                </a:lnTo>
                <a:lnTo>
                  <a:pt x="269875" y="638809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4"/>
                </a:lnTo>
                <a:lnTo>
                  <a:pt x="984122" y="705865"/>
                </a:lnTo>
                <a:lnTo>
                  <a:pt x="1092453" y="710310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0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1"/>
                </a:lnTo>
                <a:lnTo>
                  <a:pt x="2231770" y="634364"/>
                </a:lnTo>
                <a:lnTo>
                  <a:pt x="2372106" y="603122"/>
                </a:lnTo>
                <a:lnTo>
                  <a:pt x="2505964" y="567308"/>
                </a:lnTo>
                <a:lnTo>
                  <a:pt x="2633471" y="527176"/>
                </a:lnTo>
                <a:lnTo>
                  <a:pt x="2754629" y="482472"/>
                </a:lnTo>
                <a:lnTo>
                  <a:pt x="2871596" y="435609"/>
                </a:lnTo>
                <a:lnTo>
                  <a:pt x="2875788" y="433323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9755" y="4075176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5"/>
                </a:lnTo>
                <a:lnTo>
                  <a:pt x="1281938" y="279019"/>
                </a:lnTo>
                <a:lnTo>
                  <a:pt x="1866519" y="421894"/>
                </a:lnTo>
                <a:lnTo>
                  <a:pt x="2559558" y="575818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815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2"/>
                </a:lnTo>
                <a:lnTo>
                  <a:pt x="4857623" y="850392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6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8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7"/>
                </a:lnTo>
                <a:lnTo>
                  <a:pt x="2083308" y="113792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2"/>
                </a:lnTo>
                <a:lnTo>
                  <a:pt x="1220216" y="15621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9305" y="4088129"/>
            <a:ext cx="5468620" cy="775970"/>
          </a:xfrm>
          <a:custGeom>
            <a:avLst/>
            <a:gdLst/>
            <a:ahLst/>
            <a:cxnLst/>
            <a:rect l="l" t="t" r="r" b="b"/>
            <a:pathLst>
              <a:path w="5468620" h="775970">
                <a:moveTo>
                  <a:pt x="0" y="78232"/>
                </a:moveTo>
                <a:lnTo>
                  <a:pt x="19176" y="73787"/>
                </a:lnTo>
                <a:lnTo>
                  <a:pt x="76581" y="62611"/>
                </a:lnTo>
                <a:lnTo>
                  <a:pt x="174370" y="46990"/>
                </a:lnTo>
                <a:lnTo>
                  <a:pt x="238125" y="37973"/>
                </a:lnTo>
                <a:lnTo>
                  <a:pt x="312546" y="29083"/>
                </a:lnTo>
                <a:lnTo>
                  <a:pt x="395477" y="22352"/>
                </a:lnTo>
                <a:lnTo>
                  <a:pt x="491108" y="15621"/>
                </a:lnTo>
                <a:lnTo>
                  <a:pt x="595248" y="8890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704"/>
                </a:lnTo>
                <a:lnTo>
                  <a:pt x="2041017" y="64770"/>
                </a:lnTo>
                <a:lnTo>
                  <a:pt x="2259965" y="89408"/>
                </a:lnTo>
                <a:lnTo>
                  <a:pt x="2489581" y="118491"/>
                </a:lnTo>
                <a:lnTo>
                  <a:pt x="2731897" y="154305"/>
                </a:lnTo>
                <a:lnTo>
                  <a:pt x="2984881" y="194437"/>
                </a:lnTo>
                <a:lnTo>
                  <a:pt x="3250692" y="241427"/>
                </a:lnTo>
                <a:lnTo>
                  <a:pt x="3529203" y="297307"/>
                </a:lnTo>
                <a:lnTo>
                  <a:pt x="3820414" y="357632"/>
                </a:lnTo>
                <a:lnTo>
                  <a:pt x="4124452" y="424688"/>
                </a:lnTo>
                <a:lnTo>
                  <a:pt x="4441190" y="500761"/>
                </a:lnTo>
                <a:lnTo>
                  <a:pt x="4770755" y="583438"/>
                </a:lnTo>
                <a:lnTo>
                  <a:pt x="5113020" y="675132"/>
                </a:lnTo>
                <a:lnTo>
                  <a:pt x="5468112" y="77571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10605" y="4074414"/>
            <a:ext cx="3307079" cy="652780"/>
          </a:xfrm>
          <a:custGeom>
            <a:avLst/>
            <a:gdLst/>
            <a:ahLst/>
            <a:cxnLst/>
            <a:rect l="l" t="t" r="r" b="b"/>
            <a:pathLst>
              <a:path w="3307079" h="652779">
                <a:moveTo>
                  <a:pt x="0" y="652272"/>
                </a:moveTo>
                <a:lnTo>
                  <a:pt x="95631" y="625475"/>
                </a:lnTo>
                <a:lnTo>
                  <a:pt x="357124" y="556260"/>
                </a:lnTo>
                <a:lnTo>
                  <a:pt x="537718" y="509269"/>
                </a:lnTo>
                <a:lnTo>
                  <a:pt x="745998" y="457962"/>
                </a:lnTo>
                <a:lnTo>
                  <a:pt x="977646" y="402081"/>
                </a:lnTo>
                <a:lnTo>
                  <a:pt x="1226312" y="341756"/>
                </a:lnTo>
                <a:lnTo>
                  <a:pt x="1489837" y="283718"/>
                </a:lnTo>
                <a:lnTo>
                  <a:pt x="1759839" y="225552"/>
                </a:lnTo>
                <a:lnTo>
                  <a:pt x="2036064" y="171958"/>
                </a:lnTo>
                <a:lnTo>
                  <a:pt x="2310257" y="120650"/>
                </a:lnTo>
                <a:lnTo>
                  <a:pt x="2446274" y="98298"/>
                </a:lnTo>
                <a:lnTo>
                  <a:pt x="2578100" y="75946"/>
                </a:lnTo>
                <a:lnTo>
                  <a:pt x="2709799" y="58038"/>
                </a:lnTo>
                <a:lnTo>
                  <a:pt x="2837434" y="40259"/>
                </a:lnTo>
                <a:lnTo>
                  <a:pt x="2962783" y="26797"/>
                </a:lnTo>
                <a:lnTo>
                  <a:pt x="3081782" y="15621"/>
                </a:lnTo>
                <a:lnTo>
                  <a:pt x="3196590" y="6731"/>
                </a:lnTo>
                <a:lnTo>
                  <a:pt x="33070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4059935"/>
            <a:ext cx="8723630" cy="1327785"/>
          </a:xfrm>
          <a:custGeom>
            <a:avLst/>
            <a:gdLst/>
            <a:ahLst/>
            <a:cxnLst/>
            <a:rect l="l" t="t" r="r" b="b"/>
            <a:pathLst>
              <a:path w="8723630" h="1327785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3"/>
                </a:lnTo>
                <a:lnTo>
                  <a:pt x="564108" y="82422"/>
                </a:lnTo>
                <a:lnTo>
                  <a:pt x="478955" y="102488"/>
                </a:lnTo>
                <a:lnTo>
                  <a:pt x="398068" y="120268"/>
                </a:lnTo>
                <a:lnTo>
                  <a:pt x="327812" y="140334"/>
                </a:lnTo>
                <a:lnTo>
                  <a:pt x="206489" y="178181"/>
                </a:lnTo>
                <a:lnTo>
                  <a:pt x="157518" y="195961"/>
                </a:lnTo>
                <a:lnTo>
                  <a:pt x="51092" y="240537"/>
                </a:lnTo>
                <a:lnTo>
                  <a:pt x="0" y="267207"/>
                </a:lnTo>
                <a:lnTo>
                  <a:pt x="0" y="1327404"/>
                </a:lnTo>
                <a:lnTo>
                  <a:pt x="8719058" y="1327404"/>
                </a:lnTo>
                <a:lnTo>
                  <a:pt x="8723376" y="1320673"/>
                </a:lnTo>
                <a:lnTo>
                  <a:pt x="8723376" y="848613"/>
                </a:lnTo>
                <a:lnTo>
                  <a:pt x="7182231" y="848613"/>
                </a:lnTo>
                <a:lnTo>
                  <a:pt x="7043801" y="846327"/>
                </a:lnTo>
                <a:lnTo>
                  <a:pt x="6899148" y="841882"/>
                </a:lnTo>
                <a:lnTo>
                  <a:pt x="6750050" y="835151"/>
                </a:lnTo>
                <a:lnTo>
                  <a:pt x="6594729" y="824102"/>
                </a:lnTo>
                <a:lnTo>
                  <a:pt x="6260465" y="790701"/>
                </a:lnTo>
                <a:lnTo>
                  <a:pt x="5900674" y="743838"/>
                </a:lnTo>
                <a:lnTo>
                  <a:pt x="5709158" y="714882"/>
                </a:lnTo>
                <a:lnTo>
                  <a:pt x="5509006" y="681482"/>
                </a:lnTo>
                <a:lnTo>
                  <a:pt x="5302631" y="643636"/>
                </a:lnTo>
                <a:lnTo>
                  <a:pt x="4861941" y="556768"/>
                </a:lnTo>
                <a:lnTo>
                  <a:pt x="4387215" y="452119"/>
                </a:lnTo>
                <a:lnTo>
                  <a:pt x="4136009" y="394207"/>
                </a:lnTo>
                <a:lnTo>
                  <a:pt x="3614547" y="267207"/>
                </a:lnTo>
                <a:lnTo>
                  <a:pt x="3122803" y="164845"/>
                </a:lnTo>
                <a:lnTo>
                  <a:pt x="2892933" y="124713"/>
                </a:lnTo>
                <a:lnTo>
                  <a:pt x="2673604" y="91312"/>
                </a:lnTo>
                <a:lnTo>
                  <a:pt x="2462911" y="62356"/>
                </a:lnTo>
                <a:lnTo>
                  <a:pt x="2262759" y="40131"/>
                </a:lnTo>
                <a:lnTo>
                  <a:pt x="2073402" y="22225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27785">
                <a:moveTo>
                  <a:pt x="8723376" y="567944"/>
                </a:moveTo>
                <a:lnTo>
                  <a:pt x="8638286" y="603631"/>
                </a:lnTo>
                <a:lnTo>
                  <a:pt x="8557387" y="634745"/>
                </a:lnTo>
                <a:lnTo>
                  <a:pt x="8472170" y="663701"/>
                </a:lnTo>
                <a:lnTo>
                  <a:pt x="8295513" y="717169"/>
                </a:lnTo>
                <a:lnTo>
                  <a:pt x="8201787" y="741680"/>
                </a:lnTo>
                <a:lnTo>
                  <a:pt x="8106029" y="761745"/>
                </a:lnTo>
                <a:lnTo>
                  <a:pt x="8005953" y="781684"/>
                </a:lnTo>
                <a:lnTo>
                  <a:pt x="7901686" y="799591"/>
                </a:lnTo>
                <a:lnTo>
                  <a:pt x="7680325" y="826262"/>
                </a:lnTo>
                <a:lnTo>
                  <a:pt x="7441946" y="844041"/>
                </a:lnTo>
                <a:lnTo>
                  <a:pt x="7314184" y="848613"/>
                </a:lnTo>
                <a:lnTo>
                  <a:pt x="8723376" y="848613"/>
                </a:lnTo>
                <a:lnTo>
                  <a:pt x="8723376" y="56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64563" y="2034362"/>
            <a:ext cx="574421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latin typeface="Times New Roman"/>
                <a:cs typeface="Times New Roman"/>
              </a:rPr>
              <a:t>8.2</a:t>
            </a:r>
            <a:r>
              <a:rPr dirty="0" sz="6000" spc="-85">
                <a:latin typeface="Times New Roman"/>
                <a:cs typeface="Times New Roman"/>
              </a:rPr>
              <a:t> </a:t>
            </a:r>
            <a:r>
              <a:rPr dirty="0" sz="6000">
                <a:latin typeface="微软雅黑"/>
                <a:cs typeface="微软雅黑"/>
              </a:rPr>
              <a:t>虚</a:t>
            </a:r>
            <a:r>
              <a:rPr dirty="0" sz="6000" spc="10">
                <a:latin typeface="微软雅黑"/>
                <a:cs typeface="微软雅黑"/>
              </a:rPr>
              <a:t>拟</a:t>
            </a:r>
            <a:r>
              <a:rPr dirty="0" sz="6000">
                <a:latin typeface="微软雅黑"/>
                <a:cs typeface="微软雅黑"/>
              </a:rPr>
              <a:t>分页技术</a:t>
            </a:r>
            <a:endParaRPr sz="6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7085" y="858774"/>
            <a:ext cx="16751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2478786"/>
            <a:ext cx="8172450" cy="2373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Each process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has its own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page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table</a:t>
            </a:r>
            <a:endParaRPr sz="2000">
              <a:latin typeface="Candara"/>
              <a:cs typeface="Candara"/>
            </a:endParaRPr>
          </a:p>
          <a:p>
            <a:pPr marL="285115" marR="151130" indent="-272415">
              <a:lnSpc>
                <a:spcPts val="2160"/>
              </a:lnSpc>
              <a:spcBef>
                <a:spcPts val="27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Each page table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entry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contains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the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frame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number of the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corresponding  page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in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main</a:t>
            </a:r>
            <a:r>
              <a:rPr dirty="0" sz="2000" spc="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memory</a:t>
            </a:r>
            <a:endParaRPr sz="2000">
              <a:latin typeface="Candara"/>
              <a:cs typeface="Candara"/>
            </a:endParaRPr>
          </a:p>
          <a:p>
            <a:pPr marL="285115" indent="-272415">
              <a:lnSpc>
                <a:spcPts val="237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A bit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is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needed to indicate whether the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page is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in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main memory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or</a:t>
            </a:r>
            <a:r>
              <a:rPr dirty="0" sz="2000" spc="-7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not</a:t>
            </a:r>
            <a:endParaRPr sz="2000">
              <a:latin typeface="Candara"/>
              <a:cs typeface="Candara"/>
            </a:endParaRPr>
          </a:p>
          <a:p>
            <a:pPr marL="285115" marR="415290" indent="-272415">
              <a:lnSpc>
                <a:spcPts val="2160"/>
              </a:lnSpc>
              <a:spcBef>
                <a:spcPts val="27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Another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modify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bit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is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needed to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indicate if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the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page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has been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altered  since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it was last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loaded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into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main</a:t>
            </a:r>
            <a:r>
              <a:rPr dirty="0" sz="2000" spc="-4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memory</a:t>
            </a:r>
            <a:endParaRPr sz="2000">
              <a:latin typeface="Candara"/>
              <a:cs typeface="Candara"/>
            </a:endParaRPr>
          </a:p>
          <a:p>
            <a:pPr marL="285115" marR="5080" indent="-272415">
              <a:lnSpc>
                <a:spcPts val="2160"/>
              </a:lnSpc>
              <a:spcBef>
                <a:spcPts val="24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If no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change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has been made, the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page does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not have to be written to the 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disk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when it needs to be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swapped</a:t>
            </a:r>
            <a:r>
              <a:rPr dirty="0" sz="2000" spc="-4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out</a:t>
            </a:r>
            <a:endParaRPr sz="20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1725" y="432257"/>
            <a:ext cx="50622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 b="0">
                <a:latin typeface="华文新魏"/>
                <a:cs typeface="华文新魏"/>
              </a:rPr>
              <a:t>分页式虚拟存储系统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395" y="1194768"/>
            <a:ext cx="8206740" cy="198501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962025">
              <a:lnSpc>
                <a:spcPct val="100000"/>
              </a:lnSpc>
              <a:spcBef>
                <a:spcPts val="905"/>
              </a:spcBef>
            </a:pPr>
            <a:r>
              <a:rPr dirty="0" sz="3200">
                <a:solidFill>
                  <a:srgbClr val="0000FF"/>
                </a:solidFill>
                <a:latin typeface="华文新魏"/>
                <a:cs typeface="华文新魏"/>
              </a:rPr>
              <a:t>分页式虚拟存储系统的</a:t>
            </a:r>
            <a:r>
              <a:rPr dirty="0" sz="3200" spc="-15">
                <a:solidFill>
                  <a:srgbClr val="0000FF"/>
                </a:solidFill>
                <a:latin typeface="华文新魏"/>
                <a:cs typeface="华文新魏"/>
              </a:rPr>
              <a:t>硬</a:t>
            </a:r>
            <a:r>
              <a:rPr dirty="0" sz="3200">
                <a:solidFill>
                  <a:srgbClr val="0000FF"/>
                </a:solidFill>
                <a:latin typeface="华文新魏"/>
                <a:cs typeface="华文新魏"/>
              </a:rPr>
              <a:t>件支</a:t>
            </a:r>
            <a:r>
              <a:rPr dirty="0" sz="3200" spc="-40">
                <a:solidFill>
                  <a:srgbClr val="0000FF"/>
                </a:solidFill>
                <a:latin typeface="华文新魏"/>
                <a:cs typeface="华文新魏"/>
              </a:rPr>
              <a:t>撑</a:t>
            </a:r>
            <a:r>
              <a:rPr dirty="0" sz="3200">
                <a:solidFill>
                  <a:srgbClr val="0000FF"/>
                </a:solidFill>
                <a:latin typeface="华文新魏"/>
                <a:cs typeface="华文新魏"/>
              </a:rPr>
              <a:t>(1)</a:t>
            </a:r>
            <a:endParaRPr sz="3200">
              <a:latin typeface="华文新魏"/>
              <a:cs typeface="华文新魏"/>
            </a:endParaRPr>
          </a:p>
          <a:p>
            <a:pPr marL="22860" marR="5080" indent="-10795">
              <a:lnSpc>
                <a:spcPct val="100000"/>
              </a:lnSpc>
              <a:spcBef>
                <a:spcPts val="700"/>
              </a:spcBef>
            </a:pPr>
            <a:r>
              <a:rPr dirty="0" sz="2800" spc="-10">
                <a:solidFill>
                  <a:srgbClr val="073D86"/>
                </a:solidFill>
                <a:latin typeface="华文新魏"/>
                <a:cs typeface="华文新魏"/>
              </a:rPr>
              <a:t>主存管理单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元MMU</a:t>
            </a:r>
            <a:r>
              <a:rPr dirty="0" sz="2800" spc="-10">
                <a:solidFill>
                  <a:srgbClr val="073D86"/>
                </a:solidFill>
                <a:latin typeface="华文新魏"/>
                <a:cs typeface="华文新魏"/>
              </a:rPr>
              <a:t>完成逻辑地址到物理地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址</a:t>
            </a:r>
            <a:r>
              <a:rPr dirty="0" sz="2800" spc="-10">
                <a:solidFill>
                  <a:srgbClr val="073D86"/>
                </a:solidFill>
                <a:latin typeface="华文新魏"/>
                <a:cs typeface="华文新魏"/>
              </a:rPr>
              <a:t>的转换 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功能，它接受逻辑地址作为输入，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物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理地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址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作为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输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出</a:t>
            </a:r>
            <a:endParaRPr sz="2800">
              <a:latin typeface="华文新魏"/>
              <a:cs typeface="华文新魏"/>
            </a:endParaRPr>
          </a:p>
          <a:p>
            <a:pPr marL="2286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，直接送到总线上，对主存单元进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寻址。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753" y="637997"/>
            <a:ext cx="777938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latin typeface="华文新魏"/>
                <a:cs typeface="华文新魏"/>
              </a:rPr>
              <a:t>分页式虚拟存储系统的硬件支</a:t>
            </a:r>
            <a:r>
              <a:rPr dirty="0" sz="4000" spc="-30" b="0">
                <a:latin typeface="华文新魏"/>
                <a:cs typeface="华文新魏"/>
              </a:rPr>
              <a:t>撑</a:t>
            </a:r>
            <a:r>
              <a:rPr dirty="0" sz="4000" b="0">
                <a:latin typeface="华文新魏"/>
                <a:cs typeface="华文新魏"/>
              </a:rPr>
              <a:t>(2)</a:t>
            </a:r>
            <a:endParaRPr sz="40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5044" y="2552700"/>
            <a:ext cx="2580640" cy="2486025"/>
          </a:xfrm>
          <a:custGeom>
            <a:avLst/>
            <a:gdLst/>
            <a:ahLst/>
            <a:cxnLst/>
            <a:rect l="l" t="t" r="r" b="b"/>
            <a:pathLst>
              <a:path w="2580640" h="2486025">
                <a:moveTo>
                  <a:pt x="0" y="2485644"/>
                </a:moveTo>
                <a:lnTo>
                  <a:pt x="2580131" y="2485644"/>
                </a:lnTo>
                <a:lnTo>
                  <a:pt x="2580131" y="0"/>
                </a:lnTo>
                <a:lnTo>
                  <a:pt x="0" y="0"/>
                </a:lnTo>
                <a:lnTo>
                  <a:pt x="0" y="248564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05044" y="2552700"/>
            <a:ext cx="2580640" cy="2486025"/>
          </a:xfrm>
          <a:custGeom>
            <a:avLst/>
            <a:gdLst/>
            <a:ahLst/>
            <a:cxnLst/>
            <a:rect l="l" t="t" r="r" b="b"/>
            <a:pathLst>
              <a:path w="2580640" h="2486025">
                <a:moveTo>
                  <a:pt x="0" y="2485644"/>
                </a:moveTo>
                <a:lnTo>
                  <a:pt x="2580131" y="2485644"/>
                </a:lnTo>
                <a:lnTo>
                  <a:pt x="2580131" y="0"/>
                </a:lnTo>
                <a:lnTo>
                  <a:pt x="0" y="0"/>
                </a:lnTo>
                <a:lnTo>
                  <a:pt x="0" y="2485644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14044" y="1920239"/>
            <a:ext cx="1289685" cy="1797050"/>
          </a:xfrm>
          <a:custGeom>
            <a:avLst/>
            <a:gdLst/>
            <a:ahLst/>
            <a:cxnLst/>
            <a:rect l="l" t="t" r="r" b="b"/>
            <a:pathLst>
              <a:path w="1289685" h="1797050">
                <a:moveTo>
                  <a:pt x="0" y="1796795"/>
                </a:moveTo>
                <a:lnTo>
                  <a:pt x="1289304" y="1796795"/>
                </a:lnTo>
                <a:lnTo>
                  <a:pt x="1289304" y="0"/>
                </a:lnTo>
                <a:lnTo>
                  <a:pt x="0" y="0"/>
                </a:lnTo>
                <a:lnTo>
                  <a:pt x="0" y="1796795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14044" y="1920239"/>
            <a:ext cx="1289685" cy="1797050"/>
          </a:xfrm>
          <a:custGeom>
            <a:avLst/>
            <a:gdLst/>
            <a:ahLst/>
            <a:cxnLst/>
            <a:rect l="l" t="t" r="r" b="b"/>
            <a:pathLst>
              <a:path w="1289685" h="1797050">
                <a:moveTo>
                  <a:pt x="0" y="1796795"/>
                </a:moveTo>
                <a:lnTo>
                  <a:pt x="1289304" y="1796795"/>
                </a:lnTo>
                <a:lnTo>
                  <a:pt x="1289304" y="0"/>
                </a:lnTo>
                <a:lnTo>
                  <a:pt x="0" y="0"/>
                </a:lnTo>
                <a:lnTo>
                  <a:pt x="0" y="179679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35608" y="2197607"/>
            <a:ext cx="645160" cy="414655"/>
          </a:xfrm>
          <a:custGeom>
            <a:avLst/>
            <a:gdLst/>
            <a:ahLst/>
            <a:cxnLst/>
            <a:rect l="l" t="t" r="r" b="b"/>
            <a:pathLst>
              <a:path w="645160" h="414655">
                <a:moveTo>
                  <a:pt x="0" y="414527"/>
                </a:moveTo>
                <a:lnTo>
                  <a:pt x="644652" y="414527"/>
                </a:lnTo>
                <a:lnTo>
                  <a:pt x="644652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35608" y="2197607"/>
            <a:ext cx="645160" cy="414655"/>
          </a:xfrm>
          <a:custGeom>
            <a:avLst/>
            <a:gdLst/>
            <a:ahLst/>
            <a:cxnLst/>
            <a:rect l="l" t="t" r="r" b="b"/>
            <a:pathLst>
              <a:path w="645160" h="414655">
                <a:moveTo>
                  <a:pt x="0" y="414527"/>
                </a:moveTo>
                <a:lnTo>
                  <a:pt x="644652" y="414527"/>
                </a:lnTo>
                <a:lnTo>
                  <a:pt x="644652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14094" y="2169667"/>
            <a:ext cx="4222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CPU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35608" y="3025139"/>
            <a:ext cx="806450" cy="414655"/>
          </a:xfrm>
          <a:custGeom>
            <a:avLst/>
            <a:gdLst/>
            <a:ahLst/>
            <a:cxnLst/>
            <a:rect l="l" t="t" r="r" b="b"/>
            <a:pathLst>
              <a:path w="806450" h="414654">
                <a:moveTo>
                  <a:pt x="0" y="414527"/>
                </a:moveTo>
                <a:lnTo>
                  <a:pt x="806196" y="414527"/>
                </a:lnTo>
                <a:lnTo>
                  <a:pt x="806196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435608" y="3025139"/>
            <a:ext cx="806450" cy="4146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1585"/>
              </a:lnSpc>
            </a:pPr>
            <a:r>
              <a:rPr dirty="0" sz="1400" spc="-5">
                <a:solidFill>
                  <a:srgbClr val="FF0000"/>
                </a:solidFill>
                <a:latin typeface="华文新魏"/>
                <a:cs typeface="华文新魏"/>
              </a:rPr>
              <a:t>MMU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20595" y="2612135"/>
            <a:ext cx="76200" cy="413384"/>
          </a:xfrm>
          <a:custGeom>
            <a:avLst/>
            <a:gdLst/>
            <a:ahLst/>
            <a:cxnLst/>
            <a:rect l="l" t="t" r="r" b="b"/>
            <a:pathLst>
              <a:path w="76200" h="413385">
                <a:moveTo>
                  <a:pt x="31750" y="336803"/>
                </a:moveTo>
                <a:lnTo>
                  <a:pt x="0" y="336803"/>
                </a:lnTo>
                <a:lnTo>
                  <a:pt x="38100" y="413003"/>
                </a:lnTo>
                <a:lnTo>
                  <a:pt x="69850" y="349503"/>
                </a:lnTo>
                <a:lnTo>
                  <a:pt x="31750" y="349503"/>
                </a:lnTo>
                <a:lnTo>
                  <a:pt x="31750" y="336803"/>
                </a:lnTo>
                <a:close/>
              </a:path>
              <a:path w="76200" h="413385">
                <a:moveTo>
                  <a:pt x="44450" y="0"/>
                </a:moveTo>
                <a:lnTo>
                  <a:pt x="31750" y="0"/>
                </a:lnTo>
                <a:lnTo>
                  <a:pt x="31750" y="349503"/>
                </a:lnTo>
                <a:lnTo>
                  <a:pt x="44450" y="349503"/>
                </a:lnTo>
                <a:lnTo>
                  <a:pt x="44450" y="0"/>
                </a:lnTo>
                <a:close/>
              </a:path>
              <a:path w="76200" h="413385">
                <a:moveTo>
                  <a:pt x="76200" y="336803"/>
                </a:moveTo>
                <a:lnTo>
                  <a:pt x="44450" y="336803"/>
                </a:lnTo>
                <a:lnTo>
                  <a:pt x="44450" y="349503"/>
                </a:lnTo>
                <a:lnTo>
                  <a:pt x="69850" y="349503"/>
                </a:lnTo>
                <a:lnTo>
                  <a:pt x="76200" y="336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09544" y="2058923"/>
            <a:ext cx="967740" cy="1460500"/>
          </a:xfrm>
          <a:custGeom>
            <a:avLst/>
            <a:gdLst/>
            <a:ahLst/>
            <a:cxnLst/>
            <a:rect l="l" t="t" r="r" b="b"/>
            <a:pathLst>
              <a:path w="967739" h="1460500">
                <a:moveTo>
                  <a:pt x="0" y="1459991"/>
                </a:moveTo>
                <a:lnTo>
                  <a:pt x="967740" y="1459991"/>
                </a:lnTo>
                <a:lnTo>
                  <a:pt x="967740" y="0"/>
                </a:lnTo>
                <a:lnTo>
                  <a:pt x="0" y="0"/>
                </a:lnTo>
                <a:lnTo>
                  <a:pt x="0" y="1459991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09544" y="2058923"/>
            <a:ext cx="967740" cy="1460500"/>
          </a:xfrm>
          <a:custGeom>
            <a:avLst/>
            <a:gdLst/>
            <a:ahLst/>
            <a:cxnLst/>
            <a:rect l="l" t="t" r="r" b="b"/>
            <a:pathLst>
              <a:path w="967739" h="1460500">
                <a:moveTo>
                  <a:pt x="0" y="1459991"/>
                </a:moveTo>
                <a:lnTo>
                  <a:pt x="967740" y="1459991"/>
                </a:lnTo>
                <a:lnTo>
                  <a:pt x="967740" y="0"/>
                </a:lnTo>
                <a:lnTo>
                  <a:pt x="0" y="0"/>
                </a:lnTo>
                <a:lnTo>
                  <a:pt x="0" y="14599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58695" y="3439667"/>
            <a:ext cx="0" cy="632460"/>
          </a:xfrm>
          <a:custGeom>
            <a:avLst/>
            <a:gdLst/>
            <a:ahLst/>
            <a:cxnLst/>
            <a:rect l="l" t="t" r="r" b="b"/>
            <a:pathLst>
              <a:path w="0" h="632460">
                <a:moveTo>
                  <a:pt x="0" y="0"/>
                </a:moveTo>
                <a:lnTo>
                  <a:pt x="0" y="6324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52500" y="4072128"/>
            <a:ext cx="3225165" cy="0"/>
          </a:xfrm>
          <a:custGeom>
            <a:avLst/>
            <a:gdLst/>
            <a:ahLst/>
            <a:cxnLst/>
            <a:rect l="l" t="t" r="r" b="b"/>
            <a:pathLst>
              <a:path w="3225165" h="0">
                <a:moveTo>
                  <a:pt x="0" y="0"/>
                </a:moveTo>
                <a:lnTo>
                  <a:pt x="32247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32632" y="2276855"/>
            <a:ext cx="483234" cy="966469"/>
          </a:xfrm>
          <a:custGeom>
            <a:avLst/>
            <a:gdLst/>
            <a:ahLst/>
            <a:cxnLst/>
            <a:rect l="l" t="t" r="r" b="b"/>
            <a:pathLst>
              <a:path w="483235" h="966469">
                <a:moveTo>
                  <a:pt x="0" y="966215"/>
                </a:moveTo>
                <a:lnTo>
                  <a:pt x="483108" y="966215"/>
                </a:lnTo>
                <a:lnTo>
                  <a:pt x="483108" y="0"/>
                </a:lnTo>
                <a:lnTo>
                  <a:pt x="0" y="0"/>
                </a:lnTo>
                <a:lnTo>
                  <a:pt x="0" y="966215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32632" y="2276855"/>
            <a:ext cx="483234" cy="966469"/>
          </a:xfrm>
          <a:custGeom>
            <a:avLst/>
            <a:gdLst/>
            <a:ahLst/>
            <a:cxnLst/>
            <a:rect l="l" t="t" r="r" b="b"/>
            <a:pathLst>
              <a:path w="483235" h="966469">
                <a:moveTo>
                  <a:pt x="0" y="966215"/>
                </a:moveTo>
                <a:lnTo>
                  <a:pt x="483108" y="966215"/>
                </a:lnTo>
                <a:lnTo>
                  <a:pt x="483108" y="0"/>
                </a:lnTo>
                <a:lnTo>
                  <a:pt x="0" y="0"/>
                </a:lnTo>
                <a:lnTo>
                  <a:pt x="0" y="96621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624326" y="2244039"/>
            <a:ext cx="2679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0000"/>
                </a:solidFill>
                <a:latin typeface="华文新魏"/>
                <a:cs typeface="华文新魏"/>
              </a:rPr>
              <a:t>内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24326" y="2854198"/>
            <a:ext cx="2673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存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58695" y="3854196"/>
            <a:ext cx="810260" cy="558800"/>
          </a:xfrm>
          <a:custGeom>
            <a:avLst/>
            <a:gdLst/>
            <a:ahLst/>
            <a:cxnLst/>
            <a:rect l="l" t="t" r="r" b="b"/>
            <a:pathLst>
              <a:path w="810260" h="558800">
                <a:moveTo>
                  <a:pt x="66397" y="37864"/>
                </a:moveTo>
                <a:lnTo>
                  <a:pt x="59232" y="48328"/>
                </a:lnTo>
                <a:lnTo>
                  <a:pt x="802640" y="558418"/>
                </a:lnTo>
                <a:lnTo>
                  <a:pt x="809752" y="548004"/>
                </a:lnTo>
                <a:lnTo>
                  <a:pt x="66397" y="37864"/>
                </a:lnTo>
                <a:close/>
              </a:path>
              <a:path w="810260" h="558800">
                <a:moveTo>
                  <a:pt x="0" y="0"/>
                </a:moveTo>
                <a:lnTo>
                  <a:pt x="41275" y="74548"/>
                </a:lnTo>
                <a:lnTo>
                  <a:pt x="59232" y="48328"/>
                </a:lnTo>
                <a:lnTo>
                  <a:pt x="48768" y="41147"/>
                </a:lnTo>
                <a:lnTo>
                  <a:pt x="56006" y="30733"/>
                </a:lnTo>
                <a:lnTo>
                  <a:pt x="71281" y="30733"/>
                </a:lnTo>
                <a:lnTo>
                  <a:pt x="84328" y="11683"/>
                </a:lnTo>
                <a:lnTo>
                  <a:pt x="0" y="0"/>
                </a:lnTo>
                <a:close/>
              </a:path>
              <a:path w="810260" h="558800">
                <a:moveTo>
                  <a:pt x="56006" y="30733"/>
                </a:moveTo>
                <a:lnTo>
                  <a:pt x="48768" y="41147"/>
                </a:lnTo>
                <a:lnTo>
                  <a:pt x="59232" y="48328"/>
                </a:lnTo>
                <a:lnTo>
                  <a:pt x="66397" y="37864"/>
                </a:lnTo>
                <a:lnTo>
                  <a:pt x="56006" y="30733"/>
                </a:lnTo>
                <a:close/>
              </a:path>
              <a:path w="810260" h="558800">
                <a:moveTo>
                  <a:pt x="71281" y="30733"/>
                </a:moveTo>
                <a:lnTo>
                  <a:pt x="56006" y="30733"/>
                </a:lnTo>
                <a:lnTo>
                  <a:pt x="66397" y="37864"/>
                </a:lnTo>
                <a:lnTo>
                  <a:pt x="71281" y="30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73807" y="1371600"/>
            <a:ext cx="1732914" cy="457200"/>
          </a:xfrm>
          <a:custGeom>
            <a:avLst/>
            <a:gdLst/>
            <a:ahLst/>
            <a:cxnLst/>
            <a:rect l="l" t="t" r="r" b="b"/>
            <a:pathLst>
              <a:path w="1732914" h="457200">
                <a:moveTo>
                  <a:pt x="0" y="457200"/>
                </a:moveTo>
                <a:lnTo>
                  <a:pt x="1732788" y="457200"/>
                </a:lnTo>
                <a:lnTo>
                  <a:pt x="173278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73807" y="1371600"/>
            <a:ext cx="1732914" cy="457200"/>
          </a:xfrm>
          <a:custGeom>
            <a:avLst/>
            <a:gdLst/>
            <a:ahLst/>
            <a:cxnLst/>
            <a:rect l="l" t="t" r="r" b="b"/>
            <a:pathLst>
              <a:path w="1732914" h="457200">
                <a:moveTo>
                  <a:pt x="0" y="457200"/>
                </a:moveTo>
                <a:lnTo>
                  <a:pt x="1732788" y="457200"/>
                </a:lnTo>
                <a:lnTo>
                  <a:pt x="173278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352548" y="1343913"/>
            <a:ext cx="123253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CP</a:t>
            </a:r>
            <a:r>
              <a:rPr dirty="0" sz="1600" spc="-10">
                <a:solidFill>
                  <a:srgbClr val="FF0000"/>
                </a:solidFill>
                <a:latin typeface="华文新魏"/>
                <a:cs typeface="华文新魏"/>
              </a:rPr>
              <a:t>U</a:t>
            </a: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把逻辑地 </a:t>
            </a: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址送至</a:t>
            </a:r>
            <a:r>
              <a:rPr dirty="0" sz="1600" spc="-15">
                <a:solidFill>
                  <a:srgbClr val="FF0000"/>
                </a:solidFill>
                <a:latin typeface="华文新魏"/>
                <a:cs typeface="华文新魏"/>
              </a:rPr>
              <a:t>MMU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34796" y="4344923"/>
            <a:ext cx="3218815" cy="379730"/>
          </a:xfrm>
          <a:custGeom>
            <a:avLst/>
            <a:gdLst/>
            <a:ahLst/>
            <a:cxnLst/>
            <a:rect l="l" t="t" r="r" b="b"/>
            <a:pathLst>
              <a:path w="3218815" h="379729">
                <a:moveTo>
                  <a:pt x="0" y="379475"/>
                </a:moveTo>
                <a:lnTo>
                  <a:pt x="3218688" y="379475"/>
                </a:lnTo>
                <a:lnTo>
                  <a:pt x="3218688" y="0"/>
                </a:lnTo>
                <a:lnTo>
                  <a:pt x="0" y="0"/>
                </a:lnTo>
                <a:lnTo>
                  <a:pt x="0" y="379475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34796" y="4344923"/>
            <a:ext cx="3218815" cy="379730"/>
          </a:xfrm>
          <a:custGeom>
            <a:avLst/>
            <a:gdLst/>
            <a:ahLst/>
            <a:cxnLst/>
            <a:rect l="l" t="t" r="r" b="b"/>
            <a:pathLst>
              <a:path w="3218815" h="379729">
                <a:moveTo>
                  <a:pt x="0" y="379475"/>
                </a:moveTo>
                <a:lnTo>
                  <a:pt x="3218688" y="379475"/>
                </a:lnTo>
                <a:lnTo>
                  <a:pt x="3218688" y="0"/>
                </a:lnTo>
                <a:lnTo>
                  <a:pt x="0" y="0"/>
                </a:lnTo>
                <a:lnTo>
                  <a:pt x="0" y="379475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034796" y="4314825"/>
            <a:ext cx="3218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华文新魏"/>
                <a:cs typeface="华文新魏"/>
              </a:rPr>
              <a:t>MMU把物理地址送至主存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9495" y="5029200"/>
            <a:ext cx="3961129" cy="83820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0" rIns="0" bIns="0" rtlCol="0" vert="horz">
            <a:spAutoFit/>
          </a:bodyPr>
          <a:lstStyle/>
          <a:p>
            <a:pPr marL="153670">
              <a:lnSpc>
                <a:spcPts val="2255"/>
              </a:lnSpc>
            </a:pPr>
            <a:r>
              <a:rPr dirty="0" sz="2000" spc="15">
                <a:solidFill>
                  <a:srgbClr val="FF0000"/>
                </a:solidFill>
                <a:latin typeface="华文新魏"/>
                <a:cs typeface="华文新魏"/>
              </a:rPr>
              <a:t>MMU</a:t>
            </a:r>
            <a:r>
              <a:rPr dirty="0" sz="2000" spc="45">
                <a:solidFill>
                  <a:srgbClr val="FF0000"/>
                </a:solidFill>
                <a:latin typeface="华文新魏"/>
                <a:cs typeface="华文新魏"/>
              </a:rPr>
              <a:t>的</a:t>
            </a:r>
            <a:r>
              <a:rPr dirty="0" sz="2000" spc="60">
                <a:solidFill>
                  <a:srgbClr val="FF0000"/>
                </a:solidFill>
                <a:latin typeface="华文新魏"/>
                <a:cs typeface="华文新魏"/>
              </a:rPr>
              <a:t>位</a:t>
            </a:r>
            <a:r>
              <a:rPr dirty="0" sz="2000" spc="50">
                <a:solidFill>
                  <a:srgbClr val="FF0000"/>
                </a:solidFill>
                <a:latin typeface="华文新魏"/>
                <a:cs typeface="华文新魏"/>
              </a:rPr>
              <a:t>置</a:t>
            </a:r>
            <a:r>
              <a:rPr dirty="0" sz="1800" spc="55" b="1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dirty="0" sz="2000" spc="60">
                <a:solidFill>
                  <a:srgbClr val="FF0000"/>
                </a:solidFill>
                <a:latin typeface="华文新魏"/>
                <a:cs typeface="华文新魏"/>
              </a:rPr>
              <a:t>功能和</a:t>
            </a:r>
            <a:r>
              <a:rPr dirty="0" sz="2000" spc="25">
                <a:solidFill>
                  <a:srgbClr val="FF0000"/>
                </a:solidFill>
                <a:latin typeface="华文新魏"/>
                <a:cs typeface="华文新魏"/>
              </a:rPr>
              <a:t>16</a:t>
            </a:r>
            <a:r>
              <a:rPr dirty="0" sz="2000" spc="50">
                <a:solidFill>
                  <a:srgbClr val="FF0000"/>
                </a:solidFill>
                <a:latin typeface="华文新魏"/>
                <a:cs typeface="华文新魏"/>
              </a:rPr>
              <a:t>个</a:t>
            </a:r>
            <a:r>
              <a:rPr dirty="0" sz="2000" spc="15">
                <a:solidFill>
                  <a:srgbClr val="FF0000"/>
                </a:solidFill>
                <a:latin typeface="华文新魏"/>
                <a:cs typeface="华文新魏"/>
              </a:rPr>
              <a:t>4KB</a:t>
            </a:r>
            <a:r>
              <a:rPr dirty="0" sz="2000" spc="5">
                <a:solidFill>
                  <a:srgbClr val="FF0000"/>
                </a:solidFill>
                <a:latin typeface="华文新魏"/>
                <a:cs typeface="华文新魏"/>
              </a:rPr>
              <a:t>页</a:t>
            </a:r>
            <a:endParaRPr sz="2000">
              <a:latin typeface="华文新魏"/>
              <a:cs typeface="华文新魏"/>
            </a:endParaRPr>
          </a:p>
          <a:p>
            <a:pPr marL="91440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面情况下MMU的内</a:t>
            </a:r>
            <a:r>
              <a:rPr dirty="0" sz="2000" spc="-15">
                <a:solidFill>
                  <a:srgbClr val="FF0000"/>
                </a:solidFill>
                <a:latin typeface="华文新魏"/>
                <a:cs typeface="华文新魏"/>
              </a:rPr>
              <a:t>部</a:t>
            </a: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操作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20239" y="1718817"/>
            <a:ext cx="1293495" cy="1109980"/>
          </a:xfrm>
          <a:custGeom>
            <a:avLst/>
            <a:gdLst/>
            <a:ahLst/>
            <a:cxnLst/>
            <a:rect l="l" t="t" r="r" b="b"/>
            <a:pathLst>
              <a:path w="1293495" h="1109980">
                <a:moveTo>
                  <a:pt x="33020" y="1031240"/>
                </a:moveTo>
                <a:lnTo>
                  <a:pt x="0" y="1109726"/>
                </a:lnTo>
                <a:lnTo>
                  <a:pt x="82677" y="1089025"/>
                </a:lnTo>
                <a:lnTo>
                  <a:pt x="69144" y="1073277"/>
                </a:lnTo>
                <a:lnTo>
                  <a:pt x="52324" y="1073277"/>
                </a:lnTo>
                <a:lnTo>
                  <a:pt x="44068" y="1063625"/>
                </a:lnTo>
                <a:lnTo>
                  <a:pt x="53732" y="1055342"/>
                </a:lnTo>
                <a:lnTo>
                  <a:pt x="33020" y="1031240"/>
                </a:lnTo>
                <a:close/>
              </a:path>
              <a:path w="1293495" h="1109980">
                <a:moveTo>
                  <a:pt x="53732" y="1055342"/>
                </a:moveTo>
                <a:lnTo>
                  <a:pt x="44068" y="1063625"/>
                </a:lnTo>
                <a:lnTo>
                  <a:pt x="52324" y="1073277"/>
                </a:lnTo>
                <a:lnTo>
                  <a:pt x="62010" y="1064975"/>
                </a:lnTo>
                <a:lnTo>
                  <a:pt x="53732" y="1055342"/>
                </a:lnTo>
                <a:close/>
              </a:path>
              <a:path w="1293495" h="1109980">
                <a:moveTo>
                  <a:pt x="62010" y="1064975"/>
                </a:moveTo>
                <a:lnTo>
                  <a:pt x="52324" y="1073277"/>
                </a:lnTo>
                <a:lnTo>
                  <a:pt x="69144" y="1073277"/>
                </a:lnTo>
                <a:lnTo>
                  <a:pt x="62010" y="1064975"/>
                </a:lnTo>
                <a:close/>
              </a:path>
              <a:path w="1293495" h="1109980">
                <a:moveTo>
                  <a:pt x="1285113" y="0"/>
                </a:moveTo>
                <a:lnTo>
                  <a:pt x="53732" y="1055342"/>
                </a:lnTo>
                <a:lnTo>
                  <a:pt x="62010" y="1064975"/>
                </a:lnTo>
                <a:lnTo>
                  <a:pt x="1293495" y="9652"/>
                </a:lnTo>
                <a:lnTo>
                  <a:pt x="1285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92652" y="3518915"/>
            <a:ext cx="0" cy="553720"/>
          </a:xfrm>
          <a:custGeom>
            <a:avLst/>
            <a:gdLst/>
            <a:ahLst/>
            <a:cxnLst/>
            <a:rect l="l" t="t" r="r" b="b"/>
            <a:pathLst>
              <a:path w="0" h="553720">
                <a:moveTo>
                  <a:pt x="0" y="0"/>
                </a:moveTo>
                <a:lnTo>
                  <a:pt x="0" y="5532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564" y="1295400"/>
            <a:ext cx="2147570" cy="457200"/>
          </a:xfrm>
          <a:custGeom>
            <a:avLst/>
            <a:gdLst/>
            <a:ahLst/>
            <a:cxnLst/>
            <a:rect l="l" t="t" r="r" b="b"/>
            <a:pathLst>
              <a:path w="2147570" h="457200">
                <a:moveTo>
                  <a:pt x="0" y="457200"/>
                </a:moveTo>
                <a:lnTo>
                  <a:pt x="2147316" y="457200"/>
                </a:lnTo>
                <a:lnTo>
                  <a:pt x="214731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655564" y="1295400"/>
            <a:ext cx="2147570" cy="457200"/>
          </a:xfrm>
          <a:custGeom>
            <a:avLst/>
            <a:gdLst/>
            <a:ahLst/>
            <a:cxnLst/>
            <a:rect l="l" t="t" r="r" b="b"/>
            <a:pathLst>
              <a:path w="2147570" h="457200">
                <a:moveTo>
                  <a:pt x="0" y="457200"/>
                </a:moveTo>
                <a:lnTo>
                  <a:pt x="2147316" y="457200"/>
                </a:lnTo>
                <a:lnTo>
                  <a:pt x="214731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655564" y="1267713"/>
            <a:ext cx="214757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2905" marR="374650" indent="18859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CPU送入的 </a:t>
            </a: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逻辑地址(819</a:t>
            </a:r>
            <a:r>
              <a:rPr dirty="0" sz="1600">
                <a:solidFill>
                  <a:srgbClr val="FF0000"/>
                </a:solidFill>
                <a:latin typeface="华文新魏"/>
                <a:cs typeface="华文新魏"/>
              </a:rPr>
              <a:t>6</a:t>
            </a: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)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68111" y="1828800"/>
            <a:ext cx="2417445" cy="304800"/>
          </a:xfrm>
          <a:custGeom>
            <a:avLst/>
            <a:gdLst/>
            <a:ahLst/>
            <a:cxnLst/>
            <a:rect l="l" t="t" r="r" b="b"/>
            <a:pathLst>
              <a:path w="2417445" h="304800">
                <a:moveTo>
                  <a:pt x="0" y="304800"/>
                </a:moveTo>
                <a:lnTo>
                  <a:pt x="2417064" y="304800"/>
                </a:lnTo>
                <a:lnTo>
                  <a:pt x="241706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68111" y="1828800"/>
            <a:ext cx="2417445" cy="304800"/>
          </a:xfrm>
          <a:custGeom>
            <a:avLst/>
            <a:gdLst/>
            <a:ahLst/>
            <a:cxnLst/>
            <a:rect l="l" t="t" r="r" b="b"/>
            <a:pathLst>
              <a:path w="2417445" h="304800">
                <a:moveTo>
                  <a:pt x="0" y="304800"/>
                </a:moveTo>
                <a:lnTo>
                  <a:pt x="2417064" y="304800"/>
                </a:lnTo>
                <a:lnTo>
                  <a:pt x="241706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305044" y="5143500"/>
            <a:ext cx="485140" cy="26670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10489">
              <a:lnSpc>
                <a:spcPts val="1350"/>
              </a:lnSpc>
            </a:pP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1 1</a:t>
            </a:r>
            <a:r>
              <a:rPr dirty="0" sz="1200" spc="-65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0</a:t>
            </a:r>
            <a:endParaRPr sz="1200">
              <a:latin typeface="华文新魏"/>
              <a:cs typeface="华文新魏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89676" y="5143500"/>
            <a:ext cx="2013585" cy="26670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7635">
              <a:lnSpc>
                <a:spcPts val="1350"/>
              </a:lnSpc>
            </a:pP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0 0 0 0 0 0 0 0 0 1 0</a:t>
            </a:r>
            <a:r>
              <a:rPr dirty="0" sz="1200" spc="-175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0</a:t>
            </a:r>
            <a:endParaRPr sz="1200">
              <a:latin typeface="华文新魏"/>
              <a:cs typeface="华文新魏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68111" y="5558028"/>
            <a:ext cx="2169160" cy="53848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1270">
              <a:lnSpc>
                <a:spcPts val="2025"/>
              </a:lnSpc>
            </a:pPr>
            <a:r>
              <a:rPr dirty="0" sz="1800">
                <a:solidFill>
                  <a:srgbClr val="FF0000"/>
                </a:solidFill>
                <a:latin typeface="华文新魏"/>
                <a:cs typeface="华文新魏"/>
              </a:rPr>
              <a:t>MMU送出的物理地</a:t>
            </a:r>
            <a:endParaRPr sz="1800">
              <a:latin typeface="华文新魏"/>
              <a:cs typeface="华文新魏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solidFill>
                  <a:srgbClr val="FF0000"/>
                </a:solidFill>
                <a:latin typeface="华文新魏"/>
                <a:cs typeface="华文新魏"/>
              </a:rPr>
              <a:t>址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903976" y="2657855"/>
            <a:ext cx="1155700" cy="2143125"/>
          </a:xfrm>
          <a:custGeom>
            <a:avLst/>
            <a:gdLst/>
            <a:ahLst/>
            <a:cxnLst/>
            <a:rect l="l" t="t" r="r" b="b"/>
            <a:pathLst>
              <a:path w="1155700" h="2143125">
                <a:moveTo>
                  <a:pt x="0" y="2142744"/>
                </a:moveTo>
                <a:lnTo>
                  <a:pt x="1155192" y="2142744"/>
                </a:lnTo>
                <a:lnTo>
                  <a:pt x="1155192" y="0"/>
                </a:lnTo>
                <a:lnTo>
                  <a:pt x="0" y="0"/>
                </a:lnTo>
                <a:lnTo>
                  <a:pt x="0" y="214274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655564" y="2243327"/>
            <a:ext cx="1932939" cy="271780"/>
          </a:xfrm>
          <a:custGeom>
            <a:avLst/>
            <a:gdLst/>
            <a:ahLst/>
            <a:cxnLst/>
            <a:rect l="l" t="t" r="r" b="b"/>
            <a:pathLst>
              <a:path w="1932940" h="271780">
                <a:moveTo>
                  <a:pt x="0" y="271272"/>
                </a:moveTo>
                <a:lnTo>
                  <a:pt x="1932432" y="271272"/>
                </a:lnTo>
                <a:lnTo>
                  <a:pt x="1932432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655564" y="2243327"/>
            <a:ext cx="1932939" cy="271780"/>
          </a:xfrm>
          <a:custGeom>
            <a:avLst/>
            <a:gdLst/>
            <a:ahLst/>
            <a:cxnLst/>
            <a:rect l="l" t="t" r="r" b="b"/>
            <a:pathLst>
              <a:path w="1932940" h="271780">
                <a:moveTo>
                  <a:pt x="0" y="271272"/>
                </a:moveTo>
                <a:lnTo>
                  <a:pt x="1932432" y="271272"/>
                </a:lnTo>
                <a:lnTo>
                  <a:pt x="1932432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565394" y="1804161"/>
            <a:ext cx="2085975" cy="622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618490" algn="l"/>
              </a:tabLst>
            </a:pP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0 0</a:t>
            </a:r>
            <a:r>
              <a:rPr dirty="0" sz="1200" spc="-30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1</a:t>
            </a:r>
            <a:r>
              <a:rPr dirty="0" sz="1200" spc="-5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0	0</a:t>
            </a:r>
            <a:r>
              <a:rPr dirty="0" sz="1200" spc="-25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0</a:t>
            </a:r>
            <a:r>
              <a:rPr dirty="0" sz="1200" spc="-15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0</a:t>
            </a:r>
            <a:r>
              <a:rPr dirty="0" sz="1200" spc="-25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0</a:t>
            </a:r>
            <a:r>
              <a:rPr dirty="0" sz="1200" spc="-20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0</a:t>
            </a:r>
            <a:r>
              <a:rPr dirty="0" sz="1200" spc="-15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0</a:t>
            </a:r>
            <a:r>
              <a:rPr dirty="0" sz="1200" spc="-25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0</a:t>
            </a:r>
            <a:r>
              <a:rPr dirty="0" sz="1200" spc="-25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0</a:t>
            </a:r>
            <a:r>
              <a:rPr dirty="0" sz="1200" spc="-20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0</a:t>
            </a:r>
            <a:r>
              <a:rPr dirty="0" sz="1200" spc="-15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1</a:t>
            </a:r>
            <a:r>
              <a:rPr dirty="0" sz="1200" spc="-25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0</a:t>
            </a:r>
            <a:r>
              <a:rPr dirty="0" sz="1200" spc="-10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0</a:t>
            </a:r>
            <a:endParaRPr sz="1200">
              <a:latin typeface="华文新魏"/>
              <a:cs typeface="华文新魏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 marL="28575">
              <a:lnSpc>
                <a:spcPct val="100000"/>
              </a:lnSpc>
            </a:pP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页</a:t>
            </a:r>
            <a:r>
              <a:rPr dirty="0" sz="1200" spc="285">
                <a:solidFill>
                  <a:srgbClr val="FF0000"/>
                </a:solidFill>
                <a:latin typeface="华文新魏"/>
                <a:cs typeface="华文新魏"/>
              </a:rPr>
              <a:t>号</a:t>
            </a: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页框</a:t>
            </a:r>
            <a:r>
              <a:rPr dirty="0" sz="1200" spc="285">
                <a:solidFill>
                  <a:srgbClr val="FF0000"/>
                </a:solidFill>
                <a:latin typeface="华文新魏"/>
                <a:cs typeface="华文新魏"/>
              </a:rPr>
              <a:t>号</a:t>
            </a: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在主存否</a:t>
            </a:r>
            <a:endParaRPr sz="1200">
              <a:latin typeface="华文新魏"/>
              <a:cs typeface="华文新魏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111240" y="1828800"/>
            <a:ext cx="0" cy="276225"/>
          </a:xfrm>
          <a:custGeom>
            <a:avLst/>
            <a:gdLst/>
            <a:ahLst/>
            <a:cxnLst/>
            <a:rect l="l" t="t" r="r" b="b"/>
            <a:pathLst>
              <a:path w="0" h="276225">
                <a:moveTo>
                  <a:pt x="0" y="0"/>
                </a:moveTo>
                <a:lnTo>
                  <a:pt x="0" y="2758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28132" y="2104644"/>
            <a:ext cx="22860" cy="1108075"/>
          </a:xfrm>
          <a:custGeom>
            <a:avLst/>
            <a:gdLst/>
            <a:ahLst/>
            <a:cxnLst/>
            <a:rect l="l" t="t" r="r" b="b"/>
            <a:pathLst>
              <a:path w="22860" h="1108075">
                <a:moveTo>
                  <a:pt x="0" y="0"/>
                </a:moveTo>
                <a:lnTo>
                  <a:pt x="22859" y="110794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627623" y="3158108"/>
            <a:ext cx="276860" cy="76200"/>
          </a:xfrm>
          <a:custGeom>
            <a:avLst/>
            <a:gdLst/>
            <a:ahLst/>
            <a:cxnLst/>
            <a:rect l="l" t="t" r="r" b="b"/>
            <a:pathLst>
              <a:path w="276860" h="76200">
                <a:moveTo>
                  <a:pt x="273492" y="30479"/>
                </a:moveTo>
                <a:lnTo>
                  <a:pt x="212598" y="30479"/>
                </a:lnTo>
                <a:lnTo>
                  <a:pt x="213613" y="43179"/>
                </a:lnTo>
                <a:lnTo>
                  <a:pt x="200929" y="44233"/>
                </a:lnTo>
                <a:lnTo>
                  <a:pt x="203580" y="75945"/>
                </a:lnTo>
                <a:lnTo>
                  <a:pt x="276351" y="31623"/>
                </a:lnTo>
                <a:lnTo>
                  <a:pt x="273492" y="30479"/>
                </a:lnTo>
                <a:close/>
              </a:path>
              <a:path w="276860" h="76200">
                <a:moveTo>
                  <a:pt x="199867" y="31537"/>
                </a:moveTo>
                <a:lnTo>
                  <a:pt x="0" y="48132"/>
                </a:lnTo>
                <a:lnTo>
                  <a:pt x="1015" y="60832"/>
                </a:lnTo>
                <a:lnTo>
                  <a:pt x="200929" y="44233"/>
                </a:lnTo>
                <a:lnTo>
                  <a:pt x="199867" y="31537"/>
                </a:lnTo>
                <a:close/>
              </a:path>
              <a:path w="276860" h="76200">
                <a:moveTo>
                  <a:pt x="212598" y="30479"/>
                </a:moveTo>
                <a:lnTo>
                  <a:pt x="199867" y="31537"/>
                </a:lnTo>
                <a:lnTo>
                  <a:pt x="200929" y="44233"/>
                </a:lnTo>
                <a:lnTo>
                  <a:pt x="213613" y="43179"/>
                </a:lnTo>
                <a:lnTo>
                  <a:pt x="212598" y="30479"/>
                </a:lnTo>
                <a:close/>
              </a:path>
              <a:path w="276860" h="76200">
                <a:moveTo>
                  <a:pt x="197230" y="0"/>
                </a:moveTo>
                <a:lnTo>
                  <a:pt x="199867" y="31537"/>
                </a:lnTo>
                <a:lnTo>
                  <a:pt x="212598" y="30479"/>
                </a:lnTo>
                <a:lnTo>
                  <a:pt x="273492" y="30479"/>
                </a:lnTo>
                <a:lnTo>
                  <a:pt x="1972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078980" y="3140964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5899403" y="2657855"/>
          <a:ext cx="1341120" cy="2380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04"/>
                <a:gridCol w="426720"/>
                <a:gridCol w="523240"/>
                <a:gridCol w="180975"/>
              </a:tblGrid>
              <a:tr h="662279">
                <a:tc gridSpan="3">
                  <a:txBody>
                    <a:bodyPr/>
                    <a:lstStyle/>
                    <a:p>
                      <a:pPr marL="635">
                        <a:lnSpc>
                          <a:spcPts val="1580"/>
                        </a:lnSpc>
                        <a:tabLst>
                          <a:tab pos="233679" algn="l"/>
                          <a:tab pos="773430" algn="l"/>
                        </a:tabLst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0	010	1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  <a:p>
                      <a:pPr marL="635">
                        <a:lnSpc>
                          <a:spcPct val="100000"/>
                        </a:lnSpc>
                        <a:tabLst>
                          <a:tab pos="200025" algn="l"/>
                          <a:tab pos="738505" algn="l"/>
                        </a:tabLst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1	001	1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  <a:p>
                      <a:pPr marL="635">
                        <a:lnSpc>
                          <a:spcPct val="100000"/>
                        </a:lnSpc>
                        <a:tabLst>
                          <a:tab pos="230504" algn="l"/>
                          <a:tab pos="735965" algn="l"/>
                          <a:tab pos="1043305" algn="l"/>
                        </a:tabLst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2	</a:t>
                      </a:r>
                      <a:r>
                        <a:rPr dirty="0" u="sng" sz="140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华文新魏"/>
                          <a:cs typeface="华文新魏"/>
                        </a:rPr>
                        <a:t>110	1	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30B6FC"/>
                    </a:solidFill>
                  </a:tcPr>
                </a:tc>
              </a:tr>
              <a:tr h="199043">
                <a:tc>
                  <a:txBody>
                    <a:bodyPr/>
                    <a:lstStyle/>
                    <a:p>
                      <a:pPr algn="ctr" marR="93980">
                        <a:lnSpc>
                          <a:spcPts val="1405"/>
                        </a:lnSpc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3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405"/>
                        </a:lnSpc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000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405"/>
                        </a:lnSpc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1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30B6FC"/>
                    </a:solidFill>
                  </a:tcPr>
                </a:tc>
              </a:tr>
              <a:tr h="213359">
                <a:tc>
                  <a:txBody>
                    <a:bodyPr/>
                    <a:lstStyle/>
                    <a:p>
                      <a:pPr algn="ctr" marR="93980">
                        <a:lnSpc>
                          <a:spcPts val="1515"/>
                        </a:lnSpc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4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515"/>
                        </a:lnSpc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100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515"/>
                        </a:lnSpc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1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30B6FC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marR="93980">
                        <a:lnSpc>
                          <a:spcPts val="1515"/>
                        </a:lnSpc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5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515"/>
                        </a:lnSpc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011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1515"/>
                        </a:lnSpc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1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30B6FC"/>
                    </a:solidFill>
                  </a:tcPr>
                </a:tc>
              </a:tr>
              <a:tr h="213550">
                <a:tc>
                  <a:txBody>
                    <a:bodyPr/>
                    <a:lstStyle/>
                    <a:p>
                      <a:pPr algn="ctr" marR="93980">
                        <a:lnSpc>
                          <a:spcPts val="1515"/>
                        </a:lnSpc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6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515"/>
                        </a:lnSpc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000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15"/>
                        </a:lnSpc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0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30B6FC"/>
                    </a:solidFill>
                  </a:tcPr>
                </a:tc>
              </a:tr>
              <a:tr h="213550">
                <a:tc>
                  <a:txBody>
                    <a:bodyPr/>
                    <a:lstStyle/>
                    <a:p>
                      <a:pPr algn="ctr" marR="93980">
                        <a:lnSpc>
                          <a:spcPts val="1515"/>
                        </a:lnSpc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7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515"/>
                        </a:lnSpc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000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15"/>
                        </a:lnSpc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0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30B6FC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marR="93980">
                        <a:lnSpc>
                          <a:spcPts val="1515"/>
                        </a:lnSpc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8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515"/>
                        </a:lnSpc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101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1515"/>
                        </a:lnSpc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1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30B6FC"/>
                    </a:solidFill>
                  </a:tcPr>
                </a:tc>
              </a:tr>
              <a:tr h="212954">
                <a:tc>
                  <a:txBody>
                    <a:bodyPr/>
                    <a:lstStyle/>
                    <a:p>
                      <a:pPr algn="ctr" marR="93980">
                        <a:lnSpc>
                          <a:spcPts val="1515"/>
                        </a:lnSpc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9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515"/>
                        </a:lnSpc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000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15"/>
                        </a:lnSpc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0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30B6FC"/>
                    </a:solidFill>
                  </a:tcPr>
                </a:tc>
              </a:tr>
              <a:tr h="239029">
                <a:tc>
                  <a:txBody>
                    <a:bodyPr/>
                    <a:lstStyle/>
                    <a:p>
                      <a:pPr algn="ctr" marR="17145">
                        <a:lnSpc>
                          <a:spcPts val="1520"/>
                        </a:lnSpc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0B6FC"/>
                    </a:solidFill>
                  </a:tcPr>
                </a:tc>
              </a:tr>
            </a:tbl>
          </a:graphicData>
        </a:graphic>
      </p:graphicFrame>
      <p:sp>
        <p:nvSpPr>
          <p:cNvPr id="48" name="object 48"/>
          <p:cNvSpPr/>
          <p:nvPr/>
        </p:nvSpPr>
        <p:spPr>
          <a:xfrm>
            <a:off x="5628132" y="4867655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 h="0">
                <a:moveTo>
                  <a:pt x="0" y="0"/>
                </a:moveTo>
                <a:lnTo>
                  <a:pt x="161239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590794" y="4868417"/>
            <a:ext cx="76200" cy="276225"/>
          </a:xfrm>
          <a:custGeom>
            <a:avLst/>
            <a:gdLst/>
            <a:ahLst/>
            <a:cxnLst/>
            <a:rect l="l" t="t" r="r" b="b"/>
            <a:pathLst>
              <a:path w="76200" h="276225">
                <a:moveTo>
                  <a:pt x="28193" y="199643"/>
                </a:moveTo>
                <a:lnTo>
                  <a:pt x="0" y="199643"/>
                </a:lnTo>
                <a:lnTo>
                  <a:pt x="38100" y="275843"/>
                </a:lnTo>
                <a:lnTo>
                  <a:pt x="69850" y="212343"/>
                </a:lnTo>
                <a:lnTo>
                  <a:pt x="28193" y="212343"/>
                </a:lnTo>
                <a:lnTo>
                  <a:pt x="28193" y="199643"/>
                </a:lnTo>
                <a:close/>
              </a:path>
              <a:path w="76200" h="276225">
                <a:moveTo>
                  <a:pt x="48005" y="0"/>
                </a:moveTo>
                <a:lnTo>
                  <a:pt x="28193" y="0"/>
                </a:lnTo>
                <a:lnTo>
                  <a:pt x="28193" y="212343"/>
                </a:lnTo>
                <a:lnTo>
                  <a:pt x="48005" y="212343"/>
                </a:lnTo>
                <a:lnTo>
                  <a:pt x="48005" y="0"/>
                </a:lnTo>
                <a:close/>
              </a:path>
              <a:path w="76200" h="276225">
                <a:moveTo>
                  <a:pt x="76200" y="199643"/>
                </a:moveTo>
                <a:lnTo>
                  <a:pt x="48005" y="199643"/>
                </a:lnTo>
                <a:lnTo>
                  <a:pt x="48005" y="212343"/>
                </a:lnTo>
                <a:lnTo>
                  <a:pt x="69850" y="212343"/>
                </a:lnTo>
                <a:lnTo>
                  <a:pt x="76200" y="199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755892" y="2104644"/>
            <a:ext cx="0" cy="139065"/>
          </a:xfrm>
          <a:custGeom>
            <a:avLst/>
            <a:gdLst/>
            <a:ahLst/>
            <a:cxnLst/>
            <a:rect l="l" t="t" r="r" b="b"/>
            <a:pathLst>
              <a:path w="0" h="139064">
                <a:moveTo>
                  <a:pt x="0" y="0"/>
                </a:moveTo>
                <a:lnTo>
                  <a:pt x="0" y="1386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755892" y="2243327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 h="0">
                <a:moveTo>
                  <a:pt x="0" y="0"/>
                </a:moveTo>
                <a:lnTo>
                  <a:pt x="80467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560564" y="2243327"/>
            <a:ext cx="0" cy="2624455"/>
          </a:xfrm>
          <a:custGeom>
            <a:avLst/>
            <a:gdLst/>
            <a:ahLst/>
            <a:cxnLst/>
            <a:rect l="l" t="t" r="r" b="b"/>
            <a:pathLst>
              <a:path w="0" h="2624454">
                <a:moveTo>
                  <a:pt x="0" y="0"/>
                </a:moveTo>
                <a:lnTo>
                  <a:pt x="0" y="26243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755892" y="4861686"/>
            <a:ext cx="807085" cy="293370"/>
          </a:xfrm>
          <a:custGeom>
            <a:avLst/>
            <a:gdLst/>
            <a:ahLst/>
            <a:cxnLst/>
            <a:rect l="l" t="t" r="r" b="b"/>
            <a:pathLst>
              <a:path w="807084" h="293370">
                <a:moveTo>
                  <a:pt x="59689" y="221106"/>
                </a:moveTo>
                <a:lnTo>
                  <a:pt x="0" y="281813"/>
                </a:lnTo>
                <a:lnTo>
                  <a:pt x="84454" y="293115"/>
                </a:lnTo>
                <a:lnTo>
                  <a:pt x="75544" y="267207"/>
                </a:lnTo>
                <a:lnTo>
                  <a:pt x="62102" y="267207"/>
                </a:lnTo>
                <a:lnTo>
                  <a:pt x="58038" y="255269"/>
                </a:lnTo>
                <a:lnTo>
                  <a:pt x="70025" y="251160"/>
                </a:lnTo>
                <a:lnTo>
                  <a:pt x="59689" y="221106"/>
                </a:lnTo>
                <a:close/>
              </a:path>
              <a:path w="807084" h="293370">
                <a:moveTo>
                  <a:pt x="70025" y="251160"/>
                </a:moveTo>
                <a:lnTo>
                  <a:pt x="58038" y="255269"/>
                </a:lnTo>
                <a:lnTo>
                  <a:pt x="62102" y="267207"/>
                </a:lnTo>
                <a:lnTo>
                  <a:pt x="74127" y="263085"/>
                </a:lnTo>
                <a:lnTo>
                  <a:pt x="70025" y="251160"/>
                </a:lnTo>
                <a:close/>
              </a:path>
              <a:path w="807084" h="293370">
                <a:moveTo>
                  <a:pt x="74127" y="263085"/>
                </a:moveTo>
                <a:lnTo>
                  <a:pt x="62102" y="267207"/>
                </a:lnTo>
                <a:lnTo>
                  <a:pt x="75544" y="267207"/>
                </a:lnTo>
                <a:lnTo>
                  <a:pt x="74127" y="263085"/>
                </a:lnTo>
                <a:close/>
              </a:path>
              <a:path w="807084" h="293370">
                <a:moveTo>
                  <a:pt x="802639" y="0"/>
                </a:moveTo>
                <a:lnTo>
                  <a:pt x="70025" y="251160"/>
                </a:lnTo>
                <a:lnTo>
                  <a:pt x="74127" y="263085"/>
                </a:lnTo>
                <a:lnTo>
                  <a:pt x="806703" y="11937"/>
                </a:lnTo>
                <a:lnTo>
                  <a:pt x="802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9345" y="374650"/>
            <a:ext cx="40824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0">
                <a:latin typeface="华文新魏"/>
                <a:cs typeface="华文新魏"/>
              </a:rPr>
              <a:t>MM</a:t>
            </a:r>
            <a:r>
              <a:rPr dirty="0" sz="4800" b="0">
                <a:latin typeface="华文新魏"/>
                <a:cs typeface="华文新魏"/>
              </a:rPr>
              <a:t>U主要功能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644" y="1909343"/>
            <a:ext cx="7226300" cy="352552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404495" indent="-391795">
              <a:lnSpc>
                <a:spcPct val="100000"/>
              </a:lnSpc>
              <a:spcBef>
                <a:spcPts val="770"/>
              </a:spcBef>
              <a:buSzPct val="96428"/>
              <a:buAutoNum type="arabicParenBoth"/>
              <a:tabLst>
                <a:tab pos="405130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管理硬件页表基址寄存器</a:t>
            </a:r>
            <a:endParaRPr sz="2800">
              <a:latin typeface="华文新魏"/>
              <a:cs typeface="华文新魏"/>
            </a:endParaRPr>
          </a:p>
          <a:p>
            <a:pPr marL="464820" indent="-452120">
              <a:lnSpc>
                <a:spcPct val="100000"/>
              </a:lnSpc>
              <a:spcBef>
                <a:spcPts val="675"/>
              </a:spcBef>
              <a:buSzPct val="96428"/>
              <a:buAutoNum type="arabicParenBoth"/>
              <a:tabLst>
                <a:tab pos="465455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分解逻辑地址</a:t>
            </a:r>
            <a:endParaRPr sz="2800">
              <a:latin typeface="华文新魏"/>
              <a:cs typeface="华文新魏"/>
            </a:endParaRPr>
          </a:p>
          <a:p>
            <a:pPr marL="464820" indent="-452120">
              <a:lnSpc>
                <a:spcPct val="100000"/>
              </a:lnSpc>
              <a:spcBef>
                <a:spcPts val="670"/>
              </a:spcBef>
              <a:buSzPct val="96428"/>
              <a:buAutoNum type="arabicParenBoth"/>
              <a:tabLst>
                <a:tab pos="465455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管理快表TLB</a:t>
            </a:r>
            <a:endParaRPr sz="2800">
              <a:latin typeface="华文新魏"/>
              <a:cs typeface="华文新魏"/>
            </a:endParaRPr>
          </a:p>
          <a:p>
            <a:pPr marL="464820" indent="-452120">
              <a:lnSpc>
                <a:spcPct val="100000"/>
              </a:lnSpc>
              <a:spcBef>
                <a:spcPts val="675"/>
              </a:spcBef>
              <a:buSzPct val="96428"/>
              <a:buAutoNum type="arabicParenBoth"/>
              <a:tabLst>
                <a:tab pos="465455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访问页表</a:t>
            </a:r>
            <a:endParaRPr sz="28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670"/>
              </a:spcBef>
              <a:buSzPct val="96428"/>
              <a:buAutoNum type="arabicParenBoth"/>
              <a:tabLst>
                <a:tab pos="465455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发出缺页中断或越界中断，并将控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制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权交给 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内核存储管理处理</a:t>
            </a:r>
            <a:endParaRPr sz="2800">
              <a:latin typeface="华文新魏"/>
              <a:cs typeface="华文新魏"/>
            </a:endParaRPr>
          </a:p>
          <a:p>
            <a:pPr marL="464820" indent="-452120">
              <a:lnSpc>
                <a:spcPct val="100000"/>
              </a:lnSpc>
              <a:spcBef>
                <a:spcPts val="675"/>
              </a:spcBef>
              <a:buSzPct val="96428"/>
              <a:buAutoNum type="arabicParenBoth"/>
              <a:tabLst>
                <a:tab pos="465455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设置和检查页表中各个特征位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1017" y="514045"/>
            <a:ext cx="50596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latin typeface="华文新魏"/>
                <a:cs typeface="华文新魏"/>
              </a:rPr>
              <a:t>缺页中断处理的过程</a:t>
            </a:r>
          </a:p>
        </p:txBody>
      </p:sp>
      <p:sp>
        <p:nvSpPr>
          <p:cNvPr id="3" name="object 3"/>
          <p:cNvSpPr/>
          <p:nvPr/>
        </p:nvSpPr>
        <p:spPr>
          <a:xfrm>
            <a:off x="179831" y="2350007"/>
            <a:ext cx="8819515" cy="4101465"/>
          </a:xfrm>
          <a:custGeom>
            <a:avLst/>
            <a:gdLst/>
            <a:ahLst/>
            <a:cxnLst/>
            <a:rect l="l" t="t" r="r" b="b"/>
            <a:pathLst>
              <a:path w="8819515" h="4101465">
                <a:moveTo>
                  <a:pt x="0" y="4101084"/>
                </a:moveTo>
                <a:lnTo>
                  <a:pt x="8819388" y="4101084"/>
                </a:lnTo>
                <a:lnTo>
                  <a:pt x="8819388" y="0"/>
                </a:lnTo>
                <a:lnTo>
                  <a:pt x="0" y="0"/>
                </a:lnTo>
                <a:lnTo>
                  <a:pt x="0" y="41010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8267" y="2297684"/>
            <a:ext cx="8509635" cy="3757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步</a:t>
            </a:r>
            <a:r>
              <a:rPr dirty="0" sz="2400" spc="-525" b="1">
                <a:solidFill>
                  <a:srgbClr val="073D86"/>
                </a:solidFill>
                <a:latin typeface="微软雅黑"/>
                <a:cs typeface="微软雅黑"/>
              </a:rPr>
              <a:t>1</a:t>
            </a:r>
            <a:r>
              <a:rPr dirty="0" sz="2400" spc="-520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2400" spc="10" b="1">
                <a:solidFill>
                  <a:srgbClr val="FF0000"/>
                </a:solidFill>
                <a:latin typeface="微软雅黑"/>
                <a:cs typeface="微软雅黑"/>
              </a:rPr>
              <a:t>阻塞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请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求缺页的进程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步</a:t>
            </a:r>
            <a:r>
              <a:rPr dirty="0" sz="2400" spc="-114" b="1">
                <a:solidFill>
                  <a:srgbClr val="073D86"/>
                </a:solidFill>
                <a:latin typeface="微软雅黑"/>
                <a:cs typeface="微软雅黑"/>
              </a:rPr>
              <a:t>2</a:t>
            </a:r>
            <a:r>
              <a:rPr dirty="0" sz="2400" spc="-160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根据页号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查外页表，找到该页存放</a:t>
            </a:r>
            <a:r>
              <a:rPr dirty="0" sz="2400" spc="15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u="sng" sz="24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微软雅黑"/>
                <a:cs typeface="微软雅黑"/>
              </a:rPr>
              <a:t>磁盘物理地址</a:t>
            </a:r>
            <a:endParaRPr sz="2400">
              <a:latin typeface="微软雅黑"/>
              <a:cs typeface="微软雅黑"/>
            </a:endParaRPr>
          </a:p>
          <a:p>
            <a:pPr marL="285115" marR="6350" indent="-273050">
              <a:lnSpc>
                <a:spcPct val="80000"/>
              </a:lnSpc>
              <a:spcBef>
                <a:spcPts val="575"/>
              </a:spcBef>
            </a:pP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步</a:t>
            </a:r>
            <a:r>
              <a:rPr dirty="0" sz="2400" spc="-114" b="1">
                <a:solidFill>
                  <a:srgbClr val="073D86"/>
                </a:solidFill>
                <a:latin typeface="微软雅黑"/>
                <a:cs typeface="微软雅黑"/>
              </a:rPr>
              <a:t>3</a:t>
            </a:r>
            <a:r>
              <a:rPr dirty="0" sz="2400" spc="-245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查看主存</a:t>
            </a:r>
            <a:r>
              <a:rPr dirty="0" u="sng" sz="24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微软雅黑"/>
                <a:cs typeface="微软雅黑"/>
              </a:rPr>
              <a:t>是否有空闲页框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，如有则找出一个，修改主存管理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表和相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应页表项内容，转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步</a:t>
            </a:r>
            <a:r>
              <a:rPr dirty="0" sz="2400" spc="-114" b="1">
                <a:solidFill>
                  <a:srgbClr val="073D86"/>
                </a:solidFill>
                <a:latin typeface="微软雅黑"/>
                <a:cs typeface="微软雅黑"/>
              </a:rPr>
              <a:t>6</a:t>
            </a:r>
            <a:endParaRPr sz="2400">
              <a:latin typeface="微软雅黑"/>
              <a:cs typeface="微软雅黑"/>
            </a:endParaRPr>
          </a:p>
          <a:p>
            <a:pPr marL="285115" marR="5080" indent="-273050">
              <a:lnSpc>
                <a:spcPct val="80000"/>
              </a:lnSpc>
              <a:spcBef>
                <a:spcPts val="575"/>
              </a:spcBef>
            </a:pP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步</a:t>
            </a:r>
            <a:r>
              <a:rPr dirty="0" sz="2400" spc="-114" b="1">
                <a:solidFill>
                  <a:srgbClr val="073D86"/>
                </a:solidFill>
                <a:latin typeface="微软雅黑"/>
                <a:cs typeface="微软雅黑"/>
              </a:rPr>
              <a:t>4</a:t>
            </a:r>
            <a:r>
              <a:rPr dirty="0" sz="2400" spc="-240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如主存中</a:t>
            </a:r>
            <a:r>
              <a:rPr dirty="0" u="sng" sz="24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微软雅黑"/>
                <a:cs typeface="微软雅黑"/>
              </a:rPr>
              <a:t>无空闲页框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-5" b="1">
                <a:solidFill>
                  <a:srgbClr val="073D86"/>
                </a:solidFill>
                <a:latin typeface="微软雅黑"/>
                <a:cs typeface="微软雅黑"/>
              </a:rPr>
              <a:t>按</a:t>
            </a:r>
            <a:r>
              <a:rPr dirty="0" u="sng" sz="24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微软雅黑"/>
                <a:cs typeface="微软雅黑"/>
              </a:rPr>
              <a:t>替换算法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选择淘汰页面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u="sng" sz="24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微软雅黑"/>
                <a:cs typeface="微软雅黑"/>
              </a:rPr>
              <a:t>检查它曾</a:t>
            </a:r>
            <a:r>
              <a:rPr dirty="0" u="sng" sz="2400" spc="-24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微软雅黑"/>
                <a:cs typeface="微软雅黑"/>
              </a:rPr>
              <a:t>被 </a:t>
            </a:r>
            <a:r>
              <a:rPr dirty="0" u="sng" sz="2400" spc="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微软雅黑"/>
                <a:cs typeface="微软雅黑"/>
              </a:rPr>
              <a:t>写过</a:t>
            </a:r>
            <a:r>
              <a:rPr dirty="0" u="sng" sz="24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微软雅黑"/>
                <a:cs typeface="微软雅黑"/>
              </a:rPr>
              <a:t>或修改过</a:t>
            </a:r>
            <a:r>
              <a:rPr dirty="0" u="sng" sz="2400" spc="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微软雅黑"/>
                <a:cs typeface="微软雅黑"/>
              </a:rPr>
              <a:t>吗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？若未则转步</a:t>
            </a:r>
            <a:r>
              <a:rPr dirty="0" sz="2400" spc="-60" b="1">
                <a:solidFill>
                  <a:srgbClr val="073D86"/>
                </a:solidFill>
                <a:latin typeface="微软雅黑"/>
                <a:cs typeface="微软雅黑"/>
              </a:rPr>
              <a:t>6；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若是则转步</a:t>
            </a:r>
            <a:r>
              <a:rPr dirty="0" sz="2400" spc="-114" b="1">
                <a:solidFill>
                  <a:srgbClr val="073D86"/>
                </a:solidFill>
                <a:latin typeface="微软雅黑"/>
                <a:cs typeface="微软雅黑"/>
              </a:rPr>
              <a:t>5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ts val="2595"/>
              </a:lnSpc>
              <a:spcBef>
                <a:spcPts val="5"/>
              </a:spcBef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步</a:t>
            </a:r>
            <a:r>
              <a:rPr dirty="0" sz="2400" spc="-114" b="1">
                <a:solidFill>
                  <a:srgbClr val="073D86"/>
                </a:solidFill>
                <a:latin typeface="微软雅黑"/>
                <a:cs typeface="微软雅黑"/>
              </a:rPr>
              <a:t>5</a:t>
            </a:r>
            <a:r>
              <a:rPr dirty="0" sz="2400" spc="-180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该淘汰页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面被写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过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或修改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过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则</a:t>
            </a:r>
            <a:r>
              <a:rPr dirty="0" u="sng" sz="24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微软雅黑"/>
                <a:cs typeface="微软雅黑"/>
              </a:rPr>
              <a:t>把它的内容写回磁盘原先位</a:t>
            </a:r>
            <a:endParaRPr sz="2400">
              <a:latin typeface="微软雅黑"/>
              <a:cs typeface="微软雅黑"/>
            </a:endParaRPr>
          </a:p>
          <a:p>
            <a:pPr marL="285115">
              <a:lnSpc>
                <a:spcPts val="2595"/>
              </a:lnSpc>
            </a:pPr>
            <a:r>
              <a:rPr dirty="0" u="sng" sz="24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微软雅黑"/>
                <a:cs typeface="微软雅黑"/>
              </a:rPr>
              <a:t>置</a:t>
            </a:r>
            <a:endParaRPr sz="2400">
              <a:latin typeface="微软雅黑"/>
              <a:cs typeface="微软雅黑"/>
            </a:endParaRPr>
          </a:p>
          <a:p>
            <a:pPr marL="285115" marR="6985" indent="-273050">
              <a:lnSpc>
                <a:spcPct val="80000"/>
              </a:lnSpc>
              <a:spcBef>
                <a:spcPts val="575"/>
              </a:spcBef>
            </a:pP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步</a:t>
            </a:r>
            <a:r>
              <a:rPr dirty="0" sz="2400" spc="-114" b="1">
                <a:solidFill>
                  <a:srgbClr val="073D86"/>
                </a:solidFill>
                <a:latin typeface="微软雅黑"/>
                <a:cs typeface="微软雅黑"/>
              </a:rPr>
              <a:t>6</a:t>
            </a:r>
            <a:r>
              <a:rPr dirty="0" sz="2400" spc="-245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进行调页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，把页面装入主存所分配的页框中，同时修改进程 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页表项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步</a:t>
            </a:r>
            <a:r>
              <a:rPr dirty="0" sz="2400" spc="-114" b="1">
                <a:solidFill>
                  <a:srgbClr val="073D86"/>
                </a:solidFill>
                <a:latin typeface="微软雅黑"/>
                <a:cs typeface="微软雅黑"/>
              </a:rPr>
              <a:t>7</a:t>
            </a:r>
            <a:r>
              <a:rPr dirty="0" sz="2400" spc="-155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返回进程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断点，重新启动被中断的指令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7273" y="286893"/>
            <a:ext cx="167513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150" y="3445840"/>
            <a:ext cx="8158480" cy="2282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000">
                <a:solidFill>
                  <a:srgbClr val="073D86"/>
                </a:solidFill>
                <a:latin typeface="Candara"/>
                <a:cs typeface="Candara"/>
              </a:rPr>
              <a:t>Each page table </a:t>
            </a:r>
            <a:r>
              <a:rPr dirty="0" sz="2000" spc="-5">
                <a:solidFill>
                  <a:srgbClr val="073D86"/>
                </a:solidFill>
                <a:latin typeface="Candara"/>
                <a:cs typeface="Candara"/>
              </a:rPr>
              <a:t>entry contains </a:t>
            </a:r>
            <a:r>
              <a:rPr dirty="0" sz="2000">
                <a:solidFill>
                  <a:srgbClr val="073D86"/>
                </a:solidFill>
                <a:latin typeface="Candara"/>
                <a:cs typeface="Candara"/>
              </a:rPr>
              <a:t>a </a:t>
            </a:r>
            <a:r>
              <a:rPr dirty="0" sz="2000">
                <a:solidFill>
                  <a:srgbClr val="0000FF"/>
                </a:solidFill>
                <a:latin typeface="Candara"/>
                <a:cs typeface="Candara"/>
              </a:rPr>
              <a:t>present bit </a:t>
            </a:r>
            <a:r>
              <a:rPr dirty="0" sz="2000">
                <a:solidFill>
                  <a:srgbClr val="073D86"/>
                </a:solidFill>
                <a:latin typeface="Candara"/>
                <a:cs typeface="Candara"/>
              </a:rPr>
              <a:t>to </a:t>
            </a:r>
            <a:r>
              <a:rPr dirty="0" sz="2000" spc="-5">
                <a:solidFill>
                  <a:srgbClr val="073D86"/>
                </a:solidFill>
                <a:latin typeface="Candara"/>
                <a:cs typeface="Candara"/>
              </a:rPr>
              <a:t>indicate whether the</a:t>
            </a:r>
            <a:r>
              <a:rPr dirty="0" sz="2000" spc="4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>
                <a:solidFill>
                  <a:srgbClr val="073D86"/>
                </a:solidFill>
                <a:latin typeface="Candara"/>
                <a:cs typeface="Candara"/>
              </a:rPr>
              <a:t>page</a:t>
            </a:r>
            <a:endParaRPr sz="2000">
              <a:latin typeface="Candara"/>
              <a:cs typeface="Candara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73D86"/>
                </a:solidFill>
                <a:latin typeface="Candara"/>
                <a:cs typeface="Candara"/>
              </a:rPr>
              <a:t>is in main memory or</a:t>
            </a:r>
            <a:r>
              <a:rPr dirty="0" sz="2000" spc="-35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 spc="-5">
                <a:solidFill>
                  <a:srgbClr val="073D86"/>
                </a:solidFill>
                <a:latin typeface="Candara"/>
                <a:cs typeface="Candara"/>
              </a:rPr>
              <a:t>not.</a:t>
            </a:r>
            <a:endParaRPr sz="2000">
              <a:latin typeface="Candara"/>
              <a:cs typeface="Candara"/>
            </a:endParaRPr>
          </a:p>
          <a:p>
            <a:pPr lvl="1" marL="588645" marR="431800" indent="-273050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000" spc="-5">
                <a:solidFill>
                  <a:srgbClr val="073D86"/>
                </a:solidFill>
                <a:latin typeface="Candara"/>
                <a:cs typeface="Candara"/>
              </a:rPr>
              <a:t>If </a:t>
            </a:r>
            <a:r>
              <a:rPr dirty="0" sz="2000">
                <a:solidFill>
                  <a:srgbClr val="073D86"/>
                </a:solidFill>
                <a:latin typeface="Candara"/>
                <a:cs typeface="Candara"/>
              </a:rPr>
              <a:t>it is in main memory, the </a:t>
            </a:r>
            <a:r>
              <a:rPr dirty="0" sz="2000" spc="-5">
                <a:solidFill>
                  <a:srgbClr val="073D86"/>
                </a:solidFill>
                <a:latin typeface="Candara"/>
                <a:cs typeface="Candara"/>
              </a:rPr>
              <a:t>entry contains </a:t>
            </a:r>
            <a:r>
              <a:rPr dirty="0" sz="2000">
                <a:solidFill>
                  <a:srgbClr val="073D86"/>
                </a:solidFill>
                <a:latin typeface="Candara"/>
                <a:cs typeface="Candara"/>
              </a:rPr>
              <a:t>the frame </a:t>
            </a:r>
            <a:r>
              <a:rPr dirty="0" sz="2000" spc="-5">
                <a:solidFill>
                  <a:srgbClr val="073D86"/>
                </a:solidFill>
                <a:latin typeface="Candara"/>
                <a:cs typeface="Candara"/>
              </a:rPr>
              <a:t>number </a:t>
            </a:r>
            <a:r>
              <a:rPr dirty="0" sz="2000">
                <a:solidFill>
                  <a:srgbClr val="073D86"/>
                </a:solidFill>
                <a:latin typeface="Candara"/>
                <a:cs typeface="Candara"/>
              </a:rPr>
              <a:t>of </a:t>
            </a:r>
            <a:r>
              <a:rPr dirty="0" sz="2000" spc="-5">
                <a:solidFill>
                  <a:srgbClr val="073D86"/>
                </a:solidFill>
                <a:latin typeface="Candara"/>
                <a:cs typeface="Candara"/>
              </a:rPr>
              <a:t>the  corresponding </a:t>
            </a:r>
            <a:r>
              <a:rPr dirty="0" sz="2000">
                <a:solidFill>
                  <a:srgbClr val="073D86"/>
                </a:solidFill>
                <a:latin typeface="Candara"/>
                <a:cs typeface="Candara"/>
              </a:rPr>
              <a:t>page in main memory</a:t>
            </a:r>
            <a:endParaRPr sz="2000">
              <a:latin typeface="Candara"/>
              <a:cs typeface="Candara"/>
            </a:endParaRPr>
          </a:p>
          <a:p>
            <a:pPr algn="just" lvl="1" marL="588645" marR="172720" indent="-273050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000" spc="-5">
                <a:solidFill>
                  <a:srgbClr val="073D86"/>
                </a:solidFill>
                <a:latin typeface="Candara"/>
                <a:cs typeface="Candara"/>
              </a:rPr>
              <a:t>If </a:t>
            </a:r>
            <a:r>
              <a:rPr dirty="0" sz="2000">
                <a:solidFill>
                  <a:srgbClr val="073D86"/>
                </a:solidFill>
                <a:latin typeface="Candara"/>
                <a:cs typeface="Candara"/>
              </a:rPr>
              <a:t>it is not in main memory, the </a:t>
            </a:r>
            <a:r>
              <a:rPr dirty="0" sz="2000" spc="-5">
                <a:solidFill>
                  <a:srgbClr val="073D86"/>
                </a:solidFill>
                <a:latin typeface="Candara"/>
                <a:cs typeface="Candara"/>
              </a:rPr>
              <a:t>entry </a:t>
            </a:r>
            <a:r>
              <a:rPr dirty="0" sz="2000">
                <a:solidFill>
                  <a:srgbClr val="073D86"/>
                </a:solidFill>
                <a:latin typeface="Candara"/>
                <a:cs typeface="Candara"/>
              </a:rPr>
              <a:t>may </a:t>
            </a:r>
            <a:r>
              <a:rPr dirty="0" sz="2000" spc="-5">
                <a:solidFill>
                  <a:srgbClr val="073D86"/>
                </a:solidFill>
                <a:latin typeface="Candara"/>
                <a:cs typeface="Candara"/>
              </a:rPr>
              <a:t>contain </a:t>
            </a:r>
            <a:r>
              <a:rPr dirty="0" sz="2000">
                <a:solidFill>
                  <a:srgbClr val="073D86"/>
                </a:solidFill>
                <a:latin typeface="Candara"/>
                <a:cs typeface="Candara"/>
              </a:rPr>
              <a:t>the address </a:t>
            </a:r>
            <a:r>
              <a:rPr dirty="0" sz="2000" spc="-5">
                <a:solidFill>
                  <a:srgbClr val="073D86"/>
                </a:solidFill>
                <a:latin typeface="Candara"/>
                <a:cs typeface="Candara"/>
              </a:rPr>
              <a:t>of </a:t>
            </a:r>
            <a:r>
              <a:rPr dirty="0" sz="2000">
                <a:solidFill>
                  <a:srgbClr val="073D86"/>
                </a:solidFill>
                <a:latin typeface="Candara"/>
                <a:cs typeface="Candara"/>
              </a:rPr>
              <a:t>that  page on </a:t>
            </a:r>
            <a:r>
              <a:rPr dirty="0" sz="2000" spc="-5">
                <a:solidFill>
                  <a:srgbClr val="073D86"/>
                </a:solidFill>
                <a:latin typeface="Candara"/>
                <a:cs typeface="Candara"/>
              </a:rPr>
              <a:t>disk </a:t>
            </a:r>
            <a:r>
              <a:rPr dirty="0" sz="2000">
                <a:solidFill>
                  <a:srgbClr val="073D86"/>
                </a:solidFill>
                <a:latin typeface="Candara"/>
                <a:cs typeface="Candara"/>
              </a:rPr>
              <a:t>or </a:t>
            </a:r>
            <a:r>
              <a:rPr dirty="0" sz="2000" spc="-5">
                <a:solidFill>
                  <a:srgbClr val="073D86"/>
                </a:solidFill>
                <a:latin typeface="Candara"/>
                <a:cs typeface="Candara"/>
              </a:rPr>
              <a:t>the </a:t>
            </a:r>
            <a:r>
              <a:rPr dirty="0" sz="2000">
                <a:solidFill>
                  <a:srgbClr val="073D86"/>
                </a:solidFill>
                <a:latin typeface="Candara"/>
                <a:cs typeface="Candara"/>
              </a:rPr>
              <a:t>page number may be </a:t>
            </a:r>
            <a:r>
              <a:rPr dirty="0" sz="2000" spc="-5">
                <a:solidFill>
                  <a:srgbClr val="073D86"/>
                </a:solidFill>
                <a:latin typeface="Candara"/>
                <a:cs typeface="Candara"/>
              </a:rPr>
              <a:t>used </a:t>
            </a:r>
            <a:r>
              <a:rPr dirty="0" sz="2000">
                <a:solidFill>
                  <a:srgbClr val="073D86"/>
                </a:solidFill>
                <a:latin typeface="Candara"/>
                <a:cs typeface="Candara"/>
              </a:rPr>
              <a:t>to </a:t>
            </a:r>
            <a:r>
              <a:rPr dirty="0" sz="2000" spc="-5">
                <a:solidFill>
                  <a:srgbClr val="073D86"/>
                </a:solidFill>
                <a:latin typeface="Candara"/>
                <a:cs typeface="Candara"/>
              </a:rPr>
              <a:t>index another </a:t>
            </a:r>
            <a:r>
              <a:rPr dirty="0" sz="2000">
                <a:solidFill>
                  <a:srgbClr val="073D86"/>
                </a:solidFill>
                <a:latin typeface="Candara"/>
                <a:cs typeface="Candara"/>
              </a:rPr>
              <a:t>table  </a:t>
            </a:r>
            <a:r>
              <a:rPr dirty="0" sz="2000" spc="-5">
                <a:solidFill>
                  <a:srgbClr val="073D86"/>
                </a:solidFill>
                <a:latin typeface="Candara"/>
                <a:cs typeface="Candara"/>
              </a:rPr>
              <a:t>(often </a:t>
            </a:r>
            <a:r>
              <a:rPr dirty="0" sz="2000">
                <a:solidFill>
                  <a:srgbClr val="073D86"/>
                </a:solidFill>
                <a:latin typeface="Candara"/>
                <a:cs typeface="Candara"/>
              </a:rPr>
              <a:t>in the </a:t>
            </a:r>
            <a:r>
              <a:rPr dirty="0" sz="2000" spc="-5">
                <a:solidFill>
                  <a:srgbClr val="073D86"/>
                </a:solidFill>
                <a:latin typeface="Candara"/>
                <a:cs typeface="Candara"/>
              </a:rPr>
              <a:t>PCB) </a:t>
            </a:r>
            <a:r>
              <a:rPr dirty="0" sz="2000">
                <a:solidFill>
                  <a:srgbClr val="073D86"/>
                </a:solidFill>
                <a:latin typeface="Candara"/>
                <a:cs typeface="Candara"/>
              </a:rPr>
              <a:t>to obtain the address of </a:t>
            </a:r>
            <a:r>
              <a:rPr dirty="0" sz="2000" spc="-5">
                <a:solidFill>
                  <a:srgbClr val="073D86"/>
                </a:solidFill>
                <a:latin typeface="Candara"/>
                <a:cs typeface="Candara"/>
              </a:rPr>
              <a:t>that </a:t>
            </a:r>
            <a:r>
              <a:rPr dirty="0" sz="2000">
                <a:solidFill>
                  <a:srgbClr val="073D86"/>
                </a:solidFill>
                <a:latin typeface="Candara"/>
                <a:cs typeface="Candara"/>
              </a:rPr>
              <a:t>page on</a:t>
            </a:r>
            <a:r>
              <a:rPr dirty="0" sz="2000" spc="-75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 spc="-5">
                <a:solidFill>
                  <a:srgbClr val="073D86"/>
                </a:solidFill>
                <a:latin typeface="Candara"/>
                <a:cs typeface="Candara"/>
              </a:rPr>
              <a:t>disk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254" y="1164463"/>
            <a:ext cx="642493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600" spc="-35">
                <a:latin typeface="Times New Roman"/>
                <a:cs typeface="Times New Roman"/>
              </a:rPr>
              <a:t>Typically, </a:t>
            </a:r>
            <a:r>
              <a:rPr dirty="0" sz="2600" spc="-5">
                <a:latin typeface="Times New Roman"/>
                <a:cs typeface="Times New Roman"/>
              </a:rPr>
              <a:t>each </a:t>
            </a:r>
            <a:r>
              <a:rPr dirty="0" sz="2600">
                <a:latin typeface="Times New Roman"/>
                <a:cs typeface="Times New Roman"/>
              </a:rPr>
              <a:t>process has </a:t>
            </a:r>
            <a:r>
              <a:rPr dirty="0" sz="2600" spc="-5">
                <a:latin typeface="Times New Roman"/>
                <a:cs typeface="Times New Roman"/>
              </a:rPr>
              <a:t>its </a:t>
            </a:r>
            <a:r>
              <a:rPr dirty="0" sz="2600">
                <a:latin typeface="Times New Roman"/>
                <a:cs typeface="Times New Roman"/>
              </a:rPr>
              <a:t>own page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table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1304" y="1629155"/>
            <a:ext cx="4399788" cy="1847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16623" y="2060448"/>
            <a:ext cx="1976627" cy="729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034" y="353313"/>
            <a:ext cx="57556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latin typeface="Times New Roman"/>
                <a:cs typeface="Times New Roman"/>
              </a:rPr>
              <a:t>Paging Hardware </a:t>
            </a:r>
            <a:r>
              <a:rPr dirty="0" sz="4000" spc="-45" b="0">
                <a:latin typeface="Times New Roman"/>
                <a:cs typeface="Times New Roman"/>
              </a:rPr>
              <a:t>With</a:t>
            </a:r>
            <a:r>
              <a:rPr dirty="0" sz="4000" spc="-155" b="0">
                <a:latin typeface="Times New Roman"/>
                <a:cs typeface="Times New Roman"/>
              </a:rPr>
              <a:t> </a:t>
            </a:r>
            <a:r>
              <a:rPr dirty="0" sz="4000" spc="-5" b="0">
                <a:latin typeface="Times New Roman"/>
                <a:cs typeface="Times New Roman"/>
              </a:rPr>
              <a:t>TLB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603" y="1196339"/>
            <a:ext cx="6263640" cy="5256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5503" y="6484620"/>
            <a:ext cx="6339840" cy="0"/>
          </a:xfrm>
          <a:custGeom>
            <a:avLst/>
            <a:gdLst/>
            <a:ahLst/>
            <a:cxnLst/>
            <a:rect l="l" t="t" r="r" b="b"/>
            <a:pathLst>
              <a:path w="6339840" h="0">
                <a:moveTo>
                  <a:pt x="0" y="0"/>
                </a:moveTo>
                <a:lnTo>
                  <a:pt x="633984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1853" y="1170939"/>
            <a:ext cx="0" cy="5307330"/>
          </a:xfrm>
          <a:custGeom>
            <a:avLst/>
            <a:gdLst/>
            <a:ahLst/>
            <a:cxnLst/>
            <a:rect l="l" t="t" r="r" b="b"/>
            <a:pathLst>
              <a:path w="0" h="5307330">
                <a:moveTo>
                  <a:pt x="0" y="0"/>
                </a:moveTo>
                <a:lnTo>
                  <a:pt x="0" y="530733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65503" y="1164589"/>
            <a:ext cx="6339840" cy="0"/>
          </a:xfrm>
          <a:custGeom>
            <a:avLst/>
            <a:gdLst/>
            <a:ahLst/>
            <a:cxnLst/>
            <a:rect l="l" t="t" r="r" b="b"/>
            <a:pathLst>
              <a:path w="6339840" h="0">
                <a:moveTo>
                  <a:pt x="0" y="0"/>
                </a:moveTo>
                <a:lnTo>
                  <a:pt x="633984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98993" y="1170939"/>
            <a:ext cx="0" cy="5307330"/>
          </a:xfrm>
          <a:custGeom>
            <a:avLst/>
            <a:gdLst/>
            <a:ahLst/>
            <a:cxnLst/>
            <a:rect l="l" t="t" r="r" b="b"/>
            <a:pathLst>
              <a:path w="0" h="5307330">
                <a:moveTo>
                  <a:pt x="0" y="0"/>
                </a:moveTo>
                <a:lnTo>
                  <a:pt x="0" y="5307076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90903" y="6459220"/>
            <a:ext cx="6289040" cy="0"/>
          </a:xfrm>
          <a:custGeom>
            <a:avLst/>
            <a:gdLst/>
            <a:ahLst/>
            <a:cxnLst/>
            <a:rect l="l" t="t" r="r" b="b"/>
            <a:pathLst>
              <a:path w="6289040" h="0">
                <a:moveTo>
                  <a:pt x="0" y="0"/>
                </a:moveTo>
                <a:lnTo>
                  <a:pt x="628904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97253" y="1196339"/>
            <a:ext cx="0" cy="5256530"/>
          </a:xfrm>
          <a:custGeom>
            <a:avLst/>
            <a:gdLst/>
            <a:ahLst/>
            <a:cxnLst/>
            <a:rect l="l" t="t" r="r" b="b"/>
            <a:pathLst>
              <a:path w="0" h="5256530">
                <a:moveTo>
                  <a:pt x="0" y="0"/>
                </a:moveTo>
                <a:lnTo>
                  <a:pt x="0" y="525653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90903" y="1189989"/>
            <a:ext cx="6289040" cy="0"/>
          </a:xfrm>
          <a:custGeom>
            <a:avLst/>
            <a:gdLst/>
            <a:ahLst/>
            <a:cxnLst/>
            <a:rect l="l" t="t" r="r" b="b"/>
            <a:pathLst>
              <a:path w="6289040" h="0">
                <a:moveTo>
                  <a:pt x="0" y="0"/>
                </a:moveTo>
                <a:lnTo>
                  <a:pt x="628904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73593" y="1196339"/>
            <a:ext cx="0" cy="5256530"/>
          </a:xfrm>
          <a:custGeom>
            <a:avLst/>
            <a:gdLst/>
            <a:ahLst/>
            <a:cxnLst/>
            <a:rect l="l" t="t" r="r" b="b"/>
            <a:pathLst>
              <a:path w="0" h="5256530">
                <a:moveTo>
                  <a:pt x="0" y="0"/>
                </a:moveTo>
                <a:lnTo>
                  <a:pt x="0" y="5256276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4209" y="298450"/>
            <a:ext cx="80137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请求分页虚存地址转换过</a:t>
            </a:r>
            <a:r>
              <a:rPr dirty="0" sz="4800" spc="5" b="0">
                <a:latin typeface="华文新魏"/>
                <a:cs typeface="华文新魏"/>
              </a:rPr>
              <a:t>程</a:t>
            </a:r>
            <a:r>
              <a:rPr dirty="0" sz="4800" b="0">
                <a:latin typeface="华文新魏"/>
                <a:cs typeface="华文新魏"/>
              </a:rPr>
              <a:t>(1)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1066800"/>
            <a:ext cx="1428115" cy="323215"/>
          </a:xfrm>
          <a:custGeom>
            <a:avLst/>
            <a:gdLst/>
            <a:ahLst/>
            <a:cxnLst/>
            <a:rect l="l" t="t" r="r" b="b"/>
            <a:pathLst>
              <a:path w="1428114" h="323215">
                <a:moveTo>
                  <a:pt x="0" y="323088"/>
                </a:moveTo>
                <a:lnTo>
                  <a:pt x="1427988" y="323088"/>
                </a:lnTo>
                <a:lnTo>
                  <a:pt x="1427988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800" y="1066800"/>
            <a:ext cx="1428115" cy="323215"/>
          </a:xfrm>
          <a:custGeom>
            <a:avLst/>
            <a:gdLst/>
            <a:ahLst/>
            <a:cxnLst/>
            <a:rect l="l" t="t" r="r" b="b"/>
            <a:pathLst>
              <a:path w="1428114" h="323215">
                <a:moveTo>
                  <a:pt x="0" y="323088"/>
                </a:moveTo>
                <a:lnTo>
                  <a:pt x="1427988" y="323088"/>
                </a:lnTo>
                <a:lnTo>
                  <a:pt x="1427988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4800" y="1086357"/>
            <a:ext cx="14281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逻辑空间地址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78623" y="2744723"/>
            <a:ext cx="1408430" cy="417830"/>
          </a:xfrm>
          <a:custGeom>
            <a:avLst/>
            <a:gdLst/>
            <a:ahLst/>
            <a:cxnLst/>
            <a:rect l="l" t="t" r="r" b="b"/>
            <a:pathLst>
              <a:path w="1408429" h="417830">
                <a:moveTo>
                  <a:pt x="0" y="417575"/>
                </a:moveTo>
                <a:lnTo>
                  <a:pt x="1408176" y="417575"/>
                </a:lnTo>
                <a:lnTo>
                  <a:pt x="1408176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78623" y="2744723"/>
            <a:ext cx="1408430" cy="417830"/>
          </a:xfrm>
          <a:custGeom>
            <a:avLst/>
            <a:gdLst/>
            <a:ahLst/>
            <a:cxnLst/>
            <a:rect l="l" t="t" r="r" b="b"/>
            <a:pathLst>
              <a:path w="1408429" h="417830">
                <a:moveTo>
                  <a:pt x="0" y="417575"/>
                </a:moveTo>
                <a:lnTo>
                  <a:pt x="1408176" y="417575"/>
                </a:lnTo>
                <a:lnTo>
                  <a:pt x="1408176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278623" y="2764663"/>
            <a:ext cx="14084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主存</a:t>
            </a:r>
            <a:r>
              <a:rPr dirty="0" sz="1400" spc="-5">
                <a:solidFill>
                  <a:srgbClr val="FF0000"/>
                </a:solidFill>
                <a:latin typeface="华文新魏"/>
                <a:cs typeface="华文新魏"/>
              </a:rPr>
              <a:t>(</a:t>
            </a: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用户区)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85672" y="1446275"/>
            <a:ext cx="619125" cy="338455"/>
          </a:xfrm>
          <a:custGeom>
            <a:avLst/>
            <a:gdLst/>
            <a:ahLst/>
            <a:cxnLst/>
            <a:rect l="l" t="t" r="r" b="b"/>
            <a:pathLst>
              <a:path w="619125" h="338455">
                <a:moveTo>
                  <a:pt x="0" y="338327"/>
                </a:moveTo>
                <a:lnTo>
                  <a:pt x="618743" y="338327"/>
                </a:lnTo>
                <a:lnTo>
                  <a:pt x="618743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85672" y="1446275"/>
            <a:ext cx="619125" cy="338455"/>
          </a:xfrm>
          <a:custGeom>
            <a:avLst/>
            <a:gdLst/>
            <a:ahLst/>
            <a:cxnLst/>
            <a:rect l="l" t="t" r="r" b="b"/>
            <a:pathLst>
              <a:path w="619125" h="338455">
                <a:moveTo>
                  <a:pt x="0" y="338327"/>
                </a:moveTo>
                <a:lnTo>
                  <a:pt x="618743" y="338327"/>
                </a:lnTo>
                <a:lnTo>
                  <a:pt x="618743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85672" y="1467358"/>
            <a:ext cx="619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CPU</a:t>
            </a:r>
            <a:endParaRPr sz="1200">
              <a:latin typeface="华文新魏"/>
              <a:cs typeface="华文新魏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03832" y="2176272"/>
            <a:ext cx="494030" cy="76200"/>
          </a:xfrm>
          <a:custGeom>
            <a:avLst/>
            <a:gdLst/>
            <a:ahLst/>
            <a:cxnLst/>
            <a:rect l="l" t="t" r="r" b="b"/>
            <a:pathLst>
              <a:path w="494030" h="76200">
                <a:moveTo>
                  <a:pt x="417575" y="0"/>
                </a:moveTo>
                <a:lnTo>
                  <a:pt x="417575" y="76200"/>
                </a:lnTo>
                <a:lnTo>
                  <a:pt x="481075" y="44450"/>
                </a:lnTo>
                <a:lnTo>
                  <a:pt x="430275" y="44450"/>
                </a:lnTo>
                <a:lnTo>
                  <a:pt x="430275" y="31750"/>
                </a:lnTo>
                <a:lnTo>
                  <a:pt x="481075" y="31750"/>
                </a:lnTo>
                <a:lnTo>
                  <a:pt x="417575" y="0"/>
                </a:lnTo>
                <a:close/>
              </a:path>
              <a:path w="494030" h="76200">
                <a:moveTo>
                  <a:pt x="4175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17575" y="44450"/>
                </a:lnTo>
                <a:lnTo>
                  <a:pt x="417575" y="31750"/>
                </a:lnTo>
                <a:close/>
              </a:path>
              <a:path w="494030" h="76200">
                <a:moveTo>
                  <a:pt x="481075" y="31750"/>
                </a:moveTo>
                <a:lnTo>
                  <a:pt x="430275" y="31750"/>
                </a:lnTo>
                <a:lnTo>
                  <a:pt x="430275" y="44450"/>
                </a:lnTo>
                <a:lnTo>
                  <a:pt x="481075" y="44450"/>
                </a:lnTo>
                <a:lnTo>
                  <a:pt x="493775" y="38100"/>
                </a:lnTo>
                <a:lnTo>
                  <a:pt x="4810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45463" y="2176272"/>
            <a:ext cx="330835" cy="76200"/>
          </a:xfrm>
          <a:custGeom>
            <a:avLst/>
            <a:gdLst/>
            <a:ahLst/>
            <a:cxnLst/>
            <a:rect l="l" t="t" r="r" b="b"/>
            <a:pathLst>
              <a:path w="330834" h="76200">
                <a:moveTo>
                  <a:pt x="254508" y="0"/>
                </a:moveTo>
                <a:lnTo>
                  <a:pt x="254508" y="76200"/>
                </a:lnTo>
                <a:lnTo>
                  <a:pt x="318008" y="44450"/>
                </a:lnTo>
                <a:lnTo>
                  <a:pt x="267208" y="44450"/>
                </a:lnTo>
                <a:lnTo>
                  <a:pt x="267208" y="31750"/>
                </a:lnTo>
                <a:lnTo>
                  <a:pt x="318008" y="31750"/>
                </a:lnTo>
                <a:lnTo>
                  <a:pt x="254508" y="0"/>
                </a:lnTo>
                <a:close/>
              </a:path>
              <a:path w="330834" h="76200">
                <a:moveTo>
                  <a:pt x="25450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54508" y="44450"/>
                </a:lnTo>
                <a:lnTo>
                  <a:pt x="254508" y="31750"/>
                </a:lnTo>
                <a:close/>
              </a:path>
              <a:path w="330834" h="76200">
                <a:moveTo>
                  <a:pt x="318008" y="31750"/>
                </a:moveTo>
                <a:lnTo>
                  <a:pt x="267208" y="31750"/>
                </a:lnTo>
                <a:lnTo>
                  <a:pt x="267208" y="44450"/>
                </a:lnTo>
                <a:lnTo>
                  <a:pt x="318008" y="44450"/>
                </a:lnTo>
                <a:lnTo>
                  <a:pt x="330708" y="38100"/>
                </a:lnTo>
                <a:lnTo>
                  <a:pt x="31800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37232" y="1528572"/>
            <a:ext cx="1082040" cy="264160"/>
          </a:xfrm>
          <a:custGeom>
            <a:avLst/>
            <a:gdLst/>
            <a:ahLst/>
            <a:cxnLst/>
            <a:rect l="l" t="t" r="r" b="b"/>
            <a:pathLst>
              <a:path w="1082039" h="264160">
                <a:moveTo>
                  <a:pt x="0" y="263651"/>
                </a:moveTo>
                <a:lnTo>
                  <a:pt x="1082040" y="263651"/>
                </a:lnTo>
                <a:lnTo>
                  <a:pt x="1082040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37232" y="1528572"/>
            <a:ext cx="1082040" cy="264160"/>
          </a:xfrm>
          <a:custGeom>
            <a:avLst/>
            <a:gdLst/>
            <a:ahLst/>
            <a:cxnLst/>
            <a:rect l="l" t="t" r="r" b="b"/>
            <a:pathLst>
              <a:path w="1082039" h="264160">
                <a:moveTo>
                  <a:pt x="0" y="263651"/>
                </a:moveTo>
                <a:lnTo>
                  <a:pt x="1082040" y="263651"/>
                </a:lnTo>
                <a:lnTo>
                  <a:pt x="1082040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237232" y="1547825"/>
            <a:ext cx="110998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逻辑地址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00371" y="1872995"/>
            <a:ext cx="657225" cy="341630"/>
          </a:xfrm>
          <a:custGeom>
            <a:avLst/>
            <a:gdLst/>
            <a:ahLst/>
            <a:cxnLst/>
            <a:rect l="l" t="t" r="r" b="b"/>
            <a:pathLst>
              <a:path w="657225" h="341630">
                <a:moveTo>
                  <a:pt x="0" y="341375"/>
                </a:moveTo>
                <a:lnTo>
                  <a:pt x="656844" y="341375"/>
                </a:lnTo>
                <a:lnTo>
                  <a:pt x="656844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00371" y="1872995"/>
            <a:ext cx="657225" cy="341630"/>
          </a:xfrm>
          <a:custGeom>
            <a:avLst/>
            <a:gdLst/>
            <a:ahLst/>
            <a:cxnLst/>
            <a:rect l="l" t="t" r="r" b="b"/>
            <a:pathLst>
              <a:path w="657225" h="341630">
                <a:moveTo>
                  <a:pt x="0" y="341375"/>
                </a:moveTo>
                <a:lnTo>
                  <a:pt x="656844" y="341375"/>
                </a:lnTo>
                <a:lnTo>
                  <a:pt x="656844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500371" y="1892554"/>
            <a:ext cx="6572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快表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14600" y="2322576"/>
            <a:ext cx="12700" cy="407034"/>
          </a:xfrm>
          <a:custGeom>
            <a:avLst/>
            <a:gdLst/>
            <a:ahLst/>
            <a:cxnLst/>
            <a:rect l="l" t="t" r="r" b="b"/>
            <a:pathLst>
              <a:path w="12700" h="407035">
                <a:moveTo>
                  <a:pt x="0" y="0"/>
                </a:moveTo>
                <a:lnTo>
                  <a:pt x="12192" y="406908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91383" y="4104132"/>
            <a:ext cx="1152525" cy="687705"/>
          </a:xfrm>
          <a:custGeom>
            <a:avLst/>
            <a:gdLst/>
            <a:ahLst/>
            <a:cxnLst/>
            <a:rect l="l" t="t" r="r" b="b"/>
            <a:pathLst>
              <a:path w="1152525" h="687704">
                <a:moveTo>
                  <a:pt x="0" y="687324"/>
                </a:moveTo>
                <a:lnTo>
                  <a:pt x="1152144" y="687324"/>
                </a:lnTo>
                <a:lnTo>
                  <a:pt x="1152144" y="0"/>
                </a:lnTo>
                <a:lnTo>
                  <a:pt x="0" y="0"/>
                </a:lnTo>
                <a:lnTo>
                  <a:pt x="0" y="68732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91383" y="4123435"/>
            <a:ext cx="1148080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" marR="10477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主存</a:t>
            </a:r>
            <a:r>
              <a:rPr dirty="0" sz="1400" spc="-5">
                <a:solidFill>
                  <a:srgbClr val="FF0000"/>
                </a:solidFill>
                <a:latin typeface="华文新魏"/>
                <a:cs typeface="华文新魏"/>
              </a:rPr>
              <a:t>(</a:t>
            </a: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系统区) </a:t>
            </a: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运行进程页 表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40763" y="4620767"/>
            <a:ext cx="657225" cy="342900"/>
          </a:xfrm>
          <a:prstGeom prst="rect">
            <a:avLst/>
          </a:prstGeom>
          <a:solidFill>
            <a:srgbClr val="3399FF"/>
          </a:solidFill>
        </p:spPr>
        <p:txBody>
          <a:bodyPr wrap="square" lIns="0" tIns="330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辅存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63723" y="5096255"/>
            <a:ext cx="492759" cy="76200"/>
          </a:xfrm>
          <a:custGeom>
            <a:avLst/>
            <a:gdLst/>
            <a:ahLst/>
            <a:cxnLst/>
            <a:rect l="l" t="t" r="r" b="b"/>
            <a:pathLst>
              <a:path w="492760" h="76200">
                <a:moveTo>
                  <a:pt x="416051" y="0"/>
                </a:moveTo>
                <a:lnTo>
                  <a:pt x="416051" y="76200"/>
                </a:lnTo>
                <a:lnTo>
                  <a:pt x="479551" y="44450"/>
                </a:lnTo>
                <a:lnTo>
                  <a:pt x="428751" y="44450"/>
                </a:lnTo>
                <a:lnTo>
                  <a:pt x="428751" y="31750"/>
                </a:lnTo>
                <a:lnTo>
                  <a:pt x="479551" y="31750"/>
                </a:lnTo>
                <a:lnTo>
                  <a:pt x="416051" y="0"/>
                </a:lnTo>
                <a:close/>
              </a:path>
              <a:path w="492760" h="76200">
                <a:moveTo>
                  <a:pt x="41605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16051" y="44450"/>
                </a:lnTo>
                <a:lnTo>
                  <a:pt x="416051" y="31750"/>
                </a:lnTo>
                <a:close/>
              </a:path>
              <a:path w="492760" h="76200">
                <a:moveTo>
                  <a:pt x="479551" y="31750"/>
                </a:moveTo>
                <a:lnTo>
                  <a:pt x="428751" y="31750"/>
                </a:lnTo>
                <a:lnTo>
                  <a:pt x="428751" y="44450"/>
                </a:lnTo>
                <a:lnTo>
                  <a:pt x="479551" y="44450"/>
                </a:lnTo>
                <a:lnTo>
                  <a:pt x="492251" y="38100"/>
                </a:lnTo>
                <a:lnTo>
                  <a:pt x="47955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33016" y="5268467"/>
            <a:ext cx="822960" cy="76200"/>
          </a:xfrm>
          <a:custGeom>
            <a:avLst/>
            <a:gdLst/>
            <a:ahLst/>
            <a:cxnLst/>
            <a:rect l="l" t="t" r="r" b="b"/>
            <a:pathLst>
              <a:path w="822960" h="76200">
                <a:moveTo>
                  <a:pt x="746759" y="0"/>
                </a:moveTo>
                <a:lnTo>
                  <a:pt x="746759" y="76199"/>
                </a:lnTo>
                <a:lnTo>
                  <a:pt x="810259" y="44449"/>
                </a:lnTo>
                <a:lnTo>
                  <a:pt x="759459" y="44449"/>
                </a:lnTo>
                <a:lnTo>
                  <a:pt x="759459" y="31749"/>
                </a:lnTo>
                <a:lnTo>
                  <a:pt x="810259" y="31749"/>
                </a:lnTo>
                <a:lnTo>
                  <a:pt x="746759" y="0"/>
                </a:lnTo>
                <a:close/>
              </a:path>
              <a:path w="822960" h="76200">
                <a:moveTo>
                  <a:pt x="746759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746759" y="44449"/>
                </a:lnTo>
                <a:lnTo>
                  <a:pt x="746759" y="31749"/>
                </a:lnTo>
                <a:close/>
              </a:path>
              <a:path w="822960" h="76200">
                <a:moveTo>
                  <a:pt x="810259" y="31749"/>
                </a:moveTo>
                <a:lnTo>
                  <a:pt x="759459" y="31749"/>
                </a:lnTo>
                <a:lnTo>
                  <a:pt x="759459" y="44449"/>
                </a:lnTo>
                <a:lnTo>
                  <a:pt x="810259" y="44449"/>
                </a:lnTo>
                <a:lnTo>
                  <a:pt x="822959" y="38099"/>
                </a:lnTo>
                <a:lnTo>
                  <a:pt x="810259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82111" y="3808476"/>
            <a:ext cx="0" cy="295910"/>
          </a:xfrm>
          <a:custGeom>
            <a:avLst/>
            <a:gdLst/>
            <a:ahLst/>
            <a:cxnLst/>
            <a:rect l="l" t="t" r="r" b="b"/>
            <a:pathLst>
              <a:path w="0" h="295910">
                <a:moveTo>
                  <a:pt x="0" y="0"/>
                </a:moveTo>
                <a:lnTo>
                  <a:pt x="0" y="2956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26792" y="4104132"/>
            <a:ext cx="655320" cy="0"/>
          </a:xfrm>
          <a:custGeom>
            <a:avLst/>
            <a:gdLst/>
            <a:ahLst/>
            <a:cxnLst/>
            <a:rect l="l" t="t" r="r" b="b"/>
            <a:pathLst>
              <a:path w="655319" h="0">
                <a:moveTo>
                  <a:pt x="0" y="0"/>
                </a:moveTo>
                <a:lnTo>
                  <a:pt x="65531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26792" y="4104132"/>
            <a:ext cx="0" cy="687705"/>
          </a:xfrm>
          <a:custGeom>
            <a:avLst/>
            <a:gdLst/>
            <a:ahLst/>
            <a:cxnLst/>
            <a:rect l="l" t="t" r="r" b="b"/>
            <a:pathLst>
              <a:path w="0" h="687704">
                <a:moveTo>
                  <a:pt x="0" y="0"/>
                </a:moveTo>
                <a:lnTo>
                  <a:pt x="0" y="6873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26792" y="4753355"/>
            <a:ext cx="329565" cy="76200"/>
          </a:xfrm>
          <a:custGeom>
            <a:avLst/>
            <a:gdLst/>
            <a:ahLst/>
            <a:cxnLst/>
            <a:rect l="l" t="t" r="r" b="b"/>
            <a:pathLst>
              <a:path w="329564" h="76200">
                <a:moveTo>
                  <a:pt x="252983" y="0"/>
                </a:moveTo>
                <a:lnTo>
                  <a:pt x="252983" y="76200"/>
                </a:lnTo>
                <a:lnTo>
                  <a:pt x="316483" y="44450"/>
                </a:lnTo>
                <a:lnTo>
                  <a:pt x="265683" y="44450"/>
                </a:lnTo>
                <a:lnTo>
                  <a:pt x="265683" y="31750"/>
                </a:lnTo>
                <a:lnTo>
                  <a:pt x="316483" y="31750"/>
                </a:lnTo>
                <a:lnTo>
                  <a:pt x="252983" y="0"/>
                </a:lnTo>
                <a:close/>
              </a:path>
              <a:path w="329564" h="76200">
                <a:moveTo>
                  <a:pt x="25298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52983" y="44450"/>
                </a:lnTo>
                <a:lnTo>
                  <a:pt x="252983" y="31750"/>
                </a:lnTo>
                <a:close/>
              </a:path>
              <a:path w="329564" h="76200">
                <a:moveTo>
                  <a:pt x="316483" y="31750"/>
                </a:moveTo>
                <a:lnTo>
                  <a:pt x="265683" y="31750"/>
                </a:lnTo>
                <a:lnTo>
                  <a:pt x="265683" y="44450"/>
                </a:lnTo>
                <a:lnTo>
                  <a:pt x="316483" y="44450"/>
                </a:lnTo>
                <a:lnTo>
                  <a:pt x="329183" y="38100"/>
                </a:lnTo>
                <a:lnTo>
                  <a:pt x="3164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28032" y="3761232"/>
            <a:ext cx="822960" cy="1030605"/>
          </a:xfrm>
          <a:custGeom>
            <a:avLst/>
            <a:gdLst/>
            <a:ahLst/>
            <a:cxnLst/>
            <a:rect l="l" t="t" r="r" b="b"/>
            <a:pathLst>
              <a:path w="822960" h="1030604">
                <a:moveTo>
                  <a:pt x="0" y="0"/>
                </a:moveTo>
                <a:lnTo>
                  <a:pt x="822959" y="10302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0991" y="479145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 h="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777484" y="4276344"/>
            <a:ext cx="76200" cy="515620"/>
          </a:xfrm>
          <a:custGeom>
            <a:avLst/>
            <a:gdLst/>
            <a:ahLst/>
            <a:cxnLst/>
            <a:rect l="l" t="t" r="r" b="b"/>
            <a:pathLst>
              <a:path w="76200" h="515620">
                <a:moveTo>
                  <a:pt x="44450" y="63499"/>
                </a:moveTo>
                <a:lnTo>
                  <a:pt x="31750" y="63499"/>
                </a:lnTo>
                <a:lnTo>
                  <a:pt x="31750" y="515111"/>
                </a:lnTo>
                <a:lnTo>
                  <a:pt x="44450" y="515111"/>
                </a:lnTo>
                <a:lnTo>
                  <a:pt x="44450" y="63499"/>
                </a:lnTo>
                <a:close/>
              </a:path>
              <a:path w="76200" h="515620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515620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14344" y="4925567"/>
            <a:ext cx="490855" cy="76200"/>
          </a:xfrm>
          <a:custGeom>
            <a:avLst/>
            <a:gdLst/>
            <a:ahLst/>
            <a:cxnLst/>
            <a:rect l="l" t="t" r="r" b="b"/>
            <a:pathLst>
              <a:path w="490854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490854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490854" h="76200">
                <a:moveTo>
                  <a:pt x="490727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490727" y="44449"/>
                </a:lnTo>
                <a:lnTo>
                  <a:pt x="490727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815584" y="5306567"/>
            <a:ext cx="657225" cy="0"/>
          </a:xfrm>
          <a:custGeom>
            <a:avLst/>
            <a:gdLst/>
            <a:ahLst/>
            <a:cxnLst/>
            <a:rect l="l" t="t" r="r" b="b"/>
            <a:pathLst>
              <a:path w="657225" h="0">
                <a:moveTo>
                  <a:pt x="0" y="0"/>
                </a:moveTo>
                <a:lnTo>
                  <a:pt x="6568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434328" y="4276344"/>
            <a:ext cx="76200" cy="1030605"/>
          </a:xfrm>
          <a:custGeom>
            <a:avLst/>
            <a:gdLst/>
            <a:ahLst/>
            <a:cxnLst/>
            <a:rect l="l" t="t" r="r" b="b"/>
            <a:pathLst>
              <a:path w="76200" h="1030604">
                <a:moveTo>
                  <a:pt x="44450" y="63499"/>
                </a:moveTo>
                <a:lnTo>
                  <a:pt x="31750" y="63499"/>
                </a:lnTo>
                <a:lnTo>
                  <a:pt x="31750" y="1030223"/>
                </a:lnTo>
                <a:lnTo>
                  <a:pt x="44450" y="1030223"/>
                </a:lnTo>
                <a:lnTo>
                  <a:pt x="44450" y="63499"/>
                </a:lnTo>
                <a:close/>
              </a:path>
              <a:path w="76200" h="1030604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030604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14344" y="5477255"/>
            <a:ext cx="655320" cy="0"/>
          </a:xfrm>
          <a:custGeom>
            <a:avLst/>
            <a:gdLst/>
            <a:ahLst/>
            <a:cxnLst/>
            <a:rect l="l" t="t" r="r" b="b"/>
            <a:pathLst>
              <a:path w="655320" h="0">
                <a:moveTo>
                  <a:pt x="0" y="0"/>
                </a:moveTo>
                <a:lnTo>
                  <a:pt x="65531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69664" y="5134355"/>
            <a:ext cx="330835" cy="342900"/>
          </a:xfrm>
          <a:custGeom>
            <a:avLst/>
            <a:gdLst/>
            <a:ahLst/>
            <a:cxnLst/>
            <a:rect l="l" t="t" r="r" b="b"/>
            <a:pathLst>
              <a:path w="330835" h="342900">
                <a:moveTo>
                  <a:pt x="0" y="342900"/>
                </a:moveTo>
                <a:lnTo>
                  <a:pt x="33070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42076" y="4276344"/>
            <a:ext cx="76200" cy="858519"/>
          </a:xfrm>
          <a:custGeom>
            <a:avLst/>
            <a:gdLst/>
            <a:ahLst/>
            <a:cxnLst/>
            <a:rect l="l" t="t" r="r" b="b"/>
            <a:pathLst>
              <a:path w="76200" h="858520">
                <a:moveTo>
                  <a:pt x="44450" y="63499"/>
                </a:moveTo>
                <a:lnTo>
                  <a:pt x="31750" y="63499"/>
                </a:lnTo>
                <a:lnTo>
                  <a:pt x="31750" y="858011"/>
                </a:lnTo>
                <a:lnTo>
                  <a:pt x="44450" y="858011"/>
                </a:lnTo>
                <a:lnTo>
                  <a:pt x="44450" y="63499"/>
                </a:lnTo>
                <a:close/>
              </a:path>
              <a:path w="76200" h="858520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858520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57215" y="2691383"/>
            <a:ext cx="329565" cy="76200"/>
          </a:xfrm>
          <a:custGeom>
            <a:avLst/>
            <a:gdLst/>
            <a:ahLst/>
            <a:cxnLst/>
            <a:rect l="l" t="t" r="r" b="b"/>
            <a:pathLst>
              <a:path w="32956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2956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29564" h="76200">
                <a:moveTo>
                  <a:pt x="32918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29184" y="44450"/>
                </a:lnTo>
                <a:lnTo>
                  <a:pt x="32918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954523" y="5650991"/>
            <a:ext cx="76200" cy="568960"/>
          </a:xfrm>
          <a:custGeom>
            <a:avLst/>
            <a:gdLst/>
            <a:ahLst/>
            <a:cxnLst/>
            <a:rect l="l" t="t" r="r" b="b"/>
            <a:pathLst>
              <a:path w="76200" h="568960">
                <a:moveTo>
                  <a:pt x="31750" y="492252"/>
                </a:moveTo>
                <a:lnTo>
                  <a:pt x="0" y="492252"/>
                </a:lnTo>
                <a:lnTo>
                  <a:pt x="38100" y="568452"/>
                </a:lnTo>
                <a:lnTo>
                  <a:pt x="69850" y="504952"/>
                </a:lnTo>
                <a:lnTo>
                  <a:pt x="31750" y="504952"/>
                </a:lnTo>
                <a:lnTo>
                  <a:pt x="31750" y="492252"/>
                </a:lnTo>
                <a:close/>
              </a:path>
              <a:path w="76200" h="568960">
                <a:moveTo>
                  <a:pt x="44450" y="0"/>
                </a:moveTo>
                <a:lnTo>
                  <a:pt x="31750" y="0"/>
                </a:lnTo>
                <a:lnTo>
                  <a:pt x="31750" y="504952"/>
                </a:lnTo>
                <a:lnTo>
                  <a:pt x="44450" y="504952"/>
                </a:lnTo>
                <a:lnTo>
                  <a:pt x="44450" y="0"/>
                </a:lnTo>
                <a:close/>
              </a:path>
              <a:path w="76200" h="568960">
                <a:moveTo>
                  <a:pt x="76200" y="492252"/>
                </a:moveTo>
                <a:lnTo>
                  <a:pt x="44450" y="492252"/>
                </a:lnTo>
                <a:lnTo>
                  <a:pt x="44450" y="504952"/>
                </a:lnTo>
                <a:lnTo>
                  <a:pt x="69850" y="504952"/>
                </a:lnTo>
                <a:lnTo>
                  <a:pt x="76200" y="492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500371" y="6219444"/>
            <a:ext cx="1434465" cy="410209"/>
          </a:xfrm>
          <a:prstGeom prst="rect">
            <a:avLst/>
          </a:prstGeom>
          <a:solidFill>
            <a:srgbClr val="3399FF"/>
          </a:solidFill>
          <a:ln w="9144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265"/>
              </a:spcBef>
            </a:pP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缺页中断处理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665732" y="5650991"/>
            <a:ext cx="76200" cy="741045"/>
          </a:xfrm>
          <a:custGeom>
            <a:avLst/>
            <a:gdLst/>
            <a:ahLst/>
            <a:cxnLst/>
            <a:rect l="l" t="t" r="r" b="b"/>
            <a:pathLst>
              <a:path w="76200" h="741045">
                <a:moveTo>
                  <a:pt x="44450" y="63500"/>
                </a:moveTo>
                <a:lnTo>
                  <a:pt x="31750" y="63500"/>
                </a:lnTo>
                <a:lnTo>
                  <a:pt x="31750" y="740664"/>
                </a:lnTo>
                <a:lnTo>
                  <a:pt x="44450" y="740664"/>
                </a:lnTo>
                <a:lnTo>
                  <a:pt x="44450" y="63500"/>
                </a:lnTo>
                <a:close/>
              </a:path>
              <a:path w="76200" h="74104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74104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636764" y="4276344"/>
            <a:ext cx="721360" cy="20320"/>
          </a:xfrm>
          <a:custGeom>
            <a:avLst/>
            <a:gdLst/>
            <a:ahLst/>
            <a:cxnLst/>
            <a:rect l="l" t="t" r="r" b="b"/>
            <a:pathLst>
              <a:path w="721359" h="20320">
                <a:moveTo>
                  <a:pt x="0" y="19811"/>
                </a:moveTo>
                <a:lnTo>
                  <a:pt x="72085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967601" y="4076827"/>
            <a:ext cx="683260" cy="76200"/>
          </a:xfrm>
          <a:custGeom>
            <a:avLst/>
            <a:gdLst/>
            <a:ahLst/>
            <a:cxnLst/>
            <a:rect l="l" t="t" r="r" b="b"/>
            <a:pathLst>
              <a:path w="683259" h="76200">
                <a:moveTo>
                  <a:pt x="607314" y="0"/>
                </a:moveTo>
                <a:lnTo>
                  <a:pt x="606784" y="31777"/>
                </a:lnTo>
                <a:lnTo>
                  <a:pt x="619505" y="32004"/>
                </a:lnTo>
                <a:lnTo>
                  <a:pt x="619251" y="44704"/>
                </a:lnTo>
                <a:lnTo>
                  <a:pt x="606568" y="44704"/>
                </a:lnTo>
                <a:lnTo>
                  <a:pt x="606044" y="76200"/>
                </a:lnTo>
                <a:lnTo>
                  <a:pt x="671978" y="44704"/>
                </a:lnTo>
                <a:lnTo>
                  <a:pt x="619251" y="44704"/>
                </a:lnTo>
                <a:lnTo>
                  <a:pt x="606572" y="44477"/>
                </a:lnTo>
                <a:lnTo>
                  <a:pt x="672452" y="44477"/>
                </a:lnTo>
                <a:lnTo>
                  <a:pt x="682878" y="39497"/>
                </a:lnTo>
                <a:lnTo>
                  <a:pt x="607314" y="0"/>
                </a:lnTo>
                <a:close/>
              </a:path>
              <a:path w="683259" h="76200">
                <a:moveTo>
                  <a:pt x="606784" y="31777"/>
                </a:moveTo>
                <a:lnTo>
                  <a:pt x="606572" y="44477"/>
                </a:lnTo>
                <a:lnTo>
                  <a:pt x="619251" y="44704"/>
                </a:lnTo>
                <a:lnTo>
                  <a:pt x="619505" y="32004"/>
                </a:lnTo>
                <a:lnTo>
                  <a:pt x="606784" y="31777"/>
                </a:lnTo>
                <a:close/>
              </a:path>
              <a:path w="683259" h="76200">
                <a:moveTo>
                  <a:pt x="253" y="20955"/>
                </a:moveTo>
                <a:lnTo>
                  <a:pt x="0" y="33655"/>
                </a:lnTo>
                <a:lnTo>
                  <a:pt x="606572" y="44477"/>
                </a:lnTo>
                <a:lnTo>
                  <a:pt x="606784" y="31777"/>
                </a:lnTo>
                <a:lnTo>
                  <a:pt x="253" y="20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376172" y="2386583"/>
            <a:ext cx="871855" cy="565785"/>
          </a:xfrm>
          <a:custGeom>
            <a:avLst/>
            <a:gdLst/>
            <a:ahLst/>
            <a:cxnLst/>
            <a:rect l="l" t="t" r="r" b="b"/>
            <a:pathLst>
              <a:path w="871855" h="565785">
                <a:moveTo>
                  <a:pt x="0" y="565403"/>
                </a:moveTo>
                <a:lnTo>
                  <a:pt x="871728" y="565403"/>
                </a:lnTo>
                <a:lnTo>
                  <a:pt x="871728" y="0"/>
                </a:lnTo>
                <a:lnTo>
                  <a:pt x="0" y="0"/>
                </a:lnTo>
                <a:lnTo>
                  <a:pt x="0" y="565403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376172" y="2386583"/>
            <a:ext cx="871855" cy="565785"/>
          </a:xfrm>
          <a:custGeom>
            <a:avLst/>
            <a:gdLst/>
            <a:ahLst/>
            <a:cxnLst/>
            <a:rect l="l" t="t" r="r" b="b"/>
            <a:pathLst>
              <a:path w="871855" h="565785">
                <a:moveTo>
                  <a:pt x="0" y="565403"/>
                </a:moveTo>
                <a:lnTo>
                  <a:pt x="871728" y="565403"/>
                </a:lnTo>
                <a:lnTo>
                  <a:pt x="871728" y="0"/>
                </a:lnTo>
                <a:lnTo>
                  <a:pt x="0" y="0"/>
                </a:lnTo>
                <a:lnTo>
                  <a:pt x="0" y="565403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455166" y="2406776"/>
            <a:ext cx="7131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①</a:t>
            </a: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分解地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55166" y="2620137"/>
            <a:ext cx="2038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址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36892" y="4286250"/>
            <a:ext cx="335280" cy="118491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24130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190"/>
              </a:spcBef>
            </a:pP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③</a:t>
            </a:r>
            <a:endParaRPr sz="1200">
              <a:latin typeface="华文新魏"/>
              <a:cs typeface="华文新魏"/>
            </a:endParaRPr>
          </a:p>
          <a:p>
            <a:pPr algn="just" marL="87630" marR="60960">
              <a:lnSpc>
                <a:spcPct val="100000"/>
              </a:lnSpc>
            </a:pP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⑤  </a:t>
            </a: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访 问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868423" y="1357883"/>
            <a:ext cx="0" cy="2574290"/>
          </a:xfrm>
          <a:custGeom>
            <a:avLst/>
            <a:gdLst/>
            <a:ahLst/>
            <a:cxnLst/>
            <a:rect l="l" t="t" r="r" b="b"/>
            <a:pathLst>
              <a:path w="0" h="2574290">
                <a:moveTo>
                  <a:pt x="0" y="0"/>
                </a:moveTo>
                <a:lnTo>
                  <a:pt x="0" y="2574035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868423" y="3931920"/>
            <a:ext cx="1975485" cy="0"/>
          </a:xfrm>
          <a:custGeom>
            <a:avLst/>
            <a:gdLst/>
            <a:ahLst/>
            <a:cxnLst/>
            <a:rect l="l" t="t" r="r" b="b"/>
            <a:pathLst>
              <a:path w="1975485" h="0">
                <a:moveTo>
                  <a:pt x="0" y="0"/>
                </a:moveTo>
                <a:lnTo>
                  <a:pt x="1975103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132319" y="1357883"/>
            <a:ext cx="0" cy="4518660"/>
          </a:xfrm>
          <a:custGeom>
            <a:avLst/>
            <a:gdLst/>
            <a:ahLst/>
            <a:cxnLst/>
            <a:rect l="l" t="t" r="r" b="b"/>
            <a:pathLst>
              <a:path w="0" h="4518660">
                <a:moveTo>
                  <a:pt x="0" y="4518659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868423" y="1357883"/>
            <a:ext cx="5264150" cy="0"/>
          </a:xfrm>
          <a:custGeom>
            <a:avLst/>
            <a:gdLst/>
            <a:ahLst/>
            <a:cxnLst/>
            <a:rect l="l" t="t" r="r" b="b"/>
            <a:pathLst>
              <a:path w="5264150" h="0">
                <a:moveTo>
                  <a:pt x="0" y="0"/>
                </a:moveTo>
                <a:lnTo>
                  <a:pt x="5263896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44767" y="1528572"/>
            <a:ext cx="822960" cy="515620"/>
          </a:xfrm>
          <a:custGeom>
            <a:avLst/>
            <a:gdLst/>
            <a:ahLst/>
            <a:cxnLst/>
            <a:rect l="l" t="t" r="r" b="b"/>
            <a:pathLst>
              <a:path w="822959" h="515619">
                <a:moveTo>
                  <a:pt x="0" y="515112"/>
                </a:moveTo>
                <a:lnTo>
                  <a:pt x="822960" y="515112"/>
                </a:lnTo>
                <a:lnTo>
                  <a:pt x="822960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144767" y="1528572"/>
            <a:ext cx="822960" cy="515620"/>
          </a:xfrm>
          <a:custGeom>
            <a:avLst/>
            <a:gdLst/>
            <a:ahLst/>
            <a:cxnLst/>
            <a:rect l="l" t="t" r="r" b="b"/>
            <a:pathLst>
              <a:path w="822959" h="515619">
                <a:moveTo>
                  <a:pt x="0" y="515112"/>
                </a:moveTo>
                <a:lnTo>
                  <a:pt x="822960" y="515112"/>
                </a:lnTo>
                <a:lnTo>
                  <a:pt x="822960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144767" y="1547825"/>
            <a:ext cx="82296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FF0000"/>
                </a:solidFill>
                <a:latin typeface="华文新魏"/>
                <a:cs typeface="华文新魏"/>
              </a:rPr>
              <a:t>MMU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678935" y="2386583"/>
            <a:ext cx="821690" cy="342900"/>
          </a:xfrm>
          <a:custGeom>
            <a:avLst/>
            <a:gdLst/>
            <a:ahLst/>
            <a:cxnLst/>
            <a:rect l="l" t="t" r="r" b="b"/>
            <a:pathLst>
              <a:path w="821689" h="342900">
                <a:moveTo>
                  <a:pt x="0" y="342900"/>
                </a:moveTo>
                <a:lnTo>
                  <a:pt x="821436" y="342900"/>
                </a:lnTo>
                <a:lnTo>
                  <a:pt x="821436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678935" y="2386583"/>
            <a:ext cx="986155" cy="342900"/>
          </a:xfrm>
          <a:custGeom>
            <a:avLst/>
            <a:gdLst/>
            <a:ahLst/>
            <a:cxnLst/>
            <a:rect l="l" t="t" r="r" b="b"/>
            <a:pathLst>
              <a:path w="986154" h="342900">
                <a:moveTo>
                  <a:pt x="0" y="342900"/>
                </a:moveTo>
                <a:lnTo>
                  <a:pt x="986027" y="342900"/>
                </a:lnTo>
                <a:lnTo>
                  <a:pt x="986027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3757676" y="2408301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②查快表</a:t>
            </a:r>
            <a:endParaRPr sz="1200">
              <a:latin typeface="华文新魏"/>
              <a:cs typeface="华文新魏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526792" y="2691383"/>
            <a:ext cx="1973580" cy="76200"/>
          </a:xfrm>
          <a:custGeom>
            <a:avLst/>
            <a:gdLst/>
            <a:ahLst/>
            <a:cxnLst/>
            <a:rect l="l" t="t" r="r" b="b"/>
            <a:pathLst>
              <a:path w="1973579" h="76200">
                <a:moveTo>
                  <a:pt x="1897380" y="0"/>
                </a:moveTo>
                <a:lnTo>
                  <a:pt x="1897380" y="76200"/>
                </a:lnTo>
                <a:lnTo>
                  <a:pt x="1960880" y="44450"/>
                </a:lnTo>
                <a:lnTo>
                  <a:pt x="1910080" y="44450"/>
                </a:lnTo>
                <a:lnTo>
                  <a:pt x="1910080" y="31750"/>
                </a:lnTo>
                <a:lnTo>
                  <a:pt x="1960880" y="31750"/>
                </a:lnTo>
                <a:lnTo>
                  <a:pt x="1897380" y="0"/>
                </a:lnTo>
                <a:close/>
              </a:path>
              <a:path w="1973579" h="76200">
                <a:moveTo>
                  <a:pt x="189738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897380" y="44450"/>
                </a:lnTo>
                <a:lnTo>
                  <a:pt x="1897380" y="31750"/>
                </a:lnTo>
                <a:close/>
              </a:path>
              <a:path w="1973579" h="76200">
                <a:moveTo>
                  <a:pt x="1960880" y="31750"/>
                </a:moveTo>
                <a:lnTo>
                  <a:pt x="1910080" y="31750"/>
                </a:lnTo>
                <a:lnTo>
                  <a:pt x="1910080" y="44450"/>
                </a:lnTo>
                <a:lnTo>
                  <a:pt x="1960880" y="44450"/>
                </a:lnTo>
                <a:lnTo>
                  <a:pt x="1973580" y="38100"/>
                </a:lnTo>
                <a:lnTo>
                  <a:pt x="196088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500371" y="2214372"/>
            <a:ext cx="657225" cy="1031875"/>
          </a:xfrm>
          <a:custGeom>
            <a:avLst/>
            <a:gdLst/>
            <a:ahLst/>
            <a:cxnLst/>
            <a:rect l="l" t="t" r="r" b="b"/>
            <a:pathLst>
              <a:path w="657225" h="1031875">
                <a:moveTo>
                  <a:pt x="0" y="1031748"/>
                </a:moveTo>
                <a:lnTo>
                  <a:pt x="656844" y="1031748"/>
                </a:lnTo>
                <a:lnTo>
                  <a:pt x="656844" y="0"/>
                </a:lnTo>
                <a:lnTo>
                  <a:pt x="0" y="0"/>
                </a:lnTo>
                <a:lnTo>
                  <a:pt x="0" y="1031748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500371" y="2214372"/>
            <a:ext cx="657225" cy="1031875"/>
          </a:xfrm>
          <a:custGeom>
            <a:avLst/>
            <a:gdLst/>
            <a:ahLst/>
            <a:cxnLst/>
            <a:rect l="l" t="t" r="r" b="b"/>
            <a:pathLst>
              <a:path w="657225" h="1031875">
                <a:moveTo>
                  <a:pt x="0" y="1031748"/>
                </a:moveTo>
                <a:lnTo>
                  <a:pt x="656844" y="1031748"/>
                </a:lnTo>
                <a:lnTo>
                  <a:pt x="656844" y="0"/>
                </a:lnTo>
                <a:lnTo>
                  <a:pt x="0" y="0"/>
                </a:lnTo>
                <a:lnTo>
                  <a:pt x="0" y="10317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500371" y="2386583"/>
            <a:ext cx="657225" cy="0"/>
          </a:xfrm>
          <a:custGeom>
            <a:avLst/>
            <a:gdLst/>
            <a:ahLst/>
            <a:cxnLst/>
            <a:rect l="l" t="t" r="r" b="b"/>
            <a:pathLst>
              <a:path w="657225" h="0">
                <a:moveTo>
                  <a:pt x="0" y="0"/>
                </a:moveTo>
                <a:lnTo>
                  <a:pt x="6568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500371" y="2558795"/>
            <a:ext cx="657225" cy="0"/>
          </a:xfrm>
          <a:custGeom>
            <a:avLst/>
            <a:gdLst/>
            <a:ahLst/>
            <a:cxnLst/>
            <a:rect l="l" t="t" r="r" b="b"/>
            <a:pathLst>
              <a:path w="657225" h="0">
                <a:moveTo>
                  <a:pt x="0" y="0"/>
                </a:moveTo>
                <a:lnTo>
                  <a:pt x="6568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500371" y="2731007"/>
            <a:ext cx="657225" cy="0"/>
          </a:xfrm>
          <a:custGeom>
            <a:avLst/>
            <a:gdLst/>
            <a:ahLst/>
            <a:cxnLst/>
            <a:rect l="l" t="t" r="r" b="b"/>
            <a:pathLst>
              <a:path w="657225" h="0">
                <a:moveTo>
                  <a:pt x="0" y="0"/>
                </a:moveTo>
                <a:lnTo>
                  <a:pt x="6568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500371" y="2903220"/>
            <a:ext cx="657225" cy="0"/>
          </a:xfrm>
          <a:custGeom>
            <a:avLst/>
            <a:gdLst/>
            <a:ahLst/>
            <a:cxnLst/>
            <a:rect l="l" t="t" r="r" b="b"/>
            <a:pathLst>
              <a:path w="657225" h="0">
                <a:moveTo>
                  <a:pt x="0" y="0"/>
                </a:moveTo>
                <a:lnTo>
                  <a:pt x="6568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829555" y="2214372"/>
            <a:ext cx="0" cy="1031875"/>
          </a:xfrm>
          <a:custGeom>
            <a:avLst/>
            <a:gdLst/>
            <a:ahLst/>
            <a:cxnLst/>
            <a:rect l="l" t="t" r="r" b="b"/>
            <a:pathLst>
              <a:path w="0" h="1031875">
                <a:moveTo>
                  <a:pt x="0" y="0"/>
                </a:moveTo>
                <a:lnTo>
                  <a:pt x="0" y="10317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828032" y="3418332"/>
            <a:ext cx="784860" cy="341630"/>
          </a:xfrm>
          <a:custGeom>
            <a:avLst/>
            <a:gdLst/>
            <a:ahLst/>
            <a:cxnLst/>
            <a:rect l="l" t="t" r="r" b="b"/>
            <a:pathLst>
              <a:path w="784860" h="341629">
                <a:moveTo>
                  <a:pt x="0" y="341376"/>
                </a:moveTo>
                <a:lnTo>
                  <a:pt x="784860" y="341376"/>
                </a:lnTo>
                <a:lnTo>
                  <a:pt x="784860" y="0"/>
                </a:lnTo>
                <a:lnTo>
                  <a:pt x="0" y="0"/>
                </a:lnTo>
                <a:lnTo>
                  <a:pt x="0" y="341376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828032" y="3418332"/>
            <a:ext cx="784860" cy="341630"/>
          </a:xfrm>
          <a:custGeom>
            <a:avLst/>
            <a:gdLst/>
            <a:ahLst/>
            <a:cxnLst/>
            <a:rect l="l" t="t" r="r" b="b"/>
            <a:pathLst>
              <a:path w="784860" h="341629">
                <a:moveTo>
                  <a:pt x="0" y="341376"/>
                </a:moveTo>
                <a:lnTo>
                  <a:pt x="784860" y="341376"/>
                </a:lnTo>
                <a:lnTo>
                  <a:pt x="784860" y="0"/>
                </a:lnTo>
                <a:lnTo>
                  <a:pt x="0" y="0"/>
                </a:lnTo>
                <a:lnTo>
                  <a:pt x="0" y="34137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4834128" y="3418332"/>
            <a:ext cx="647700" cy="34163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34290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270"/>
              </a:spcBef>
            </a:pP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③命中</a:t>
            </a:r>
            <a:endParaRPr sz="1200">
              <a:latin typeface="华文新魏"/>
              <a:cs typeface="华文新魏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828032" y="3246120"/>
            <a:ext cx="0" cy="515620"/>
          </a:xfrm>
          <a:custGeom>
            <a:avLst/>
            <a:gdLst/>
            <a:ahLst/>
            <a:cxnLst/>
            <a:rect l="l" t="t" r="r" b="b"/>
            <a:pathLst>
              <a:path w="0" h="515620">
                <a:moveTo>
                  <a:pt x="0" y="0"/>
                </a:moveTo>
                <a:lnTo>
                  <a:pt x="0" y="51511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843528" y="3931920"/>
            <a:ext cx="984885" cy="344805"/>
          </a:xfrm>
          <a:custGeom>
            <a:avLst/>
            <a:gdLst/>
            <a:ahLst/>
            <a:cxnLst/>
            <a:rect l="l" t="t" r="r" b="b"/>
            <a:pathLst>
              <a:path w="984885" h="344804">
                <a:moveTo>
                  <a:pt x="0" y="344423"/>
                </a:moveTo>
                <a:lnTo>
                  <a:pt x="984503" y="344423"/>
                </a:lnTo>
                <a:lnTo>
                  <a:pt x="984503" y="0"/>
                </a:lnTo>
                <a:lnTo>
                  <a:pt x="0" y="0"/>
                </a:lnTo>
                <a:lnTo>
                  <a:pt x="0" y="344423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843528" y="3931920"/>
            <a:ext cx="984885" cy="344805"/>
          </a:xfrm>
          <a:custGeom>
            <a:avLst/>
            <a:gdLst/>
            <a:ahLst/>
            <a:cxnLst/>
            <a:rect l="l" t="t" r="r" b="b"/>
            <a:pathLst>
              <a:path w="984885" h="344804">
                <a:moveTo>
                  <a:pt x="0" y="344423"/>
                </a:moveTo>
                <a:lnTo>
                  <a:pt x="984503" y="344423"/>
                </a:lnTo>
                <a:lnTo>
                  <a:pt x="984503" y="0"/>
                </a:lnTo>
                <a:lnTo>
                  <a:pt x="0" y="0"/>
                </a:lnTo>
                <a:lnTo>
                  <a:pt x="0" y="344423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3848100" y="3953636"/>
            <a:ext cx="9804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④不命中</a:t>
            </a:r>
            <a:endParaRPr sz="1200">
              <a:latin typeface="华文新魏"/>
              <a:cs typeface="华文新魏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843528" y="3931920"/>
            <a:ext cx="0" cy="1945005"/>
          </a:xfrm>
          <a:custGeom>
            <a:avLst/>
            <a:gdLst/>
            <a:ahLst/>
            <a:cxnLst/>
            <a:rect l="l" t="t" r="r" b="b"/>
            <a:pathLst>
              <a:path w="0" h="1945004">
                <a:moveTo>
                  <a:pt x="0" y="0"/>
                </a:moveTo>
                <a:lnTo>
                  <a:pt x="0" y="1944623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005071" y="3761232"/>
            <a:ext cx="822960" cy="1202690"/>
          </a:xfrm>
          <a:custGeom>
            <a:avLst/>
            <a:gdLst/>
            <a:ahLst/>
            <a:cxnLst/>
            <a:rect l="l" t="t" r="r" b="b"/>
            <a:pathLst>
              <a:path w="822960" h="1202689">
                <a:moveTo>
                  <a:pt x="822960" y="0"/>
                </a:moveTo>
                <a:lnTo>
                  <a:pt x="0" y="12024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005071" y="3073907"/>
            <a:ext cx="1811020" cy="2232660"/>
          </a:xfrm>
          <a:custGeom>
            <a:avLst/>
            <a:gdLst/>
            <a:ahLst/>
            <a:cxnLst/>
            <a:rect l="l" t="t" r="r" b="b"/>
            <a:pathLst>
              <a:path w="1811020" h="2232660">
                <a:moveTo>
                  <a:pt x="0" y="0"/>
                </a:moveTo>
                <a:lnTo>
                  <a:pt x="1810512" y="22326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334255" y="4791455"/>
            <a:ext cx="1190625" cy="312420"/>
          </a:xfrm>
          <a:custGeom>
            <a:avLst/>
            <a:gdLst/>
            <a:ahLst/>
            <a:cxnLst/>
            <a:rect l="l" t="t" r="r" b="b"/>
            <a:pathLst>
              <a:path w="1190625" h="312420">
                <a:moveTo>
                  <a:pt x="0" y="312420"/>
                </a:moveTo>
                <a:lnTo>
                  <a:pt x="1190244" y="312420"/>
                </a:lnTo>
                <a:lnTo>
                  <a:pt x="1190244" y="0"/>
                </a:lnTo>
                <a:lnTo>
                  <a:pt x="0" y="0"/>
                </a:lnTo>
                <a:lnTo>
                  <a:pt x="0" y="31242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334255" y="4791455"/>
            <a:ext cx="1190625" cy="312420"/>
          </a:xfrm>
          <a:custGeom>
            <a:avLst/>
            <a:gdLst/>
            <a:ahLst/>
            <a:cxnLst/>
            <a:rect l="l" t="t" r="r" b="b"/>
            <a:pathLst>
              <a:path w="1190625" h="312420">
                <a:moveTo>
                  <a:pt x="0" y="312420"/>
                </a:moveTo>
                <a:lnTo>
                  <a:pt x="1190244" y="312420"/>
                </a:lnTo>
                <a:lnTo>
                  <a:pt x="1190244" y="0"/>
                </a:lnTo>
                <a:lnTo>
                  <a:pt x="0" y="0"/>
                </a:lnTo>
                <a:lnTo>
                  <a:pt x="0" y="31242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4414265" y="4812284"/>
            <a:ext cx="8915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⑤</a:t>
            </a: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页表命中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500371" y="5134355"/>
            <a:ext cx="1480185" cy="0"/>
          </a:xfrm>
          <a:custGeom>
            <a:avLst/>
            <a:gdLst/>
            <a:ahLst/>
            <a:cxnLst/>
            <a:rect l="l" t="t" r="r" b="b"/>
            <a:pathLst>
              <a:path w="1480185" h="0">
                <a:moveTo>
                  <a:pt x="0" y="0"/>
                </a:moveTo>
                <a:lnTo>
                  <a:pt x="14798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334255" y="5306567"/>
            <a:ext cx="1367155" cy="335280"/>
          </a:xfrm>
          <a:custGeom>
            <a:avLst/>
            <a:gdLst/>
            <a:ahLst/>
            <a:cxnLst/>
            <a:rect l="l" t="t" r="r" b="b"/>
            <a:pathLst>
              <a:path w="1367154" h="335279">
                <a:moveTo>
                  <a:pt x="0" y="335279"/>
                </a:moveTo>
                <a:lnTo>
                  <a:pt x="1367027" y="335279"/>
                </a:lnTo>
                <a:lnTo>
                  <a:pt x="1367027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334255" y="5306567"/>
            <a:ext cx="1367155" cy="335280"/>
          </a:xfrm>
          <a:custGeom>
            <a:avLst/>
            <a:gdLst/>
            <a:ahLst/>
            <a:cxnLst/>
            <a:rect l="l" t="t" r="r" b="b"/>
            <a:pathLst>
              <a:path w="1367154" h="335279">
                <a:moveTo>
                  <a:pt x="0" y="335279"/>
                </a:moveTo>
                <a:lnTo>
                  <a:pt x="1367027" y="335279"/>
                </a:lnTo>
                <a:lnTo>
                  <a:pt x="1367027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4414265" y="5325821"/>
            <a:ext cx="10693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">
                <a:solidFill>
                  <a:srgbClr val="FF0000"/>
                </a:solidFill>
                <a:latin typeface="华文新魏"/>
                <a:cs typeface="华文新魏"/>
              </a:rPr>
              <a:t>⑦</a:t>
            </a: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发缺页中断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500371" y="5650991"/>
            <a:ext cx="492759" cy="0"/>
          </a:xfrm>
          <a:custGeom>
            <a:avLst/>
            <a:gdLst/>
            <a:ahLst/>
            <a:cxnLst/>
            <a:rect l="l" t="t" r="r" b="b"/>
            <a:pathLst>
              <a:path w="492760" h="0">
                <a:moveTo>
                  <a:pt x="0" y="0"/>
                </a:moveTo>
                <a:lnTo>
                  <a:pt x="49225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169664" y="5477255"/>
            <a:ext cx="330835" cy="173990"/>
          </a:xfrm>
          <a:custGeom>
            <a:avLst/>
            <a:gdLst/>
            <a:ahLst/>
            <a:cxnLst/>
            <a:rect l="l" t="t" r="r" b="b"/>
            <a:pathLst>
              <a:path w="330835" h="173989">
                <a:moveTo>
                  <a:pt x="0" y="0"/>
                </a:moveTo>
                <a:lnTo>
                  <a:pt x="330708" y="1737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2691383" y="5949696"/>
            <a:ext cx="890269" cy="437515"/>
          </a:xfrm>
          <a:prstGeom prst="rect">
            <a:avLst/>
          </a:prstGeom>
          <a:solidFill>
            <a:srgbClr val="FFCC66"/>
          </a:solidFill>
        </p:spPr>
        <p:txBody>
          <a:bodyPr wrap="square" lIns="0" tIns="304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⑧</a:t>
            </a: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调页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703832" y="6391655"/>
            <a:ext cx="2796540" cy="0"/>
          </a:xfrm>
          <a:custGeom>
            <a:avLst/>
            <a:gdLst/>
            <a:ahLst/>
            <a:cxnLst/>
            <a:rect l="l" t="t" r="r" b="b"/>
            <a:pathLst>
              <a:path w="2796540" h="0">
                <a:moveTo>
                  <a:pt x="0" y="0"/>
                </a:moveTo>
                <a:lnTo>
                  <a:pt x="279654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868423" y="5477255"/>
            <a:ext cx="822960" cy="434340"/>
          </a:xfrm>
          <a:custGeom>
            <a:avLst/>
            <a:gdLst/>
            <a:ahLst/>
            <a:cxnLst/>
            <a:rect l="l" t="t" r="r" b="b"/>
            <a:pathLst>
              <a:path w="822960" h="434339">
                <a:moveTo>
                  <a:pt x="0" y="434340"/>
                </a:moveTo>
                <a:lnTo>
                  <a:pt x="822960" y="434340"/>
                </a:lnTo>
                <a:lnTo>
                  <a:pt x="822960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1947164" y="5497779"/>
            <a:ext cx="5607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⑨</a:t>
            </a: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装入</a:t>
            </a:r>
            <a:endParaRPr sz="1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、改表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540763" y="5053203"/>
            <a:ext cx="492759" cy="598170"/>
          </a:xfrm>
          <a:custGeom>
            <a:avLst/>
            <a:gdLst/>
            <a:ahLst/>
            <a:cxnLst/>
            <a:rect l="l" t="t" r="r" b="b"/>
            <a:pathLst>
              <a:path w="492760" h="598170">
                <a:moveTo>
                  <a:pt x="0" y="0"/>
                </a:moveTo>
                <a:lnTo>
                  <a:pt x="0" y="508254"/>
                </a:lnTo>
                <a:lnTo>
                  <a:pt x="8794" y="532053"/>
                </a:lnTo>
                <a:lnTo>
                  <a:pt x="72104" y="571561"/>
                </a:lnTo>
                <a:lnTo>
                  <a:pt x="121919" y="585563"/>
                </a:lnTo>
                <a:lnTo>
                  <a:pt x="180710" y="594590"/>
                </a:lnTo>
                <a:lnTo>
                  <a:pt x="246125" y="597789"/>
                </a:lnTo>
                <a:lnTo>
                  <a:pt x="311541" y="594590"/>
                </a:lnTo>
                <a:lnTo>
                  <a:pt x="370331" y="585563"/>
                </a:lnTo>
                <a:lnTo>
                  <a:pt x="420147" y="571561"/>
                </a:lnTo>
                <a:lnTo>
                  <a:pt x="458639" y="553440"/>
                </a:lnTo>
                <a:lnTo>
                  <a:pt x="492252" y="508254"/>
                </a:lnTo>
                <a:lnTo>
                  <a:pt x="492252" y="89535"/>
                </a:lnTo>
                <a:lnTo>
                  <a:pt x="246125" y="89535"/>
                </a:lnTo>
                <a:lnTo>
                  <a:pt x="180710" y="86342"/>
                </a:lnTo>
                <a:lnTo>
                  <a:pt x="121919" y="77328"/>
                </a:lnTo>
                <a:lnTo>
                  <a:pt x="72104" y="63341"/>
                </a:lnTo>
                <a:lnTo>
                  <a:pt x="33612" y="45226"/>
                </a:lnTo>
                <a:lnTo>
                  <a:pt x="8794" y="23830"/>
                </a:lnTo>
                <a:lnTo>
                  <a:pt x="0" y="0"/>
                </a:lnTo>
                <a:close/>
              </a:path>
              <a:path w="492760" h="598170">
                <a:moveTo>
                  <a:pt x="492252" y="0"/>
                </a:moveTo>
                <a:lnTo>
                  <a:pt x="458639" y="45226"/>
                </a:lnTo>
                <a:lnTo>
                  <a:pt x="420147" y="63341"/>
                </a:lnTo>
                <a:lnTo>
                  <a:pt x="370331" y="77328"/>
                </a:lnTo>
                <a:lnTo>
                  <a:pt x="311541" y="86342"/>
                </a:lnTo>
                <a:lnTo>
                  <a:pt x="246125" y="89535"/>
                </a:lnTo>
                <a:lnTo>
                  <a:pt x="492252" y="89535"/>
                </a:lnTo>
                <a:lnTo>
                  <a:pt x="492252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540763" y="4963667"/>
            <a:ext cx="492759" cy="179070"/>
          </a:xfrm>
          <a:custGeom>
            <a:avLst/>
            <a:gdLst/>
            <a:ahLst/>
            <a:cxnLst/>
            <a:rect l="l" t="t" r="r" b="b"/>
            <a:pathLst>
              <a:path w="492760" h="179070">
                <a:moveTo>
                  <a:pt x="246125" y="0"/>
                </a:moveTo>
                <a:lnTo>
                  <a:pt x="180710" y="3201"/>
                </a:lnTo>
                <a:lnTo>
                  <a:pt x="121919" y="12234"/>
                </a:lnTo>
                <a:lnTo>
                  <a:pt x="72104" y="26241"/>
                </a:lnTo>
                <a:lnTo>
                  <a:pt x="33612" y="44365"/>
                </a:lnTo>
                <a:lnTo>
                  <a:pt x="0" y="89534"/>
                </a:lnTo>
                <a:lnTo>
                  <a:pt x="8794" y="113365"/>
                </a:lnTo>
                <a:lnTo>
                  <a:pt x="72104" y="152876"/>
                </a:lnTo>
                <a:lnTo>
                  <a:pt x="121919" y="166863"/>
                </a:lnTo>
                <a:lnTo>
                  <a:pt x="180710" y="175877"/>
                </a:lnTo>
                <a:lnTo>
                  <a:pt x="246125" y="179069"/>
                </a:lnTo>
                <a:lnTo>
                  <a:pt x="311541" y="175877"/>
                </a:lnTo>
                <a:lnTo>
                  <a:pt x="370331" y="166863"/>
                </a:lnTo>
                <a:lnTo>
                  <a:pt x="420147" y="152876"/>
                </a:lnTo>
                <a:lnTo>
                  <a:pt x="458639" y="134761"/>
                </a:lnTo>
                <a:lnTo>
                  <a:pt x="492252" y="89534"/>
                </a:lnTo>
                <a:lnTo>
                  <a:pt x="483457" y="65748"/>
                </a:lnTo>
                <a:lnTo>
                  <a:pt x="420147" y="26241"/>
                </a:lnTo>
                <a:lnTo>
                  <a:pt x="370331" y="12234"/>
                </a:lnTo>
                <a:lnTo>
                  <a:pt x="311541" y="3201"/>
                </a:lnTo>
                <a:lnTo>
                  <a:pt x="246125" y="0"/>
                </a:lnTo>
                <a:close/>
              </a:path>
            </a:pathLst>
          </a:custGeom>
          <a:solidFill>
            <a:srgbClr val="83D2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540763" y="4963667"/>
            <a:ext cx="492759" cy="179070"/>
          </a:xfrm>
          <a:custGeom>
            <a:avLst/>
            <a:gdLst/>
            <a:ahLst/>
            <a:cxnLst/>
            <a:rect l="l" t="t" r="r" b="b"/>
            <a:pathLst>
              <a:path w="492760" h="179070">
                <a:moveTo>
                  <a:pt x="492252" y="89534"/>
                </a:moveTo>
                <a:lnTo>
                  <a:pt x="458639" y="134761"/>
                </a:lnTo>
                <a:lnTo>
                  <a:pt x="420147" y="152876"/>
                </a:lnTo>
                <a:lnTo>
                  <a:pt x="370331" y="166863"/>
                </a:lnTo>
                <a:lnTo>
                  <a:pt x="311541" y="175877"/>
                </a:lnTo>
                <a:lnTo>
                  <a:pt x="246125" y="179069"/>
                </a:lnTo>
                <a:lnTo>
                  <a:pt x="180710" y="175877"/>
                </a:lnTo>
                <a:lnTo>
                  <a:pt x="121919" y="166863"/>
                </a:lnTo>
                <a:lnTo>
                  <a:pt x="72104" y="152876"/>
                </a:lnTo>
                <a:lnTo>
                  <a:pt x="33612" y="134761"/>
                </a:lnTo>
                <a:lnTo>
                  <a:pt x="0" y="89534"/>
                </a:lnTo>
                <a:lnTo>
                  <a:pt x="8794" y="65748"/>
                </a:lnTo>
                <a:lnTo>
                  <a:pt x="72104" y="26241"/>
                </a:lnTo>
                <a:lnTo>
                  <a:pt x="121919" y="12234"/>
                </a:lnTo>
                <a:lnTo>
                  <a:pt x="180710" y="3201"/>
                </a:lnTo>
                <a:lnTo>
                  <a:pt x="246125" y="0"/>
                </a:lnTo>
                <a:lnTo>
                  <a:pt x="311541" y="3201"/>
                </a:lnTo>
                <a:lnTo>
                  <a:pt x="370331" y="12234"/>
                </a:lnTo>
                <a:lnTo>
                  <a:pt x="420147" y="26241"/>
                </a:lnTo>
                <a:lnTo>
                  <a:pt x="458639" y="44365"/>
                </a:lnTo>
                <a:lnTo>
                  <a:pt x="492252" y="895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540763" y="5053203"/>
            <a:ext cx="492759" cy="598170"/>
          </a:xfrm>
          <a:custGeom>
            <a:avLst/>
            <a:gdLst/>
            <a:ahLst/>
            <a:cxnLst/>
            <a:rect l="l" t="t" r="r" b="b"/>
            <a:pathLst>
              <a:path w="492760" h="598170">
                <a:moveTo>
                  <a:pt x="492252" y="0"/>
                </a:moveTo>
                <a:lnTo>
                  <a:pt x="492252" y="508254"/>
                </a:lnTo>
                <a:lnTo>
                  <a:pt x="483457" y="532053"/>
                </a:lnTo>
                <a:lnTo>
                  <a:pt x="420147" y="571561"/>
                </a:lnTo>
                <a:lnTo>
                  <a:pt x="370331" y="585563"/>
                </a:lnTo>
                <a:lnTo>
                  <a:pt x="311541" y="594590"/>
                </a:lnTo>
                <a:lnTo>
                  <a:pt x="246125" y="597789"/>
                </a:lnTo>
                <a:lnTo>
                  <a:pt x="180710" y="594590"/>
                </a:lnTo>
                <a:lnTo>
                  <a:pt x="121919" y="585563"/>
                </a:lnTo>
                <a:lnTo>
                  <a:pt x="72104" y="571561"/>
                </a:lnTo>
                <a:lnTo>
                  <a:pt x="33612" y="553440"/>
                </a:lnTo>
                <a:lnTo>
                  <a:pt x="0" y="508254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855976" y="4791455"/>
            <a:ext cx="658495" cy="1030605"/>
          </a:xfrm>
          <a:custGeom>
            <a:avLst/>
            <a:gdLst/>
            <a:ahLst/>
            <a:cxnLst/>
            <a:rect l="l" t="t" r="r" b="b"/>
            <a:pathLst>
              <a:path w="658495" h="1030604">
                <a:moveTo>
                  <a:pt x="0" y="1030224"/>
                </a:moveTo>
                <a:lnTo>
                  <a:pt x="658368" y="1030224"/>
                </a:lnTo>
                <a:lnTo>
                  <a:pt x="658368" y="0"/>
                </a:lnTo>
                <a:lnTo>
                  <a:pt x="0" y="0"/>
                </a:lnTo>
                <a:lnTo>
                  <a:pt x="0" y="103022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855976" y="4791455"/>
            <a:ext cx="658495" cy="1030605"/>
          </a:xfrm>
          <a:custGeom>
            <a:avLst/>
            <a:gdLst/>
            <a:ahLst/>
            <a:cxnLst/>
            <a:rect l="l" t="t" r="r" b="b"/>
            <a:pathLst>
              <a:path w="658495" h="1030604">
                <a:moveTo>
                  <a:pt x="0" y="1030224"/>
                </a:moveTo>
                <a:lnTo>
                  <a:pt x="658368" y="1030224"/>
                </a:lnTo>
                <a:lnTo>
                  <a:pt x="658368" y="0"/>
                </a:lnTo>
                <a:lnTo>
                  <a:pt x="0" y="0"/>
                </a:lnTo>
                <a:lnTo>
                  <a:pt x="0" y="10302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855976" y="4963667"/>
            <a:ext cx="658495" cy="0"/>
          </a:xfrm>
          <a:custGeom>
            <a:avLst/>
            <a:gdLst/>
            <a:ahLst/>
            <a:cxnLst/>
            <a:rect l="l" t="t" r="r" b="b"/>
            <a:pathLst>
              <a:path w="658495" h="0">
                <a:moveTo>
                  <a:pt x="0" y="0"/>
                </a:moveTo>
                <a:lnTo>
                  <a:pt x="6583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855976" y="5135879"/>
            <a:ext cx="658495" cy="0"/>
          </a:xfrm>
          <a:custGeom>
            <a:avLst/>
            <a:gdLst/>
            <a:ahLst/>
            <a:cxnLst/>
            <a:rect l="l" t="t" r="r" b="b"/>
            <a:pathLst>
              <a:path w="658495" h="0">
                <a:moveTo>
                  <a:pt x="0" y="0"/>
                </a:moveTo>
                <a:lnTo>
                  <a:pt x="6583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855976" y="5306567"/>
            <a:ext cx="658495" cy="0"/>
          </a:xfrm>
          <a:custGeom>
            <a:avLst/>
            <a:gdLst/>
            <a:ahLst/>
            <a:cxnLst/>
            <a:rect l="l" t="t" r="r" b="b"/>
            <a:pathLst>
              <a:path w="658495" h="0">
                <a:moveTo>
                  <a:pt x="0" y="0"/>
                </a:moveTo>
                <a:lnTo>
                  <a:pt x="6583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855976" y="5478779"/>
            <a:ext cx="658495" cy="0"/>
          </a:xfrm>
          <a:custGeom>
            <a:avLst/>
            <a:gdLst/>
            <a:ahLst/>
            <a:cxnLst/>
            <a:rect l="l" t="t" r="r" b="b"/>
            <a:pathLst>
              <a:path w="658495" h="0">
                <a:moveTo>
                  <a:pt x="0" y="0"/>
                </a:moveTo>
                <a:lnTo>
                  <a:pt x="6583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185160" y="4791455"/>
            <a:ext cx="0" cy="1030605"/>
          </a:xfrm>
          <a:custGeom>
            <a:avLst/>
            <a:gdLst/>
            <a:ahLst/>
            <a:cxnLst/>
            <a:rect l="l" t="t" r="r" b="b"/>
            <a:pathLst>
              <a:path w="0" h="1030604">
                <a:moveTo>
                  <a:pt x="0" y="0"/>
                </a:moveTo>
                <a:lnTo>
                  <a:pt x="0" y="10302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2368295" y="3078479"/>
            <a:ext cx="978535" cy="33528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28575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225"/>
              </a:spcBef>
            </a:pP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④</a:t>
            </a: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查页表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2363723" y="2386583"/>
            <a:ext cx="0" cy="2748280"/>
          </a:xfrm>
          <a:custGeom>
            <a:avLst/>
            <a:gdLst/>
            <a:ahLst/>
            <a:cxnLst/>
            <a:rect l="l" t="t" r="r" b="b"/>
            <a:pathLst>
              <a:path w="0" h="2748279">
                <a:moveTo>
                  <a:pt x="0" y="0"/>
                </a:moveTo>
                <a:lnTo>
                  <a:pt x="0" y="27477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020567" y="2386583"/>
            <a:ext cx="0" cy="687705"/>
          </a:xfrm>
          <a:custGeom>
            <a:avLst/>
            <a:gdLst/>
            <a:ahLst/>
            <a:cxnLst/>
            <a:rect l="l" t="t" r="r" b="b"/>
            <a:pathLst>
              <a:path w="0" h="687705">
                <a:moveTo>
                  <a:pt x="0" y="0"/>
                </a:moveTo>
                <a:lnTo>
                  <a:pt x="0" y="6873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020567" y="3073907"/>
            <a:ext cx="984885" cy="0"/>
          </a:xfrm>
          <a:custGeom>
            <a:avLst/>
            <a:gdLst/>
            <a:ahLst/>
            <a:cxnLst/>
            <a:rect l="l" t="t" r="r" b="b"/>
            <a:pathLst>
              <a:path w="984885" h="0">
                <a:moveTo>
                  <a:pt x="0" y="0"/>
                </a:moveTo>
                <a:lnTo>
                  <a:pt x="9845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526792" y="3418332"/>
            <a:ext cx="1812289" cy="390525"/>
          </a:xfrm>
          <a:custGeom>
            <a:avLst/>
            <a:gdLst/>
            <a:ahLst/>
            <a:cxnLst/>
            <a:rect l="l" t="t" r="r" b="b"/>
            <a:pathLst>
              <a:path w="1812289" h="390525">
                <a:moveTo>
                  <a:pt x="0" y="390144"/>
                </a:moveTo>
                <a:lnTo>
                  <a:pt x="1812035" y="390144"/>
                </a:lnTo>
                <a:lnTo>
                  <a:pt x="1812035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2526792" y="3418332"/>
            <a:ext cx="1812289" cy="3905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运行进程页表基址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5486400" y="3040379"/>
            <a:ext cx="1188720" cy="360045"/>
          </a:xfrm>
          <a:custGeom>
            <a:avLst/>
            <a:gdLst/>
            <a:ahLst/>
            <a:cxnLst/>
            <a:rect l="l" t="t" r="r" b="b"/>
            <a:pathLst>
              <a:path w="1188720" h="360045">
                <a:moveTo>
                  <a:pt x="0" y="359663"/>
                </a:moveTo>
                <a:lnTo>
                  <a:pt x="1188720" y="359663"/>
                </a:lnTo>
                <a:lnTo>
                  <a:pt x="118872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486400" y="3040379"/>
            <a:ext cx="1188720" cy="360045"/>
          </a:xfrm>
          <a:custGeom>
            <a:avLst/>
            <a:gdLst/>
            <a:ahLst/>
            <a:cxnLst/>
            <a:rect l="l" t="t" r="r" b="b"/>
            <a:pathLst>
              <a:path w="1188720" h="360045">
                <a:moveTo>
                  <a:pt x="0" y="359663"/>
                </a:moveTo>
                <a:lnTo>
                  <a:pt x="1188720" y="359663"/>
                </a:lnTo>
                <a:lnTo>
                  <a:pt x="118872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5490971" y="3060319"/>
            <a:ext cx="11842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105"/>
              </a:spcBef>
            </a:pPr>
            <a:r>
              <a:rPr dirty="0" sz="1200">
                <a:solidFill>
                  <a:srgbClr val="FF0000"/>
                </a:solidFill>
                <a:latin typeface="华文新魏"/>
                <a:cs typeface="华文新魏"/>
              </a:rPr>
              <a:t>⑥</a:t>
            </a: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装入快表</a:t>
            </a:r>
            <a:endParaRPr sz="1400">
              <a:latin typeface="华文新魏"/>
              <a:cs typeface="华文新魏"/>
            </a:endParaRPr>
          </a:p>
        </p:txBody>
      </p:sp>
      <p:graphicFrame>
        <p:nvGraphicFramePr>
          <p:cNvPr id="111" name="object 111"/>
          <p:cNvGraphicFramePr>
            <a:graphicFrameLocks noGrp="1"/>
          </p:cNvGraphicFramePr>
          <p:nvPr/>
        </p:nvGraphicFramePr>
        <p:xfrm>
          <a:off x="7620000" y="3215639"/>
          <a:ext cx="836930" cy="172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/>
              </a:tblGrid>
              <a:tr h="711707">
                <a:tc>
                  <a:txBody>
                    <a:bodyPr/>
                    <a:lstStyle/>
                    <a:p>
                      <a:pPr marL="92075" marR="1879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运行进 程映象</a:t>
                      </a:r>
                      <a:endParaRPr sz="1400">
                        <a:latin typeface="华文新魏"/>
                        <a:cs typeface="华文新魏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344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661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</a:tbl>
          </a:graphicData>
        </a:graphic>
      </p:graphicFrame>
      <p:sp>
        <p:nvSpPr>
          <p:cNvPr id="112" name="object 112"/>
          <p:cNvSpPr/>
          <p:nvPr/>
        </p:nvSpPr>
        <p:spPr>
          <a:xfrm>
            <a:off x="5486400" y="2729483"/>
            <a:ext cx="0" cy="2405380"/>
          </a:xfrm>
          <a:custGeom>
            <a:avLst/>
            <a:gdLst/>
            <a:ahLst/>
            <a:cxnLst/>
            <a:rect l="l" t="t" r="r" b="b"/>
            <a:pathLst>
              <a:path w="0" h="2405379">
                <a:moveTo>
                  <a:pt x="0" y="2404872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346703" y="1528572"/>
            <a:ext cx="1664335" cy="344805"/>
          </a:xfrm>
          <a:custGeom>
            <a:avLst/>
            <a:gdLst/>
            <a:ahLst/>
            <a:cxnLst/>
            <a:rect l="l" t="t" r="r" b="b"/>
            <a:pathLst>
              <a:path w="1664335" h="344805">
                <a:moveTo>
                  <a:pt x="0" y="344424"/>
                </a:moveTo>
                <a:lnTo>
                  <a:pt x="1664207" y="344424"/>
                </a:lnTo>
                <a:lnTo>
                  <a:pt x="1664207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346703" y="1528572"/>
            <a:ext cx="1664335" cy="344805"/>
          </a:xfrm>
          <a:custGeom>
            <a:avLst/>
            <a:gdLst/>
            <a:ahLst/>
            <a:cxnLst/>
            <a:rect l="l" t="t" r="r" b="b"/>
            <a:pathLst>
              <a:path w="1664335" h="344805">
                <a:moveTo>
                  <a:pt x="0" y="344424"/>
                </a:moveTo>
                <a:lnTo>
                  <a:pt x="1664207" y="344424"/>
                </a:lnTo>
                <a:lnTo>
                  <a:pt x="1664207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3346703" y="1547825"/>
            <a:ext cx="16643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进程切换时装入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640835" y="1872995"/>
            <a:ext cx="76200" cy="1545590"/>
          </a:xfrm>
          <a:custGeom>
            <a:avLst/>
            <a:gdLst/>
            <a:ahLst/>
            <a:cxnLst/>
            <a:rect l="l" t="t" r="r" b="b"/>
            <a:pathLst>
              <a:path w="76200" h="1545589">
                <a:moveTo>
                  <a:pt x="31750" y="1469136"/>
                </a:moveTo>
                <a:lnTo>
                  <a:pt x="0" y="1469136"/>
                </a:lnTo>
                <a:lnTo>
                  <a:pt x="38100" y="1545336"/>
                </a:lnTo>
                <a:lnTo>
                  <a:pt x="69850" y="1481836"/>
                </a:lnTo>
                <a:lnTo>
                  <a:pt x="31750" y="1481836"/>
                </a:lnTo>
                <a:lnTo>
                  <a:pt x="31750" y="1469136"/>
                </a:lnTo>
                <a:close/>
              </a:path>
              <a:path w="76200" h="1545589">
                <a:moveTo>
                  <a:pt x="44450" y="0"/>
                </a:moveTo>
                <a:lnTo>
                  <a:pt x="31750" y="0"/>
                </a:lnTo>
                <a:lnTo>
                  <a:pt x="31750" y="1481836"/>
                </a:lnTo>
                <a:lnTo>
                  <a:pt x="44450" y="1481836"/>
                </a:lnTo>
                <a:lnTo>
                  <a:pt x="44450" y="0"/>
                </a:lnTo>
                <a:close/>
              </a:path>
              <a:path w="76200" h="1545589">
                <a:moveTo>
                  <a:pt x="76200" y="1469136"/>
                </a:moveTo>
                <a:lnTo>
                  <a:pt x="44450" y="1469136"/>
                </a:lnTo>
                <a:lnTo>
                  <a:pt x="44450" y="1481836"/>
                </a:lnTo>
                <a:lnTo>
                  <a:pt x="69850" y="1481836"/>
                </a:lnTo>
                <a:lnTo>
                  <a:pt x="76200" y="1469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815584" y="3587496"/>
            <a:ext cx="1043940" cy="300355"/>
          </a:xfrm>
          <a:custGeom>
            <a:avLst/>
            <a:gdLst/>
            <a:ahLst/>
            <a:cxnLst/>
            <a:rect l="l" t="t" r="r" b="b"/>
            <a:pathLst>
              <a:path w="1043940" h="300354">
                <a:moveTo>
                  <a:pt x="0" y="300227"/>
                </a:moveTo>
                <a:lnTo>
                  <a:pt x="1043939" y="300227"/>
                </a:lnTo>
                <a:lnTo>
                  <a:pt x="1043939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815584" y="3587496"/>
            <a:ext cx="1043940" cy="300355"/>
          </a:xfrm>
          <a:custGeom>
            <a:avLst/>
            <a:gdLst/>
            <a:ahLst/>
            <a:cxnLst/>
            <a:rect l="l" t="t" r="r" b="b"/>
            <a:pathLst>
              <a:path w="1043940" h="300354">
                <a:moveTo>
                  <a:pt x="0" y="300227"/>
                </a:moveTo>
                <a:lnTo>
                  <a:pt x="1043939" y="300227"/>
                </a:lnTo>
                <a:lnTo>
                  <a:pt x="1043939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650991" y="3931920"/>
            <a:ext cx="1468120" cy="364490"/>
          </a:xfrm>
          <a:custGeom>
            <a:avLst/>
            <a:gdLst/>
            <a:ahLst/>
            <a:cxnLst/>
            <a:rect l="l" t="t" r="r" b="b"/>
            <a:pathLst>
              <a:path w="1468120" h="364489">
                <a:moveTo>
                  <a:pt x="0" y="364235"/>
                </a:moveTo>
                <a:lnTo>
                  <a:pt x="1467612" y="364235"/>
                </a:lnTo>
                <a:lnTo>
                  <a:pt x="1467612" y="0"/>
                </a:lnTo>
                <a:lnTo>
                  <a:pt x="0" y="0"/>
                </a:lnTo>
                <a:lnTo>
                  <a:pt x="0" y="364235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650991" y="3931920"/>
            <a:ext cx="1468120" cy="364490"/>
          </a:xfrm>
          <a:custGeom>
            <a:avLst/>
            <a:gdLst/>
            <a:ahLst/>
            <a:cxnLst/>
            <a:rect l="l" t="t" r="r" b="b"/>
            <a:pathLst>
              <a:path w="1468120" h="364489">
                <a:moveTo>
                  <a:pt x="0" y="364235"/>
                </a:moveTo>
                <a:lnTo>
                  <a:pt x="1467612" y="364235"/>
                </a:lnTo>
                <a:lnTo>
                  <a:pt x="1467612" y="0"/>
                </a:lnTo>
                <a:lnTo>
                  <a:pt x="0" y="0"/>
                </a:lnTo>
                <a:lnTo>
                  <a:pt x="0" y="36423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/>
          <p:nvPr/>
        </p:nvSpPr>
        <p:spPr>
          <a:xfrm>
            <a:off x="5650991" y="3607689"/>
            <a:ext cx="1477010" cy="58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4193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物理地址</a:t>
            </a:r>
            <a:endParaRPr sz="1400">
              <a:latin typeface="华文新魏"/>
              <a:cs typeface="华文新魏"/>
            </a:endParaRPr>
          </a:p>
          <a:p>
            <a:pPr algn="ctr" marR="178435">
              <a:lnSpc>
                <a:spcPct val="100000"/>
              </a:lnSpc>
              <a:spcBef>
                <a:spcPts val="1035"/>
              </a:spcBef>
            </a:pP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页</a:t>
            </a:r>
            <a:r>
              <a:rPr dirty="0" sz="1400" spc="275">
                <a:solidFill>
                  <a:srgbClr val="FF0000"/>
                </a:solidFill>
                <a:latin typeface="华文新魏"/>
                <a:cs typeface="华文新魏"/>
              </a:rPr>
              <a:t>框</a:t>
            </a: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页内地址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6144767" y="3931920"/>
            <a:ext cx="0" cy="344805"/>
          </a:xfrm>
          <a:custGeom>
            <a:avLst/>
            <a:gdLst/>
            <a:ahLst/>
            <a:cxnLst/>
            <a:rect l="l" t="t" r="r" b="b"/>
            <a:pathLst>
              <a:path w="0" h="344804">
                <a:moveTo>
                  <a:pt x="0" y="0"/>
                </a:moveTo>
                <a:lnTo>
                  <a:pt x="0" y="3444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376172" y="2043683"/>
            <a:ext cx="327660" cy="342900"/>
          </a:xfrm>
          <a:custGeom>
            <a:avLst/>
            <a:gdLst/>
            <a:ahLst/>
            <a:cxnLst/>
            <a:rect l="l" t="t" r="r" b="b"/>
            <a:pathLst>
              <a:path w="327660" h="342900">
                <a:moveTo>
                  <a:pt x="0" y="342900"/>
                </a:moveTo>
                <a:lnTo>
                  <a:pt x="327659" y="342900"/>
                </a:lnTo>
                <a:lnTo>
                  <a:pt x="327659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376172" y="2043683"/>
            <a:ext cx="327660" cy="342900"/>
          </a:xfrm>
          <a:custGeom>
            <a:avLst/>
            <a:gdLst/>
            <a:ahLst/>
            <a:cxnLst/>
            <a:rect l="l" t="t" r="r" b="b"/>
            <a:pathLst>
              <a:path w="327660" h="342900">
                <a:moveTo>
                  <a:pt x="0" y="342900"/>
                </a:moveTo>
                <a:lnTo>
                  <a:pt x="327659" y="342900"/>
                </a:lnTo>
                <a:lnTo>
                  <a:pt x="327659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197607" y="2043683"/>
            <a:ext cx="1466215" cy="279400"/>
          </a:xfrm>
          <a:custGeom>
            <a:avLst/>
            <a:gdLst/>
            <a:ahLst/>
            <a:cxnLst/>
            <a:rect l="l" t="t" r="r" b="b"/>
            <a:pathLst>
              <a:path w="1466214" h="279400">
                <a:moveTo>
                  <a:pt x="0" y="278891"/>
                </a:moveTo>
                <a:lnTo>
                  <a:pt x="1466088" y="278891"/>
                </a:lnTo>
                <a:lnTo>
                  <a:pt x="1466088" y="0"/>
                </a:lnTo>
                <a:lnTo>
                  <a:pt x="0" y="0"/>
                </a:lnTo>
                <a:lnTo>
                  <a:pt x="0" y="278891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2197607" y="2043683"/>
            <a:ext cx="494030" cy="279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页号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691383" y="2043683"/>
            <a:ext cx="972819" cy="279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60"/>
              </a:spcBef>
            </a:pPr>
            <a:r>
              <a:rPr dirty="0" sz="1400">
                <a:solidFill>
                  <a:srgbClr val="FF0000"/>
                </a:solidFill>
                <a:latin typeface="华文新魏"/>
                <a:cs typeface="华文新魏"/>
              </a:rPr>
              <a:t>页内地址</a:t>
            </a:r>
            <a:endParaRPr sz="1400">
              <a:latin typeface="华文新魏"/>
              <a:cs typeface="华文新魏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2691383" y="2043683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53212" y="1528572"/>
            <a:ext cx="492759" cy="1201420"/>
          </a:xfrm>
          <a:custGeom>
            <a:avLst/>
            <a:gdLst/>
            <a:ahLst/>
            <a:cxnLst/>
            <a:rect l="l" t="t" r="r" b="b"/>
            <a:pathLst>
              <a:path w="492759" h="1201420">
                <a:moveTo>
                  <a:pt x="0" y="1200912"/>
                </a:moveTo>
                <a:lnTo>
                  <a:pt x="492251" y="1200912"/>
                </a:lnTo>
                <a:lnTo>
                  <a:pt x="492251" y="0"/>
                </a:lnTo>
                <a:lnTo>
                  <a:pt x="0" y="0"/>
                </a:lnTo>
                <a:lnTo>
                  <a:pt x="0" y="120091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53212" y="1528572"/>
            <a:ext cx="492759" cy="1201420"/>
          </a:xfrm>
          <a:custGeom>
            <a:avLst/>
            <a:gdLst/>
            <a:ahLst/>
            <a:cxnLst/>
            <a:rect l="l" t="t" r="r" b="b"/>
            <a:pathLst>
              <a:path w="492759" h="1201420">
                <a:moveTo>
                  <a:pt x="0" y="1200912"/>
                </a:moveTo>
                <a:lnTo>
                  <a:pt x="492251" y="1200912"/>
                </a:lnTo>
                <a:lnTo>
                  <a:pt x="492251" y="0"/>
                </a:lnTo>
                <a:lnTo>
                  <a:pt x="0" y="0"/>
                </a:lnTo>
                <a:lnTo>
                  <a:pt x="0" y="12009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53212" y="2043683"/>
            <a:ext cx="492759" cy="0"/>
          </a:xfrm>
          <a:custGeom>
            <a:avLst/>
            <a:gdLst/>
            <a:ahLst/>
            <a:cxnLst/>
            <a:rect l="l" t="t" r="r" b="b"/>
            <a:pathLst>
              <a:path w="492759" h="0">
                <a:moveTo>
                  <a:pt x="0" y="0"/>
                </a:moveTo>
                <a:lnTo>
                  <a:pt x="49225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53212" y="2386583"/>
            <a:ext cx="492759" cy="0"/>
          </a:xfrm>
          <a:custGeom>
            <a:avLst/>
            <a:gdLst/>
            <a:ahLst/>
            <a:cxnLst/>
            <a:rect l="l" t="t" r="r" b="b"/>
            <a:pathLst>
              <a:path w="492759" h="0">
                <a:moveTo>
                  <a:pt x="0" y="0"/>
                </a:moveTo>
                <a:lnTo>
                  <a:pt x="49225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843528" y="5876544"/>
            <a:ext cx="3289300" cy="0"/>
          </a:xfrm>
          <a:custGeom>
            <a:avLst/>
            <a:gdLst/>
            <a:ahLst/>
            <a:cxnLst/>
            <a:rect l="l" t="t" r="r" b="b"/>
            <a:pathLst>
              <a:path w="3289300" h="0">
                <a:moveTo>
                  <a:pt x="0" y="0"/>
                </a:moveTo>
                <a:lnTo>
                  <a:pt x="3288792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174751"/>
            <a:ext cx="74485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华文新魏"/>
                <a:cs typeface="华文新魏"/>
              </a:rPr>
              <a:t>请求分页虚存地址转换过</a:t>
            </a:r>
            <a:r>
              <a:rPr dirty="0" spc="-5" b="0">
                <a:latin typeface="华文新魏"/>
                <a:cs typeface="华文新魏"/>
              </a:rPr>
              <a:t>程</a:t>
            </a:r>
            <a:r>
              <a:rPr dirty="0" b="0">
                <a:latin typeface="华文新魏"/>
                <a:cs typeface="华文新魏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3785" y="1315974"/>
            <a:ext cx="753110" cy="31115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1120">
              <a:lnSpc>
                <a:spcPts val="1785"/>
              </a:lnSpc>
            </a:pPr>
            <a:r>
              <a:rPr dirty="0" sz="1600" spc="-10">
                <a:solidFill>
                  <a:srgbClr val="FF0000"/>
                </a:solidFill>
                <a:latin typeface="华文新魏"/>
                <a:cs typeface="华文新魏"/>
              </a:rPr>
              <a:t>查快表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6641" y="1471422"/>
            <a:ext cx="1203960" cy="0"/>
          </a:xfrm>
          <a:custGeom>
            <a:avLst/>
            <a:gdLst/>
            <a:ahLst/>
            <a:cxnLst/>
            <a:rect l="l" t="t" r="r" b="b"/>
            <a:pathLst>
              <a:path w="1203960" h="0">
                <a:moveTo>
                  <a:pt x="0" y="0"/>
                </a:moveTo>
                <a:lnTo>
                  <a:pt x="120396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02502" y="1471422"/>
            <a:ext cx="76200" cy="471170"/>
          </a:xfrm>
          <a:custGeom>
            <a:avLst/>
            <a:gdLst/>
            <a:ahLst/>
            <a:cxnLst/>
            <a:rect l="l" t="t" r="r" b="b"/>
            <a:pathLst>
              <a:path w="76200" h="471169">
                <a:moveTo>
                  <a:pt x="28194" y="394715"/>
                </a:moveTo>
                <a:lnTo>
                  <a:pt x="0" y="394715"/>
                </a:lnTo>
                <a:lnTo>
                  <a:pt x="38100" y="470915"/>
                </a:lnTo>
                <a:lnTo>
                  <a:pt x="69850" y="407415"/>
                </a:lnTo>
                <a:lnTo>
                  <a:pt x="28194" y="407415"/>
                </a:lnTo>
                <a:lnTo>
                  <a:pt x="28194" y="394715"/>
                </a:lnTo>
                <a:close/>
              </a:path>
              <a:path w="76200" h="471169">
                <a:moveTo>
                  <a:pt x="48006" y="0"/>
                </a:moveTo>
                <a:lnTo>
                  <a:pt x="28194" y="0"/>
                </a:lnTo>
                <a:lnTo>
                  <a:pt x="28194" y="407415"/>
                </a:lnTo>
                <a:lnTo>
                  <a:pt x="48006" y="407415"/>
                </a:lnTo>
                <a:lnTo>
                  <a:pt x="48006" y="0"/>
                </a:lnTo>
                <a:close/>
              </a:path>
              <a:path w="76200" h="471169">
                <a:moveTo>
                  <a:pt x="76200" y="394715"/>
                </a:moveTo>
                <a:lnTo>
                  <a:pt x="48006" y="394715"/>
                </a:lnTo>
                <a:lnTo>
                  <a:pt x="48006" y="407415"/>
                </a:lnTo>
                <a:lnTo>
                  <a:pt x="69850" y="407415"/>
                </a:lnTo>
                <a:lnTo>
                  <a:pt x="76200" y="39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76777" y="1471422"/>
            <a:ext cx="1207135" cy="0"/>
          </a:xfrm>
          <a:custGeom>
            <a:avLst/>
            <a:gdLst/>
            <a:ahLst/>
            <a:cxnLst/>
            <a:rect l="l" t="t" r="r" b="b"/>
            <a:pathLst>
              <a:path w="1207135" h="0">
                <a:moveTo>
                  <a:pt x="0" y="0"/>
                </a:moveTo>
                <a:lnTo>
                  <a:pt x="120700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13784" y="1050162"/>
            <a:ext cx="22917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70050" algn="l"/>
              </a:tabLst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无登记</a:t>
            </a: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	</a:t>
            </a: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有登记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38677" y="1471422"/>
            <a:ext cx="76200" cy="471170"/>
          </a:xfrm>
          <a:custGeom>
            <a:avLst/>
            <a:gdLst/>
            <a:ahLst/>
            <a:cxnLst/>
            <a:rect l="l" t="t" r="r" b="b"/>
            <a:pathLst>
              <a:path w="76200" h="471169">
                <a:moveTo>
                  <a:pt x="28194" y="394715"/>
                </a:moveTo>
                <a:lnTo>
                  <a:pt x="0" y="394715"/>
                </a:lnTo>
                <a:lnTo>
                  <a:pt x="38100" y="470915"/>
                </a:lnTo>
                <a:lnTo>
                  <a:pt x="69850" y="407415"/>
                </a:lnTo>
                <a:lnTo>
                  <a:pt x="28194" y="407415"/>
                </a:lnTo>
                <a:lnTo>
                  <a:pt x="28194" y="394715"/>
                </a:lnTo>
                <a:close/>
              </a:path>
              <a:path w="76200" h="471169">
                <a:moveTo>
                  <a:pt x="48006" y="0"/>
                </a:moveTo>
                <a:lnTo>
                  <a:pt x="28194" y="0"/>
                </a:lnTo>
                <a:lnTo>
                  <a:pt x="28194" y="407415"/>
                </a:lnTo>
                <a:lnTo>
                  <a:pt x="48006" y="407415"/>
                </a:lnTo>
                <a:lnTo>
                  <a:pt x="48006" y="0"/>
                </a:lnTo>
                <a:close/>
              </a:path>
              <a:path w="76200" h="471169">
                <a:moveTo>
                  <a:pt x="76200" y="394715"/>
                </a:moveTo>
                <a:lnTo>
                  <a:pt x="48006" y="394715"/>
                </a:lnTo>
                <a:lnTo>
                  <a:pt x="48006" y="407415"/>
                </a:lnTo>
                <a:lnTo>
                  <a:pt x="69850" y="407415"/>
                </a:lnTo>
                <a:lnTo>
                  <a:pt x="76200" y="39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801873" y="1942338"/>
            <a:ext cx="753110" cy="31115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1755">
              <a:lnSpc>
                <a:spcPts val="1789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查页表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80282" y="2411729"/>
            <a:ext cx="1356360" cy="311150"/>
          </a:xfrm>
          <a:custGeom>
            <a:avLst/>
            <a:gdLst/>
            <a:ahLst/>
            <a:cxnLst/>
            <a:rect l="l" t="t" r="r" b="b"/>
            <a:pathLst>
              <a:path w="1356360" h="311150">
                <a:moveTo>
                  <a:pt x="0" y="310896"/>
                </a:moveTo>
                <a:lnTo>
                  <a:pt x="1356360" y="310896"/>
                </a:lnTo>
                <a:lnTo>
                  <a:pt x="1356360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780282" y="2411729"/>
            <a:ext cx="1356360" cy="31115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0180">
              <a:lnSpc>
                <a:spcPts val="1795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登记入快表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9961" y="2411729"/>
            <a:ext cx="1356360" cy="31115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9545">
              <a:lnSpc>
                <a:spcPts val="1795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发缺页中断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54729" y="2097785"/>
            <a:ext cx="904240" cy="0"/>
          </a:xfrm>
          <a:custGeom>
            <a:avLst/>
            <a:gdLst/>
            <a:ahLst/>
            <a:cxnLst/>
            <a:rect l="l" t="t" r="r" b="b"/>
            <a:pathLst>
              <a:path w="904239" h="0">
                <a:moveTo>
                  <a:pt x="0" y="0"/>
                </a:moveTo>
                <a:lnTo>
                  <a:pt x="90373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20361" y="2097785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28193" y="237743"/>
                </a:moveTo>
                <a:lnTo>
                  <a:pt x="0" y="237743"/>
                </a:lnTo>
                <a:lnTo>
                  <a:pt x="38100" y="313943"/>
                </a:lnTo>
                <a:lnTo>
                  <a:pt x="69850" y="250443"/>
                </a:lnTo>
                <a:lnTo>
                  <a:pt x="28193" y="250443"/>
                </a:lnTo>
                <a:lnTo>
                  <a:pt x="28193" y="237743"/>
                </a:lnTo>
                <a:close/>
              </a:path>
              <a:path w="76200" h="314325">
                <a:moveTo>
                  <a:pt x="48005" y="0"/>
                </a:moveTo>
                <a:lnTo>
                  <a:pt x="28193" y="0"/>
                </a:lnTo>
                <a:lnTo>
                  <a:pt x="28193" y="250443"/>
                </a:lnTo>
                <a:lnTo>
                  <a:pt x="48005" y="250443"/>
                </a:lnTo>
                <a:lnTo>
                  <a:pt x="48005" y="0"/>
                </a:lnTo>
                <a:close/>
              </a:path>
              <a:path w="76200" h="314325">
                <a:moveTo>
                  <a:pt x="76200" y="237743"/>
                </a:moveTo>
                <a:lnTo>
                  <a:pt x="48005" y="237743"/>
                </a:lnTo>
                <a:lnTo>
                  <a:pt x="48005" y="250443"/>
                </a:lnTo>
                <a:lnTo>
                  <a:pt x="69850" y="250443"/>
                </a:lnTo>
                <a:lnTo>
                  <a:pt x="76200" y="23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689984" y="1677416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在主存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56307" y="1677416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在辅存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98142" y="2097785"/>
            <a:ext cx="904240" cy="0"/>
          </a:xfrm>
          <a:custGeom>
            <a:avLst/>
            <a:gdLst/>
            <a:ahLst/>
            <a:cxnLst/>
            <a:rect l="l" t="t" r="r" b="b"/>
            <a:pathLst>
              <a:path w="904239" h="0">
                <a:moveTo>
                  <a:pt x="0" y="0"/>
                </a:moveTo>
                <a:lnTo>
                  <a:pt x="90373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60042" y="2097785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28193" y="237743"/>
                </a:moveTo>
                <a:lnTo>
                  <a:pt x="0" y="237743"/>
                </a:lnTo>
                <a:lnTo>
                  <a:pt x="38100" y="313943"/>
                </a:lnTo>
                <a:lnTo>
                  <a:pt x="69850" y="250443"/>
                </a:lnTo>
                <a:lnTo>
                  <a:pt x="28193" y="250443"/>
                </a:lnTo>
                <a:lnTo>
                  <a:pt x="28193" y="237743"/>
                </a:lnTo>
                <a:close/>
              </a:path>
              <a:path w="76200" h="314325">
                <a:moveTo>
                  <a:pt x="48006" y="0"/>
                </a:moveTo>
                <a:lnTo>
                  <a:pt x="28193" y="0"/>
                </a:lnTo>
                <a:lnTo>
                  <a:pt x="28193" y="250443"/>
                </a:lnTo>
                <a:lnTo>
                  <a:pt x="48006" y="250443"/>
                </a:lnTo>
                <a:lnTo>
                  <a:pt x="48006" y="0"/>
                </a:lnTo>
                <a:close/>
              </a:path>
              <a:path w="76200" h="314325">
                <a:moveTo>
                  <a:pt x="76200" y="237743"/>
                </a:moveTo>
                <a:lnTo>
                  <a:pt x="48006" y="237743"/>
                </a:lnTo>
                <a:lnTo>
                  <a:pt x="48006" y="250443"/>
                </a:lnTo>
                <a:lnTo>
                  <a:pt x="69850" y="250443"/>
                </a:lnTo>
                <a:lnTo>
                  <a:pt x="76200" y="23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663946" y="1942338"/>
            <a:ext cx="1355090" cy="31115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9215">
              <a:lnSpc>
                <a:spcPts val="1789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形成绝对地址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58461" y="2725673"/>
            <a:ext cx="0" cy="157480"/>
          </a:xfrm>
          <a:custGeom>
            <a:avLst/>
            <a:gdLst/>
            <a:ahLst/>
            <a:cxnLst/>
            <a:rect l="l" t="t" r="r" b="b"/>
            <a:pathLst>
              <a:path w="0" h="157480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58461" y="2882645"/>
            <a:ext cx="904240" cy="0"/>
          </a:xfrm>
          <a:custGeom>
            <a:avLst/>
            <a:gdLst/>
            <a:ahLst/>
            <a:cxnLst/>
            <a:rect l="l" t="t" r="r" b="b"/>
            <a:pathLst>
              <a:path w="904239" h="0">
                <a:moveTo>
                  <a:pt x="0" y="0"/>
                </a:moveTo>
                <a:lnTo>
                  <a:pt x="90373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62194" y="1706117"/>
            <a:ext cx="0" cy="1176655"/>
          </a:xfrm>
          <a:custGeom>
            <a:avLst/>
            <a:gdLst/>
            <a:ahLst/>
            <a:cxnLst/>
            <a:rect l="l" t="t" r="r" b="b"/>
            <a:pathLst>
              <a:path w="0" h="1176655">
                <a:moveTo>
                  <a:pt x="0" y="1176528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62194" y="1668017"/>
            <a:ext cx="978535" cy="76200"/>
          </a:xfrm>
          <a:custGeom>
            <a:avLst/>
            <a:gdLst/>
            <a:ahLst/>
            <a:cxnLst/>
            <a:rect l="l" t="t" r="r" b="b"/>
            <a:pathLst>
              <a:path w="978535" h="76200">
                <a:moveTo>
                  <a:pt x="902207" y="0"/>
                </a:moveTo>
                <a:lnTo>
                  <a:pt x="902207" y="76200"/>
                </a:lnTo>
                <a:lnTo>
                  <a:pt x="958595" y="48006"/>
                </a:lnTo>
                <a:lnTo>
                  <a:pt x="914907" y="48006"/>
                </a:lnTo>
                <a:lnTo>
                  <a:pt x="914907" y="28194"/>
                </a:lnTo>
                <a:lnTo>
                  <a:pt x="958596" y="28194"/>
                </a:lnTo>
                <a:lnTo>
                  <a:pt x="902207" y="0"/>
                </a:lnTo>
                <a:close/>
              </a:path>
              <a:path w="978535" h="76200">
                <a:moveTo>
                  <a:pt x="902207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902207" y="48006"/>
                </a:lnTo>
                <a:lnTo>
                  <a:pt x="902207" y="28194"/>
                </a:lnTo>
                <a:close/>
              </a:path>
              <a:path w="978535" h="76200">
                <a:moveTo>
                  <a:pt x="958596" y="28194"/>
                </a:moveTo>
                <a:lnTo>
                  <a:pt x="914907" y="28194"/>
                </a:lnTo>
                <a:lnTo>
                  <a:pt x="914907" y="48006"/>
                </a:lnTo>
                <a:lnTo>
                  <a:pt x="958595" y="48006"/>
                </a:lnTo>
                <a:lnTo>
                  <a:pt x="978407" y="38100"/>
                </a:lnTo>
                <a:lnTo>
                  <a:pt x="958596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722365" y="2385441"/>
            <a:ext cx="1242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继续执行指令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02502" y="2254757"/>
            <a:ext cx="76200" cy="156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60042" y="2725673"/>
            <a:ext cx="76200" cy="391795"/>
          </a:xfrm>
          <a:custGeom>
            <a:avLst/>
            <a:gdLst/>
            <a:ahLst/>
            <a:cxnLst/>
            <a:rect l="l" t="t" r="r" b="b"/>
            <a:pathLst>
              <a:path w="76200" h="391794">
                <a:moveTo>
                  <a:pt x="28193" y="315467"/>
                </a:moveTo>
                <a:lnTo>
                  <a:pt x="0" y="315467"/>
                </a:lnTo>
                <a:lnTo>
                  <a:pt x="38100" y="391667"/>
                </a:lnTo>
                <a:lnTo>
                  <a:pt x="69850" y="328167"/>
                </a:lnTo>
                <a:lnTo>
                  <a:pt x="28193" y="328167"/>
                </a:lnTo>
                <a:lnTo>
                  <a:pt x="28193" y="315467"/>
                </a:lnTo>
                <a:close/>
              </a:path>
              <a:path w="76200" h="391794">
                <a:moveTo>
                  <a:pt x="48006" y="0"/>
                </a:moveTo>
                <a:lnTo>
                  <a:pt x="28193" y="0"/>
                </a:lnTo>
                <a:lnTo>
                  <a:pt x="28193" y="328167"/>
                </a:lnTo>
                <a:lnTo>
                  <a:pt x="48006" y="328167"/>
                </a:lnTo>
                <a:lnTo>
                  <a:pt x="48006" y="0"/>
                </a:lnTo>
                <a:close/>
              </a:path>
              <a:path w="76200" h="391794">
                <a:moveTo>
                  <a:pt x="76200" y="315467"/>
                </a:moveTo>
                <a:lnTo>
                  <a:pt x="48006" y="315467"/>
                </a:lnTo>
                <a:lnTo>
                  <a:pt x="48006" y="328167"/>
                </a:lnTo>
                <a:lnTo>
                  <a:pt x="69850" y="328167"/>
                </a:lnTo>
                <a:lnTo>
                  <a:pt x="76200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19961" y="2960370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 h="0">
                <a:moveTo>
                  <a:pt x="0" y="0"/>
                </a:moveTo>
                <a:lnTo>
                  <a:pt x="6476999" y="0"/>
                </a:lnTo>
              </a:path>
            </a:pathLst>
          </a:custGeom>
          <a:ln w="1981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219961" y="5860541"/>
            <a:ext cx="1356360" cy="467995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795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重新执行</a:t>
            </a:r>
            <a:endParaRPr sz="1600">
              <a:latin typeface="华文新魏"/>
              <a:cs typeface="华文新魏"/>
            </a:endParaRPr>
          </a:p>
          <a:p>
            <a:pPr algn="ctr">
              <a:lnSpc>
                <a:spcPts val="1885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被中断指令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19961" y="5389626"/>
            <a:ext cx="1356360" cy="31242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71780">
              <a:lnSpc>
                <a:spcPts val="1805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恢复现场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19961" y="4840985"/>
            <a:ext cx="1356360" cy="391795"/>
          </a:xfrm>
          <a:custGeom>
            <a:avLst/>
            <a:gdLst/>
            <a:ahLst/>
            <a:cxnLst/>
            <a:rect l="l" t="t" r="r" b="b"/>
            <a:pathLst>
              <a:path w="1356360" h="391795">
                <a:moveTo>
                  <a:pt x="0" y="391667"/>
                </a:moveTo>
                <a:lnTo>
                  <a:pt x="1356360" y="391667"/>
                </a:lnTo>
                <a:lnTo>
                  <a:pt x="1356360" y="0"/>
                </a:lnTo>
                <a:lnTo>
                  <a:pt x="0" y="0"/>
                </a:lnTo>
                <a:lnTo>
                  <a:pt x="0" y="391667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377441" y="4780863"/>
            <a:ext cx="1038860" cy="4768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780"/>
              </a:lnSpc>
              <a:spcBef>
                <a:spcPts val="95"/>
              </a:spcBef>
            </a:pPr>
            <a:r>
              <a:rPr dirty="0" sz="1600" spc="-10">
                <a:solidFill>
                  <a:srgbClr val="FF0000"/>
                </a:solidFill>
                <a:latin typeface="华文新魏"/>
                <a:cs typeface="华文新魏"/>
              </a:rPr>
              <a:t>调整页表和</a:t>
            </a:r>
            <a:endParaRPr sz="1600">
              <a:latin typeface="华文新魏"/>
              <a:cs typeface="华文新魏"/>
            </a:endParaRPr>
          </a:p>
          <a:p>
            <a:pPr marL="12700">
              <a:lnSpc>
                <a:spcPts val="1780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主存分配表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19961" y="4371594"/>
            <a:ext cx="1356360" cy="312420"/>
          </a:xfrm>
          <a:custGeom>
            <a:avLst/>
            <a:gdLst/>
            <a:ahLst/>
            <a:cxnLst/>
            <a:rect l="l" t="t" r="r" b="b"/>
            <a:pathLst>
              <a:path w="1356360" h="312420">
                <a:moveTo>
                  <a:pt x="0" y="312419"/>
                </a:moveTo>
                <a:lnTo>
                  <a:pt x="1356360" y="312419"/>
                </a:lnTo>
                <a:lnTo>
                  <a:pt x="1356360" y="0"/>
                </a:lnTo>
                <a:lnTo>
                  <a:pt x="0" y="0"/>
                </a:lnTo>
                <a:lnTo>
                  <a:pt x="0" y="312419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276858" y="4343527"/>
            <a:ext cx="1242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装入所需页面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19961" y="3586734"/>
            <a:ext cx="1356360" cy="31242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9215">
              <a:lnSpc>
                <a:spcPts val="1795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主存有空闲块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19961" y="3117342"/>
            <a:ext cx="1356360" cy="312420"/>
          </a:xfrm>
          <a:custGeom>
            <a:avLst/>
            <a:gdLst/>
            <a:ahLst/>
            <a:cxnLst/>
            <a:rect l="l" t="t" r="r" b="b"/>
            <a:pathLst>
              <a:path w="1356360" h="312420">
                <a:moveTo>
                  <a:pt x="0" y="312420"/>
                </a:moveTo>
                <a:lnTo>
                  <a:pt x="1356360" y="312420"/>
                </a:lnTo>
                <a:lnTo>
                  <a:pt x="1356360" y="0"/>
                </a:lnTo>
                <a:lnTo>
                  <a:pt x="0" y="0"/>
                </a:lnTo>
                <a:lnTo>
                  <a:pt x="0" y="31242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479550" y="3088893"/>
            <a:ext cx="8362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保护现场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60042" y="3431285"/>
            <a:ext cx="76200" cy="155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368297" y="3951223"/>
            <a:ext cx="228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有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60042" y="5703570"/>
            <a:ext cx="76200" cy="156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60042" y="5232653"/>
            <a:ext cx="76200" cy="156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860042" y="4685538"/>
            <a:ext cx="76200" cy="155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860042" y="3900678"/>
            <a:ext cx="76200" cy="471170"/>
          </a:xfrm>
          <a:custGeom>
            <a:avLst/>
            <a:gdLst/>
            <a:ahLst/>
            <a:cxnLst/>
            <a:rect l="l" t="t" r="r" b="b"/>
            <a:pathLst>
              <a:path w="76200" h="471170">
                <a:moveTo>
                  <a:pt x="28193" y="394716"/>
                </a:moveTo>
                <a:lnTo>
                  <a:pt x="0" y="394716"/>
                </a:lnTo>
                <a:lnTo>
                  <a:pt x="38100" y="470916"/>
                </a:lnTo>
                <a:lnTo>
                  <a:pt x="69850" y="407416"/>
                </a:lnTo>
                <a:lnTo>
                  <a:pt x="28193" y="407416"/>
                </a:lnTo>
                <a:lnTo>
                  <a:pt x="28193" y="394716"/>
                </a:lnTo>
                <a:close/>
              </a:path>
              <a:path w="76200" h="471170">
                <a:moveTo>
                  <a:pt x="48006" y="0"/>
                </a:moveTo>
                <a:lnTo>
                  <a:pt x="28193" y="0"/>
                </a:lnTo>
                <a:lnTo>
                  <a:pt x="28193" y="407416"/>
                </a:lnTo>
                <a:lnTo>
                  <a:pt x="48006" y="407416"/>
                </a:lnTo>
                <a:lnTo>
                  <a:pt x="48006" y="0"/>
                </a:lnTo>
                <a:close/>
              </a:path>
              <a:path w="76200" h="471170">
                <a:moveTo>
                  <a:pt x="76200" y="394716"/>
                </a:moveTo>
                <a:lnTo>
                  <a:pt x="48006" y="394716"/>
                </a:lnTo>
                <a:lnTo>
                  <a:pt x="48006" y="407416"/>
                </a:lnTo>
                <a:lnTo>
                  <a:pt x="69850" y="407416"/>
                </a:lnTo>
                <a:lnTo>
                  <a:pt x="76200" y="394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576322" y="3743705"/>
            <a:ext cx="3764279" cy="0"/>
          </a:xfrm>
          <a:custGeom>
            <a:avLst/>
            <a:gdLst/>
            <a:ahLst/>
            <a:cxnLst/>
            <a:rect l="l" t="t" r="r" b="b"/>
            <a:pathLst>
              <a:path w="3764279" h="0">
                <a:moveTo>
                  <a:pt x="0" y="0"/>
                </a:moveTo>
                <a:lnTo>
                  <a:pt x="376427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63946" y="4295394"/>
            <a:ext cx="1355090" cy="311150"/>
          </a:xfrm>
          <a:custGeom>
            <a:avLst/>
            <a:gdLst/>
            <a:ahLst/>
            <a:cxnLst/>
            <a:rect l="l" t="t" r="r" b="b"/>
            <a:pathLst>
              <a:path w="1355090" h="311150">
                <a:moveTo>
                  <a:pt x="0" y="310895"/>
                </a:moveTo>
                <a:lnTo>
                  <a:pt x="1354836" y="310895"/>
                </a:lnTo>
                <a:lnTo>
                  <a:pt x="1354836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720841" y="4266641"/>
            <a:ext cx="1242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0000"/>
                </a:solidFill>
                <a:latin typeface="华文新魏"/>
                <a:cs typeface="华文新魏"/>
              </a:rPr>
              <a:t>选择调出页面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663946" y="4764785"/>
            <a:ext cx="1355090" cy="311150"/>
          </a:xfrm>
          <a:custGeom>
            <a:avLst/>
            <a:gdLst/>
            <a:ahLst/>
            <a:cxnLst/>
            <a:rect l="l" t="t" r="r" b="b"/>
            <a:pathLst>
              <a:path w="1355090" h="311150">
                <a:moveTo>
                  <a:pt x="0" y="310895"/>
                </a:moveTo>
                <a:lnTo>
                  <a:pt x="1354836" y="310895"/>
                </a:lnTo>
                <a:lnTo>
                  <a:pt x="1354836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720841" y="4736668"/>
            <a:ext cx="1242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0000"/>
                </a:solidFill>
                <a:latin typeface="华文新魏"/>
                <a:cs typeface="华文新魏"/>
              </a:rPr>
              <a:t>该页是否修改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302502" y="3743705"/>
            <a:ext cx="76200" cy="550545"/>
          </a:xfrm>
          <a:custGeom>
            <a:avLst/>
            <a:gdLst/>
            <a:ahLst/>
            <a:cxnLst/>
            <a:rect l="l" t="t" r="r" b="b"/>
            <a:pathLst>
              <a:path w="76200" h="550545">
                <a:moveTo>
                  <a:pt x="28194" y="473964"/>
                </a:moveTo>
                <a:lnTo>
                  <a:pt x="0" y="473964"/>
                </a:lnTo>
                <a:lnTo>
                  <a:pt x="38100" y="550164"/>
                </a:lnTo>
                <a:lnTo>
                  <a:pt x="69850" y="486664"/>
                </a:lnTo>
                <a:lnTo>
                  <a:pt x="28194" y="486664"/>
                </a:lnTo>
                <a:lnTo>
                  <a:pt x="28194" y="473964"/>
                </a:lnTo>
                <a:close/>
              </a:path>
              <a:path w="76200" h="550545">
                <a:moveTo>
                  <a:pt x="48006" y="0"/>
                </a:moveTo>
                <a:lnTo>
                  <a:pt x="28194" y="0"/>
                </a:lnTo>
                <a:lnTo>
                  <a:pt x="28194" y="486664"/>
                </a:lnTo>
                <a:lnTo>
                  <a:pt x="48006" y="486664"/>
                </a:lnTo>
                <a:lnTo>
                  <a:pt x="48006" y="0"/>
                </a:lnTo>
                <a:close/>
              </a:path>
              <a:path w="76200" h="550545">
                <a:moveTo>
                  <a:pt x="76200" y="473964"/>
                </a:moveTo>
                <a:lnTo>
                  <a:pt x="48006" y="473964"/>
                </a:lnTo>
                <a:lnTo>
                  <a:pt x="48006" y="486664"/>
                </a:lnTo>
                <a:lnTo>
                  <a:pt x="69850" y="486664"/>
                </a:lnTo>
                <a:lnTo>
                  <a:pt x="76200" y="473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4782439" y="4501718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0000"/>
                </a:solidFill>
                <a:latin typeface="华文新魏"/>
                <a:cs typeface="华文新魏"/>
              </a:rPr>
              <a:t>未修改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34914" y="5129276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已修改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63946" y="5625846"/>
            <a:ext cx="1271270" cy="47434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795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把该页写回</a:t>
            </a:r>
            <a:endParaRPr sz="1600">
              <a:latin typeface="华文新魏"/>
              <a:cs typeface="华文新魏"/>
            </a:endParaRPr>
          </a:p>
          <a:p>
            <a:pPr algn="ctr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辅存相应位置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302502" y="4606290"/>
            <a:ext cx="76200" cy="156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302502" y="5075682"/>
            <a:ext cx="76200" cy="550545"/>
          </a:xfrm>
          <a:custGeom>
            <a:avLst/>
            <a:gdLst/>
            <a:ahLst/>
            <a:cxnLst/>
            <a:rect l="l" t="t" r="r" b="b"/>
            <a:pathLst>
              <a:path w="76200" h="550545">
                <a:moveTo>
                  <a:pt x="28194" y="473964"/>
                </a:moveTo>
                <a:lnTo>
                  <a:pt x="0" y="473964"/>
                </a:lnTo>
                <a:lnTo>
                  <a:pt x="38100" y="550164"/>
                </a:lnTo>
                <a:lnTo>
                  <a:pt x="69850" y="486664"/>
                </a:lnTo>
                <a:lnTo>
                  <a:pt x="28194" y="486664"/>
                </a:lnTo>
                <a:lnTo>
                  <a:pt x="28194" y="473964"/>
                </a:lnTo>
                <a:close/>
              </a:path>
              <a:path w="76200" h="550545">
                <a:moveTo>
                  <a:pt x="48006" y="0"/>
                </a:moveTo>
                <a:lnTo>
                  <a:pt x="28194" y="0"/>
                </a:lnTo>
                <a:lnTo>
                  <a:pt x="28194" y="486664"/>
                </a:lnTo>
                <a:lnTo>
                  <a:pt x="48006" y="486664"/>
                </a:lnTo>
                <a:lnTo>
                  <a:pt x="48006" y="0"/>
                </a:lnTo>
                <a:close/>
              </a:path>
              <a:path w="76200" h="550545">
                <a:moveTo>
                  <a:pt x="76200" y="473964"/>
                </a:moveTo>
                <a:lnTo>
                  <a:pt x="48006" y="473964"/>
                </a:lnTo>
                <a:lnTo>
                  <a:pt x="48006" y="486664"/>
                </a:lnTo>
                <a:lnTo>
                  <a:pt x="69850" y="486664"/>
                </a:lnTo>
                <a:lnTo>
                  <a:pt x="76200" y="473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40602" y="6095238"/>
            <a:ext cx="0" cy="157480"/>
          </a:xfrm>
          <a:custGeom>
            <a:avLst/>
            <a:gdLst/>
            <a:ahLst/>
            <a:cxnLst/>
            <a:rect l="l" t="t" r="r" b="b"/>
            <a:pathLst>
              <a:path w="0"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810761" y="6252209"/>
            <a:ext cx="2486025" cy="0"/>
          </a:xfrm>
          <a:custGeom>
            <a:avLst/>
            <a:gdLst/>
            <a:ahLst/>
            <a:cxnLst/>
            <a:rect l="l" t="t" r="r" b="b"/>
            <a:pathLst>
              <a:path w="2486025" h="0">
                <a:moveTo>
                  <a:pt x="2485643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898142" y="4098797"/>
            <a:ext cx="1957070" cy="76200"/>
          </a:xfrm>
          <a:custGeom>
            <a:avLst/>
            <a:gdLst/>
            <a:ahLst/>
            <a:cxnLst/>
            <a:rect l="l" t="t" r="r" b="b"/>
            <a:pathLst>
              <a:path w="195707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1957070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1957070" h="76200">
                <a:moveTo>
                  <a:pt x="1956816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1956816" y="48006"/>
                </a:lnTo>
                <a:lnTo>
                  <a:pt x="1956816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54958" y="4882134"/>
            <a:ext cx="1809114" cy="76200"/>
          </a:xfrm>
          <a:custGeom>
            <a:avLst/>
            <a:gdLst/>
            <a:ahLst/>
            <a:cxnLst/>
            <a:rect l="l" t="t" r="r" b="b"/>
            <a:pathLst>
              <a:path w="180911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1809114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1809114" h="76200">
                <a:moveTo>
                  <a:pt x="1808988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1808988" y="48006"/>
                </a:lnTo>
                <a:lnTo>
                  <a:pt x="1808988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6714235" y="3011169"/>
            <a:ext cx="8362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操作系统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42480" y="2541269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硬件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378833" y="737361"/>
            <a:ext cx="8362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逻辑地址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722114" y="1078230"/>
            <a:ext cx="76200" cy="237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2800350" y="3325495"/>
            <a:ext cx="228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无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810761" y="4118609"/>
            <a:ext cx="0" cy="2133600"/>
          </a:xfrm>
          <a:custGeom>
            <a:avLst/>
            <a:gdLst/>
            <a:ahLst/>
            <a:cxnLst/>
            <a:rect l="l" t="t" r="r" b="b"/>
            <a:pathLst>
              <a:path w="0" h="2133600">
                <a:moveTo>
                  <a:pt x="0" y="0"/>
                </a:moveTo>
                <a:lnTo>
                  <a:pt x="0" y="21336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7020306" y="3420617"/>
            <a:ext cx="1945005" cy="431800"/>
          </a:xfrm>
          <a:prstGeom prst="rect">
            <a:avLst/>
          </a:prstGeom>
          <a:ln w="25907">
            <a:solidFill>
              <a:srgbClr val="FF0000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90"/>
              </a:spcBef>
            </a:pPr>
            <a:r>
              <a:rPr dirty="0" sz="2400">
                <a:latin typeface="华文新魏"/>
                <a:cs typeface="华文新魏"/>
              </a:rPr>
              <a:t>页面替换算法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948678" y="3842765"/>
            <a:ext cx="441959" cy="440690"/>
          </a:xfrm>
          <a:custGeom>
            <a:avLst/>
            <a:gdLst/>
            <a:ahLst/>
            <a:cxnLst/>
            <a:rect l="l" t="t" r="r" b="b"/>
            <a:pathLst>
              <a:path w="441959" h="440689">
                <a:moveTo>
                  <a:pt x="27686" y="358012"/>
                </a:moveTo>
                <a:lnTo>
                  <a:pt x="0" y="440435"/>
                </a:lnTo>
                <a:lnTo>
                  <a:pt x="82550" y="413130"/>
                </a:lnTo>
                <a:lnTo>
                  <a:pt x="73321" y="403859"/>
                </a:lnTo>
                <a:lnTo>
                  <a:pt x="54991" y="403859"/>
                </a:lnTo>
                <a:lnTo>
                  <a:pt x="36702" y="385571"/>
                </a:lnTo>
                <a:lnTo>
                  <a:pt x="45948" y="376359"/>
                </a:lnTo>
                <a:lnTo>
                  <a:pt x="27686" y="358012"/>
                </a:lnTo>
                <a:close/>
              </a:path>
              <a:path w="441959" h="440689">
                <a:moveTo>
                  <a:pt x="45948" y="376359"/>
                </a:moveTo>
                <a:lnTo>
                  <a:pt x="36702" y="385571"/>
                </a:lnTo>
                <a:lnTo>
                  <a:pt x="54991" y="403859"/>
                </a:lnTo>
                <a:lnTo>
                  <a:pt x="64194" y="394690"/>
                </a:lnTo>
                <a:lnTo>
                  <a:pt x="45948" y="376359"/>
                </a:lnTo>
                <a:close/>
              </a:path>
              <a:path w="441959" h="440689">
                <a:moveTo>
                  <a:pt x="64194" y="394690"/>
                </a:moveTo>
                <a:lnTo>
                  <a:pt x="54991" y="403859"/>
                </a:lnTo>
                <a:lnTo>
                  <a:pt x="73321" y="403859"/>
                </a:lnTo>
                <a:lnTo>
                  <a:pt x="64194" y="394690"/>
                </a:lnTo>
                <a:close/>
              </a:path>
              <a:path w="441959" h="440689">
                <a:moveTo>
                  <a:pt x="423672" y="0"/>
                </a:moveTo>
                <a:lnTo>
                  <a:pt x="45948" y="376359"/>
                </a:lnTo>
                <a:lnTo>
                  <a:pt x="64194" y="394690"/>
                </a:lnTo>
                <a:lnTo>
                  <a:pt x="441960" y="18287"/>
                </a:lnTo>
                <a:lnTo>
                  <a:pt x="4236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7129" y="794384"/>
            <a:ext cx="24936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Page</a:t>
            </a:r>
            <a:r>
              <a:rPr dirty="0" sz="4800" spc="-90"/>
              <a:t> </a:t>
            </a:r>
            <a:r>
              <a:rPr dirty="0" sz="4800"/>
              <a:t>Size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540" y="2360903"/>
            <a:ext cx="7690484" cy="262382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3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Smaller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page size,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less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amount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of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internal</a:t>
            </a:r>
            <a:r>
              <a:rPr dirty="0" sz="2400" spc="1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fragmentation</a:t>
            </a:r>
            <a:endParaRPr sz="24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Smaller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page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size, more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pages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required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per</a:t>
            </a:r>
            <a:r>
              <a:rPr dirty="0" sz="2400" spc="-2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process</a:t>
            </a:r>
            <a:endParaRPr sz="2400">
              <a:latin typeface="Candara"/>
              <a:cs typeface="Candara"/>
            </a:endParaRPr>
          </a:p>
          <a:p>
            <a:pPr marL="285115" marR="103505" indent="-272415">
              <a:lnSpc>
                <a:spcPts val="2590"/>
              </a:lnSpc>
              <a:spcBef>
                <a:spcPts val="6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More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pages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per process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means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larger page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tables, and 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larger page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tables means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large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portion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of page tables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in  virtual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10" b="1">
                <a:solidFill>
                  <a:srgbClr val="073D86"/>
                </a:solidFill>
                <a:latin typeface="Candara"/>
                <a:cs typeface="Candara"/>
              </a:rPr>
              <a:t>memory</a:t>
            </a:r>
            <a:endParaRPr sz="2400">
              <a:latin typeface="Candara"/>
              <a:cs typeface="Candara"/>
            </a:endParaRPr>
          </a:p>
          <a:p>
            <a:pPr marL="285115" marR="398145" indent="-272415">
              <a:lnSpc>
                <a:spcPts val="2590"/>
              </a:lnSpc>
              <a:spcBef>
                <a:spcPts val="5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  <a:tab pos="6225540" algn="l"/>
              </a:tabLst>
            </a:pP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Secondary</a:t>
            </a:r>
            <a:r>
              <a:rPr dirty="0" sz="2400" spc="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dirty="0" sz="2400" spc="-10" b="1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mor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y </a:t>
            </a:r>
            <a:r>
              <a:rPr dirty="0" sz="2400" spc="5" b="1">
                <a:solidFill>
                  <a:srgbClr val="073D86"/>
                </a:solidFill>
                <a:latin typeface="Candara"/>
                <a:cs typeface="Candara"/>
              </a:rPr>
              <a:t>i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s</a:t>
            </a:r>
            <a:r>
              <a:rPr dirty="0" sz="2400" spc="1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design</a:t>
            </a:r>
            <a:r>
              <a:rPr dirty="0" sz="2400" spc="-10" b="1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d</a:t>
            </a:r>
            <a:r>
              <a:rPr dirty="0" sz="2400" spc="2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to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e</a:t>
            </a:r>
            <a:r>
              <a:rPr dirty="0" sz="2400" spc="-10" b="1">
                <a:solidFill>
                  <a:srgbClr val="073D86"/>
                </a:solidFill>
                <a:latin typeface="Candara"/>
                <a:cs typeface="Candara"/>
              </a:rPr>
              <a:t>f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ficiently	transfer  large blocks of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data so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a large page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size is</a:t>
            </a:r>
            <a:r>
              <a:rPr dirty="0" sz="2400" spc="-1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better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1455"/>
            <a:ext cx="9144000" cy="5164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50895" y="4411167"/>
            <a:ext cx="21590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华文新魏"/>
                <a:cs typeface="华文新魏"/>
              </a:rPr>
              <a:t>退化为固定分区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2679" y="3966209"/>
            <a:ext cx="130810" cy="506730"/>
          </a:xfrm>
          <a:custGeom>
            <a:avLst/>
            <a:gdLst/>
            <a:ahLst/>
            <a:cxnLst/>
            <a:rect l="l" t="t" r="r" b="b"/>
            <a:pathLst>
              <a:path w="130810" h="506729">
                <a:moveTo>
                  <a:pt x="76997" y="126436"/>
                </a:moveTo>
                <a:lnTo>
                  <a:pt x="51357" y="130091"/>
                </a:lnTo>
                <a:lnTo>
                  <a:pt x="104775" y="506221"/>
                </a:lnTo>
                <a:lnTo>
                  <a:pt x="130429" y="502665"/>
                </a:lnTo>
                <a:lnTo>
                  <a:pt x="76997" y="126436"/>
                </a:lnTo>
                <a:close/>
              </a:path>
              <a:path w="130810" h="506729">
                <a:moveTo>
                  <a:pt x="45974" y="0"/>
                </a:moveTo>
                <a:lnTo>
                  <a:pt x="0" y="137413"/>
                </a:lnTo>
                <a:lnTo>
                  <a:pt x="51357" y="130091"/>
                </a:lnTo>
                <a:lnTo>
                  <a:pt x="49530" y="117220"/>
                </a:lnTo>
                <a:lnTo>
                  <a:pt x="75184" y="113664"/>
                </a:lnTo>
                <a:lnTo>
                  <a:pt x="124497" y="113664"/>
                </a:lnTo>
                <a:lnTo>
                  <a:pt x="45974" y="0"/>
                </a:lnTo>
                <a:close/>
              </a:path>
              <a:path w="130810" h="506729">
                <a:moveTo>
                  <a:pt x="75184" y="113664"/>
                </a:moveTo>
                <a:lnTo>
                  <a:pt x="49530" y="117220"/>
                </a:lnTo>
                <a:lnTo>
                  <a:pt x="51357" y="130091"/>
                </a:lnTo>
                <a:lnTo>
                  <a:pt x="76997" y="126436"/>
                </a:lnTo>
                <a:lnTo>
                  <a:pt x="75184" y="113664"/>
                </a:lnTo>
                <a:close/>
              </a:path>
              <a:path w="130810" h="506729">
                <a:moveTo>
                  <a:pt x="124497" y="113664"/>
                </a:moveTo>
                <a:lnTo>
                  <a:pt x="75184" y="113664"/>
                </a:lnTo>
                <a:lnTo>
                  <a:pt x="76997" y="126436"/>
                </a:lnTo>
                <a:lnTo>
                  <a:pt x="128270" y="119125"/>
                </a:lnTo>
                <a:lnTo>
                  <a:pt x="124497" y="1136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23481" y="4484623"/>
            <a:ext cx="2463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华文新魏"/>
                <a:cs typeface="华文新魏"/>
              </a:rPr>
              <a:t>极限为页面全装载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87664" y="3966209"/>
            <a:ext cx="130810" cy="506730"/>
          </a:xfrm>
          <a:custGeom>
            <a:avLst/>
            <a:gdLst/>
            <a:ahLst/>
            <a:cxnLst/>
            <a:rect l="l" t="t" r="r" b="b"/>
            <a:pathLst>
              <a:path w="130809" h="506729">
                <a:moveTo>
                  <a:pt x="76997" y="126436"/>
                </a:moveTo>
                <a:lnTo>
                  <a:pt x="51357" y="130091"/>
                </a:lnTo>
                <a:lnTo>
                  <a:pt x="104775" y="506221"/>
                </a:lnTo>
                <a:lnTo>
                  <a:pt x="130428" y="502665"/>
                </a:lnTo>
                <a:lnTo>
                  <a:pt x="76997" y="126436"/>
                </a:lnTo>
                <a:close/>
              </a:path>
              <a:path w="130809" h="506729">
                <a:moveTo>
                  <a:pt x="45974" y="0"/>
                </a:moveTo>
                <a:lnTo>
                  <a:pt x="0" y="137413"/>
                </a:lnTo>
                <a:lnTo>
                  <a:pt x="51357" y="130091"/>
                </a:lnTo>
                <a:lnTo>
                  <a:pt x="49529" y="117220"/>
                </a:lnTo>
                <a:lnTo>
                  <a:pt x="75183" y="113664"/>
                </a:lnTo>
                <a:lnTo>
                  <a:pt x="124497" y="113664"/>
                </a:lnTo>
                <a:lnTo>
                  <a:pt x="45974" y="0"/>
                </a:lnTo>
                <a:close/>
              </a:path>
              <a:path w="130809" h="506729">
                <a:moveTo>
                  <a:pt x="75183" y="113664"/>
                </a:moveTo>
                <a:lnTo>
                  <a:pt x="49529" y="117220"/>
                </a:lnTo>
                <a:lnTo>
                  <a:pt x="51357" y="130091"/>
                </a:lnTo>
                <a:lnTo>
                  <a:pt x="76997" y="126436"/>
                </a:lnTo>
                <a:lnTo>
                  <a:pt x="75183" y="113664"/>
                </a:lnTo>
                <a:close/>
              </a:path>
              <a:path w="130809" h="506729">
                <a:moveTo>
                  <a:pt x="124497" y="113664"/>
                </a:moveTo>
                <a:lnTo>
                  <a:pt x="75183" y="113664"/>
                </a:lnTo>
                <a:lnTo>
                  <a:pt x="76997" y="126436"/>
                </a:lnTo>
                <a:lnTo>
                  <a:pt x="128269" y="119125"/>
                </a:lnTo>
                <a:lnTo>
                  <a:pt x="124497" y="1136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477" y="791083"/>
            <a:ext cx="24936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Page</a:t>
            </a:r>
            <a:r>
              <a:rPr dirty="0" sz="4800" spc="-90"/>
              <a:t> </a:t>
            </a:r>
            <a:r>
              <a:rPr dirty="0" sz="4800"/>
              <a:t>Size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50467" y="2688716"/>
            <a:ext cx="7060565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Multiple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page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sizes provide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the flexibility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needed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to 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effectively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use a</a:t>
            </a:r>
            <a:r>
              <a:rPr dirty="0" sz="2400" spc="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TLB</a:t>
            </a:r>
            <a:endParaRPr sz="24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Most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operating system support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only one page</a:t>
            </a:r>
            <a:r>
              <a:rPr dirty="0" sz="2400" spc="-1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size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2978" y="984630"/>
            <a:ext cx="71602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Combined </a:t>
            </a:r>
            <a:r>
              <a:rPr dirty="0" sz="3600"/>
              <a:t>Paging </a:t>
            </a:r>
            <a:r>
              <a:rPr dirty="0" sz="3600" spc="-5"/>
              <a:t>and</a:t>
            </a:r>
            <a:r>
              <a:rPr dirty="0" sz="3600" spc="-85"/>
              <a:t> </a:t>
            </a:r>
            <a:r>
              <a:rPr dirty="0" sz="3600"/>
              <a:t>Segmentation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50467" y="2615564"/>
            <a:ext cx="6957059" cy="236664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3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Paging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is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transparent to the</a:t>
            </a:r>
            <a:r>
              <a:rPr dirty="0" sz="2400" spc="2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programmer</a:t>
            </a:r>
            <a:endParaRPr sz="24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Paging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eliminates external</a:t>
            </a:r>
            <a:r>
              <a:rPr dirty="0" sz="2400" spc="4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fragmentation</a:t>
            </a:r>
            <a:endParaRPr sz="24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Segmentation is visible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to the</a:t>
            </a:r>
            <a:r>
              <a:rPr dirty="0" sz="2400" spc="3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programmer</a:t>
            </a:r>
            <a:endParaRPr sz="2400">
              <a:latin typeface="Candara"/>
              <a:cs typeface="Candara"/>
            </a:endParaRPr>
          </a:p>
          <a:p>
            <a:pPr marL="285115" marR="5080" indent="-272415">
              <a:lnSpc>
                <a:spcPts val="2590"/>
              </a:lnSpc>
              <a:spcBef>
                <a:spcPts val="6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Segmentation allows for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growing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data structures,  </a:t>
            </a:r>
            <a:r>
              <a:rPr dirty="0" sz="2400" spc="-20" b="1">
                <a:solidFill>
                  <a:srgbClr val="073D86"/>
                </a:solidFill>
                <a:latin typeface="Candara"/>
                <a:cs typeface="Candara"/>
              </a:rPr>
              <a:t>modularity,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and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support for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sharing and</a:t>
            </a:r>
            <a:r>
              <a:rPr dirty="0" sz="2400" spc="2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protection</a:t>
            </a:r>
            <a:endParaRPr sz="24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25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Each </a:t>
            </a:r>
            <a:r>
              <a:rPr dirty="0" sz="2400" spc="-10" b="1">
                <a:solidFill>
                  <a:srgbClr val="073D86"/>
                </a:solidFill>
                <a:latin typeface="Candara"/>
                <a:cs typeface="Candara"/>
              </a:rPr>
              <a:t>segment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is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broken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into fixed-size</a:t>
            </a:r>
            <a:r>
              <a:rPr dirty="0" sz="2400" spc="8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pages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232" y="858774"/>
            <a:ext cx="46577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latin typeface="Candara"/>
                <a:cs typeface="Candara"/>
              </a:rPr>
              <a:t>Example Page</a:t>
            </a:r>
            <a:r>
              <a:rPr dirty="0" spc="-85" b="0">
                <a:latin typeface="Candara"/>
                <a:cs typeface="Candara"/>
              </a:rPr>
              <a:t> </a:t>
            </a:r>
            <a:r>
              <a:rPr dirty="0" spc="-5" b="0">
                <a:latin typeface="Candara"/>
                <a:cs typeface="Candara"/>
              </a:rPr>
              <a:t>Sizes</a:t>
            </a:r>
          </a:p>
        </p:txBody>
      </p:sp>
      <p:sp>
        <p:nvSpPr>
          <p:cNvPr id="3" name="object 3"/>
          <p:cNvSpPr/>
          <p:nvPr/>
        </p:nvSpPr>
        <p:spPr>
          <a:xfrm>
            <a:off x="1208379" y="1844039"/>
            <a:ext cx="6399783" cy="4396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473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7232" y="4203191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1"/>
                </a:lnTo>
                <a:lnTo>
                  <a:pt x="1564386" y="281431"/>
                </a:lnTo>
                <a:lnTo>
                  <a:pt x="841756" y="444499"/>
                </a:lnTo>
                <a:lnTo>
                  <a:pt x="620648" y="489203"/>
                </a:lnTo>
                <a:lnTo>
                  <a:pt x="199770" y="567308"/>
                </a:lnTo>
                <a:lnTo>
                  <a:pt x="0" y="600836"/>
                </a:lnTo>
                <a:lnTo>
                  <a:pt x="269875" y="638809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4"/>
                </a:lnTo>
                <a:lnTo>
                  <a:pt x="984122" y="705865"/>
                </a:lnTo>
                <a:lnTo>
                  <a:pt x="1092453" y="710310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0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1"/>
                </a:lnTo>
                <a:lnTo>
                  <a:pt x="2231770" y="634364"/>
                </a:lnTo>
                <a:lnTo>
                  <a:pt x="2372106" y="603122"/>
                </a:lnTo>
                <a:lnTo>
                  <a:pt x="2505964" y="567308"/>
                </a:lnTo>
                <a:lnTo>
                  <a:pt x="2633471" y="527176"/>
                </a:lnTo>
                <a:lnTo>
                  <a:pt x="2754629" y="482472"/>
                </a:lnTo>
                <a:lnTo>
                  <a:pt x="2871596" y="435609"/>
                </a:lnTo>
                <a:lnTo>
                  <a:pt x="2875788" y="433323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9755" y="4075176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5"/>
                </a:lnTo>
                <a:lnTo>
                  <a:pt x="1281938" y="279019"/>
                </a:lnTo>
                <a:lnTo>
                  <a:pt x="1866519" y="421894"/>
                </a:lnTo>
                <a:lnTo>
                  <a:pt x="2559558" y="575818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815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2"/>
                </a:lnTo>
                <a:lnTo>
                  <a:pt x="4857623" y="850392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6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8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7"/>
                </a:lnTo>
                <a:lnTo>
                  <a:pt x="2083308" y="113792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2"/>
                </a:lnTo>
                <a:lnTo>
                  <a:pt x="1220216" y="15621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9305" y="4088129"/>
            <a:ext cx="5468620" cy="775970"/>
          </a:xfrm>
          <a:custGeom>
            <a:avLst/>
            <a:gdLst/>
            <a:ahLst/>
            <a:cxnLst/>
            <a:rect l="l" t="t" r="r" b="b"/>
            <a:pathLst>
              <a:path w="5468620" h="775970">
                <a:moveTo>
                  <a:pt x="0" y="78232"/>
                </a:moveTo>
                <a:lnTo>
                  <a:pt x="19176" y="73787"/>
                </a:lnTo>
                <a:lnTo>
                  <a:pt x="76581" y="62611"/>
                </a:lnTo>
                <a:lnTo>
                  <a:pt x="174370" y="46990"/>
                </a:lnTo>
                <a:lnTo>
                  <a:pt x="238125" y="37973"/>
                </a:lnTo>
                <a:lnTo>
                  <a:pt x="312546" y="29083"/>
                </a:lnTo>
                <a:lnTo>
                  <a:pt x="395477" y="22352"/>
                </a:lnTo>
                <a:lnTo>
                  <a:pt x="491108" y="15621"/>
                </a:lnTo>
                <a:lnTo>
                  <a:pt x="595248" y="8890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704"/>
                </a:lnTo>
                <a:lnTo>
                  <a:pt x="2041017" y="64770"/>
                </a:lnTo>
                <a:lnTo>
                  <a:pt x="2259965" y="89408"/>
                </a:lnTo>
                <a:lnTo>
                  <a:pt x="2489581" y="118491"/>
                </a:lnTo>
                <a:lnTo>
                  <a:pt x="2731897" y="154305"/>
                </a:lnTo>
                <a:lnTo>
                  <a:pt x="2984881" y="194437"/>
                </a:lnTo>
                <a:lnTo>
                  <a:pt x="3250692" y="241427"/>
                </a:lnTo>
                <a:lnTo>
                  <a:pt x="3529203" y="297307"/>
                </a:lnTo>
                <a:lnTo>
                  <a:pt x="3820414" y="357632"/>
                </a:lnTo>
                <a:lnTo>
                  <a:pt x="4124452" y="424688"/>
                </a:lnTo>
                <a:lnTo>
                  <a:pt x="4441190" y="500761"/>
                </a:lnTo>
                <a:lnTo>
                  <a:pt x="4770755" y="583438"/>
                </a:lnTo>
                <a:lnTo>
                  <a:pt x="5113020" y="675132"/>
                </a:lnTo>
                <a:lnTo>
                  <a:pt x="5468112" y="77571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10605" y="4074414"/>
            <a:ext cx="3307079" cy="652780"/>
          </a:xfrm>
          <a:custGeom>
            <a:avLst/>
            <a:gdLst/>
            <a:ahLst/>
            <a:cxnLst/>
            <a:rect l="l" t="t" r="r" b="b"/>
            <a:pathLst>
              <a:path w="3307079" h="652779">
                <a:moveTo>
                  <a:pt x="0" y="652272"/>
                </a:moveTo>
                <a:lnTo>
                  <a:pt x="95631" y="625475"/>
                </a:lnTo>
                <a:lnTo>
                  <a:pt x="357124" y="556260"/>
                </a:lnTo>
                <a:lnTo>
                  <a:pt x="537718" y="509269"/>
                </a:lnTo>
                <a:lnTo>
                  <a:pt x="745998" y="457962"/>
                </a:lnTo>
                <a:lnTo>
                  <a:pt x="977646" y="402081"/>
                </a:lnTo>
                <a:lnTo>
                  <a:pt x="1226312" y="341756"/>
                </a:lnTo>
                <a:lnTo>
                  <a:pt x="1489837" y="283718"/>
                </a:lnTo>
                <a:lnTo>
                  <a:pt x="1759839" y="225552"/>
                </a:lnTo>
                <a:lnTo>
                  <a:pt x="2036064" y="171958"/>
                </a:lnTo>
                <a:lnTo>
                  <a:pt x="2310257" y="120650"/>
                </a:lnTo>
                <a:lnTo>
                  <a:pt x="2446274" y="98298"/>
                </a:lnTo>
                <a:lnTo>
                  <a:pt x="2578100" y="75946"/>
                </a:lnTo>
                <a:lnTo>
                  <a:pt x="2709799" y="58038"/>
                </a:lnTo>
                <a:lnTo>
                  <a:pt x="2837434" y="40259"/>
                </a:lnTo>
                <a:lnTo>
                  <a:pt x="2962783" y="26797"/>
                </a:lnTo>
                <a:lnTo>
                  <a:pt x="3081782" y="15621"/>
                </a:lnTo>
                <a:lnTo>
                  <a:pt x="3196590" y="6731"/>
                </a:lnTo>
                <a:lnTo>
                  <a:pt x="33070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4059935"/>
            <a:ext cx="8723630" cy="1327785"/>
          </a:xfrm>
          <a:custGeom>
            <a:avLst/>
            <a:gdLst/>
            <a:ahLst/>
            <a:cxnLst/>
            <a:rect l="l" t="t" r="r" b="b"/>
            <a:pathLst>
              <a:path w="8723630" h="1327785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3"/>
                </a:lnTo>
                <a:lnTo>
                  <a:pt x="564108" y="82422"/>
                </a:lnTo>
                <a:lnTo>
                  <a:pt x="478955" y="102488"/>
                </a:lnTo>
                <a:lnTo>
                  <a:pt x="398068" y="120268"/>
                </a:lnTo>
                <a:lnTo>
                  <a:pt x="327812" y="140334"/>
                </a:lnTo>
                <a:lnTo>
                  <a:pt x="206489" y="178181"/>
                </a:lnTo>
                <a:lnTo>
                  <a:pt x="157518" y="195961"/>
                </a:lnTo>
                <a:lnTo>
                  <a:pt x="51092" y="240537"/>
                </a:lnTo>
                <a:lnTo>
                  <a:pt x="0" y="267207"/>
                </a:lnTo>
                <a:lnTo>
                  <a:pt x="0" y="1327404"/>
                </a:lnTo>
                <a:lnTo>
                  <a:pt x="8719058" y="1327404"/>
                </a:lnTo>
                <a:lnTo>
                  <a:pt x="8723376" y="1320673"/>
                </a:lnTo>
                <a:lnTo>
                  <a:pt x="8723376" y="848613"/>
                </a:lnTo>
                <a:lnTo>
                  <a:pt x="7182231" y="848613"/>
                </a:lnTo>
                <a:lnTo>
                  <a:pt x="7043801" y="846327"/>
                </a:lnTo>
                <a:lnTo>
                  <a:pt x="6899148" y="841882"/>
                </a:lnTo>
                <a:lnTo>
                  <a:pt x="6750050" y="835151"/>
                </a:lnTo>
                <a:lnTo>
                  <a:pt x="6594729" y="824102"/>
                </a:lnTo>
                <a:lnTo>
                  <a:pt x="6260465" y="790701"/>
                </a:lnTo>
                <a:lnTo>
                  <a:pt x="5900674" y="743838"/>
                </a:lnTo>
                <a:lnTo>
                  <a:pt x="5709158" y="714882"/>
                </a:lnTo>
                <a:lnTo>
                  <a:pt x="5509006" y="681482"/>
                </a:lnTo>
                <a:lnTo>
                  <a:pt x="5302631" y="643636"/>
                </a:lnTo>
                <a:lnTo>
                  <a:pt x="4861941" y="556768"/>
                </a:lnTo>
                <a:lnTo>
                  <a:pt x="4387215" y="452119"/>
                </a:lnTo>
                <a:lnTo>
                  <a:pt x="4136009" y="394207"/>
                </a:lnTo>
                <a:lnTo>
                  <a:pt x="3614547" y="267207"/>
                </a:lnTo>
                <a:lnTo>
                  <a:pt x="3122803" y="164845"/>
                </a:lnTo>
                <a:lnTo>
                  <a:pt x="2892933" y="124713"/>
                </a:lnTo>
                <a:lnTo>
                  <a:pt x="2673604" y="91312"/>
                </a:lnTo>
                <a:lnTo>
                  <a:pt x="2462911" y="62356"/>
                </a:lnTo>
                <a:lnTo>
                  <a:pt x="2262759" y="40131"/>
                </a:lnTo>
                <a:lnTo>
                  <a:pt x="2073402" y="22225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27785">
                <a:moveTo>
                  <a:pt x="8723376" y="567944"/>
                </a:moveTo>
                <a:lnTo>
                  <a:pt x="8638286" y="603631"/>
                </a:lnTo>
                <a:lnTo>
                  <a:pt x="8557387" y="634745"/>
                </a:lnTo>
                <a:lnTo>
                  <a:pt x="8472170" y="663701"/>
                </a:lnTo>
                <a:lnTo>
                  <a:pt x="8295513" y="717169"/>
                </a:lnTo>
                <a:lnTo>
                  <a:pt x="8201787" y="741680"/>
                </a:lnTo>
                <a:lnTo>
                  <a:pt x="8106029" y="761745"/>
                </a:lnTo>
                <a:lnTo>
                  <a:pt x="8005953" y="781684"/>
                </a:lnTo>
                <a:lnTo>
                  <a:pt x="7901686" y="799591"/>
                </a:lnTo>
                <a:lnTo>
                  <a:pt x="7680325" y="826262"/>
                </a:lnTo>
                <a:lnTo>
                  <a:pt x="7441946" y="844041"/>
                </a:lnTo>
                <a:lnTo>
                  <a:pt x="7314184" y="848613"/>
                </a:lnTo>
                <a:lnTo>
                  <a:pt x="8723376" y="848613"/>
                </a:lnTo>
                <a:lnTo>
                  <a:pt x="8723376" y="56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64563" y="2034362"/>
            <a:ext cx="574421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latin typeface="Times New Roman"/>
                <a:cs typeface="Times New Roman"/>
              </a:rPr>
              <a:t>8.3</a:t>
            </a:r>
            <a:r>
              <a:rPr dirty="0" sz="6000" spc="-85">
                <a:latin typeface="Times New Roman"/>
                <a:cs typeface="Times New Roman"/>
              </a:rPr>
              <a:t> </a:t>
            </a:r>
            <a:r>
              <a:rPr dirty="0" sz="6000">
                <a:latin typeface="微软雅黑"/>
                <a:cs typeface="微软雅黑"/>
              </a:rPr>
              <a:t>虚</a:t>
            </a:r>
            <a:r>
              <a:rPr dirty="0" sz="6000" spc="10">
                <a:latin typeface="微软雅黑"/>
                <a:cs typeface="微软雅黑"/>
              </a:rPr>
              <a:t>拟</a:t>
            </a:r>
            <a:r>
              <a:rPr dirty="0" sz="6000">
                <a:latin typeface="微软雅黑"/>
                <a:cs typeface="微软雅黑"/>
              </a:rPr>
              <a:t>分段技术</a:t>
            </a:r>
            <a:endParaRPr sz="6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5625" y="794384"/>
            <a:ext cx="371665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Segmentation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12316" y="1874901"/>
            <a:ext cx="6376035" cy="249491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May be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unequal, dynamic</a:t>
            </a:r>
            <a:r>
              <a:rPr dirty="0" sz="2400" spc="4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size</a:t>
            </a:r>
            <a:endParaRPr sz="24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43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Simplifies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handling of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growing data</a:t>
            </a:r>
            <a:r>
              <a:rPr dirty="0" sz="2400" spc="2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structures</a:t>
            </a:r>
            <a:endParaRPr sz="24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43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Allows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programs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to be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altered and</a:t>
            </a:r>
            <a:r>
              <a:rPr dirty="0" sz="2400" spc="2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recompiled</a:t>
            </a:r>
            <a:endParaRPr sz="2400">
              <a:latin typeface="Candara"/>
              <a:cs typeface="Candara"/>
            </a:endParaRPr>
          </a:p>
          <a:p>
            <a:pPr marL="285115">
              <a:lnSpc>
                <a:spcPct val="100000"/>
              </a:lnSpc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independently</a:t>
            </a:r>
            <a:endParaRPr sz="24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43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Lends itself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to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sharing data among</a:t>
            </a:r>
            <a:r>
              <a:rPr dirty="0" sz="2400" spc="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processes</a:t>
            </a:r>
            <a:endParaRPr sz="24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43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Lends itself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to</a:t>
            </a:r>
            <a:r>
              <a:rPr dirty="0" sz="2400" spc="1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protection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120" y="794384"/>
            <a:ext cx="41605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Segment</a:t>
            </a:r>
            <a:r>
              <a:rPr dirty="0" sz="4800" spc="-90"/>
              <a:t> </a:t>
            </a:r>
            <a:r>
              <a:rPr dirty="0" sz="4800" spc="-35"/>
              <a:t>Tables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64540" y="1726438"/>
            <a:ext cx="7362825" cy="25133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corresponding </a:t>
            </a:r>
            <a:r>
              <a:rPr dirty="0" sz="2400" spc="-10" b="1">
                <a:solidFill>
                  <a:srgbClr val="073D86"/>
                </a:solidFill>
                <a:latin typeface="Candara"/>
                <a:cs typeface="Candara"/>
              </a:rPr>
              <a:t>segment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in main</a:t>
            </a:r>
            <a:r>
              <a:rPr dirty="0" sz="2400" spc="7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10" b="1">
                <a:solidFill>
                  <a:srgbClr val="073D86"/>
                </a:solidFill>
                <a:latin typeface="Candara"/>
                <a:cs typeface="Candara"/>
              </a:rPr>
              <a:t>memory</a:t>
            </a:r>
            <a:endParaRPr sz="2400">
              <a:latin typeface="Candara"/>
              <a:cs typeface="Candara"/>
            </a:endParaRPr>
          </a:p>
          <a:p>
            <a:pPr marL="285750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Each entry contains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the length of the</a:t>
            </a:r>
            <a:r>
              <a:rPr dirty="0" sz="2400" spc="5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10" b="1">
                <a:solidFill>
                  <a:srgbClr val="073D86"/>
                </a:solidFill>
                <a:latin typeface="Candara"/>
                <a:cs typeface="Candara"/>
              </a:rPr>
              <a:t>segment</a:t>
            </a:r>
            <a:endParaRPr sz="2400">
              <a:latin typeface="Candara"/>
              <a:cs typeface="Candara"/>
            </a:endParaRPr>
          </a:p>
          <a:p>
            <a:pPr marL="285750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A bit is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needed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to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determine if </a:t>
            </a:r>
            <a:r>
              <a:rPr dirty="0" sz="2400" spc="-10" b="1">
                <a:solidFill>
                  <a:srgbClr val="073D86"/>
                </a:solidFill>
                <a:latin typeface="Candara"/>
                <a:cs typeface="Candara"/>
              </a:rPr>
              <a:t>segment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is already</a:t>
            </a:r>
            <a:r>
              <a:rPr dirty="0" sz="2400" spc="10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in</a:t>
            </a:r>
            <a:endParaRPr sz="2400">
              <a:latin typeface="Candara"/>
              <a:cs typeface="Candara"/>
            </a:endParaRPr>
          </a:p>
          <a:p>
            <a:pPr marL="285750">
              <a:lnSpc>
                <a:spcPct val="100000"/>
              </a:lnSpc>
              <a:spcBef>
                <a:spcPts val="5"/>
              </a:spcBef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main</a:t>
            </a:r>
            <a:r>
              <a:rPr dirty="0" sz="2400" spc="1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10" b="1">
                <a:solidFill>
                  <a:srgbClr val="073D86"/>
                </a:solidFill>
                <a:latin typeface="Candara"/>
                <a:cs typeface="Candara"/>
              </a:rPr>
              <a:t>memory</a:t>
            </a:r>
            <a:endParaRPr sz="2400">
              <a:latin typeface="Candara"/>
              <a:cs typeface="Candara"/>
            </a:endParaRPr>
          </a:p>
          <a:p>
            <a:pPr marL="285750" marR="5080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Another bit is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needed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to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determine if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the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segment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has 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been modified since it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was loaded in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main</a:t>
            </a:r>
            <a:r>
              <a:rPr dirty="0" sz="2400" spc="6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10" b="1">
                <a:solidFill>
                  <a:srgbClr val="073D86"/>
                </a:solidFill>
                <a:latin typeface="Candara"/>
                <a:cs typeface="Candara"/>
              </a:rPr>
              <a:t>memory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3085" y="319786"/>
            <a:ext cx="50412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 b="0">
                <a:latin typeface="Times New Roman"/>
                <a:cs typeface="Times New Roman"/>
              </a:rPr>
              <a:t>Effective </a:t>
            </a:r>
            <a:r>
              <a:rPr dirty="0" b="0">
                <a:latin typeface="Times New Roman"/>
                <a:cs typeface="Times New Roman"/>
              </a:rPr>
              <a:t>Access</a:t>
            </a:r>
            <a:r>
              <a:rPr dirty="0" spc="-420" b="0">
                <a:latin typeface="Times New Roman"/>
                <a:cs typeface="Times New Roman"/>
              </a:rPr>
              <a:t> </a:t>
            </a:r>
            <a:r>
              <a:rPr dirty="0" spc="-4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67078"/>
            <a:ext cx="6978015" cy="319468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30B6FC"/>
              </a:buClr>
              <a:buFont typeface="Symbol"/>
              <a:buChar char="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073D86"/>
                </a:solidFill>
                <a:latin typeface="Times New Roman"/>
                <a:cs typeface="Times New Roman"/>
              </a:rPr>
              <a:t>Associative </a:t>
            </a:r>
            <a:r>
              <a:rPr dirty="0" sz="2000" spc="5">
                <a:solidFill>
                  <a:srgbClr val="073D86"/>
                </a:solidFill>
                <a:latin typeface="Times New Roman"/>
                <a:cs typeface="Times New Roman"/>
              </a:rPr>
              <a:t>Lookup </a:t>
            </a:r>
            <a:r>
              <a:rPr dirty="0" sz="2000">
                <a:solidFill>
                  <a:srgbClr val="073D86"/>
                </a:solidFill>
                <a:latin typeface="Times New Roman"/>
                <a:cs typeface="Times New Roman"/>
              </a:rPr>
              <a:t>= </a:t>
            </a:r>
            <a:r>
              <a:rPr dirty="0" sz="200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73D86"/>
                </a:solidFill>
                <a:latin typeface="Times New Roman"/>
                <a:cs typeface="Times New Roman"/>
              </a:rPr>
              <a:t>time</a:t>
            </a:r>
            <a:r>
              <a:rPr dirty="0" sz="2000" spc="-85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73D86"/>
                </a:solidFill>
                <a:latin typeface="Times New Roman"/>
                <a:cs typeface="Times New Roman"/>
              </a:rPr>
              <a:t>unit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30B6FC"/>
              </a:buClr>
              <a:buFont typeface="Symbol"/>
              <a:buChar char=""/>
              <a:tabLst>
                <a:tab pos="355600" algn="l"/>
                <a:tab pos="356235" algn="l"/>
              </a:tabLst>
            </a:pPr>
            <a:r>
              <a:rPr dirty="0" sz="2000" spc="-5">
                <a:solidFill>
                  <a:srgbClr val="073D86"/>
                </a:solidFill>
                <a:latin typeface="Times New Roman"/>
                <a:cs typeface="Times New Roman"/>
              </a:rPr>
              <a:t>Assume </a:t>
            </a:r>
            <a:r>
              <a:rPr dirty="0" sz="2000" spc="-10">
                <a:solidFill>
                  <a:srgbClr val="073D86"/>
                </a:solidFill>
                <a:latin typeface="Times New Roman"/>
                <a:cs typeface="Times New Roman"/>
              </a:rPr>
              <a:t>memory </a:t>
            </a:r>
            <a:r>
              <a:rPr dirty="0" sz="2000" spc="-5">
                <a:solidFill>
                  <a:srgbClr val="073D86"/>
                </a:solidFill>
                <a:latin typeface="Times New Roman"/>
                <a:cs typeface="Times New Roman"/>
              </a:rPr>
              <a:t>cycle </a:t>
            </a:r>
            <a:r>
              <a:rPr dirty="0" sz="2000" spc="-10">
                <a:solidFill>
                  <a:srgbClr val="073D86"/>
                </a:solidFill>
                <a:latin typeface="Times New Roman"/>
                <a:cs typeface="Times New Roman"/>
              </a:rPr>
              <a:t>time </a:t>
            </a:r>
            <a:r>
              <a:rPr dirty="0" sz="2000">
                <a:solidFill>
                  <a:srgbClr val="073D86"/>
                </a:solidFill>
                <a:latin typeface="Times New Roman"/>
                <a:cs typeface="Times New Roman"/>
              </a:rPr>
              <a:t>is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f </a:t>
            </a:r>
            <a:r>
              <a:rPr dirty="0" sz="2000" spc="-10">
                <a:solidFill>
                  <a:srgbClr val="073D86"/>
                </a:solidFill>
                <a:latin typeface="Times New Roman"/>
                <a:cs typeface="Times New Roman"/>
              </a:rPr>
              <a:t>time</a:t>
            </a:r>
            <a:r>
              <a:rPr dirty="0" sz="2000" spc="25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73D86"/>
                </a:solidFill>
                <a:latin typeface="Times New Roman"/>
                <a:cs typeface="Times New Roman"/>
              </a:rPr>
              <a:t>unit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073D86"/>
                </a:solidFill>
                <a:latin typeface="Times New Roman"/>
                <a:cs typeface="Times New Roman"/>
              </a:rPr>
              <a:t>Hit </a:t>
            </a:r>
            <a:r>
              <a:rPr dirty="0" sz="2000" spc="-5">
                <a:solidFill>
                  <a:srgbClr val="073D86"/>
                </a:solidFill>
                <a:latin typeface="Times New Roman"/>
                <a:cs typeface="Times New Roman"/>
              </a:rPr>
              <a:t>ratio </a:t>
            </a:r>
            <a:r>
              <a:rPr dirty="0" sz="2000">
                <a:solidFill>
                  <a:srgbClr val="073D86"/>
                </a:solidFill>
                <a:latin typeface="Times New Roman"/>
                <a:cs typeface="Times New Roman"/>
              </a:rPr>
              <a:t>– percentage of </a:t>
            </a:r>
            <a:r>
              <a:rPr dirty="0" sz="2000" spc="-10">
                <a:solidFill>
                  <a:srgbClr val="073D86"/>
                </a:solidFill>
                <a:latin typeface="Times New Roman"/>
                <a:cs typeface="Times New Roman"/>
              </a:rPr>
              <a:t>times </a:t>
            </a:r>
            <a:r>
              <a:rPr dirty="0" sz="2000">
                <a:solidFill>
                  <a:srgbClr val="073D86"/>
                </a:solidFill>
                <a:latin typeface="Times New Roman"/>
                <a:cs typeface="Times New Roman"/>
              </a:rPr>
              <a:t>that a page </a:t>
            </a:r>
            <a:r>
              <a:rPr dirty="0" sz="2000" spc="-5">
                <a:solidFill>
                  <a:srgbClr val="073D86"/>
                </a:solidFill>
                <a:latin typeface="Times New Roman"/>
                <a:cs typeface="Times New Roman"/>
              </a:rPr>
              <a:t>number </a:t>
            </a:r>
            <a:r>
              <a:rPr dirty="0" sz="2000">
                <a:solidFill>
                  <a:srgbClr val="073D86"/>
                </a:solidFill>
                <a:latin typeface="Times New Roman"/>
                <a:cs typeface="Times New Roman"/>
              </a:rPr>
              <a:t>is found in</a:t>
            </a:r>
            <a:r>
              <a:rPr dirty="0" sz="2000" spc="-135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73D86"/>
                </a:solidFill>
                <a:latin typeface="Times New Roman"/>
                <a:cs typeface="Times New Roman"/>
              </a:rPr>
              <a:t>the  associative </a:t>
            </a:r>
            <a:r>
              <a:rPr dirty="0" sz="2000" spc="-5">
                <a:solidFill>
                  <a:srgbClr val="073D86"/>
                </a:solidFill>
                <a:latin typeface="Times New Roman"/>
                <a:cs typeface="Times New Roman"/>
              </a:rPr>
              <a:t>registers; ratio </a:t>
            </a:r>
            <a:r>
              <a:rPr dirty="0" sz="2000">
                <a:solidFill>
                  <a:srgbClr val="073D86"/>
                </a:solidFill>
                <a:latin typeface="Times New Roman"/>
                <a:cs typeface="Times New Roman"/>
              </a:rPr>
              <a:t>related to </a:t>
            </a:r>
            <a:r>
              <a:rPr dirty="0" sz="2000" spc="-5">
                <a:solidFill>
                  <a:srgbClr val="073D86"/>
                </a:solidFill>
                <a:latin typeface="Times New Roman"/>
                <a:cs typeface="Times New Roman"/>
              </a:rPr>
              <a:t>number </a:t>
            </a:r>
            <a:r>
              <a:rPr dirty="0" sz="2000">
                <a:solidFill>
                  <a:srgbClr val="073D86"/>
                </a:solidFill>
                <a:latin typeface="Times New Roman"/>
                <a:cs typeface="Times New Roman"/>
              </a:rPr>
              <a:t>of associative  registers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30B6FC"/>
              </a:buClr>
              <a:buFont typeface="Symbol"/>
              <a:buChar char="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073D86"/>
                </a:solidFill>
                <a:latin typeface="Times New Roman"/>
                <a:cs typeface="Times New Roman"/>
              </a:rPr>
              <a:t>Hit </a:t>
            </a:r>
            <a:r>
              <a:rPr dirty="0" sz="2000" spc="-5">
                <a:solidFill>
                  <a:srgbClr val="073D86"/>
                </a:solidFill>
                <a:latin typeface="Times New Roman"/>
                <a:cs typeface="Times New Roman"/>
              </a:rPr>
              <a:t>ratio </a:t>
            </a:r>
            <a:r>
              <a:rPr dirty="0" sz="2000">
                <a:solidFill>
                  <a:srgbClr val="073D86"/>
                </a:solidFill>
                <a:latin typeface="Times New Roman"/>
                <a:cs typeface="Times New Roman"/>
              </a:rPr>
              <a:t>=</a:t>
            </a:r>
            <a:r>
              <a:rPr dirty="0" sz="2000" spc="-4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endParaRPr sz="200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Clr>
                <a:srgbClr val="30B6FC"/>
              </a:buClr>
              <a:buFont typeface="Symbol"/>
              <a:buChar char=""/>
              <a:tabLst>
                <a:tab pos="355600" algn="l"/>
                <a:tab pos="356235" algn="l"/>
              </a:tabLst>
            </a:pPr>
            <a:r>
              <a:rPr dirty="0" sz="2000" b="1">
                <a:solidFill>
                  <a:srgbClr val="073D86"/>
                </a:solidFill>
                <a:latin typeface="Times New Roman"/>
                <a:cs typeface="Times New Roman"/>
              </a:rPr>
              <a:t>Effective Access </a:t>
            </a:r>
            <a:r>
              <a:rPr dirty="0" sz="2000" spc="-15" b="1">
                <a:solidFill>
                  <a:srgbClr val="073D86"/>
                </a:solidFill>
                <a:latin typeface="Times New Roman"/>
                <a:cs typeface="Times New Roman"/>
              </a:rPr>
              <a:t>Time</a:t>
            </a:r>
            <a:r>
              <a:rPr dirty="0" sz="2000" spc="-204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000" spc="-40">
                <a:solidFill>
                  <a:srgbClr val="073D86"/>
                </a:solidFill>
                <a:latin typeface="Times New Roman"/>
                <a:cs typeface="Times New Roman"/>
              </a:rPr>
              <a:t>(EAT)</a:t>
            </a:r>
            <a:endParaRPr sz="2000">
              <a:latin typeface="Times New Roman"/>
              <a:cs typeface="Times New Roman"/>
            </a:endParaRPr>
          </a:p>
          <a:p>
            <a:pPr marL="2076450">
              <a:lnSpc>
                <a:spcPct val="100000"/>
              </a:lnSpc>
              <a:spcBef>
                <a:spcPts val="495"/>
              </a:spcBef>
            </a:pPr>
            <a:r>
              <a:rPr dirty="0" sz="2000" spc="-70">
                <a:solidFill>
                  <a:srgbClr val="073D86"/>
                </a:solidFill>
                <a:latin typeface="Times New Roman"/>
                <a:cs typeface="Times New Roman"/>
              </a:rPr>
              <a:t>EAT </a:t>
            </a:r>
            <a:r>
              <a:rPr dirty="0" sz="2000">
                <a:solidFill>
                  <a:srgbClr val="073D86"/>
                </a:solidFill>
                <a:latin typeface="Times New Roman"/>
                <a:cs typeface="Times New Roman"/>
              </a:rPr>
              <a:t>= (f + </a:t>
            </a:r>
            <a:r>
              <a:rPr dirty="0" sz="2000" spc="-5">
                <a:solidFill>
                  <a:srgbClr val="073D86"/>
                </a:solidFill>
                <a:latin typeface="Symbol"/>
                <a:cs typeface="Symbol"/>
              </a:rPr>
              <a:t></a:t>
            </a:r>
            <a:r>
              <a:rPr dirty="0" sz="2000" spc="-5">
                <a:solidFill>
                  <a:srgbClr val="073D86"/>
                </a:solidFill>
                <a:latin typeface="Times New Roman"/>
                <a:cs typeface="Times New Roman"/>
              </a:rPr>
              <a:t>) </a:t>
            </a:r>
            <a:r>
              <a:rPr dirty="0" sz="2000">
                <a:solidFill>
                  <a:srgbClr val="073D86"/>
                </a:solidFill>
                <a:latin typeface="Symbol"/>
                <a:cs typeface="Symbol"/>
              </a:rPr>
              <a:t></a:t>
            </a:r>
            <a:r>
              <a:rPr dirty="0" sz="2000">
                <a:solidFill>
                  <a:srgbClr val="073D86"/>
                </a:solidFill>
                <a:latin typeface="Times New Roman"/>
                <a:cs typeface="Times New Roman"/>
              </a:rPr>
              <a:t> + (2f + </a:t>
            </a:r>
            <a:r>
              <a:rPr dirty="0" sz="2000">
                <a:solidFill>
                  <a:srgbClr val="073D86"/>
                </a:solidFill>
                <a:latin typeface="Symbol"/>
                <a:cs typeface="Symbol"/>
              </a:rPr>
              <a:t></a:t>
            </a:r>
            <a:r>
              <a:rPr dirty="0" sz="2000">
                <a:solidFill>
                  <a:srgbClr val="073D86"/>
                </a:solidFill>
                <a:latin typeface="Times New Roman"/>
                <a:cs typeface="Times New Roman"/>
              </a:rPr>
              <a:t>)(1 –</a:t>
            </a:r>
            <a:r>
              <a:rPr dirty="0" sz="2000" spc="-95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73D86"/>
                </a:solidFill>
                <a:latin typeface="Symbol"/>
                <a:cs typeface="Symbol"/>
              </a:rPr>
              <a:t></a:t>
            </a:r>
            <a:r>
              <a:rPr dirty="0" sz="2000" spc="-5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algn="ctr" marR="50927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073D86"/>
                </a:solidFill>
                <a:latin typeface="Times New Roman"/>
                <a:cs typeface="Times New Roman"/>
              </a:rPr>
              <a:t>= 2f + </a:t>
            </a:r>
            <a:r>
              <a:rPr dirty="0" sz="2000">
                <a:solidFill>
                  <a:srgbClr val="073D86"/>
                </a:solidFill>
                <a:latin typeface="Symbol"/>
                <a:cs typeface="Symbol"/>
              </a:rPr>
              <a:t></a:t>
            </a:r>
            <a:r>
              <a:rPr dirty="0" sz="2000">
                <a:solidFill>
                  <a:srgbClr val="073D86"/>
                </a:solidFill>
                <a:latin typeface="Times New Roman"/>
                <a:cs typeface="Times New Roman"/>
              </a:rPr>
              <a:t> –</a:t>
            </a:r>
            <a:r>
              <a:rPr dirty="0" sz="2000" spc="-4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73D86"/>
                </a:solidFill>
                <a:latin typeface="Symbol"/>
                <a:cs typeface="Symbol"/>
              </a:rPr>
              <a:t></a:t>
            </a:r>
            <a:r>
              <a:rPr dirty="0" sz="2000" spc="-5">
                <a:solidFill>
                  <a:srgbClr val="073D86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107" y="791083"/>
            <a:ext cx="58693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Segment </a:t>
            </a:r>
            <a:r>
              <a:rPr dirty="0" sz="4800" spc="-40"/>
              <a:t>Table</a:t>
            </a:r>
            <a:r>
              <a:rPr dirty="0" sz="4800" spc="-85"/>
              <a:t> </a:t>
            </a:r>
            <a:r>
              <a:rPr dirty="0" sz="4800" spc="-5"/>
              <a:t>Entries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115567" y="1988820"/>
            <a:ext cx="7100316" cy="377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808" y="86995"/>
            <a:ext cx="3020695" cy="605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/>
              <a:t>Segment</a:t>
            </a:r>
            <a:r>
              <a:rPr dirty="0" sz="3800" spc="-95"/>
              <a:t> </a:t>
            </a:r>
            <a:r>
              <a:rPr dirty="0" sz="3800"/>
              <a:t>Fault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4786121" y="788669"/>
            <a:ext cx="1274445" cy="36131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8755">
              <a:lnSpc>
                <a:spcPts val="1755"/>
              </a:lnSpc>
            </a:pPr>
            <a:r>
              <a:rPr dirty="0" sz="1500" b="1">
                <a:latin typeface="Times New Roman"/>
                <a:cs typeface="Times New Roman"/>
              </a:rPr>
              <a:t>S</a:t>
            </a:r>
            <a:r>
              <a:rPr dirty="0" sz="1500" spc="10" b="1">
                <a:latin typeface="Microsoft JhengHei"/>
                <a:cs typeface="Microsoft JhengHei"/>
              </a:rPr>
              <a:t>段在内存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0873" y="497204"/>
            <a:ext cx="215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Microsoft JhengHei"/>
                <a:cs typeface="Microsoft JhengHei"/>
              </a:rPr>
              <a:t>否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60185" y="925067"/>
            <a:ext cx="718185" cy="86995"/>
          </a:xfrm>
          <a:custGeom>
            <a:avLst/>
            <a:gdLst/>
            <a:ahLst/>
            <a:cxnLst/>
            <a:rect l="l" t="t" r="r" b="b"/>
            <a:pathLst>
              <a:path w="718184" h="86994">
                <a:moveTo>
                  <a:pt x="630936" y="0"/>
                </a:moveTo>
                <a:lnTo>
                  <a:pt x="630936" y="86868"/>
                </a:lnTo>
                <a:lnTo>
                  <a:pt x="688848" y="57912"/>
                </a:lnTo>
                <a:lnTo>
                  <a:pt x="645413" y="57912"/>
                </a:lnTo>
                <a:lnTo>
                  <a:pt x="645413" y="28956"/>
                </a:lnTo>
                <a:lnTo>
                  <a:pt x="688848" y="28956"/>
                </a:lnTo>
                <a:lnTo>
                  <a:pt x="630936" y="0"/>
                </a:lnTo>
                <a:close/>
              </a:path>
              <a:path w="718184" h="86994">
                <a:moveTo>
                  <a:pt x="63093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630936" y="57912"/>
                </a:lnTo>
                <a:lnTo>
                  <a:pt x="630936" y="28956"/>
                </a:lnTo>
                <a:close/>
              </a:path>
              <a:path w="718184" h="86994">
                <a:moveTo>
                  <a:pt x="688848" y="28956"/>
                </a:moveTo>
                <a:lnTo>
                  <a:pt x="645413" y="28956"/>
                </a:lnTo>
                <a:lnTo>
                  <a:pt x="645413" y="57912"/>
                </a:lnTo>
                <a:lnTo>
                  <a:pt x="688848" y="57912"/>
                </a:lnTo>
                <a:lnTo>
                  <a:pt x="717804" y="43434"/>
                </a:lnTo>
                <a:lnTo>
                  <a:pt x="68884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73111" y="1151382"/>
            <a:ext cx="86995" cy="2633980"/>
          </a:xfrm>
          <a:custGeom>
            <a:avLst/>
            <a:gdLst/>
            <a:ahLst/>
            <a:cxnLst/>
            <a:rect l="l" t="t" r="r" b="b"/>
            <a:pathLst>
              <a:path w="86995" h="2633979">
                <a:moveTo>
                  <a:pt x="28956" y="2546604"/>
                </a:moveTo>
                <a:lnTo>
                  <a:pt x="0" y="2546604"/>
                </a:lnTo>
                <a:lnTo>
                  <a:pt x="43434" y="2633472"/>
                </a:lnTo>
                <a:lnTo>
                  <a:pt x="79629" y="2561081"/>
                </a:lnTo>
                <a:lnTo>
                  <a:pt x="28956" y="2561081"/>
                </a:lnTo>
                <a:lnTo>
                  <a:pt x="28956" y="2546604"/>
                </a:lnTo>
                <a:close/>
              </a:path>
              <a:path w="86995" h="2633979">
                <a:moveTo>
                  <a:pt x="57912" y="0"/>
                </a:moveTo>
                <a:lnTo>
                  <a:pt x="28956" y="0"/>
                </a:lnTo>
                <a:lnTo>
                  <a:pt x="28956" y="2561081"/>
                </a:lnTo>
                <a:lnTo>
                  <a:pt x="57912" y="2561081"/>
                </a:lnTo>
                <a:lnTo>
                  <a:pt x="57912" y="0"/>
                </a:lnTo>
                <a:close/>
              </a:path>
              <a:path w="86995" h="2633979">
                <a:moveTo>
                  <a:pt x="86868" y="2546604"/>
                </a:moveTo>
                <a:lnTo>
                  <a:pt x="57912" y="2546604"/>
                </a:lnTo>
                <a:lnTo>
                  <a:pt x="57912" y="2561081"/>
                </a:lnTo>
                <a:lnTo>
                  <a:pt x="79629" y="2561081"/>
                </a:lnTo>
                <a:lnTo>
                  <a:pt x="86868" y="254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48278" y="968502"/>
            <a:ext cx="1038225" cy="0"/>
          </a:xfrm>
          <a:custGeom>
            <a:avLst/>
            <a:gdLst/>
            <a:ahLst/>
            <a:cxnLst/>
            <a:rect l="l" t="t" r="r" b="b"/>
            <a:pathLst>
              <a:path w="1038225" h="0">
                <a:moveTo>
                  <a:pt x="0" y="0"/>
                </a:moveTo>
                <a:lnTo>
                  <a:pt x="103784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397121" y="497204"/>
            <a:ext cx="215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Microsoft JhengHei"/>
                <a:cs typeface="Microsoft JhengHei"/>
              </a:rPr>
              <a:t>是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04844" y="968502"/>
            <a:ext cx="86995" cy="365760"/>
          </a:xfrm>
          <a:custGeom>
            <a:avLst/>
            <a:gdLst/>
            <a:ahLst/>
            <a:cxnLst/>
            <a:rect l="l" t="t" r="r" b="b"/>
            <a:pathLst>
              <a:path w="86995" h="365759">
                <a:moveTo>
                  <a:pt x="28955" y="278892"/>
                </a:moveTo>
                <a:lnTo>
                  <a:pt x="0" y="278892"/>
                </a:lnTo>
                <a:lnTo>
                  <a:pt x="43433" y="365760"/>
                </a:lnTo>
                <a:lnTo>
                  <a:pt x="79628" y="293370"/>
                </a:lnTo>
                <a:lnTo>
                  <a:pt x="28955" y="293370"/>
                </a:lnTo>
                <a:lnTo>
                  <a:pt x="28955" y="278892"/>
                </a:lnTo>
                <a:close/>
              </a:path>
              <a:path w="86995" h="365759">
                <a:moveTo>
                  <a:pt x="57911" y="0"/>
                </a:moveTo>
                <a:lnTo>
                  <a:pt x="28955" y="0"/>
                </a:lnTo>
                <a:lnTo>
                  <a:pt x="28955" y="293370"/>
                </a:lnTo>
                <a:lnTo>
                  <a:pt x="57911" y="293370"/>
                </a:lnTo>
                <a:lnTo>
                  <a:pt x="57911" y="0"/>
                </a:lnTo>
                <a:close/>
              </a:path>
              <a:path w="86995" h="365759">
                <a:moveTo>
                  <a:pt x="86867" y="278892"/>
                </a:moveTo>
                <a:lnTo>
                  <a:pt x="57911" y="278892"/>
                </a:lnTo>
                <a:lnTo>
                  <a:pt x="57911" y="293370"/>
                </a:lnTo>
                <a:lnTo>
                  <a:pt x="79628" y="293370"/>
                </a:lnTo>
                <a:lnTo>
                  <a:pt x="86867" y="278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33522" y="1334261"/>
            <a:ext cx="1353820" cy="36004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16535">
              <a:lnSpc>
                <a:spcPts val="1760"/>
              </a:lnSpc>
            </a:pPr>
            <a:r>
              <a:rPr dirty="0" sz="1500" spc="-5" b="1">
                <a:latin typeface="Times New Roman"/>
                <a:cs typeface="Times New Roman"/>
              </a:rPr>
              <a:t>B&lt;S</a:t>
            </a:r>
            <a:r>
              <a:rPr dirty="0" sz="1500" spc="10" b="1">
                <a:latin typeface="Microsoft JhengHei"/>
                <a:cs typeface="Microsoft JhengHei"/>
              </a:rPr>
              <a:t>段长度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7161" y="1876805"/>
            <a:ext cx="1435735" cy="36449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38760">
              <a:lnSpc>
                <a:spcPts val="1764"/>
              </a:lnSpc>
            </a:pPr>
            <a:r>
              <a:rPr dirty="0" sz="1500" spc="10" b="1">
                <a:latin typeface="Microsoft JhengHei"/>
                <a:cs typeface="Microsoft JhengHei"/>
              </a:rPr>
              <a:t>发越界</a:t>
            </a:r>
            <a:r>
              <a:rPr dirty="0" sz="1500" b="1">
                <a:latin typeface="Microsoft JhengHei"/>
                <a:cs typeface="Microsoft JhengHei"/>
              </a:rPr>
              <a:t>中断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86834" y="1515617"/>
            <a:ext cx="718185" cy="0"/>
          </a:xfrm>
          <a:custGeom>
            <a:avLst/>
            <a:gdLst/>
            <a:ahLst/>
            <a:cxnLst/>
            <a:rect l="l" t="t" r="r" b="b"/>
            <a:pathLst>
              <a:path w="718185" h="0">
                <a:moveTo>
                  <a:pt x="0" y="0"/>
                </a:moveTo>
                <a:lnTo>
                  <a:pt x="71780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61203" y="1515617"/>
            <a:ext cx="86995" cy="361315"/>
          </a:xfrm>
          <a:custGeom>
            <a:avLst/>
            <a:gdLst/>
            <a:ahLst/>
            <a:cxnLst/>
            <a:rect l="l" t="t" r="r" b="b"/>
            <a:pathLst>
              <a:path w="86995" h="361314">
                <a:moveTo>
                  <a:pt x="28956" y="274320"/>
                </a:moveTo>
                <a:lnTo>
                  <a:pt x="0" y="274320"/>
                </a:lnTo>
                <a:lnTo>
                  <a:pt x="43434" y="361188"/>
                </a:lnTo>
                <a:lnTo>
                  <a:pt x="79629" y="288798"/>
                </a:lnTo>
                <a:lnTo>
                  <a:pt x="28956" y="288798"/>
                </a:lnTo>
                <a:lnTo>
                  <a:pt x="28956" y="274320"/>
                </a:lnTo>
                <a:close/>
              </a:path>
              <a:path w="86995" h="361314">
                <a:moveTo>
                  <a:pt x="57912" y="0"/>
                </a:moveTo>
                <a:lnTo>
                  <a:pt x="28956" y="0"/>
                </a:lnTo>
                <a:lnTo>
                  <a:pt x="28956" y="288798"/>
                </a:lnTo>
                <a:lnTo>
                  <a:pt x="57912" y="288798"/>
                </a:lnTo>
                <a:lnTo>
                  <a:pt x="57912" y="0"/>
                </a:lnTo>
                <a:close/>
              </a:path>
              <a:path w="86995" h="361314">
                <a:moveTo>
                  <a:pt x="86868" y="274320"/>
                </a:moveTo>
                <a:lnTo>
                  <a:pt x="57912" y="274320"/>
                </a:lnTo>
                <a:lnTo>
                  <a:pt x="57912" y="288798"/>
                </a:lnTo>
                <a:lnTo>
                  <a:pt x="79629" y="288798"/>
                </a:lnTo>
                <a:lnTo>
                  <a:pt x="86868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595621" y="1227582"/>
            <a:ext cx="215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Microsoft JhengHei"/>
                <a:cs typeface="Microsoft JhengHei"/>
              </a:rPr>
              <a:t>是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4638" y="1224534"/>
            <a:ext cx="215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Microsoft JhengHei"/>
                <a:cs typeface="Microsoft JhengHei"/>
              </a:rPr>
              <a:t>否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94966" y="1515617"/>
            <a:ext cx="638810" cy="0"/>
          </a:xfrm>
          <a:custGeom>
            <a:avLst/>
            <a:gdLst/>
            <a:ahLst/>
            <a:cxnLst/>
            <a:rect l="l" t="t" r="r" b="b"/>
            <a:pathLst>
              <a:path w="638810" h="0">
                <a:moveTo>
                  <a:pt x="0" y="0"/>
                </a:moveTo>
                <a:lnTo>
                  <a:pt x="63855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51532" y="1515617"/>
            <a:ext cx="86995" cy="361315"/>
          </a:xfrm>
          <a:custGeom>
            <a:avLst/>
            <a:gdLst/>
            <a:ahLst/>
            <a:cxnLst/>
            <a:rect l="l" t="t" r="r" b="b"/>
            <a:pathLst>
              <a:path w="86994" h="361314">
                <a:moveTo>
                  <a:pt x="28956" y="274320"/>
                </a:moveTo>
                <a:lnTo>
                  <a:pt x="0" y="274320"/>
                </a:lnTo>
                <a:lnTo>
                  <a:pt x="43434" y="361188"/>
                </a:lnTo>
                <a:lnTo>
                  <a:pt x="79629" y="288798"/>
                </a:lnTo>
                <a:lnTo>
                  <a:pt x="28956" y="288798"/>
                </a:lnTo>
                <a:lnTo>
                  <a:pt x="28956" y="274320"/>
                </a:lnTo>
                <a:close/>
              </a:path>
              <a:path w="86994" h="361314">
                <a:moveTo>
                  <a:pt x="57912" y="0"/>
                </a:moveTo>
                <a:lnTo>
                  <a:pt x="28956" y="0"/>
                </a:lnTo>
                <a:lnTo>
                  <a:pt x="28956" y="288798"/>
                </a:lnTo>
                <a:lnTo>
                  <a:pt x="57912" y="288798"/>
                </a:lnTo>
                <a:lnTo>
                  <a:pt x="57912" y="0"/>
                </a:lnTo>
                <a:close/>
              </a:path>
              <a:path w="86994" h="361314">
                <a:moveTo>
                  <a:pt x="86868" y="274320"/>
                </a:moveTo>
                <a:lnTo>
                  <a:pt x="57912" y="274320"/>
                </a:lnTo>
                <a:lnTo>
                  <a:pt x="57912" y="288798"/>
                </a:lnTo>
                <a:lnTo>
                  <a:pt x="79629" y="288798"/>
                </a:lnTo>
                <a:lnTo>
                  <a:pt x="86868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743194" y="2423922"/>
            <a:ext cx="1432560" cy="36131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42875">
              <a:lnSpc>
                <a:spcPts val="1760"/>
              </a:lnSpc>
            </a:pPr>
            <a:r>
              <a:rPr dirty="0" sz="1500" spc="10" b="1">
                <a:latin typeface="Microsoft JhengHei"/>
                <a:cs typeface="Microsoft JhengHei"/>
              </a:rPr>
              <a:t>形成绝</a:t>
            </a:r>
            <a:r>
              <a:rPr dirty="0" sz="1500" b="1">
                <a:latin typeface="Microsoft JhengHei"/>
                <a:cs typeface="Microsoft JhengHei"/>
              </a:rPr>
              <a:t>对地址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46241" y="2969514"/>
            <a:ext cx="1434465" cy="361315"/>
          </a:xfrm>
          <a:custGeom>
            <a:avLst/>
            <a:gdLst/>
            <a:ahLst/>
            <a:cxnLst/>
            <a:rect l="l" t="t" r="r" b="b"/>
            <a:pathLst>
              <a:path w="1434465" h="361314">
                <a:moveTo>
                  <a:pt x="0" y="361188"/>
                </a:moveTo>
                <a:lnTo>
                  <a:pt x="1434084" y="361188"/>
                </a:lnTo>
                <a:lnTo>
                  <a:pt x="1434084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760720" y="2952115"/>
            <a:ext cx="14052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100"/>
              </a:spcBef>
            </a:pPr>
            <a:r>
              <a:rPr dirty="0" sz="1500" spc="10" b="1">
                <a:latin typeface="Microsoft JhengHei"/>
                <a:cs typeface="Microsoft JhengHei"/>
              </a:rPr>
              <a:t>继续执</a:t>
            </a:r>
            <a:r>
              <a:rPr dirty="0" sz="1500" b="1">
                <a:latin typeface="Microsoft JhengHei"/>
                <a:cs typeface="Microsoft JhengHei"/>
              </a:rPr>
              <a:t>行指令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16040" y="2785110"/>
            <a:ext cx="86995" cy="273050"/>
          </a:xfrm>
          <a:custGeom>
            <a:avLst/>
            <a:gdLst/>
            <a:ahLst/>
            <a:cxnLst/>
            <a:rect l="l" t="t" r="r" b="b"/>
            <a:pathLst>
              <a:path w="86995" h="273050">
                <a:moveTo>
                  <a:pt x="28956" y="185927"/>
                </a:moveTo>
                <a:lnTo>
                  <a:pt x="0" y="185927"/>
                </a:lnTo>
                <a:lnTo>
                  <a:pt x="43434" y="272795"/>
                </a:lnTo>
                <a:lnTo>
                  <a:pt x="79628" y="200405"/>
                </a:lnTo>
                <a:lnTo>
                  <a:pt x="28956" y="200405"/>
                </a:lnTo>
                <a:lnTo>
                  <a:pt x="28956" y="185927"/>
                </a:lnTo>
                <a:close/>
              </a:path>
              <a:path w="86995" h="273050">
                <a:moveTo>
                  <a:pt x="57912" y="0"/>
                </a:moveTo>
                <a:lnTo>
                  <a:pt x="28956" y="0"/>
                </a:lnTo>
                <a:lnTo>
                  <a:pt x="28956" y="200405"/>
                </a:lnTo>
                <a:lnTo>
                  <a:pt x="57912" y="200405"/>
                </a:lnTo>
                <a:lnTo>
                  <a:pt x="57912" y="0"/>
                </a:lnTo>
                <a:close/>
              </a:path>
              <a:path w="86995" h="273050">
                <a:moveTo>
                  <a:pt x="86867" y="185927"/>
                </a:moveTo>
                <a:lnTo>
                  <a:pt x="57912" y="185927"/>
                </a:lnTo>
                <a:lnTo>
                  <a:pt x="57912" y="200405"/>
                </a:lnTo>
                <a:lnTo>
                  <a:pt x="79628" y="200405"/>
                </a:lnTo>
                <a:lnTo>
                  <a:pt x="86867" y="185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51532" y="2242566"/>
            <a:ext cx="86995" cy="2087880"/>
          </a:xfrm>
          <a:custGeom>
            <a:avLst/>
            <a:gdLst/>
            <a:ahLst/>
            <a:cxnLst/>
            <a:rect l="l" t="t" r="r" b="b"/>
            <a:pathLst>
              <a:path w="86994" h="2087879">
                <a:moveTo>
                  <a:pt x="28956" y="2001012"/>
                </a:moveTo>
                <a:lnTo>
                  <a:pt x="0" y="2001012"/>
                </a:lnTo>
                <a:lnTo>
                  <a:pt x="43434" y="2087880"/>
                </a:lnTo>
                <a:lnTo>
                  <a:pt x="79629" y="2015490"/>
                </a:lnTo>
                <a:lnTo>
                  <a:pt x="28956" y="2015490"/>
                </a:lnTo>
                <a:lnTo>
                  <a:pt x="28956" y="2001012"/>
                </a:lnTo>
                <a:close/>
              </a:path>
              <a:path w="86994" h="2087879">
                <a:moveTo>
                  <a:pt x="57912" y="0"/>
                </a:moveTo>
                <a:lnTo>
                  <a:pt x="28956" y="0"/>
                </a:lnTo>
                <a:lnTo>
                  <a:pt x="28956" y="2015490"/>
                </a:lnTo>
                <a:lnTo>
                  <a:pt x="57912" y="2015490"/>
                </a:lnTo>
                <a:lnTo>
                  <a:pt x="57912" y="0"/>
                </a:lnTo>
                <a:close/>
              </a:path>
              <a:path w="86994" h="2087879">
                <a:moveTo>
                  <a:pt x="86868" y="2001012"/>
                </a:moveTo>
                <a:lnTo>
                  <a:pt x="57912" y="2001012"/>
                </a:lnTo>
                <a:lnTo>
                  <a:pt x="57912" y="2015490"/>
                </a:lnTo>
                <a:lnTo>
                  <a:pt x="79629" y="2015490"/>
                </a:lnTo>
                <a:lnTo>
                  <a:pt x="86868" y="2001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77161" y="3330702"/>
            <a:ext cx="6855459" cy="0"/>
          </a:xfrm>
          <a:custGeom>
            <a:avLst/>
            <a:gdLst/>
            <a:ahLst/>
            <a:cxnLst/>
            <a:rect l="l" t="t" r="r" b="b"/>
            <a:pathLst>
              <a:path w="6855459" h="0">
                <a:moveTo>
                  <a:pt x="0" y="0"/>
                </a:moveTo>
                <a:lnTo>
                  <a:pt x="6854952" y="0"/>
                </a:lnTo>
              </a:path>
            </a:pathLst>
          </a:custGeom>
          <a:ln w="289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944617" y="3784853"/>
            <a:ext cx="1036319" cy="5461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229870" marR="126364" indent="-96520">
              <a:lnSpc>
                <a:spcPts val="1800"/>
              </a:lnSpc>
              <a:spcBef>
                <a:spcPts val="25"/>
              </a:spcBef>
            </a:pPr>
            <a:r>
              <a:rPr dirty="0" sz="1500" spc="10" b="1">
                <a:latin typeface="Microsoft JhengHei"/>
                <a:cs typeface="Microsoft JhengHei"/>
              </a:rPr>
              <a:t>移动或调 出分段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7161" y="5237226"/>
            <a:ext cx="1435735" cy="72898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1770"/>
              </a:lnSpc>
            </a:pPr>
            <a:r>
              <a:rPr dirty="0" sz="1500" spc="10" b="1">
                <a:latin typeface="Microsoft JhengHei"/>
                <a:cs typeface="Microsoft JhengHei"/>
              </a:rPr>
              <a:t>与</a:t>
            </a:r>
            <a:r>
              <a:rPr dirty="0" sz="1500" b="1">
                <a:latin typeface="Times New Roman"/>
                <a:cs typeface="Times New Roman"/>
              </a:rPr>
              <a:t>S</a:t>
            </a:r>
            <a:r>
              <a:rPr dirty="0" sz="1500" spc="10" b="1">
                <a:latin typeface="Microsoft JhengHei"/>
                <a:cs typeface="Microsoft JhengHei"/>
              </a:rPr>
              <a:t>段末</a:t>
            </a:r>
            <a:r>
              <a:rPr dirty="0" sz="1500" b="1">
                <a:latin typeface="Microsoft JhengHei"/>
                <a:cs typeface="Microsoft JhengHei"/>
              </a:rPr>
              <a:t>端相邻</a:t>
            </a:r>
            <a:endParaRPr sz="1500">
              <a:latin typeface="Microsoft JhengHei"/>
              <a:cs typeface="Microsoft JhengHei"/>
            </a:endParaRPr>
          </a:p>
          <a:p>
            <a:pPr marL="429259" marR="41910" indent="-381000">
              <a:lnSpc>
                <a:spcPts val="1720"/>
              </a:lnSpc>
              <a:spcBef>
                <a:spcPts val="204"/>
              </a:spcBef>
            </a:pPr>
            <a:r>
              <a:rPr dirty="0" sz="1500" spc="10" b="1">
                <a:latin typeface="Microsoft JhengHei"/>
                <a:cs typeface="Microsoft JhengHei"/>
              </a:rPr>
              <a:t>的空闲</a:t>
            </a:r>
            <a:r>
              <a:rPr dirty="0" sz="1500" b="1">
                <a:latin typeface="Microsoft JhengHei"/>
                <a:cs typeface="Microsoft JhengHei"/>
              </a:rPr>
              <a:t>区长度满 </a:t>
            </a:r>
            <a:r>
              <a:rPr dirty="0" sz="1500" spc="10" b="1">
                <a:latin typeface="Microsoft JhengHei"/>
                <a:cs typeface="Microsoft JhengHei"/>
              </a:rPr>
              <a:t>足要求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31285" y="4330446"/>
            <a:ext cx="797560" cy="36131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9220">
              <a:lnSpc>
                <a:spcPts val="1760"/>
              </a:lnSpc>
            </a:pPr>
            <a:r>
              <a:rPr dirty="0" sz="1500" spc="10" b="1">
                <a:latin typeface="Microsoft JhengHei"/>
                <a:cs typeface="Microsoft JhengHei"/>
              </a:rPr>
              <a:t>地址错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56410" y="4330446"/>
            <a:ext cx="1277620" cy="36131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00660">
              <a:lnSpc>
                <a:spcPts val="1760"/>
              </a:lnSpc>
            </a:pPr>
            <a:r>
              <a:rPr dirty="0" sz="1500" b="1">
                <a:latin typeface="Times New Roman"/>
                <a:cs typeface="Times New Roman"/>
              </a:rPr>
              <a:t>S</a:t>
            </a:r>
            <a:r>
              <a:rPr dirty="0" sz="1500" spc="10" b="1">
                <a:latin typeface="Microsoft JhengHei"/>
                <a:cs typeface="Microsoft JhengHei"/>
              </a:rPr>
              <a:t>段可扩充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45691" y="4768342"/>
            <a:ext cx="215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Microsoft JhengHei"/>
                <a:cs typeface="Microsoft JhengHei"/>
              </a:rPr>
              <a:t>是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94966" y="5965697"/>
            <a:ext cx="0" cy="546100"/>
          </a:xfrm>
          <a:custGeom>
            <a:avLst/>
            <a:gdLst/>
            <a:ahLst/>
            <a:cxnLst/>
            <a:rect l="l" t="t" r="r" b="b"/>
            <a:pathLst>
              <a:path w="0" h="546100">
                <a:moveTo>
                  <a:pt x="0" y="0"/>
                </a:moveTo>
                <a:lnTo>
                  <a:pt x="0" y="54559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351532" y="4693158"/>
            <a:ext cx="86995" cy="544195"/>
          </a:xfrm>
          <a:custGeom>
            <a:avLst/>
            <a:gdLst/>
            <a:ahLst/>
            <a:cxnLst/>
            <a:rect l="l" t="t" r="r" b="b"/>
            <a:pathLst>
              <a:path w="86994" h="544195">
                <a:moveTo>
                  <a:pt x="28956" y="457200"/>
                </a:moveTo>
                <a:lnTo>
                  <a:pt x="0" y="457200"/>
                </a:lnTo>
                <a:lnTo>
                  <a:pt x="43434" y="544068"/>
                </a:lnTo>
                <a:lnTo>
                  <a:pt x="79629" y="471678"/>
                </a:lnTo>
                <a:lnTo>
                  <a:pt x="28956" y="471678"/>
                </a:lnTo>
                <a:lnTo>
                  <a:pt x="28956" y="457200"/>
                </a:lnTo>
                <a:close/>
              </a:path>
              <a:path w="86994" h="544195">
                <a:moveTo>
                  <a:pt x="57912" y="0"/>
                </a:moveTo>
                <a:lnTo>
                  <a:pt x="28956" y="0"/>
                </a:lnTo>
                <a:lnTo>
                  <a:pt x="28956" y="471678"/>
                </a:lnTo>
                <a:lnTo>
                  <a:pt x="57912" y="471678"/>
                </a:lnTo>
                <a:lnTo>
                  <a:pt x="57912" y="0"/>
                </a:lnTo>
                <a:close/>
              </a:path>
              <a:path w="86994" h="544195">
                <a:moveTo>
                  <a:pt x="86868" y="457200"/>
                </a:moveTo>
                <a:lnTo>
                  <a:pt x="57912" y="457200"/>
                </a:lnTo>
                <a:lnTo>
                  <a:pt x="57912" y="471678"/>
                </a:lnTo>
                <a:lnTo>
                  <a:pt x="79629" y="471678"/>
                </a:lnTo>
                <a:lnTo>
                  <a:pt x="86868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33522" y="4468367"/>
            <a:ext cx="398145" cy="86995"/>
          </a:xfrm>
          <a:custGeom>
            <a:avLst/>
            <a:gdLst/>
            <a:ahLst/>
            <a:cxnLst/>
            <a:rect l="l" t="t" r="r" b="b"/>
            <a:pathLst>
              <a:path w="398145" h="86995">
                <a:moveTo>
                  <a:pt x="310895" y="0"/>
                </a:moveTo>
                <a:lnTo>
                  <a:pt x="310895" y="86867"/>
                </a:lnTo>
                <a:lnTo>
                  <a:pt x="368807" y="57911"/>
                </a:lnTo>
                <a:lnTo>
                  <a:pt x="325374" y="57911"/>
                </a:lnTo>
                <a:lnTo>
                  <a:pt x="325374" y="28955"/>
                </a:lnTo>
                <a:lnTo>
                  <a:pt x="368808" y="28955"/>
                </a:lnTo>
                <a:lnTo>
                  <a:pt x="310895" y="0"/>
                </a:lnTo>
                <a:close/>
              </a:path>
              <a:path w="398145" h="86995">
                <a:moveTo>
                  <a:pt x="310895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310895" y="57911"/>
                </a:lnTo>
                <a:lnTo>
                  <a:pt x="310895" y="28955"/>
                </a:lnTo>
                <a:close/>
              </a:path>
              <a:path w="398145" h="86995">
                <a:moveTo>
                  <a:pt x="368808" y="28955"/>
                </a:moveTo>
                <a:lnTo>
                  <a:pt x="325374" y="28955"/>
                </a:lnTo>
                <a:lnTo>
                  <a:pt x="325374" y="57911"/>
                </a:lnTo>
                <a:lnTo>
                  <a:pt x="368807" y="57911"/>
                </a:lnTo>
                <a:lnTo>
                  <a:pt x="397763" y="43433"/>
                </a:lnTo>
                <a:lnTo>
                  <a:pt x="368808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698742" y="4879085"/>
            <a:ext cx="1434465" cy="36131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75920">
              <a:lnSpc>
                <a:spcPts val="1764"/>
              </a:lnSpc>
            </a:pPr>
            <a:r>
              <a:rPr dirty="0" sz="1500" spc="5" b="1">
                <a:latin typeface="Microsoft JhengHei"/>
                <a:cs typeface="Microsoft JhengHei"/>
              </a:rPr>
              <a:t>装入</a:t>
            </a:r>
            <a:r>
              <a:rPr dirty="0" sz="1500" b="1">
                <a:latin typeface="Times New Roman"/>
                <a:cs typeface="Times New Roman"/>
              </a:rPr>
              <a:t>S</a:t>
            </a:r>
            <a:r>
              <a:rPr dirty="0" sz="1500" b="1">
                <a:latin typeface="Microsoft JhengHei"/>
                <a:cs typeface="Microsoft JhengHei"/>
              </a:rPr>
              <a:t>段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98742" y="6421372"/>
            <a:ext cx="1434465" cy="36131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42875">
              <a:lnSpc>
                <a:spcPts val="1764"/>
              </a:lnSpc>
            </a:pPr>
            <a:r>
              <a:rPr dirty="0" sz="1500" spc="10" b="1">
                <a:latin typeface="Microsoft JhengHei"/>
                <a:cs typeface="Microsoft JhengHei"/>
              </a:rPr>
              <a:t>重新启</a:t>
            </a:r>
            <a:r>
              <a:rPr dirty="0" sz="1500" b="1">
                <a:latin typeface="Microsoft JhengHei"/>
                <a:cs typeface="Microsoft JhengHei"/>
              </a:rPr>
              <a:t>动指令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373111" y="4330446"/>
            <a:ext cx="86995" cy="544195"/>
          </a:xfrm>
          <a:custGeom>
            <a:avLst/>
            <a:gdLst/>
            <a:ahLst/>
            <a:cxnLst/>
            <a:rect l="l" t="t" r="r" b="b"/>
            <a:pathLst>
              <a:path w="86995" h="544195">
                <a:moveTo>
                  <a:pt x="28956" y="457199"/>
                </a:moveTo>
                <a:lnTo>
                  <a:pt x="0" y="457199"/>
                </a:lnTo>
                <a:lnTo>
                  <a:pt x="43434" y="544067"/>
                </a:lnTo>
                <a:lnTo>
                  <a:pt x="79628" y="471677"/>
                </a:lnTo>
                <a:lnTo>
                  <a:pt x="28956" y="471677"/>
                </a:lnTo>
                <a:lnTo>
                  <a:pt x="28956" y="457199"/>
                </a:lnTo>
                <a:close/>
              </a:path>
              <a:path w="86995" h="544195">
                <a:moveTo>
                  <a:pt x="57912" y="0"/>
                </a:moveTo>
                <a:lnTo>
                  <a:pt x="28956" y="0"/>
                </a:lnTo>
                <a:lnTo>
                  <a:pt x="28956" y="471677"/>
                </a:lnTo>
                <a:lnTo>
                  <a:pt x="57912" y="471677"/>
                </a:lnTo>
                <a:lnTo>
                  <a:pt x="57912" y="0"/>
                </a:lnTo>
                <a:close/>
              </a:path>
              <a:path w="86995" h="544195">
                <a:moveTo>
                  <a:pt x="86868" y="457199"/>
                </a:moveTo>
                <a:lnTo>
                  <a:pt x="57912" y="457199"/>
                </a:lnTo>
                <a:lnTo>
                  <a:pt x="57912" y="471677"/>
                </a:lnTo>
                <a:lnTo>
                  <a:pt x="79628" y="471677"/>
                </a:lnTo>
                <a:lnTo>
                  <a:pt x="86868" y="457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698742" y="5604509"/>
            <a:ext cx="1434465" cy="54102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238760" marR="81915" indent="-149860">
              <a:lnSpc>
                <a:spcPts val="1800"/>
              </a:lnSpc>
              <a:spcBef>
                <a:spcPts val="25"/>
              </a:spcBef>
            </a:pPr>
            <a:r>
              <a:rPr dirty="0" sz="1500" spc="10" b="1">
                <a:latin typeface="Microsoft JhengHei"/>
                <a:cs typeface="Microsoft JhengHei"/>
              </a:rPr>
              <a:t>调整</a:t>
            </a:r>
            <a:r>
              <a:rPr dirty="0" sz="1500" b="1">
                <a:latin typeface="Times New Roman"/>
                <a:cs typeface="Times New Roman"/>
              </a:rPr>
              <a:t>S</a:t>
            </a:r>
            <a:r>
              <a:rPr dirty="0" sz="1500" spc="10" b="1">
                <a:latin typeface="Microsoft JhengHei"/>
                <a:cs typeface="Microsoft JhengHei"/>
              </a:rPr>
              <a:t>段</a:t>
            </a:r>
            <a:r>
              <a:rPr dirty="0" sz="1500" b="1">
                <a:latin typeface="Microsoft JhengHei"/>
                <a:cs typeface="Microsoft JhengHei"/>
              </a:rPr>
              <a:t>段表及 </a:t>
            </a:r>
            <a:r>
              <a:rPr dirty="0" sz="1500" spc="10" b="1">
                <a:latin typeface="Microsoft JhengHei"/>
                <a:cs typeface="Microsoft JhengHei"/>
              </a:rPr>
              <a:t>主存分</a:t>
            </a:r>
            <a:r>
              <a:rPr dirty="0" sz="1500" b="1">
                <a:latin typeface="Microsoft JhengHei"/>
                <a:cs typeface="Microsoft JhengHei"/>
              </a:rPr>
              <a:t>配表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73111" y="5241797"/>
            <a:ext cx="86995" cy="360045"/>
          </a:xfrm>
          <a:custGeom>
            <a:avLst/>
            <a:gdLst/>
            <a:ahLst/>
            <a:cxnLst/>
            <a:rect l="l" t="t" r="r" b="b"/>
            <a:pathLst>
              <a:path w="86995" h="360045">
                <a:moveTo>
                  <a:pt x="28956" y="272795"/>
                </a:moveTo>
                <a:lnTo>
                  <a:pt x="0" y="272795"/>
                </a:lnTo>
                <a:lnTo>
                  <a:pt x="43434" y="359663"/>
                </a:lnTo>
                <a:lnTo>
                  <a:pt x="79628" y="287273"/>
                </a:lnTo>
                <a:lnTo>
                  <a:pt x="28956" y="287273"/>
                </a:lnTo>
                <a:lnTo>
                  <a:pt x="28956" y="272795"/>
                </a:lnTo>
                <a:close/>
              </a:path>
              <a:path w="86995" h="360045">
                <a:moveTo>
                  <a:pt x="57912" y="0"/>
                </a:moveTo>
                <a:lnTo>
                  <a:pt x="28956" y="0"/>
                </a:lnTo>
                <a:lnTo>
                  <a:pt x="28956" y="287273"/>
                </a:lnTo>
                <a:lnTo>
                  <a:pt x="57912" y="287273"/>
                </a:lnTo>
                <a:lnTo>
                  <a:pt x="57912" y="0"/>
                </a:lnTo>
                <a:close/>
              </a:path>
              <a:path w="86995" h="360045">
                <a:moveTo>
                  <a:pt x="86868" y="272795"/>
                </a:moveTo>
                <a:lnTo>
                  <a:pt x="57912" y="272795"/>
                </a:lnTo>
                <a:lnTo>
                  <a:pt x="57912" y="287273"/>
                </a:lnTo>
                <a:lnTo>
                  <a:pt x="79628" y="287273"/>
                </a:lnTo>
                <a:lnTo>
                  <a:pt x="86868" y="272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373111" y="6148578"/>
            <a:ext cx="86995" cy="273050"/>
          </a:xfrm>
          <a:custGeom>
            <a:avLst/>
            <a:gdLst/>
            <a:ahLst/>
            <a:cxnLst/>
            <a:rect l="l" t="t" r="r" b="b"/>
            <a:pathLst>
              <a:path w="86995" h="273050">
                <a:moveTo>
                  <a:pt x="28956" y="185928"/>
                </a:moveTo>
                <a:lnTo>
                  <a:pt x="0" y="185928"/>
                </a:lnTo>
                <a:lnTo>
                  <a:pt x="43434" y="272796"/>
                </a:lnTo>
                <a:lnTo>
                  <a:pt x="79628" y="200406"/>
                </a:lnTo>
                <a:lnTo>
                  <a:pt x="28956" y="200406"/>
                </a:lnTo>
                <a:lnTo>
                  <a:pt x="28956" y="185928"/>
                </a:lnTo>
                <a:close/>
              </a:path>
              <a:path w="86995" h="273050">
                <a:moveTo>
                  <a:pt x="57912" y="0"/>
                </a:moveTo>
                <a:lnTo>
                  <a:pt x="28956" y="0"/>
                </a:lnTo>
                <a:lnTo>
                  <a:pt x="28956" y="200406"/>
                </a:lnTo>
                <a:lnTo>
                  <a:pt x="57912" y="200406"/>
                </a:lnTo>
                <a:lnTo>
                  <a:pt x="57912" y="0"/>
                </a:lnTo>
                <a:close/>
              </a:path>
              <a:path w="86995" h="273050">
                <a:moveTo>
                  <a:pt x="86868" y="185928"/>
                </a:moveTo>
                <a:lnTo>
                  <a:pt x="57912" y="185928"/>
                </a:lnTo>
                <a:lnTo>
                  <a:pt x="57912" y="200406"/>
                </a:lnTo>
                <a:lnTo>
                  <a:pt x="79628" y="200406"/>
                </a:lnTo>
                <a:lnTo>
                  <a:pt x="86868" y="185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80938" y="4015740"/>
            <a:ext cx="478790" cy="86995"/>
          </a:xfrm>
          <a:custGeom>
            <a:avLst/>
            <a:gdLst/>
            <a:ahLst/>
            <a:cxnLst/>
            <a:rect l="l" t="t" r="r" b="b"/>
            <a:pathLst>
              <a:path w="478789" h="86995">
                <a:moveTo>
                  <a:pt x="86867" y="0"/>
                </a:moveTo>
                <a:lnTo>
                  <a:pt x="0" y="43434"/>
                </a:lnTo>
                <a:lnTo>
                  <a:pt x="86867" y="86868"/>
                </a:lnTo>
                <a:lnTo>
                  <a:pt x="86867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7" y="28956"/>
                </a:lnTo>
                <a:lnTo>
                  <a:pt x="86867" y="0"/>
                </a:lnTo>
                <a:close/>
              </a:path>
              <a:path w="478789" h="86995">
                <a:moveTo>
                  <a:pt x="86867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7" y="57912"/>
                </a:lnTo>
                <a:lnTo>
                  <a:pt x="86867" y="28956"/>
                </a:lnTo>
                <a:close/>
              </a:path>
              <a:path w="478789" h="86995">
                <a:moveTo>
                  <a:pt x="478536" y="28956"/>
                </a:moveTo>
                <a:lnTo>
                  <a:pt x="86867" y="28956"/>
                </a:lnTo>
                <a:lnTo>
                  <a:pt x="86867" y="57912"/>
                </a:lnTo>
                <a:lnTo>
                  <a:pt x="478536" y="57912"/>
                </a:lnTo>
                <a:lnTo>
                  <a:pt x="478536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738109" y="3406267"/>
            <a:ext cx="79375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0" b="1">
                <a:latin typeface="Microsoft JhengHei"/>
                <a:cs typeface="Microsoft JhengHei"/>
              </a:rPr>
              <a:t>操作系统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28761" y="2860040"/>
            <a:ext cx="4095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0" b="1">
                <a:latin typeface="Microsoft JhengHei"/>
                <a:cs typeface="Microsoft JhengHei"/>
              </a:rPr>
              <a:t>硬件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6082" y="153162"/>
            <a:ext cx="1912620" cy="360045"/>
          </a:xfrm>
          <a:custGeom>
            <a:avLst/>
            <a:gdLst/>
            <a:ahLst/>
            <a:cxnLst/>
            <a:rect l="l" t="t" r="r" b="b"/>
            <a:pathLst>
              <a:path w="1912620" h="360045">
                <a:moveTo>
                  <a:pt x="0" y="359664"/>
                </a:moveTo>
                <a:lnTo>
                  <a:pt x="1912619" y="359664"/>
                </a:lnTo>
                <a:lnTo>
                  <a:pt x="1912619" y="0"/>
                </a:lnTo>
                <a:lnTo>
                  <a:pt x="0" y="0"/>
                </a:lnTo>
                <a:lnTo>
                  <a:pt x="0" y="35966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815078" y="135128"/>
            <a:ext cx="12160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0" b="1">
                <a:latin typeface="Microsoft JhengHei"/>
                <a:cs typeface="Microsoft JhengHei"/>
              </a:rPr>
              <a:t>访问</a:t>
            </a:r>
            <a:r>
              <a:rPr dirty="0" sz="1500" b="1">
                <a:latin typeface="Times New Roman"/>
                <a:cs typeface="Times New Roman"/>
              </a:rPr>
              <a:t>S</a:t>
            </a:r>
            <a:r>
              <a:rPr dirty="0" sz="1500" spc="10" b="1">
                <a:latin typeface="Microsoft JhengHei"/>
                <a:cs typeface="Microsoft JhengHei"/>
              </a:rPr>
              <a:t>段</a:t>
            </a:r>
            <a:r>
              <a:rPr dirty="0" sz="1500" spc="-5" b="1">
                <a:latin typeface="Times New Roman"/>
                <a:cs typeface="Times New Roman"/>
              </a:rPr>
              <a:t>B</a:t>
            </a:r>
            <a:r>
              <a:rPr dirty="0" sz="1500" b="1">
                <a:latin typeface="Microsoft JhengHei"/>
                <a:cs typeface="Microsoft JhengHei"/>
              </a:rPr>
              <a:t>单元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379720" y="515873"/>
            <a:ext cx="86995" cy="273050"/>
          </a:xfrm>
          <a:custGeom>
            <a:avLst/>
            <a:gdLst/>
            <a:ahLst/>
            <a:cxnLst/>
            <a:rect l="l" t="t" r="r" b="b"/>
            <a:pathLst>
              <a:path w="86995" h="273050">
                <a:moveTo>
                  <a:pt x="28955" y="185927"/>
                </a:moveTo>
                <a:lnTo>
                  <a:pt x="0" y="185927"/>
                </a:lnTo>
                <a:lnTo>
                  <a:pt x="43433" y="272796"/>
                </a:lnTo>
                <a:lnTo>
                  <a:pt x="79628" y="200405"/>
                </a:lnTo>
                <a:lnTo>
                  <a:pt x="28955" y="200405"/>
                </a:lnTo>
                <a:lnTo>
                  <a:pt x="28955" y="185927"/>
                </a:lnTo>
                <a:close/>
              </a:path>
              <a:path w="86995" h="273050">
                <a:moveTo>
                  <a:pt x="57912" y="0"/>
                </a:moveTo>
                <a:lnTo>
                  <a:pt x="28955" y="0"/>
                </a:lnTo>
                <a:lnTo>
                  <a:pt x="28955" y="200405"/>
                </a:lnTo>
                <a:lnTo>
                  <a:pt x="57912" y="200405"/>
                </a:lnTo>
                <a:lnTo>
                  <a:pt x="57912" y="0"/>
                </a:lnTo>
                <a:close/>
              </a:path>
              <a:path w="86995" h="273050">
                <a:moveTo>
                  <a:pt x="86867" y="185927"/>
                </a:moveTo>
                <a:lnTo>
                  <a:pt x="57912" y="185927"/>
                </a:lnTo>
                <a:lnTo>
                  <a:pt x="57912" y="200405"/>
                </a:lnTo>
                <a:lnTo>
                  <a:pt x="79628" y="200405"/>
                </a:lnTo>
                <a:lnTo>
                  <a:pt x="86867" y="185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122167" y="4042359"/>
            <a:ext cx="21653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Microsoft JhengHei"/>
                <a:cs typeface="Microsoft JhengHei"/>
              </a:rPr>
              <a:t>否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386834" y="1876805"/>
            <a:ext cx="1435735" cy="364490"/>
          </a:xfrm>
          <a:custGeom>
            <a:avLst/>
            <a:gdLst/>
            <a:ahLst/>
            <a:cxnLst/>
            <a:rect l="l" t="t" r="r" b="b"/>
            <a:pathLst>
              <a:path w="1435735" h="364489">
                <a:moveTo>
                  <a:pt x="0" y="364236"/>
                </a:moveTo>
                <a:lnTo>
                  <a:pt x="1435608" y="364236"/>
                </a:lnTo>
                <a:lnTo>
                  <a:pt x="1435608" y="0"/>
                </a:lnTo>
                <a:lnTo>
                  <a:pt x="0" y="0"/>
                </a:lnTo>
                <a:lnTo>
                  <a:pt x="0" y="36423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4386834" y="1876805"/>
            <a:ext cx="1435735" cy="36449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42875">
              <a:lnSpc>
                <a:spcPts val="1764"/>
              </a:lnSpc>
            </a:pPr>
            <a:r>
              <a:rPr dirty="0" sz="1500" spc="10" b="1">
                <a:latin typeface="Microsoft JhengHei"/>
                <a:cs typeface="Microsoft JhengHei"/>
              </a:rPr>
              <a:t>符合存</a:t>
            </a:r>
            <a:r>
              <a:rPr dirty="0" sz="1500" b="1">
                <a:latin typeface="Microsoft JhengHei"/>
                <a:cs typeface="Microsoft JhengHei"/>
              </a:rPr>
              <a:t>取权限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33522" y="2423922"/>
            <a:ext cx="1432560" cy="36131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36854">
              <a:lnSpc>
                <a:spcPts val="1760"/>
              </a:lnSpc>
            </a:pPr>
            <a:r>
              <a:rPr dirty="0" sz="1500" spc="10" b="1">
                <a:latin typeface="Microsoft JhengHei"/>
                <a:cs typeface="Microsoft JhengHei"/>
              </a:rPr>
              <a:t>发保护</a:t>
            </a:r>
            <a:r>
              <a:rPr dirty="0" sz="1500" b="1">
                <a:latin typeface="Microsoft JhengHei"/>
                <a:cs typeface="Microsoft JhengHei"/>
              </a:rPr>
              <a:t>中断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822441" y="2059685"/>
            <a:ext cx="637540" cy="0"/>
          </a:xfrm>
          <a:custGeom>
            <a:avLst/>
            <a:gdLst/>
            <a:ahLst/>
            <a:cxnLst/>
            <a:rect l="l" t="t" r="r" b="b"/>
            <a:pathLst>
              <a:path w="637539" h="0">
                <a:moveTo>
                  <a:pt x="0" y="0"/>
                </a:moveTo>
                <a:lnTo>
                  <a:pt x="63703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416040" y="2059685"/>
            <a:ext cx="86995" cy="364490"/>
          </a:xfrm>
          <a:custGeom>
            <a:avLst/>
            <a:gdLst/>
            <a:ahLst/>
            <a:cxnLst/>
            <a:rect l="l" t="t" r="r" b="b"/>
            <a:pathLst>
              <a:path w="86995" h="364489">
                <a:moveTo>
                  <a:pt x="28956" y="277367"/>
                </a:moveTo>
                <a:lnTo>
                  <a:pt x="0" y="277367"/>
                </a:lnTo>
                <a:lnTo>
                  <a:pt x="43434" y="364236"/>
                </a:lnTo>
                <a:lnTo>
                  <a:pt x="79628" y="291846"/>
                </a:lnTo>
                <a:lnTo>
                  <a:pt x="28956" y="291846"/>
                </a:lnTo>
                <a:lnTo>
                  <a:pt x="28956" y="277367"/>
                </a:lnTo>
                <a:close/>
              </a:path>
              <a:path w="86995" h="364489">
                <a:moveTo>
                  <a:pt x="57912" y="0"/>
                </a:moveTo>
                <a:lnTo>
                  <a:pt x="28956" y="0"/>
                </a:lnTo>
                <a:lnTo>
                  <a:pt x="28956" y="291846"/>
                </a:lnTo>
                <a:lnTo>
                  <a:pt x="57912" y="291846"/>
                </a:lnTo>
                <a:lnTo>
                  <a:pt x="57912" y="0"/>
                </a:lnTo>
                <a:close/>
              </a:path>
              <a:path w="86995" h="364489">
                <a:moveTo>
                  <a:pt x="86867" y="277367"/>
                </a:moveTo>
                <a:lnTo>
                  <a:pt x="57912" y="277367"/>
                </a:lnTo>
                <a:lnTo>
                  <a:pt x="57912" y="291846"/>
                </a:lnTo>
                <a:lnTo>
                  <a:pt x="79628" y="291846"/>
                </a:lnTo>
                <a:lnTo>
                  <a:pt x="86867" y="277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991225" y="1678685"/>
            <a:ext cx="215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Microsoft JhengHei"/>
                <a:cs typeface="Microsoft JhengHei"/>
              </a:rPr>
              <a:t>是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19220" y="1770634"/>
            <a:ext cx="215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Microsoft JhengHei"/>
                <a:cs typeface="Microsoft JhengHei"/>
              </a:rPr>
              <a:t>否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748278" y="2059685"/>
            <a:ext cx="638810" cy="0"/>
          </a:xfrm>
          <a:custGeom>
            <a:avLst/>
            <a:gdLst/>
            <a:ahLst/>
            <a:cxnLst/>
            <a:rect l="l" t="t" r="r" b="b"/>
            <a:pathLst>
              <a:path w="638810" h="0">
                <a:moveTo>
                  <a:pt x="0" y="0"/>
                </a:moveTo>
                <a:lnTo>
                  <a:pt x="63855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704844" y="2059685"/>
            <a:ext cx="86995" cy="364490"/>
          </a:xfrm>
          <a:custGeom>
            <a:avLst/>
            <a:gdLst/>
            <a:ahLst/>
            <a:cxnLst/>
            <a:rect l="l" t="t" r="r" b="b"/>
            <a:pathLst>
              <a:path w="86995" h="364489">
                <a:moveTo>
                  <a:pt x="28955" y="277367"/>
                </a:moveTo>
                <a:lnTo>
                  <a:pt x="0" y="277367"/>
                </a:lnTo>
                <a:lnTo>
                  <a:pt x="43433" y="364236"/>
                </a:lnTo>
                <a:lnTo>
                  <a:pt x="79628" y="291846"/>
                </a:lnTo>
                <a:lnTo>
                  <a:pt x="28955" y="291846"/>
                </a:lnTo>
                <a:lnTo>
                  <a:pt x="28955" y="277367"/>
                </a:lnTo>
                <a:close/>
              </a:path>
              <a:path w="86995" h="364489">
                <a:moveTo>
                  <a:pt x="57911" y="0"/>
                </a:moveTo>
                <a:lnTo>
                  <a:pt x="28955" y="0"/>
                </a:lnTo>
                <a:lnTo>
                  <a:pt x="28955" y="291846"/>
                </a:lnTo>
                <a:lnTo>
                  <a:pt x="57911" y="291846"/>
                </a:lnTo>
                <a:lnTo>
                  <a:pt x="57911" y="0"/>
                </a:lnTo>
                <a:close/>
              </a:path>
              <a:path w="86995" h="364489">
                <a:moveTo>
                  <a:pt x="86867" y="277367"/>
                </a:moveTo>
                <a:lnTo>
                  <a:pt x="57911" y="277367"/>
                </a:lnTo>
                <a:lnTo>
                  <a:pt x="57911" y="291846"/>
                </a:lnTo>
                <a:lnTo>
                  <a:pt x="79628" y="291846"/>
                </a:lnTo>
                <a:lnTo>
                  <a:pt x="86867" y="277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704844" y="2785110"/>
            <a:ext cx="86995" cy="820419"/>
          </a:xfrm>
          <a:custGeom>
            <a:avLst/>
            <a:gdLst/>
            <a:ahLst/>
            <a:cxnLst/>
            <a:rect l="l" t="t" r="r" b="b"/>
            <a:pathLst>
              <a:path w="86995" h="820420">
                <a:moveTo>
                  <a:pt x="28955" y="733043"/>
                </a:moveTo>
                <a:lnTo>
                  <a:pt x="0" y="733043"/>
                </a:lnTo>
                <a:lnTo>
                  <a:pt x="43433" y="819912"/>
                </a:lnTo>
                <a:lnTo>
                  <a:pt x="79628" y="747522"/>
                </a:lnTo>
                <a:lnTo>
                  <a:pt x="28955" y="747522"/>
                </a:lnTo>
                <a:lnTo>
                  <a:pt x="28955" y="733043"/>
                </a:lnTo>
                <a:close/>
              </a:path>
              <a:path w="86995" h="820420">
                <a:moveTo>
                  <a:pt x="57911" y="0"/>
                </a:moveTo>
                <a:lnTo>
                  <a:pt x="28955" y="0"/>
                </a:lnTo>
                <a:lnTo>
                  <a:pt x="28955" y="747522"/>
                </a:lnTo>
                <a:lnTo>
                  <a:pt x="57911" y="747522"/>
                </a:lnTo>
                <a:lnTo>
                  <a:pt x="57911" y="0"/>
                </a:lnTo>
                <a:close/>
              </a:path>
              <a:path w="86995" h="820420">
                <a:moveTo>
                  <a:pt x="86867" y="733043"/>
                </a:moveTo>
                <a:lnTo>
                  <a:pt x="57911" y="733043"/>
                </a:lnTo>
                <a:lnTo>
                  <a:pt x="57911" y="747522"/>
                </a:lnTo>
                <a:lnTo>
                  <a:pt x="79628" y="747522"/>
                </a:lnTo>
                <a:lnTo>
                  <a:pt x="86867" y="733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6777990" y="788669"/>
            <a:ext cx="1275715" cy="36131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0020">
              <a:lnSpc>
                <a:spcPts val="1755"/>
              </a:lnSpc>
            </a:pPr>
            <a:r>
              <a:rPr dirty="0" sz="1500" spc="10" b="1">
                <a:latin typeface="Microsoft JhengHei"/>
                <a:cs typeface="Microsoft JhengHei"/>
              </a:rPr>
              <a:t>发缺段</a:t>
            </a:r>
            <a:r>
              <a:rPr dirty="0" sz="1500" b="1">
                <a:latin typeface="Microsoft JhengHei"/>
                <a:cs typeface="Microsoft JhengHei"/>
              </a:rPr>
              <a:t>中断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192017" y="3605021"/>
            <a:ext cx="1115695" cy="360045"/>
          </a:xfrm>
          <a:custGeom>
            <a:avLst/>
            <a:gdLst/>
            <a:ahLst/>
            <a:cxnLst/>
            <a:rect l="l" t="t" r="r" b="b"/>
            <a:pathLst>
              <a:path w="1115695" h="360045">
                <a:moveTo>
                  <a:pt x="0" y="359663"/>
                </a:moveTo>
                <a:lnTo>
                  <a:pt x="1115568" y="359663"/>
                </a:lnTo>
                <a:lnTo>
                  <a:pt x="1115568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352546" y="3586988"/>
            <a:ext cx="79375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0" b="1">
                <a:latin typeface="Microsoft JhengHei"/>
                <a:cs typeface="Microsoft JhengHei"/>
              </a:rPr>
              <a:t>非法存取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360546" y="5130546"/>
            <a:ext cx="215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Microsoft JhengHei"/>
                <a:cs typeface="Microsoft JhengHei"/>
              </a:rPr>
              <a:t>否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459473" y="3784853"/>
            <a:ext cx="1912620" cy="546100"/>
          </a:xfrm>
          <a:custGeom>
            <a:avLst/>
            <a:gdLst/>
            <a:ahLst/>
            <a:cxnLst/>
            <a:rect l="l" t="t" r="r" b="b"/>
            <a:pathLst>
              <a:path w="1912620" h="546100">
                <a:moveTo>
                  <a:pt x="0" y="545592"/>
                </a:moveTo>
                <a:lnTo>
                  <a:pt x="1912620" y="545592"/>
                </a:lnTo>
                <a:lnTo>
                  <a:pt x="1912620" y="0"/>
                </a:lnTo>
                <a:lnTo>
                  <a:pt x="0" y="0"/>
                </a:lnTo>
                <a:lnTo>
                  <a:pt x="0" y="54559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6488938" y="3768090"/>
            <a:ext cx="18516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0"/>
              </a:spcBef>
            </a:pPr>
            <a:r>
              <a:rPr dirty="0" sz="1500" spc="10" b="1">
                <a:latin typeface="Microsoft JhengHei"/>
                <a:cs typeface="Microsoft JhengHei"/>
              </a:rPr>
              <a:t>主存中</a:t>
            </a:r>
            <a:r>
              <a:rPr dirty="0" sz="1500" b="1">
                <a:latin typeface="Microsoft JhengHei"/>
                <a:cs typeface="Microsoft JhengHei"/>
              </a:rPr>
              <a:t>有满</a:t>
            </a:r>
            <a:r>
              <a:rPr dirty="0" sz="1500" spc="5" b="1">
                <a:latin typeface="Microsoft JhengHei"/>
                <a:cs typeface="Microsoft JhengHei"/>
              </a:rPr>
              <a:t>足</a:t>
            </a:r>
            <a:r>
              <a:rPr dirty="0" sz="1500" b="1">
                <a:latin typeface="Times New Roman"/>
                <a:cs typeface="Times New Roman"/>
              </a:rPr>
              <a:t>S</a:t>
            </a:r>
            <a:r>
              <a:rPr dirty="0" sz="1500" b="1">
                <a:latin typeface="Microsoft JhengHei"/>
                <a:cs typeface="Microsoft JhengHei"/>
              </a:rPr>
              <a:t>段长度 </a:t>
            </a:r>
            <a:r>
              <a:rPr dirty="0" sz="1500" spc="10" b="1">
                <a:latin typeface="Microsoft JhengHei"/>
                <a:cs typeface="Microsoft JhengHei"/>
              </a:rPr>
              <a:t>的连续</a:t>
            </a:r>
            <a:r>
              <a:rPr dirty="0" sz="1500" b="1">
                <a:latin typeface="Microsoft JhengHei"/>
                <a:cs typeface="Microsoft JhengHei"/>
              </a:rPr>
              <a:t>空闲区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585329" y="4495292"/>
            <a:ext cx="215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Microsoft JhengHei"/>
                <a:cs typeface="Microsoft JhengHei"/>
              </a:rPr>
              <a:t>是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151626" y="3677539"/>
            <a:ext cx="215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Microsoft JhengHei"/>
                <a:cs typeface="Microsoft JhengHei"/>
              </a:rPr>
              <a:t>否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112770" y="5558028"/>
            <a:ext cx="1115695" cy="86995"/>
          </a:xfrm>
          <a:custGeom>
            <a:avLst/>
            <a:gdLst/>
            <a:ahLst/>
            <a:cxnLst/>
            <a:rect l="l" t="t" r="r" b="b"/>
            <a:pathLst>
              <a:path w="1115695" h="86995">
                <a:moveTo>
                  <a:pt x="1028700" y="0"/>
                </a:moveTo>
                <a:lnTo>
                  <a:pt x="1028700" y="86868"/>
                </a:lnTo>
                <a:lnTo>
                  <a:pt x="1086612" y="57912"/>
                </a:lnTo>
                <a:lnTo>
                  <a:pt x="1043178" y="57912"/>
                </a:lnTo>
                <a:lnTo>
                  <a:pt x="1043178" y="28956"/>
                </a:lnTo>
                <a:lnTo>
                  <a:pt x="1086612" y="28956"/>
                </a:lnTo>
                <a:lnTo>
                  <a:pt x="1028700" y="0"/>
                </a:lnTo>
                <a:close/>
              </a:path>
              <a:path w="1115695" h="86995">
                <a:moveTo>
                  <a:pt x="1028700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028700" y="57912"/>
                </a:lnTo>
                <a:lnTo>
                  <a:pt x="1028700" y="28956"/>
                </a:lnTo>
                <a:close/>
              </a:path>
              <a:path w="1115695" h="86995">
                <a:moveTo>
                  <a:pt x="1086612" y="28956"/>
                </a:moveTo>
                <a:lnTo>
                  <a:pt x="1043178" y="28956"/>
                </a:lnTo>
                <a:lnTo>
                  <a:pt x="1043178" y="57912"/>
                </a:lnTo>
                <a:lnTo>
                  <a:pt x="1086612" y="57912"/>
                </a:lnTo>
                <a:lnTo>
                  <a:pt x="1115568" y="43434"/>
                </a:lnTo>
                <a:lnTo>
                  <a:pt x="108661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1924939" y="6040323"/>
            <a:ext cx="215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Microsoft JhengHei"/>
                <a:cs typeface="Microsoft JhengHei"/>
              </a:rPr>
              <a:t>是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394966" y="6511290"/>
            <a:ext cx="3904615" cy="0"/>
          </a:xfrm>
          <a:custGeom>
            <a:avLst/>
            <a:gdLst/>
            <a:ahLst/>
            <a:cxnLst/>
            <a:rect l="l" t="t" r="r" b="b"/>
            <a:pathLst>
              <a:path w="3904615" h="0">
                <a:moveTo>
                  <a:pt x="0" y="0"/>
                </a:moveTo>
                <a:lnTo>
                  <a:pt x="390448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299453" y="5420105"/>
            <a:ext cx="0" cy="1091565"/>
          </a:xfrm>
          <a:custGeom>
            <a:avLst/>
            <a:gdLst/>
            <a:ahLst/>
            <a:cxnLst/>
            <a:rect l="l" t="t" r="r" b="b"/>
            <a:pathLst>
              <a:path w="0" h="1091565">
                <a:moveTo>
                  <a:pt x="0" y="1091184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299453" y="5376671"/>
            <a:ext cx="1117600" cy="86995"/>
          </a:xfrm>
          <a:custGeom>
            <a:avLst/>
            <a:gdLst/>
            <a:ahLst/>
            <a:cxnLst/>
            <a:rect l="l" t="t" r="r" b="b"/>
            <a:pathLst>
              <a:path w="1117600" h="86995">
                <a:moveTo>
                  <a:pt x="1030224" y="0"/>
                </a:moveTo>
                <a:lnTo>
                  <a:pt x="1030224" y="86867"/>
                </a:lnTo>
                <a:lnTo>
                  <a:pt x="1088136" y="57911"/>
                </a:lnTo>
                <a:lnTo>
                  <a:pt x="1044701" y="57911"/>
                </a:lnTo>
                <a:lnTo>
                  <a:pt x="1044701" y="28955"/>
                </a:lnTo>
                <a:lnTo>
                  <a:pt x="1088136" y="28955"/>
                </a:lnTo>
                <a:lnTo>
                  <a:pt x="1030224" y="0"/>
                </a:lnTo>
                <a:close/>
              </a:path>
              <a:path w="1117600" h="86995">
                <a:moveTo>
                  <a:pt x="1030224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1030224" y="57911"/>
                </a:lnTo>
                <a:lnTo>
                  <a:pt x="1030224" y="28955"/>
                </a:lnTo>
                <a:close/>
              </a:path>
              <a:path w="1117600" h="86995">
                <a:moveTo>
                  <a:pt x="1088136" y="28955"/>
                </a:moveTo>
                <a:lnTo>
                  <a:pt x="1044701" y="28955"/>
                </a:lnTo>
                <a:lnTo>
                  <a:pt x="1044701" y="57911"/>
                </a:lnTo>
                <a:lnTo>
                  <a:pt x="1088136" y="57911"/>
                </a:lnTo>
                <a:lnTo>
                  <a:pt x="1117092" y="43433"/>
                </a:lnTo>
                <a:lnTo>
                  <a:pt x="1088136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502402" y="4330446"/>
            <a:ext cx="0" cy="273050"/>
          </a:xfrm>
          <a:custGeom>
            <a:avLst/>
            <a:gdLst/>
            <a:ahLst/>
            <a:cxnLst/>
            <a:rect l="l" t="t" r="r" b="b"/>
            <a:pathLst>
              <a:path w="0" h="273050">
                <a:moveTo>
                  <a:pt x="0" y="0"/>
                </a:moveTo>
                <a:lnTo>
                  <a:pt x="0" y="27279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502402" y="4559808"/>
            <a:ext cx="1914525" cy="86995"/>
          </a:xfrm>
          <a:custGeom>
            <a:avLst/>
            <a:gdLst/>
            <a:ahLst/>
            <a:cxnLst/>
            <a:rect l="l" t="t" r="r" b="b"/>
            <a:pathLst>
              <a:path w="1914525" h="86995">
                <a:moveTo>
                  <a:pt x="1827276" y="0"/>
                </a:moveTo>
                <a:lnTo>
                  <a:pt x="1827276" y="86868"/>
                </a:lnTo>
                <a:lnTo>
                  <a:pt x="1885188" y="57912"/>
                </a:lnTo>
                <a:lnTo>
                  <a:pt x="1841753" y="57912"/>
                </a:lnTo>
                <a:lnTo>
                  <a:pt x="1841753" y="28956"/>
                </a:lnTo>
                <a:lnTo>
                  <a:pt x="1885188" y="28956"/>
                </a:lnTo>
                <a:lnTo>
                  <a:pt x="1827276" y="0"/>
                </a:lnTo>
                <a:close/>
              </a:path>
              <a:path w="1914525" h="86995">
                <a:moveTo>
                  <a:pt x="182727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827276" y="57912"/>
                </a:lnTo>
                <a:lnTo>
                  <a:pt x="1827276" y="28956"/>
                </a:lnTo>
                <a:close/>
              </a:path>
              <a:path w="1914525" h="86995">
                <a:moveTo>
                  <a:pt x="1885188" y="28956"/>
                </a:moveTo>
                <a:lnTo>
                  <a:pt x="1841753" y="28956"/>
                </a:lnTo>
                <a:lnTo>
                  <a:pt x="1841753" y="57912"/>
                </a:lnTo>
                <a:lnTo>
                  <a:pt x="1885188" y="57912"/>
                </a:lnTo>
                <a:lnTo>
                  <a:pt x="1914144" y="43434"/>
                </a:lnTo>
                <a:lnTo>
                  <a:pt x="188518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4228338" y="5328665"/>
            <a:ext cx="1035050" cy="5461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227965" marR="125730" indent="-94615">
              <a:lnSpc>
                <a:spcPts val="1800"/>
              </a:lnSpc>
              <a:spcBef>
                <a:spcPts val="25"/>
              </a:spcBef>
            </a:pPr>
            <a:r>
              <a:rPr dirty="0" sz="1500" spc="10" b="1">
                <a:latin typeface="Microsoft JhengHei"/>
                <a:cs typeface="Microsoft JhengHei"/>
              </a:rPr>
              <a:t>移动或调 出分段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263134" y="5601461"/>
            <a:ext cx="1036319" cy="0"/>
          </a:xfrm>
          <a:custGeom>
            <a:avLst/>
            <a:gdLst/>
            <a:ahLst/>
            <a:cxnLst/>
            <a:rect l="l" t="t" r="r" b="b"/>
            <a:pathLst>
              <a:path w="1036320" h="0">
                <a:moveTo>
                  <a:pt x="0" y="0"/>
                </a:moveTo>
                <a:lnTo>
                  <a:pt x="103631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775" y="987678"/>
            <a:ext cx="71583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Combined </a:t>
            </a:r>
            <a:r>
              <a:rPr dirty="0" sz="3600"/>
              <a:t>Segmentation </a:t>
            </a:r>
            <a:r>
              <a:rPr dirty="0" sz="3600" spc="-5"/>
              <a:t>and</a:t>
            </a:r>
            <a:r>
              <a:rPr dirty="0" sz="3600" spc="-100"/>
              <a:t> </a:t>
            </a:r>
            <a:r>
              <a:rPr dirty="0" sz="3600"/>
              <a:t>Paging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53667" y="1844039"/>
            <a:ext cx="6947916" cy="428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473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7232" y="4203191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1"/>
                </a:lnTo>
                <a:lnTo>
                  <a:pt x="1564386" y="281431"/>
                </a:lnTo>
                <a:lnTo>
                  <a:pt x="841756" y="444499"/>
                </a:lnTo>
                <a:lnTo>
                  <a:pt x="620648" y="489203"/>
                </a:lnTo>
                <a:lnTo>
                  <a:pt x="199770" y="567308"/>
                </a:lnTo>
                <a:lnTo>
                  <a:pt x="0" y="600836"/>
                </a:lnTo>
                <a:lnTo>
                  <a:pt x="269875" y="638809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4"/>
                </a:lnTo>
                <a:lnTo>
                  <a:pt x="984122" y="705865"/>
                </a:lnTo>
                <a:lnTo>
                  <a:pt x="1092453" y="710310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0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1"/>
                </a:lnTo>
                <a:lnTo>
                  <a:pt x="2231770" y="634364"/>
                </a:lnTo>
                <a:lnTo>
                  <a:pt x="2372106" y="603122"/>
                </a:lnTo>
                <a:lnTo>
                  <a:pt x="2505964" y="567308"/>
                </a:lnTo>
                <a:lnTo>
                  <a:pt x="2633471" y="527176"/>
                </a:lnTo>
                <a:lnTo>
                  <a:pt x="2754629" y="482472"/>
                </a:lnTo>
                <a:lnTo>
                  <a:pt x="2871596" y="435609"/>
                </a:lnTo>
                <a:lnTo>
                  <a:pt x="2875788" y="433323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9755" y="4075176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5"/>
                </a:lnTo>
                <a:lnTo>
                  <a:pt x="1281938" y="279019"/>
                </a:lnTo>
                <a:lnTo>
                  <a:pt x="1866519" y="421894"/>
                </a:lnTo>
                <a:lnTo>
                  <a:pt x="2559558" y="575818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815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2"/>
                </a:lnTo>
                <a:lnTo>
                  <a:pt x="4857623" y="850392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6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8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7"/>
                </a:lnTo>
                <a:lnTo>
                  <a:pt x="2083308" y="113792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2"/>
                </a:lnTo>
                <a:lnTo>
                  <a:pt x="1220216" y="15621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9305" y="4088129"/>
            <a:ext cx="5468620" cy="775970"/>
          </a:xfrm>
          <a:custGeom>
            <a:avLst/>
            <a:gdLst/>
            <a:ahLst/>
            <a:cxnLst/>
            <a:rect l="l" t="t" r="r" b="b"/>
            <a:pathLst>
              <a:path w="5468620" h="775970">
                <a:moveTo>
                  <a:pt x="0" y="78232"/>
                </a:moveTo>
                <a:lnTo>
                  <a:pt x="19176" y="73787"/>
                </a:lnTo>
                <a:lnTo>
                  <a:pt x="76581" y="62611"/>
                </a:lnTo>
                <a:lnTo>
                  <a:pt x="174370" y="46990"/>
                </a:lnTo>
                <a:lnTo>
                  <a:pt x="238125" y="37973"/>
                </a:lnTo>
                <a:lnTo>
                  <a:pt x="312546" y="29083"/>
                </a:lnTo>
                <a:lnTo>
                  <a:pt x="395477" y="22352"/>
                </a:lnTo>
                <a:lnTo>
                  <a:pt x="491108" y="15621"/>
                </a:lnTo>
                <a:lnTo>
                  <a:pt x="595248" y="8890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704"/>
                </a:lnTo>
                <a:lnTo>
                  <a:pt x="2041017" y="64770"/>
                </a:lnTo>
                <a:lnTo>
                  <a:pt x="2259965" y="89408"/>
                </a:lnTo>
                <a:lnTo>
                  <a:pt x="2489581" y="118491"/>
                </a:lnTo>
                <a:lnTo>
                  <a:pt x="2731897" y="154305"/>
                </a:lnTo>
                <a:lnTo>
                  <a:pt x="2984881" y="194437"/>
                </a:lnTo>
                <a:lnTo>
                  <a:pt x="3250692" y="241427"/>
                </a:lnTo>
                <a:lnTo>
                  <a:pt x="3529203" y="297307"/>
                </a:lnTo>
                <a:lnTo>
                  <a:pt x="3820414" y="357632"/>
                </a:lnTo>
                <a:lnTo>
                  <a:pt x="4124452" y="424688"/>
                </a:lnTo>
                <a:lnTo>
                  <a:pt x="4441190" y="500761"/>
                </a:lnTo>
                <a:lnTo>
                  <a:pt x="4770755" y="583438"/>
                </a:lnTo>
                <a:lnTo>
                  <a:pt x="5113020" y="675132"/>
                </a:lnTo>
                <a:lnTo>
                  <a:pt x="5468112" y="77571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10605" y="4074414"/>
            <a:ext cx="3307079" cy="652780"/>
          </a:xfrm>
          <a:custGeom>
            <a:avLst/>
            <a:gdLst/>
            <a:ahLst/>
            <a:cxnLst/>
            <a:rect l="l" t="t" r="r" b="b"/>
            <a:pathLst>
              <a:path w="3307079" h="652779">
                <a:moveTo>
                  <a:pt x="0" y="652272"/>
                </a:moveTo>
                <a:lnTo>
                  <a:pt x="95631" y="625475"/>
                </a:lnTo>
                <a:lnTo>
                  <a:pt x="357124" y="556260"/>
                </a:lnTo>
                <a:lnTo>
                  <a:pt x="537718" y="509269"/>
                </a:lnTo>
                <a:lnTo>
                  <a:pt x="745998" y="457962"/>
                </a:lnTo>
                <a:lnTo>
                  <a:pt x="977646" y="402081"/>
                </a:lnTo>
                <a:lnTo>
                  <a:pt x="1226312" y="341756"/>
                </a:lnTo>
                <a:lnTo>
                  <a:pt x="1489837" y="283718"/>
                </a:lnTo>
                <a:lnTo>
                  <a:pt x="1759839" y="225552"/>
                </a:lnTo>
                <a:lnTo>
                  <a:pt x="2036064" y="171958"/>
                </a:lnTo>
                <a:lnTo>
                  <a:pt x="2310257" y="120650"/>
                </a:lnTo>
                <a:lnTo>
                  <a:pt x="2446274" y="98298"/>
                </a:lnTo>
                <a:lnTo>
                  <a:pt x="2578100" y="75946"/>
                </a:lnTo>
                <a:lnTo>
                  <a:pt x="2709799" y="58038"/>
                </a:lnTo>
                <a:lnTo>
                  <a:pt x="2837434" y="40259"/>
                </a:lnTo>
                <a:lnTo>
                  <a:pt x="2962783" y="26797"/>
                </a:lnTo>
                <a:lnTo>
                  <a:pt x="3081782" y="15621"/>
                </a:lnTo>
                <a:lnTo>
                  <a:pt x="3196590" y="6731"/>
                </a:lnTo>
                <a:lnTo>
                  <a:pt x="33070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4059935"/>
            <a:ext cx="8723630" cy="1327785"/>
          </a:xfrm>
          <a:custGeom>
            <a:avLst/>
            <a:gdLst/>
            <a:ahLst/>
            <a:cxnLst/>
            <a:rect l="l" t="t" r="r" b="b"/>
            <a:pathLst>
              <a:path w="8723630" h="1327785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3"/>
                </a:lnTo>
                <a:lnTo>
                  <a:pt x="564108" y="82422"/>
                </a:lnTo>
                <a:lnTo>
                  <a:pt x="478955" y="102488"/>
                </a:lnTo>
                <a:lnTo>
                  <a:pt x="398068" y="120268"/>
                </a:lnTo>
                <a:lnTo>
                  <a:pt x="327812" y="140334"/>
                </a:lnTo>
                <a:lnTo>
                  <a:pt x="206489" y="178181"/>
                </a:lnTo>
                <a:lnTo>
                  <a:pt x="157518" y="195961"/>
                </a:lnTo>
                <a:lnTo>
                  <a:pt x="51092" y="240537"/>
                </a:lnTo>
                <a:lnTo>
                  <a:pt x="0" y="267207"/>
                </a:lnTo>
                <a:lnTo>
                  <a:pt x="0" y="1327404"/>
                </a:lnTo>
                <a:lnTo>
                  <a:pt x="8719058" y="1327404"/>
                </a:lnTo>
                <a:lnTo>
                  <a:pt x="8723376" y="1320673"/>
                </a:lnTo>
                <a:lnTo>
                  <a:pt x="8723376" y="848613"/>
                </a:lnTo>
                <a:lnTo>
                  <a:pt x="7182231" y="848613"/>
                </a:lnTo>
                <a:lnTo>
                  <a:pt x="7043801" y="846327"/>
                </a:lnTo>
                <a:lnTo>
                  <a:pt x="6899148" y="841882"/>
                </a:lnTo>
                <a:lnTo>
                  <a:pt x="6750050" y="835151"/>
                </a:lnTo>
                <a:lnTo>
                  <a:pt x="6594729" y="824102"/>
                </a:lnTo>
                <a:lnTo>
                  <a:pt x="6260465" y="790701"/>
                </a:lnTo>
                <a:lnTo>
                  <a:pt x="5900674" y="743838"/>
                </a:lnTo>
                <a:lnTo>
                  <a:pt x="5709158" y="714882"/>
                </a:lnTo>
                <a:lnTo>
                  <a:pt x="5509006" y="681482"/>
                </a:lnTo>
                <a:lnTo>
                  <a:pt x="5302631" y="643636"/>
                </a:lnTo>
                <a:lnTo>
                  <a:pt x="4861941" y="556768"/>
                </a:lnTo>
                <a:lnTo>
                  <a:pt x="4387215" y="452119"/>
                </a:lnTo>
                <a:lnTo>
                  <a:pt x="4136009" y="394207"/>
                </a:lnTo>
                <a:lnTo>
                  <a:pt x="3614547" y="267207"/>
                </a:lnTo>
                <a:lnTo>
                  <a:pt x="3122803" y="164845"/>
                </a:lnTo>
                <a:lnTo>
                  <a:pt x="2892933" y="124713"/>
                </a:lnTo>
                <a:lnTo>
                  <a:pt x="2673604" y="91312"/>
                </a:lnTo>
                <a:lnTo>
                  <a:pt x="2462911" y="62356"/>
                </a:lnTo>
                <a:lnTo>
                  <a:pt x="2262759" y="40131"/>
                </a:lnTo>
                <a:lnTo>
                  <a:pt x="2073402" y="22225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27785">
                <a:moveTo>
                  <a:pt x="8723376" y="567944"/>
                </a:moveTo>
                <a:lnTo>
                  <a:pt x="8638286" y="603631"/>
                </a:lnTo>
                <a:lnTo>
                  <a:pt x="8557387" y="634745"/>
                </a:lnTo>
                <a:lnTo>
                  <a:pt x="8472170" y="663701"/>
                </a:lnTo>
                <a:lnTo>
                  <a:pt x="8295513" y="717169"/>
                </a:lnTo>
                <a:lnTo>
                  <a:pt x="8201787" y="741680"/>
                </a:lnTo>
                <a:lnTo>
                  <a:pt x="8106029" y="761745"/>
                </a:lnTo>
                <a:lnTo>
                  <a:pt x="8005953" y="781684"/>
                </a:lnTo>
                <a:lnTo>
                  <a:pt x="7901686" y="799591"/>
                </a:lnTo>
                <a:lnTo>
                  <a:pt x="7680325" y="826262"/>
                </a:lnTo>
                <a:lnTo>
                  <a:pt x="7441946" y="844041"/>
                </a:lnTo>
                <a:lnTo>
                  <a:pt x="7314184" y="848613"/>
                </a:lnTo>
                <a:lnTo>
                  <a:pt x="8723376" y="848613"/>
                </a:lnTo>
                <a:lnTo>
                  <a:pt x="8723376" y="56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45817" y="1577466"/>
            <a:ext cx="4981575" cy="1854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0" marR="5080" indent="-1905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dirty="0" sz="6000">
                <a:latin typeface="Times New Roman"/>
                <a:cs typeface="Times New Roman"/>
              </a:rPr>
              <a:t>8.4	</a:t>
            </a:r>
            <a:r>
              <a:rPr dirty="0" sz="6000">
                <a:latin typeface="微软雅黑"/>
                <a:cs typeface="微软雅黑"/>
              </a:rPr>
              <a:t>虚</a:t>
            </a:r>
            <a:r>
              <a:rPr dirty="0" sz="6000" spc="20">
                <a:latin typeface="微软雅黑"/>
                <a:cs typeface="微软雅黑"/>
              </a:rPr>
              <a:t>拟</a:t>
            </a:r>
            <a:r>
              <a:rPr dirty="0" sz="6000">
                <a:latin typeface="微软雅黑"/>
                <a:cs typeface="微软雅黑"/>
              </a:rPr>
              <a:t>分页的 操</a:t>
            </a:r>
            <a:r>
              <a:rPr dirty="0" sz="6000" spc="15">
                <a:latin typeface="微软雅黑"/>
                <a:cs typeface="微软雅黑"/>
              </a:rPr>
              <a:t>作</a:t>
            </a:r>
            <a:r>
              <a:rPr dirty="0" sz="6000">
                <a:latin typeface="微软雅黑"/>
                <a:cs typeface="微软雅黑"/>
              </a:rPr>
              <a:t>系统软件</a:t>
            </a:r>
            <a:endParaRPr sz="6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6040" y="794384"/>
            <a:ext cx="31553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Fetch</a:t>
            </a:r>
            <a:r>
              <a:rPr dirty="0" sz="4800" spc="-90"/>
              <a:t> </a:t>
            </a:r>
            <a:r>
              <a:rPr dirty="0" sz="4800" spc="-5"/>
              <a:t>Policy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36091" y="1931174"/>
            <a:ext cx="7128509" cy="274383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34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6385" algn="l"/>
              </a:tabLst>
            </a:pP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Fetch</a:t>
            </a:r>
            <a:r>
              <a:rPr dirty="0" sz="2000" spc="-2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Policy</a:t>
            </a:r>
            <a:endParaRPr sz="2000">
              <a:latin typeface="Candara"/>
              <a:cs typeface="Candara"/>
            </a:endParaRPr>
          </a:p>
          <a:p>
            <a:pPr lvl="1" marL="588645" indent="-272415">
              <a:lnSpc>
                <a:spcPct val="100000"/>
              </a:lnSpc>
              <a:spcBef>
                <a:spcPts val="24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100" spc="-5" b="1">
                <a:solidFill>
                  <a:srgbClr val="073D86"/>
                </a:solidFill>
                <a:latin typeface="Candara"/>
                <a:cs typeface="Candara"/>
              </a:rPr>
              <a:t>Determines </a:t>
            </a:r>
            <a:r>
              <a:rPr dirty="0" sz="2100" b="1">
                <a:solidFill>
                  <a:srgbClr val="073D86"/>
                </a:solidFill>
                <a:latin typeface="Candara"/>
                <a:cs typeface="Candara"/>
              </a:rPr>
              <a:t>when a page </a:t>
            </a:r>
            <a:r>
              <a:rPr dirty="0" sz="2100" spc="-5" b="1">
                <a:solidFill>
                  <a:srgbClr val="073D86"/>
                </a:solidFill>
                <a:latin typeface="Candara"/>
                <a:cs typeface="Candara"/>
              </a:rPr>
              <a:t>should </a:t>
            </a:r>
            <a:r>
              <a:rPr dirty="0" sz="2100" b="1">
                <a:solidFill>
                  <a:srgbClr val="073D86"/>
                </a:solidFill>
                <a:latin typeface="Candara"/>
                <a:cs typeface="Candara"/>
              </a:rPr>
              <a:t>be </a:t>
            </a:r>
            <a:r>
              <a:rPr dirty="0" sz="2100" spc="-5" b="1">
                <a:solidFill>
                  <a:srgbClr val="073D86"/>
                </a:solidFill>
                <a:latin typeface="Candara"/>
                <a:cs typeface="Candara"/>
              </a:rPr>
              <a:t>brought into</a:t>
            </a:r>
            <a:r>
              <a:rPr dirty="0" sz="2100" spc="-8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100" spc="-5" b="1">
                <a:solidFill>
                  <a:srgbClr val="073D86"/>
                </a:solidFill>
                <a:latin typeface="Candara"/>
                <a:cs typeface="Candara"/>
              </a:rPr>
              <a:t>memory</a:t>
            </a:r>
            <a:endParaRPr sz="2100">
              <a:latin typeface="Candara"/>
              <a:cs typeface="Candara"/>
            </a:endParaRPr>
          </a:p>
          <a:p>
            <a:pPr lvl="1" marL="588645" marR="438784" indent="-272415">
              <a:lnSpc>
                <a:spcPts val="2270"/>
              </a:lnSpc>
              <a:spcBef>
                <a:spcPts val="53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100" spc="-5" b="1">
                <a:solidFill>
                  <a:srgbClr val="073D86"/>
                </a:solidFill>
                <a:latin typeface="Candara"/>
                <a:cs typeface="Candara"/>
              </a:rPr>
              <a:t>Demand paging: </a:t>
            </a:r>
            <a:r>
              <a:rPr dirty="0" sz="2100" b="1">
                <a:solidFill>
                  <a:srgbClr val="073D86"/>
                </a:solidFill>
                <a:latin typeface="Candara"/>
                <a:cs typeface="Candara"/>
              </a:rPr>
              <a:t>only </a:t>
            </a:r>
            <a:r>
              <a:rPr dirty="0" sz="2100" spc="-5" b="1">
                <a:solidFill>
                  <a:srgbClr val="073D86"/>
                </a:solidFill>
                <a:latin typeface="Candara"/>
                <a:cs typeface="Candara"/>
              </a:rPr>
              <a:t>brings pages into main memory  </a:t>
            </a:r>
            <a:r>
              <a:rPr dirty="0" sz="2100" b="1">
                <a:solidFill>
                  <a:srgbClr val="073D86"/>
                </a:solidFill>
                <a:latin typeface="Candara"/>
                <a:cs typeface="Candara"/>
              </a:rPr>
              <a:t>when a </a:t>
            </a:r>
            <a:r>
              <a:rPr dirty="0" sz="2100" spc="-5" b="1">
                <a:solidFill>
                  <a:srgbClr val="073D86"/>
                </a:solidFill>
                <a:latin typeface="Candara"/>
                <a:cs typeface="Candara"/>
              </a:rPr>
              <a:t>reference </a:t>
            </a:r>
            <a:r>
              <a:rPr dirty="0" sz="2100" b="1">
                <a:solidFill>
                  <a:srgbClr val="073D86"/>
                </a:solidFill>
                <a:latin typeface="Candara"/>
                <a:cs typeface="Candara"/>
              </a:rPr>
              <a:t>is </a:t>
            </a:r>
            <a:r>
              <a:rPr dirty="0" sz="2100" spc="-5" b="1">
                <a:solidFill>
                  <a:srgbClr val="073D86"/>
                </a:solidFill>
                <a:latin typeface="Candara"/>
                <a:cs typeface="Candara"/>
              </a:rPr>
              <a:t>made to </a:t>
            </a:r>
            <a:r>
              <a:rPr dirty="0" sz="2100" b="1">
                <a:solidFill>
                  <a:srgbClr val="073D86"/>
                </a:solidFill>
                <a:latin typeface="Candara"/>
                <a:cs typeface="Candara"/>
              </a:rPr>
              <a:t>a location on </a:t>
            </a:r>
            <a:r>
              <a:rPr dirty="0" sz="2100" spc="-5" b="1">
                <a:solidFill>
                  <a:srgbClr val="073D86"/>
                </a:solidFill>
                <a:latin typeface="Candara"/>
                <a:cs typeface="Candara"/>
              </a:rPr>
              <a:t>the</a:t>
            </a:r>
            <a:r>
              <a:rPr dirty="0" sz="2100" spc="-12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100" b="1">
                <a:solidFill>
                  <a:srgbClr val="073D86"/>
                </a:solidFill>
                <a:latin typeface="Candara"/>
                <a:cs typeface="Candara"/>
              </a:rPr>
              <a:t>page</a:t>
            </a:r>
            <a:endParaRPr sz="2100">
              <a:latin typeface="Candara"/>
              <a:cs typeface="Candara"/>
            </a:endParaRPr>
          </a:p>
          <a:p>
            <a:pPr lvl="2" marL="869315" indent="-228600">
              <a:lnSpc>
                <a:spcPct val="100000"/>
              </a:lnSpc>
              <a:spcBef>
                <a:spcPts val="229"/>
              </a:spcBef>
              <a:buClr>
                <a:srgbClr val="30B6FC"/>
              </a:buClr>
              <a:buFont typeface="Symbol"/>
              <a:buChar char=""/>
              <a:tabLst>
                <a:tab pos="86995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Many page faults when process first</a:t>
            </a:r>
            <a:r>
              <a:rPr dirty="0" sz="2200" spc="1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started</a:t>
            </a:r>
            <a:endParaRPr sz="2200">
              <a:latin typeface="Candara"/>
              <a:cs typeface="Candara"/>
            </a:endParaRPr>
          </a:p>
          <a:p>
            <a:pPr lvl="1" marL="588645" indent="-272415">
              <a:lnSpc>
                <a:spcPct val="100000"/>
              </a:lnSpc>
              <a:spcBef>
                <a:spcPts val="254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100" spc="-5" b="1">
                <a:solidFill>
                  <a:srgbClr val="073D86"/>
                </a:solidFill>
                <a:latin typeface="Candara"/>
                <a:cs typeface="Candara"/>
              </a:rPr>
              <a:t>Prepaging: brings in more </a:t>
            </a:r>
            <a:r>
              <a:rPr dirty="0" sz="2100" b="1">
                <a:solidFill>
                  <a:srgbClr val="073D86"/>
                </a:solidFill>
                <a:latin typeface="Candara"/>
                <a:cs typeface="Candara"/>
              </a:rPr>
              <a:t>pages </a:t>
            </a:r>
            <a:r>
              <a:rPr dirty="0" sz="2100" spc="-5" b="1">
                <a:solidFill>
                  <a:srgbClr val="073D86"/>
                </a:solidFill>
                <a:latin typeface="Candara"/>
                <a:cs typeface="Candara"/>
              </a:rPr>
              <a:t>than</a:t>
            </a:r>
            <a:r>
              <a:rPr dirty="0" sz="2100" spc="-1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100" spc="-5" b="1">
                <a:solidFill>
                  <a:srgbClr val="073D86"/>
                </a:solidFill>
                <a:latin typeface="Candara"/>
                <a:cs typeface="Candara"/>
              </a:rPr>
              <a:t>needed</a:t>
            </a:r>
            <a:endParaRPr sz="2100">
              <a:latin typeface="Candara"/>
              <a:cs typeface="Candara"/>
            </a:endParaRPr>
          </a:p>
          <a:p>
            <a:pPr lvl="2" marL="869315" marR="1115695" indent="-228600">
              <a:lnSpc>
                <a:spcPts val="2380"/>
              </a:lnSpc>
              <a:spcBef>
                <a:spcPts val="555"/>
              </a:spcBef>
              <a:buClr>
                <a:srgbClr val="30B6FC"/>
              </a:buClr>
              <a:buFont typeface="Symbol"/>
              <a:buChar char=""/>
              <a:tabLst>
                <a:tab pos="86995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More efficient to bring in pages that reside  contiguously on the</a:t>
            </a:r>
            <a:r>
              <a:rPr dirty="0" sz="2200" spc="1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disk</a:t>
            </a:r>
            <a:endParaRPr sz="22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673" y="794384"/>
            <a:ext cx="44754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Placement</a:t>
            </a:r>
            <a:r>
              <a:rPr dirty="0" sz="4800" spc="-90"/>
              <a:t> </a:t>
            </a:r>
            <a:r>
              <a:rPr dirty="0" sz="4800"/>
              <a:t>Policy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12316" y="1929765"/>
            <a:ext cx="743648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Determines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where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in real memory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a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process piece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is to 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reside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7820" y="794384"/>
            <a:ext cx="51530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Replacement</a:t>
            </a:r>
            <a:r>
              <a:rPr dirty="0" sz="4800" spc="-75"/>
              <a:t> </a:t>
            </a:r>
            <a:r>
              <a:rPr dirty="0" sz="4800" spc="-5"/>
              <a:t>Policy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12316" y="1853148"/>
            <a:ext cx="7296150" cy="23482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Replacement</a:t>
            </a:r>
            <a:r>
              <a:rPr dirty="0" sz="2400" spc="1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Policy</a:t>
            </a:r>
            <a:endParaRPr sz="2400">
              <a:latin typeface="Candara"/>
              <a:cs typeface="Candara"/>
            </a:endParaRPr>
          </a:p>
          <a:p>
            <a:pPr lvl="1" marL="588645" indent="-273050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Which page is</a:t>
            </a:r>
            <a:r>
              <a:rPr dirty="0" sz="2200" spc="-1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replaced?</a:t>
            </a:r>
            <a:endParaRPr sz="2200">
              <a:latin typeface="Candara"/>
              <a:cs typeface="Candara"/>
            </a:endParaRPr>
          </a:p>
          <a:p>
            <a:pPr lvl="1" marL="588645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Page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removed should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be the page least likely to</a:t>
            </a:r>
            <a:r>
              <a:rPr dirty="0" sz="2200" spc="4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b="1">
                <a:solidFill>
                  <a:srgbClr val="073D86"/>
                </a:solidFill>
                <a:latin typeface="Candara"/>
                <a:cs typeface="Candara"/>
              </a:rPr>
              <a:t>be</a:t>
            </a:r>
            <a:endParaRPr sz="2200">
              <a:latin typeface="Candara"/>
              <a:cs typeface="Candara"/>
            </a:endParaRPr>
          </a:p>
          <a:p>
            <a:pPr marL="588645">
              <a:lnSpc>
                <a:spcPct val="100000"/>
              </a:lnSpc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referenced in the near</a:t>
            </a:r>
            <a:r>
              <a:rPr dirty="0" sz="220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future</a:t>
            </a:r>
            <a:endParaRPr sz="2200">
              <a:latin typeface="Candara"/>
              <a:cs typeface="Candara"/>
            </a:endParaRPr>
          </a:p>
          <a:p>
            <a:pPr lvl="1" marL="588645" marR="5080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Most policies predict the future behavior on the basis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of 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past behavior</a:t>
            </a:r>
            <a:endParaRPr sz="22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180" y="858774"/>
            <a:ext cx="47288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Replacement</a:t>
            </a:r>
            <a:r>
              <a:rPr dirty="0" spc="-70"/>
              <a:t> </a:t>
            </a:r>
            <a:r>
              <a:rPr dirty="0"/>
              <a:t>Policy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616" y="1841113"/>
            <a:ext cx="7661909" cy="211518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71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Frame Locking: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If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frame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is locked,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it may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not be</a:t>
            </a:r>
            <a:r>
              <a:rPr dirty="0" sz="2400" spc="3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replaced</a:t>
            </a:r>
            <a:endParaRPr sz="2400">
              <a:latin typeface="Candara"/>
              <a:cs typeface="Candara"/>
            </a:endParaRPr>
          </a:p>
          <a:p>
            <a:pPr lvl="1" marL="588645" indent="-272415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Kernel of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the operating</a:t>
            </a:r>
            <a:r>
              <a:rPr dirty="0" sz="2200" spc="1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system</a:t>
            </a:r>
            <a:endParaRPr sz="2200">
              <a:latin typeface="Candara"/>
              <a:cs typeface="Candara"/>
            </a:endParaRPr>
          </a:p>
          <a:p>
            <a:pPr lvl="1" marL="588645" indent="-272415">
              <a:lnSpc>
                <a:spcPct val="100000"/>
              </a:lnSpc>
              <a:spcBef>
                <a:spcPts val="52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Control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structures</a:t>
            </a:r>
            <a:endParaRPr sz="2200">
              <a:latin typeface="Candara"/>
              <a:cs typeface="Candara"/>
            </a:endParaRPr>
          </a:p>
          <a:p>
            <a:pPr lvl="1" marL="588645" indent="-272415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I/O</a:t>
            </a:r>
            <a:r>
              <a:rPr dirty="0" sz="220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buffers</a:t>
            </a:r>
            <a:endParaRPr sz="2200">
              <a:latin typeface="Candara"/>
              <a:cs typeface="Candara"/>
            </a:endParaRPr>
          </a:p>
          <a:p>
            <a:pPr marL="285750" indent="-273050">
              <a:lnSpc>
                <a:spcPct val="100000"/>
              </a:lnSpc>
              <a:spcBef>
                <a:spcPts val="5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Associate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a lock bit with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each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frame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8562" y="374650"/>
            <a:ext cx="67970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影响缺页中断率的因</a:t>
            </a:r>
            <a:r>
              <a:rPr dirty="0" sz="4800" spc="5" b="0">
                <a:latin typeface="华文新魏"/>
                <a:cs typeface="华文新魏"/>
              </a:rPr>
              <a:t>素</a:t>
            </a:r>
            <a:r>
              <a:rPr dirty="0" sz="4800" spc="-480">
                <a:latin typeface="微软雅黑"/>
                <a:cs typeface="微软雅黑"/>
              </a:rPr>
              <a:t>(</a:t>
            </a:r>
            <a:r>
              <a:rPr dirty="0" sz="4800" spc="-740">
                <a:latin typeface="微软雅黑"/>
                <a:cs typeface="微软雅黑"/>
              </a:rPr>
              <a:t>1</a:t>
            </a:r>
            <a:r>
              <a:rPr dirty="0" sz="4800" spc="-185">
                <a:latin typeface="微软雅黑"/>
                <a:cs typeface="微软雅黑"/>
              </a:rPr>
              <a:t>)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532125"/>
            <a:ext cx="7698740" cy="301244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285750" marR="5080" indent="-273050">
              <a:lnSpc>
                <a:spcPts val="302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dirty="0" sz="2800" spc="85">
                <a:solidFill>
                  <a:srgbClr val="073D86"/>
                </a:solidFill>
                <a:latin typeface="华文新魏"/>
                <a:cs typeface="华文新魏"/>
              </a:rPr>
              <a:t>假</a:t>
            </a:r>
            <a:r>
              <a:rPr dirty="0" sz="2800" spc="75">
                <a:solidFill>
                  <a:srgbClr val="073D86"/>
                </a:solidFill>
                <a:latin typeface="华文新魏"/>
                <a:cs typeface="华文新魏"/>
              </a:rPr>
              <a:t>定</a:t>
            </a:r>
            <a:r>
              <a:rPr dirty="0" sz="2800" spc="85">
                <a:solidFill>
                  <a:srgbClr val="073D86"/>
                </a:solidFill>
                <a:latin typeface="华文新魏"/>
                <a:cs typeface="华文新魏"/>
              </a:rPr>
              <a:t>作</a:t>
            </a:r>
            <a:r>
              <a:rPr dirty="0" sz="2800" spc="100">
                <a:solidFill>
                  <a:srgbClr val="073D86"/>
                </a:solidFill>
                <a:latin typeface="华文新魏"/>
                <a:cs typeface="华文新魏"/>
              </a:rPr>
              <a:t>业</a:t>
            </a:r>
            <a:r>
              <a:rPr dirty="0" sz="2800" spc="85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dirty="0" sz="2800" spc="90">
                <a:solidFill>
                  <a:srgbClr val="073D86"/>
                </a:solidFill>
                <a:latin typeface="华文新魏"/>
                <a:cs typeface="华文新魏"/>
              </a:rPr>
              <a:t>共</a:t>
            </a:r>
            <a:r>
              <a:rPr dirty="0" sz="2800" spc="75">
                <a:solidFill>
                  <a:srgbClr val="073D86"/>
                </a:solidFill>
                <a:latin typeface="华文新魏"/>
                <a:cs typeface="华文新魏"/>
              </a:rPr>
              <a:t>计</a:t>
            </a:r>
            <a:r>
              <a:rPr dirty="0" sz="2800" spc="90">
                <a:solidFill>
                  <a:srgbClr val="073D86"/>
                </a:solidFill>
                <a:latin typeface="华文新魏"/>
                <a:cs typeface="华文新魏"/>
              </a:rPr>
              <a:t>n页，</a:t>
            </a:r>
            <a:r>
              <a:rPr dirty="0" sz="2800" spc="75">
                <a:solidFill>
                  <a:srgbClr val="073D86"/>
                </a:solidFill>
                <a:latin typeface="华文新魏"/>
                <a:cs typeface="华文新魏"/>
              </a:rPr>
              <a:t>系</a:t>
            </a:r>
            <a:r>
              <a:rPr dirty="0" sz="2800" spc="90">
                <a:solidFill>
                  <a:srgbClr val="073D86"/>
                </a:solidFill>
                <a:latin typeface="华文新魏"/>
                <a:cs typeface="华文新魏"/>
              </a:rPr>
              <a:t>统分配</a:t>
            </a:r>
            <a:r>
              <a:rPr dirty="0" sz="2800" spc="75">
                <a:solidFill>
                  <a:srgbClr val="073D86"/>
                </a:solidFill>
                <a:latin typeface="华文新魏"/>
                <a:cs typeface="华文新魏"/>
              </a:rPr>
              <a:t>给</a:t>
            </a:r>
            <a:r>
              <a:rPr dirty="0" sz="2800" spc="90">
                <a:solidFill>
                  <a:srgbClr val="073D86"/>
                </a:solidFill>
                <a:latin typeface="华文新魏"/>
                <a:cs typeface="华文新魏"/>
              </a:rPr>
              <a:t>它的主</a:t>
            </a:r>
            <a:r>
              <a:rPr dirty="0" sz="2800" spc="75">
                <a:solidFill>
                  <a:srgbClr val="073D86"/>
                </a:solidFill>
                <a:latin typeface="华文新魏"/>
                <a:cs typeface="华文新魏"/>
              </a:rPr>
              <a:t>存</a:t>
            </a:r>
            <a:r>
              <a:rPr dirty="0" sz="2800" spc="90">
                <a:solidFill>
                  <a:srgbClr val="073D86"/>
                </a:solidFill>
                <a:latin typeface="华文新魏"/>
                <a:cs typeface="华文新魏"/>
              </a:rPr>
              <a:t>块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只 </a:t>
            </a:r>
            <a:r>
              <a:rPr dirty="0" sz="2800" spc="15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dirty="0" sz="2800" spc="135">
                <a:solidFill>
                  <a:srgbClr val="073D86"/>
                </a:solidFill>
                <a:latin typeface="华文新魏"/>
                <a:cs typeface="华文新魏"/>
              </a:rPr>
              <a:t>m</a:t>
            </a:r>
            <a:r>
              <a:rPr dirty="0" sz="2800" spc="150">
                <a:solidFill>
                  <a:srgbClr val="073D86"/>
                </a:solidFill>
                <a:latin typeface="华文新魏"/>
                <a:cs typeface="华文新魏"/>
              </a:rPr>
              <a:t>块</a:t>
            </a:r>
            <a:r>
              <a:rPr dirty="0" sz="2800" spc="20">
                <a:solidFill>
                  <a:srgbClr val="073D86"/>
                </a:solidFill>
                <a:latin typeface="华文新魏"/>
                <a:cs typeface="华文新魏"/>
              </a:rPr>
              <a:t>(1≤m≤n)</a:t>
            </a:r>
            <a:r>
              <a:rPr dirty="0" sz="2800" spc="135">
                <a:solidFill>
                  <a:srgbClr val="073D86"/>
                </a:solidFill>
                <a:latin typeface="华文新魏"/>
                <a:cs typeface="华文新魏"/>
              </a:rPr>
              <a:t>。如</a:t>
            </a:r>
            <a:r>
              <a:rPr dirty="0" sz="2800" spc="145">
                <a:solidFill>
                  <a:srgbClr val="073D86"/>
                </a:solidFill>
                <a:latin typeface="华文新魏"/>
                <a:cs typeface="华文新魏"/>
              </a:rPr>
              <a:t>果作业p</a:t>
            </a:r>
            <a:r>
              <a:rPr dirty="0" sz="2800" spc="135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dirty="0" sz="2800" spc="145">
                <a:solidFill>
                  <a:srgbClr val="073D86"/>
                </a:solidFill>
                <a:latin typeface="华文新魏"/>
                <a:cs typeface="华文新魏"/>
              </a:rPr>
              <a:t>运</a:t>
            </a:r>
            <a:r>
              <a:rPr dirty="0" sz="2800" spc="135">
                <a:solidFill>
                  <a:srgbClr val="073D86"/>
                </a:solidFill>
                <a:latin typeface="华文新魏"/>
                <a:cs typeface="华文新魏"/>
              </a:rPr>
              <a:t>行中</a:t>
            </a:r>
            <a:r>
              <a:rPr dirty="0" sz="2800" spc="145">
                <a:solidFill>
                  <a:srgbClr val="073D86"/>
                </a:solidFill>
                <a:latin typeface="华文新魏"/>
                <a:cs typeface="华文新魏"/>
              </a:rPr>
              <a:t>成功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的 </a:t>
            </a:r>
            <a:r>
              <a:rPr dirty="0" sz="2800" spc="55">
                <a:solidFill>
                  <a:srgbClr val="073D86"/>
                </a:solidFill>
                <a:latin typeface="华文新魏"/>
                <a:cs typeface="华文新魏"/>
              </a:rPr>
              <a:t>访问次数为</a:t>
            </a:r>
            <a:r>
              <a:rPr dirty="0" sz="2800" spc="25">
                <a:solidFill>
                  <a:srgbClr val="073D86"/>
                </a:solidFill>
                <a:latin typeface="华文新魏"/>
                <a:cs typeface="华文新魏"/>
              </a:rPr>
              <a:t>s，</a:t>
            </a:r>
            <a:r>
              <a:rPr dirty="0" sz="2800" spc="5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dirty="0" sz="2800" spc="55">
                <a:solidFill>
                  <a:srgbClr val="073D86"/>
                </a:solidFill>
                <a:latin typeface="华文新魏"/>
                <a:cs typeface="华文新魏"/>
              </a:rPr>
              <a:t>不成功的访问次数</a:t>
            </a:r>
            <a:r>
              <a:rPr dirty="0" sz="2800" spc="6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dirty="0" sz="2800" spc="50">
                <a:solidFill>
                  <a:srgbClr val="073D86"/>
                </a:solidFill>
                <a:latin typeface="华文新魏"/>
                <a:cs typeface="华文新魏"/>
              </a:rPr>
              <a:t>F，</a:t>
            </a:r>
            <a:r>
              <a:rPr dirty="0" sz="2800" spc="55">
                <a:solidFill>
                  <a:srgbClr val="073D86"/>
                </a:solidFill>
                <a:latin typeface="华文新魏"/>
                <a:cs typeface="华文新魏"/>
              </a:rPr>
              <a:t>则总的 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访问次</a:t>
            </a:r>
            <a:r>
              <a:rPr dirty="0" sz="2800" spc="-10">
                <a:solidFill>
                  <a:srgbClr val="073D86"/>
                </a:solidFill>
                <a:latin typeface="华文新魏"/>
                <a:cs typeface="华文新魏"/>
              </a:rPr>
              <a:t>数A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为：</a:t>
            </a:r>
            <a:endParaRPr sz="2800">
              <a:latin typeface="华文新魏"/>
              <a:cs typeface="华文新魏"/>
            </a:endParaRPr>
          </a:p>
          <a:p>
            <a:pPr algn="ctr" marR="635">
              <a:lnSpc>
                <a:spcPct val="100000"/>
              </a:lnSpc>
              <a:spcBef>
                <a:spcPts val="305"/>
              </a:spcBef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A = S +</a:t>
            </a:r>
            <a:r>
              <a:rPr dirty="0" sz="2800" spc="15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F</a:t>
            </a:r>
            <a:endParaRPr sz="2800">
              <a:latin typeface="华文新魏"/>
              <a:cs typeface="华文新魏"/>
            </a:endParaRPr>
          </a:p>
          <a:p>
            <a:pPr marL="187960">
              <a:lnSpc>
                <a:spcPct val="100000"/>
              </a:lnSpc>
              <a:spcBef>
                <a:spcPts val="335"/>
              </a:spcBef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又定义：</a:t>
            </a:r>
            <a:endParaRPr sz="2800">
              <a:latin typeface="华文新魏"/>
              <a:cs typeface="华文新魏"/>
            </a:endParaRPr>
          </a:p>
          <a:p>
            <a:pPr algn="ctr" marR="1905">
              <a:lnSpc>
                <a:spcPct val="100000"/>
              </a:lnSpc>
              <a:spcBef>
                <a:spcPts val="335"/>
              </a:spcBef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f = F /</a:t>
            </a:r>
            <a:r>
              <a:rPr dirty="0" sz="2800" spc="15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A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7221" y="374650"/>
            <a:ext cx="69024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影响缺页中断率的因</a:t>
            </a:r>
            <a:r>
              <a:rPr dirty="0" sz="4800" spc="5" b="0">
                <a:latin typeface="华文新魏"/>
                <a:cs typeface="华文新魏"/>
              </a:rPr>
              <a:t>素</a:t>
            </a:r>
            <a:r>
              <a:rPr dirty="0" sz="4800" spc="-160">
                <a:latin typeface="微软雅黑"/>
                <a:cs typeface="微软雅黑"/>
              </a:rPr>
              <a:t>(</a:t>
            </a:r>
            <a:r>
              <a:rPr dirty="0" sz="4800" spc="-229">
                <a:latin typeface="微软雅黑"/>
                <a:cs typeface="微软雅黑"/>
              </a:rPr>
              <a:t>2</a:t>
            </a:r>
            <a:r>
              <a:rPr dirty="0" sz="4800" spc="-185">
                <a:latin typeface="微软雅黑"/>
                <a:cs typeface="微软雅黑"/>
              </a:rPr>
              <a:t>)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538" y="2494026"/>
            <a:ext cx="7933055" cy="3343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2860">
              <a:lnSpc>
                <a:spcPct val="100000"/>
              </a:lnSpc>
              <a:spcBef>
                <a:spcPts val="105"/>
              </a:spcBef>
            </a:pPr>
            <a:r>
              <a:rPr dirty="0" sz="3200" spc="130">
                <a:solidFill>
                  <a:srgbClr val="073D86"/>
                </a:solidFill>
                <a:latin typeface="华文新魏"/>
                <a:cs typeface="华文新魏"/>
              </a:rPr>
              <a:t>称</a:t>
            </a:r>
            <a:r>
              <a:rPr dirty="0" sz="3200" spc="120">
                <a:solidFill>
                  <a:srgbClr val="073D86"/>
                </a:solidFill>
                <a:latin typeface="华文新魏"/>
                <a:cs typeface="华文新魏"/>
              </a:rPr>
              <a:t>f</a:t>
            </a:r>
            <a:r>
              <a:rPr dirty="0" sz="3200" spc="114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dirty="0" sz="3200" spc="125">
                <a:solidFill>
                  <a:srgbClr val="073D86"/>
                </a:solidFill>
                <a:latin typeface="华文新魏"/>
                <a:cs typeface="华文新魏"/>
              </a:rPr>
              <a:t>缺页</a:t>
            </a:r>
            <a:r>
              <a:rPr dirty="0" sz="3200" spc="114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dirty="0" sz="3200" spc="125">
                <a:solidFill>
                  <a:srgbClr val="073D86"/>
                </a:solidFill>
                <a:latin typeface="华文新魏"/>
                <a:cs typeface="华文新魏"/>
              </a:rPr>
              <a:t>断</a:t>
            </a:r>
            <a:r>
              <a:rPr dirty="0" sz="3200" spc="155">
                <a:solidFill>
                  <a:srgbClr val="073D86"/>
                </a:solidFill>
                <a:latin typeface="华文新魏"/>
                <a:cs typeface="华文新魏"/>
              </a:rPr>
              <a:t>率</a:t>
            </a:r>
            <a:r>
              <a:rPr dirty="0" sz="3200" spc="12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r>
              <a:rPr dirty="0" sz="3200" spc="125">
                <a:solidFill>
                  <a:srgbClr val="073D86"/>
                </a:solidFill>
                <a:latin typeface="华文新魏"/>
                <a:cs typeface="华文新魏"/>
              </a:rPr>
              <a:t>影响</a:t>
            </a:r>
            <a:r>
              <a:rPr dirty="0" sz="3200" spc="114">
                <a:solidFill>
                  <a:srgbClr val="073D86"/>
                </a:solidFill>
                <a:latin typeface="华文新魏"/>
                <a:cs typeface="华文新魏"/>
              </a:rPr>
              <a:t>缺</a:t>
            </a:r>
            <a:r>
              <a:rPr dirty="0" sz="3200" spc="125">
                <a:solidFill>
                  <a:srgbClr val="073D86"/>
                </a:solidFill>
                <a:latin typeface="华文新魏"/>
                <a:cs typeface="华文新魏"/>
              </a:rPr>
              <a:t>页中</a:t>
            </a:r>
            <a:r>
              <a:rPr dirty="0" sz="3200" spc="114">
                <a:solidFill>
                  <a:srgbClr val="073D86"/>
                </a:solidFill>
                <a:latin typeface="华文新魏"/>
                <a:cs typeface="华文新魏"/>
              </a:rPr>
              <a:t>断</a:t>
            </a:r>
            <a:r>
              <a:rPr dirty="0" sz="3200" spc="155">
                <a:solidFill>
                  <a:srgbClr val="073D86"/>
                </a:solidFill>
                <a:latin typeface="华文新魏"/>
                <a:cs typeface="华文新魏"/>
              </a:rPr>
              <a:t>率</a:t>
            </a:r>
            <a:r>
              <a:rPr dirty="0" sz="3200" spc="120">
                <a:solidFill>
                  <a:srgbClr val="073D86"/>
                </a:solidFill>
                <a:latin typeface="华文新魏"/>
                <a:cs typeface="华文新魏"/>
              </a:rPr>
              <a:t>f</a:t>
            </a:r>
            <a:r>
              <a:rPr dirty="0" sz="3200" spc="13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dirty="0" sz="3200" spc="114">
                <a:solidFill>
                  <a:srgbClr val="073D86"/>
                </a:solidFill>
                <a:latin typeface="华文新魏"/>
                <a:cs typeface="华文新魏"/>
              </a:rPr>
              <a:t>因</a:t>
            </a: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素 有：</a:t>
            </a:r>
            <a:endParaRPr sz="3200">
              <a:latin typeface="华文新魏"/>
              <a:cs typeface="华文新魏"/>
            </a:endParaRPr>
          </a:p>
          <a:p>
            <a:pPr marL="581660" indent="-448945">
              <a:lnSpc>
                <a:spcPct val="100000"/>
              </a:lnSpc>
              <a:spcBef>
                <a:spcPts val="765"/>
              </a:spcBef>
              <a:buSzPct val="96875"/>
              <a:buAutoNum type="arabicParenBoth"/>
              <a:tabLst>
                <a:tab pos="582295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主存页框数。</a:t>
            </a:r>
            <a:endParaRPr sz="3200">
              <a:latin typeface="华文新魏"/>
              <a:cs typeface="华文新魏"/>
            </a:endParaRPr>
          </a:p>
          <a:p>
            <a:pPr marL="651510" indent="-518795">
              <a:lnSpc>
                <a:spcPct val="100000"/>
              </a:lnSpc>
              <a:spcBef>
                <a:spcPts val="770"/>
              </a:spcBef>
              <a:buSzPct val="96875"/>
              <a:buAutoNum type="arabicParenBoth"/>
              <a:tabLst>
                <a:tab pos="652145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页面大小。</a:t>
            </a:r>
            <a:endParaRPr sz="3200">
              <a:latin typeface="华文新魏"/>
              <a:cs typeface="华文新魏"/>
            </a:endParaRPr>
          </a:p>
          <a:p>
            <a:pPr marL="651510" indent="-518795">
              <a:lnSpc>
                <a:spcPct val="100000"/>
              </a:lnSpc>
              <a:spcBef>
                <a:spcPts val="770"/>
              </a:spcBef>
              <a:buSzPct val="96875"/>
              <a:buAutoNum type="arabicParenBoth"/>
              <a:tabLst>
                <a:tab pos="652145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页面替换算</a:t>
            </a:r>
            <a:r>
              <a:rPr dirty="0" sz="3200" spc="5">
                <a:solidFill>
                  <a:srgbClr val="073D86"/>
                </a:solidFill>
                <a:latin typeface="华文新魏"/>
                <a:cs typeface="华文新魏"/>
              </a:rPr>
              <a:t>法。</a:t>
            </a:r>
            <a:endParaRPr sz="3200">
              <a:latin typeface="华文新魏"/>
              <a:cs typeface="华文新魏"/>
            </a:endParaRPr>
          </a:p>
          <a:p>
            <a:pPr marL="651510" indent="-518795">
              <a:lnSpc>
                <a:spcPct val="100000"/>
              </a:lnSpc>
              <a:spcBef>
                <a:spcPts val="770"/>
              </a:spcBef>
              <a:buSzPct val="96875"/>
              <a:buAutoNum type="arabicParenBoth"/>
              <a:tabLst>
                <a:tab pos="652145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程序特性。</a:t>
            </a:r>
            <a:endParaRPr sz="3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890" y="374650"/>
            <a:ext cx="73406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采用相联存储器的地址转换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611" y="2636520"/>
            <a:ext cx="8286115" cy="3313429"/>
          </a:xfrm>
          <a:custGeom>
            <a:avLst/>
            <a:gdLst/>
            <a:ahLst/>
            <a:cxnLst/>
            <a:rect l="l" t="t" r="r" b="b"/>
            <a:pathLst>
              <a:path w="8286115" h="3313429">
                <a:moveTo>
                  <a:pt x="0" y="3313176"/>
                </a:moveTo>
                <a:lnTo>
                  <a:pt x="8285988" y="3313176"/>
                </a:lnTo>
                <a:lnTo>
                  <a:pt x="8285988" y="0"/>
                </a:lnTo>
                <a:lnTo>
                  <a:pt x="0" y="0"/>
                </a:lnTo>
                <a:lnTo>
                  <a:pt x="0" y="3313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6770" y="2646045"/>
            <a:ext cx="7921625" cy="2366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dirty="0" sz="2400" spc="105">
                <a:solidFill>
                  <a:srgbClr val="073D86"/>
                </a:solidFill>
                <a:latin typeface="华文新魏"/>
                <a:cs typeface="华文新魏"/>
              </a:rPr>
              <a:t>假定访问主存时间</a:t>
            </a:r>
            <a:r>
              <a:rPr dirty="0" sz="2400" spc="11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10</a:t>
            </a:r>
            <a:r>
              <a:rPr dirty="0" sz="2400" spc="110">
                <a:solidFill>
                  <a:srgbClr val="073D86"/>
                </a:solidFill>
                <a:latin typeface="华文新魏"/>
                <a:cs typeface="华文新魏"/>
              </a:rPr>
              <a:t>0</a:t>
            </a:r>
            <a:r>
              <a:rPr dirty="0" sz="2400" spc="90">
                <a:solidFill>
                  <a:srgbClr val="073D86"/>
                </a:solidFill>
                <a:latin typeface="华文新魏"/>
                <a:cs typeface="华文新魏"/>
              </a:rPr>
              <a:t>毫</a:t>
            </a:r>
            <a:r>
              <a:rPr dirty="0" sz="2400" spc="105">
                <a:solidFill>
                  <a:srgbClr val="073D86"/>
                </a:solidFill>
                <a:latin typeface="华文新魏"/>
                <a:cs typeface="华文新魏"/>
              </a:rPr>
              <a:t>微</a:t>
            </a:r>
            <a:r>
              <a:rPr dirty="0" sz="2400" spc="110">
                <a:solidFill>
                  <a:srgbClr val="073D86"/>
                </a:solidFill>
                <a:latin typeface="华文新魏"/>
                <a:cs typeface="华文新魏"/>
              </a:rPr>
              <a:t>秒</a:t>
            </a:r>
            <a:r>
              <a:rPr dirty="0" sz="2400" spc="105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dirty="0" sz="2400" spc="110">
                <a:solidFill>
                  <a:srgbClr val="073D86"/>
                </a:solidFill>
                <a:latin typeface="华文新魏"/>
                <a:cs typeface="华文新魏"/>
              </a:rPr>
              <a:t>访问相联存储器时间为</a:t>
            </a:r>
            <a:endParaRPr sz="2400">
              <a:latin typeface="华文新魏"/>
              <a:cs typeface="华文新魏"/>
            </a:endParaRPr>
          </a:p>
          <a:p>
            <a:pPr marL="60960">
              <a:lnSpc>
                <a:spcPct val="100000"/>
              </a:lnSpc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2</a:t>
            </a:r>
            <a:r>
              <a:rPr dirty="0" sz="2400" spc="25">
                <a:solidFill>
                  <a:srgbClr val="073D86"/>
                </a:solidFill>
                <a:latin typeface="华文新魏"/>
                <a:cs typeface="华文新魏"/>
              </a:rPr>
              <a:t>0</a:t>
            </a:r>
            <a:r>
              <a:rPr dirty="0" sz="2400" spc="20">
                <a:solidFill>
                  <a:srgbClr val="073D86"/>
                </a:solidFill>
                <a:latin typeface="华文新魏"/>
                <a:cs typeface="华文新魏"/>
              </a:rPr>
              <a:t>毫微</a:t>
            </a:r>
            <a:r>
              <a:rPr dirty="0" sz="2400" spc="25">
                <a:solidFill>
                  <a:srgbClr val="073D86"/>
                </a:solidFill>
                <a:latin typeface="华文新魏"/>
                <a:cs typeface="华文新魏"/>
              </a:rPr>
              <a:t>秒</a:t>
            </a:r>
            <a:r>
              <a:rPr dirty="0" sz="2400" spc="20">
                <a:solidFill>
                  <a:srgbClr val="073D86"/>
                </a:solidFill>
                <a:latin typeface="华文新魏"/>
                <a:cs typeface="华文新魏"/>
              </a:rPr>
              <a:t>，相联存</a:t>
            </a:r>
            <a:r>
              <a:rPr dirty="0" sz="2400" spc="30">
                <a:solidFill>
                  <a:srgbClr val="073D86"/>
                </a:solidFill>
                <a:latin typeface="华文新魏"/>
                <a:cs typeface="华文新魏"/>
              </a:rPr>
              <a:t>储</a:t>
            </a:r>
            <a:r>
              <a:rPr dirty="0" sz="2400" spc="20">
                <a:solidFill>
                  <a:srgbClr val="073D86"/>
                </a:solidFill>
                <a:latin typeface="华文新魏"/>
                <a:cs typeface="华文新魏"/>
              </a:rPr>
              <a:t>器</a:t>
            </a:r>
            <a:r>
              <a:rPr dirty="0" sz="2400" spc="35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3</a:t>
            </a:r>
            <a:r>
              <a:rPr dirty="0" sz="2400" spc="25">
                <a:solidFill>
                  <a:srgbClr val="073D86"/>
                </a:solidFill>
                <a:latin typeface="华文新魏"/>
                <a:cs typeface="华文新魏"/>
              </a:rPr>
              <a:t>2</a:t>
            </a:r>
            <a:r>
              <a:rPr dirty="0" sz="2400" spc="20">
                <a:solidFill>
                  <a:srgbClr val="073D86"/>
                </a:solidFill>
                <a:latin typeface="华文新魏"/>
                <a:cs typeface="华文新魏"/>
              </a:rPr>
              <a:t>个单元时快</a:t>
            </a:r>
            <a:r>
              <a:rPr dirty="0" sz="2400" spc="30">
                <a:solidFill>
                  <a:srgbClr val="073D86"/>
                </a:solidFill>
                <a:latin typeface="华文新魏"/>
                <a:cs typeface="华文新魏"/>
              </a:rPr>
              <a:t>表</a:t>
            </a:r>
            <a:r>
              <a:rPr dirty="0" sz="2400" spc="20">
                <a:solidFill>
                  <a:srgbClr val="073D86"/>
                </a:solidFill>
                <a:latin typeface="华文新魏"/>
                <a:cs typeface="华文新魏"/>
              </a:rPr>
              <a:t>命中率可</a:t>
            </a:r>
            <a:r>
              <a:rPr dirty="0" sz="2400" spc="65">
                <a:solidFill>
                  <a:srgbClr val="073D86"/>
                </a:solidFill>
                <a:latin typeface="华文新魏"/>
                <a:cs typeface="华文新魏"/>
              </a:rPr>
              <a:t>达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90%</a:t>
            </a:r>
            <a:endParaRPr sz="2400">
              <a:latin typeface="华文新魏"/>
              <a:cs typeface="华文新魏"/>
            </a:endParaRPr>
          </a:p>
          <a:p>
            <a:pPr marL="60960">
              <a:lnSpc>
                <a:spcPct val="100000"/>
              </a:lnSpc>
            </a:pP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，按逻辑地址存取的平均时间为：</a:t>
            </a:r>
            <a:endParaRPr sz="2400">
              <a:latin typeface="华文新魏"/>
              <a:cs typeface="华文新魏"/>
            </a:endParaRPr>
          </a:p>
          <a:p>
            <a:pPr marL="1841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(100＋20)×90%＋(100+100+20)×(1-90%)＝</a:t>
            </a:r>
            <a:r>
              <a:rPr dirty="0" sz="2400">
                <a:solidFill>
                  <a:srgbClr val="FF0000"/>
                </a:solidFill>
                <a:latin typeface="华文新魏"/>
                <a:cs typeface="华文新魏"/>
              </a:rPr>
              <a:t>130毫微秒</a:t>
            </a:r>
            <a:endParaRPr sz="2400">
              <a:latin typeface="华文新魏"/>
              <a:cs typeface="华文新魏"/>
            </a:endParaRPr>
          </a:p>
          <a:p>
            <a:pPr marL="60960" marR="20320" indent="-48895">
              <a:lnSpc>
                <a:spcPct val="100000"/>
              </a:lnSpc>
              <a:spcBef>
                <a:spcPts val="580"/>
              </a:spcBef>
            </a:pP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比两次</a:t>
            </a:r>
            <a:r>
              <a:rPr dirty="0" sz="2400" spc="20">
                <a:solidFill>
                  <a:srgbClr val="073D86"/>
                </a:solidFill>
                <a:latin typeface="华文新魏"/>
                <a:cs typeface="华文新魏"/>
              </a:rPr>
              <a:t>访</a:t>
            </a: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问主存的</a:t>
            </a:r>
            <a:r>
              <a:rPr dirty="0" sz="2400" spc="20">
                <a:solidFill>
                  <a:srgbClr val="073D86"/>
                </a:solidFill>
                <a:latin typeface="华文新魏"/>
                <a:cs typeface="华文新魏"/>
              </a:rPr>
              <a:t>时</a:t>
            </a:r>
            <a:r>
              <a:rPr dirty="0" sz="2400" spc="35">
                <a:solidFill>
                  <a:srgbClr val="073D86"/>
                </a:solidFill>
                <a:latin typeface="华文新魏"/>
                <a:cs typeface="华文新魏"/>
              </a:rPr>
              <a:t>间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10</a:t>
            </a:r>
            <a:r>
              <a:rPr dirty="0" sz="2400" spc="15">
                <a:solidFill>
                  <a:srgbClr val="073D86"/>
                </a:solidFill>
                <a:latin typeface="华文新魏"/>
                <a:cs typeface="华文新魏"/>
              </a:rPr>
              <a:t>0</a:t>
            </a:r>
            <a:r>
              <a:rPr dirty="0" sz="2400" spc="10">
                <a:solidFill>
                  <a:srgbClr val="073D86"/>
                </a:solidFill>
                <a:latin typeface="华文新魏"/>
                <a:cs typeface="华文新魏"/>
              </a:rPr>
              <a:t>毫微秒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×2+20</a:t>
            </a:r>
            <a:r>
              <a:rPr dirty="0" sz="2400" spc="10">
                <a:solidFill>
                  <a:srgbClr val="073D86"/>
                </a:solidFill>
                <a:latin typeface="华文新魏"/>
                <a:cs typeface="华文新魏"/>
              </a:rPr>
              <a:t>＝</a:t>
            </a:r>
            <a:r>
              <a:rPr dirty="0" sz="2400">
                <a:solidFill>
                  <a:srgbClr val="FF0000"/>
                </a:solidFill>
                <a:latin typeface="华文新魏"/>
                <a:cs typeface="华文新魏"/>
              </a:rPr>
              <a:t>20</a:t>
            </a:r>
            <a:r>
              <a:rPr dirty="0" sz="2400" spc="15">
                <a:solidFill>
                  <a:srgbClr val="FF0000"/>
                </a:solidFill>
                <a:latin typeface="华文新魏"/>
                <a:cs typeface="华文新魏"/>
              </a:rPr>
              <a:t>0</a:t>
            </a:r>
            <a:r>
              <a:rPr dirty="0" sz="2400" spc="10">
                <a:solidFill>
                  <a:srgbClr val="FF0000"/>
                </a:solidFill>
                <a:latin typeface="华文新魏"/>
                <a:cs typeface="华文新魏"/>
              </a:rPr>
              <a:t>毫微</a:t>
            </a:r>
            <a:r>
              <a:rPr dirty="0" sz="2400" spc="15">
                <a:solidFill>
                  <a:srgbClr val="FF0000"/>
                </a:solidFill>
                <a:latin typeface="华文新魏"/>
                <a:cs typeface="华文新魏"/>
              </a:rPr>
              <a:t>秒</a:t>
            </a:r>
            <a:r>
              <a:rPr dirty="0" sz="2400" spc="10">
                <a:solidFill>
                  <a:srgbClr val="073D86"/>
                </a:solidFill>
                <a:latin typeface="华文新魏"/>
                <a:cs typeface="华文新魏"/>
              </a:rPr>
              <a:t>下降 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了三成多。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5926" y="441451"/>
            <a:ext cx="39427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latin typeface="华文新魏"/>
                <a:cs typeface="华文新魏"/>
              </a:rPr>
              <a:t>程序局部性例子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2215641"/>
            <a:ext cx="82530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程序将数组置为“0</a:t>
            </a:r>
            <a:r>
              <a:rPr dirty="0" sz="2400">
                <a:solidFill>
                  <a:srgbClr val="073D86"/>
                </a:solidFill>
                <a:latin typeface="Candara"/>
                <a:cs typeface="Candara"/>
              </a:rPr>
              <a:t>”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，假定仅分得一个主存块，页面尺寸为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128个字，数组元素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按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行存放，开始时第一页在主存。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2951200"/>
            <a:ext cx="2904490" cy="185483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85115" algn="l"/>
              </a:tabLst>
            </a:pPr>
            <a:r>
              <a:rPr dirty="0" sz="200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200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int</a:t>
            </a:r>
            <a:r>
              <a:rPr dirty="0" sz="2000" spc="-25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A[128][128];</a:t>
            </a:r>
            <a:endParaRPr sz="2000">
              <a:latin typeface="华文新魏"/>
              <a:cs typeface="华文新魏"/>
            </a:endParaRPr>
          </a:p>
          <a:p>
            <a:pPr marL="384175" marR="5080" indent="-372110">
              <a:lnSpc>
                <a:spcPct val="120000"/>
              </a:lnSpc>
              <a:tabLst>
                <a:tab pos="285115" algn="l"/>
              </a:tabLst>
            </a:pPr>
            <a:r>
              <a:rPr dirty="0" sz="200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200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for(int </a:t>
            </a:r>
            <a:r>
              <a:rPr dirty="0" sz="2000" spc="-5">
                <a:solidFill>
                  <a:srgbClr val="073D86"/>
                </a:solidFill>
                <a:latin typeface="华文新魏"/>
                <a:cs typeface="华文新魏"/>
              </a:rPr>
              <a:t>j=0;j&lt;128;j++)  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for(int</a:t>
            </a:r>
            <a:r>
              <a:rPr dirty="0" sz="2000" spc="-45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dirty="0" sz="2000" spc="-5">
                <a:solidFill>
                  <a:srgbClr val="073D86"/>
                </a:solidFill>
                <a:latin typeface="华文新魏"/>
                <a:cs typeface="华文新魏"/>
              </a:rPr>
              <a:t>i=0;i&lt;128;i++)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94360" algn="l"/>
              </a:tabLst>
            </a:pPr>
            <a:r>
              <a:rPr dirty="0" sz="200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200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A[i][j]=0;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85115" algn="l"/>
              </a:tabLst>
            </a:pPr>
            <a:r>
              <a:rPr dirty="0" sz="200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200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solidFill>
                  <a:srgbClr val="073D86"/>
                </a:solidFill>
                <a:latin typeface="华文新魏"/>
                <a:cs typeface="华文新魏"/>
              </a:rPr>
              <a:t>128×128-1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4678" y="2951200"/>
            <a:ext cx="2913380" cy="185483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int</a:t>
            </a:r>
            <a:r>
              <a:rPr dirty="0" sz="2000" spc="-2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A[128][128];</a:t>
            </a:r>
            <a:endParaRPr sz="2000">
              <a:latin typeface="华文新魏"/>
              <a:cs typeface="华文新魏"/>
            </a:endParaRPr>
          </a:p>
          <a:p>
            <a:pPr marL="384175" marR="5080" indent="-151765">
              <a:lnSpc>
                <a:spcPct val="120000"/>
              </a:lnSpc>
            </a:pP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for(int </a:t>
            </a:r>
            <a:r>
              <a:rPr dirty="0" sz="2000" spc="-5">
                <a:solidFill>
                  <a:srgbClr val="073D86"/>
                </a:solidFill>
                <a:latin typeface="华文新魏"/>
                <a:cs typeface="华文新魏"/>
              </a:rPr>
              <a:t>i=0;i&lt;128;i++)  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for(int</a:t>
            </a:r>
            <a:r>
              <a:rPr dirty="0" sz="2000" spc="-45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dirty="0" sz="2000" spc="-5">
                <a:solidFill>
                  <a:srgbClr val="073D86"/>
                </a:solidFill>
                <a:latin typeface="华文新魏"/>
                <a:cs typeface="华文新魏"/>
              </a:rPr>
              <a:t>j=0;j&lt;128;j++)</a:t>
            </a:r>
            <a:endParaRPr sz="2000">
              <a:latin typeface="华文新魏"/>
              <a:cs typeface="华文新魏"/>
            </a:endParaRPr>
          </a:p>
          <a:p>
            <a:pPr marL="5461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A[i][j]=0;</a:t>
            </a:r>
            <a:endParaRPr sz="2000">
              <a:latin typeface="华文新魏"/>
              <a:cs typeface="华文新魏"/>
            </a:endParaRPr>
          </a:p>
          <a:p>
            <a:pPr marL="17018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128-1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6894" y="5775756"/>
            <a:ext cx="3730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一种极端情况，教</a:t>
            </a:r>
            <a:r>
              <a:rPr dirty="0" sz="2400" spc="5">
                <a:solidFill>
                  <a:srgbClr val="0000FF"/>
                </a:solidFill>
                <a:latin typeface="华文新魏"/>
                <a:cs typeface="华文新魏"/>
              </a:rPr>
              <a:t>材</a:t>
            </a: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pp.264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779780">
              <a:lnSpc>
                <a:spcPct val="100000"/>
              </a:lnSpc>
              <a:spcBef>
                <a:spcPts val="105"/>
              </a:spcBef>
            </a:pPr>
            <a:r>
              <a:rPr dirty="0"/>
              <a:t>Basic Replacement</a:t>
            </a:r>
            <a:r>
              <a:rPr dirty="0" spc="-55"/>
              <a:t> </a:t>
            </a:r>
            <a:r>
              <a:rPr dirty="0" spc="-5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0467" y="2612100"/>
            <a:ext cx="7238365" cy="16109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Optimal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policy</a:t>
            </a:r>
            <a:endParaRPr sz="2400">
              <a:latin typeface="Candara"/>
              <a:cs typeface="Candara"/>
            </a:endParaRPr>
          </a:p>
          <a:p>
            <a:pPr lvl="1" marL="588645" indent="-273050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Selects for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replacement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that page for which the time</a:t>
            </a:r>
            <a:r>
              <a:rPr dirty="0" sz="2200" spc="6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to</a:t>
            </a:r>
            <a:endParaRPr sz="2200">
              <a:latin typeface="Candara"/>
              <a:cs typeface="Candara"/>
            </a:endParaRPr>
          </a:p>
          <a:p>
            <a:pPr marL="588645">
              <a:lnSpc>
                <a:spcPct val="100000"/>
              </a:lnSpc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the next reference is the</a:t>
            </a:r>
            <a:r>
              <a:rPr dirty="0" sz="220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longest</a:t>
            </a:r>
            <a:endParaRPr sz="2200">
              <a:latin typeface="Candara"/>
              <a:cs typeface="Candara"/>
            </a:endParaRPr>
          </a:p>
          <a:p>
            <a:pPr lvl="1" marL="588645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Impossible to have perfect knowledge of future</a:t>
            </a:r>
            <a:r>
              <a:rPr dirty="0" sz="2200" spc="4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events</a:t>
            </a:r>
            <a:endParaRPr sz="22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779780">
              <a:lnSpc>
                <a:spcPct val="100000"/>
              </a:lnSpc>
              <a:spcBef>
                <a:spcPts val="105"/>
              </a:spcBef>
            </a:pPr>
            <a:r>
              <a:rPr dirty="0"/>
              <a:t>Basic Replacement</a:t>
            </a:r>
            <a:r>
              <a:rPr dirty="0" spc="-55"/>
              <a:t> </a:t>
            </a:r>
            <a:r>
              <a:rPr dirty="0" spc="-5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0467" y="2612100"/>
            <a:ext cx="7009130" cy="28181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First-in,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first-out</a:t>
            </a:r>
            <a:r>
              <a:rPr dirty="0" sz="2400" spc="1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(FIFO)</a:t>
            </a:r>
            <a:endParaRPr sz="2400">
              <a:latin typeface="Candara"/>
              <a:cs typeface="Candara"/>
            </a:endParaRPr>
          </a:p>
          <a:p>
            <a:pPr lvl="1" marL="588645" indent="-273050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20" b="1">
                <a:solidFill>
                  <a:srgbClr val="073D86"/>
                </a:solidFill>
                <a:latin typeface="Candara"/>
                <a:cs typeface="Candara"/>
              </a:rPr>
              <a:t>Treats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page frames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allocated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to a process as a</a:t>
            </a:r>
            <a:r>
              <a:rPr dirty="0" sz="2200" spc="4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circular</a:t>
            </a:r>
            <a:endParaRPr sz="2200">
              <a:latin typeface="Candara"/>
              <a:cs typeface="Candara"/>
            </a:endParaRPr>
          </a:p>
          <a:p>
            <a:pPr marL="588645">
              <a:lnSpc>
                <a:spcPct val="100000"/>
              </a:lnSpc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buffer</a:t>
            </a:r>
            <a:endParaRPr sz="2200">
              <a:latin typeface="Candara"/>
              <a:cs typeface="Candara"/>
            </a:endParaRPr>
          </a:p>
          <a:p>
            <a:pPr lvl="1" marL="588645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Pages are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removed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in round-robin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style</a:t>
            </a:r>
            <a:endParaRPr sz="2200">
              <a:latin typeface="Candara"/>
              <a:cs typeface="Candara"/>
            </a:endParaRPr>
          </a:p>
          <a:p>
            <a:pPr lvl="1" marL="588645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Simplest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replacement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policy to</a:t>
            </a:r>
            <a:r>
              <a:rPr dirty="0" sz="2200" spc="-2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implement</a:t>
            </a:r>
            <a:endParaRPr sz="2200">
              <a:latin typeface="Candara"/>
              <a:cs typeface="Candara"/>
            </a:endParaRPr>
          </a:p>
          <a:p>
            <a:pPr lvl="1" marL="588645" indent="-273050">
              <a:lnSpc>
                <a:spcPct val="100000"/>
              </a:lnSpc>
              <a:spcBef>
                <a:spcPts val="52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Page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that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has been in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memory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the longest is</a:t>
            </a:r>
            <a:r>
              <a:rPr dirty="0" sz="2200" spc="4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replaced</a:t>
            </a:r>
            <a:endParaRPr sz="2200">
              <a:latin typeface="Candara"/>
              <a:cs typeface="Candara"/>
            </a:endParaRPr>
          </a:p>
          <a:p>
            <a:pPr lvl="1" marL="588645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These pages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may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be needed again very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 soon</a:t>
            </a:r>
            <a:endParaRPr sz="22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779780">
              <a:lnSpc>
                <a:spcPct val="100000"/>
              </a:lnSpc>
              <a:spcBef>
                <a:spcPts val="105"/>
              </a:spcBef>
            </a:pPr>
            <a:r>
              <a:rPr dirty="0"/>
              <a:t>Basic Replacement</a:t>
            </a:r>
            <a:r>
              <a:rPr dirty="0" spc="-55"/>
              <a:t> </a:t>
            </a:r>
            <a:r>
              <a:rPr dirty="0" spc="-5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2070826"/>
            <a:ext cx="7941309" cy="268351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Least Recently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Used</a:t>
            </a:r>
            <a:r>
              <a:rPr dirty="0" sz="2400" spc="2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(LRU)</a:t>
            </a:r>
            <a:endParaRPr sz="2400">
              <a:latin typeface="Candara"/>
              <a:cs typeface="Candara"/>
            </a:endParaRPr>
          </a:p>
          <a:p>
            <a:pPr lvl="1" marL="588645" marR="759460" indent="-273050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Replaces the page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that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has not </a:t>
            </a:r>
            <a:r>
              <a:rPr dirty="0" sz="2200" b="1">
                <a:solidFill>
                  <a:srgbClr val="073D86"/>
                </a:solidFill>
                <a:latin typeface="Candara"/>
                <a:cs typeface="Candara"/>
              </a:rPr>
              <a:t>been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referenced for the  longest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time</a:t>
            </a:r>
            <a:endParaRPr sz="2200">
              <a:latin typeface="Candara"/>
              <a:cs typeface="Candara"/>
            </a:endParaRPr>
          </a:p>
          <a:p>
            <a:pPr lvl="1" marL="588645" marR="5080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By the principle of </a:t>
            </a:r>
            <a:r>
              <a:rPr dirty="0" sz="2200" spc="-15" b="1">
                <a:solidFill>
                  <a:srgbClr val="073D86"/>
                </a:solidFill>
                <a:latin typeface="Candara"/>
                <a:cs typeface="Candara"/>
              </a:rPr>
              <a:t>locality,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this should be the page least likely  to be referenced in the near</a:t>
            </a:r>
            <a:r>
              <a:rPr dirty="0" sz="2200" spc="1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future</a:t>
            </a:r>
            <a:endParaRPr sz="2200">
              <a:latin typeface="Candara"/>
              <a:cs typeface="Candara"/>
            </a:endParaRPr>
          </a:p>
          <a:p>
            <a:pPr lvl="1" marL="588645" marR="372110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b="1">
                <a:solidFill>
                  <a:srgbClr val="073D86"/>
                </a:solidFill>
                <a:latin typeface="Candara"/>
                <a:cs typeface="Candara"/>
              </a:rPr>
              <a:t>Each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page could be tagged with the time of last reference.  This would require a great deal of</a:t>
            </a:r>
            <a:r>
              <a:rPr dirty="0" sz="2200" spc="1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overhead.</a:t>
            </a:r>
            <a:endParaRPr sz="22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779780">
              <a:lnSpc>
                <a:spcPct val="100000"/>
              </a:lnSpc>
              <a:spcBef>
                <a:spcPts val="105"/>
              </a:spcBef>
            </a:pPr>
            <a:r>
              <a:rPr dirty="0"/>
              <a:t>Basic Replacement</a:t>
            </a:r>
            <a:r>
              <a:rPr dirty="0" spc="-55"/>
              <a:t> </a:t>
            </a:r>
            <a:r>
              <a:rPr dirty="0" spc="-5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2074291"/>
            <a:ext cx="8639810" cy="33909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Clock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Policy</a:t>
            </a:r>
            <a:endParaRPr sz="2400">
              <a:latin typeface="Candara"/>
              <a:cs typeface="Candara"/>
            </a:endParaRPr>
          </a:p>
          <a:p>
            <a:pPr lvl="1" marL="588645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Additional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bit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called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a use</a:t>
            </a:r>
            <a:r>
              <a:rPr dirty="0" sz="2400" spc="4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bit</a:t>
            </a:r>
            <a:endParaRPr sz="2400">
              <a:latin typeface="Candara"/>
              <a:cs typeface="Candara"/>
            </a:endParaRPr>
          </a:p>
          <a:p>
            <a:pPr lvl="1" marL="588645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When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a page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is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first loaded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in </a:t>
            </a:r>
            <a:r>
              <a:rPr dirty="0" sz="2400" spc="-25" b="1">
                <a:solidFill>
                  <a:srgbClr val="073D86"/>
                </a:solidFill>
                <a:latin typeface="Candara"/>
                <a:cs typeface="Candara"/>
              </a:rPr>
              <a:t>memory,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the use bit is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set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to</a:t>
            </a:r>
            <a:r>
              <a:rPr dirty="0" sz="2400" spc="7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1</a:t>
            </a:r>
            <a:endParaRPr sz="2400">
              <a:latin typeface="Candara"/>
              <a:cs typeface="Candara"/>
            </a:endParaRPr>
          </a:p>
          <a:p>
            <a:pPr lvl="1" marL="588645" indent="-2730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When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the page is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referenced,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the use bit is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set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to</a:t>
            </a:r>
            <a:r>
              <a:rPr dirty="0" sz="2400" spc="2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1</a:t>
            </a:r>
            <a:endParaRPr sz="2400">
              <a:latin typeface="Candara"/>
              <a:cs typeface="Candara"/>
            </a:endParaRPr>
          </a:p>
          <a:p>
            <a:pPr lvl="1" marL="588645" marR="5080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When it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is time </a:t>
            </a:r>
            <a:r>
              <a:rPr dirty="0" sz="2400" spc="5" b="1">
                <a:solidFill>
                  <a:srgbClr val="073D86"/>
                </a:solidFill>
                <a:latin typeface="Candara"/>
                <a:cs typeface="Candara"/>
              </a:rPr>
              <a:t>to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replace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a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page,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the first frame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encountered 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with the use bit set to 0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is</a:t>
            </a:r>
            <a:r>
              <a:rPr dirty="0" sz="2400" spc="4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10" b="1">
                <a:solidFill>
                  <a:srgbClr val="073D86"/>
                </a:solidFill>
                <a:latin typeface="Candara"/>
                <a:cs typeface="Candara"/>
              </a:rPr>
              <a:t>replaced.</a:t>
            </a:r>
            <a:endParaRPr sz="2400">
              <a:latin typeface="Candara"/>
              <a:cs typeface="Candara"/>
            </a:endParaRPr>
          </a:p>
          <a:p>
            <a:pPr lvl="1" marL="588645" marR="606425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During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the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search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for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replacement, each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use bit set to 1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is  changed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to</a:t>
            </a:r>
            <a:r>
              <a:rPr dirty="0" sz="2400" spc="2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0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132" y="156971"/>
            <a:ext cx="7187183" cy="6512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5567" y="182879"/>
            <a:ext cx="6705600" cy="6344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473" y="4707364"/>
            <a:ext cx="8685330" cy="1048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7368" y="2156460"/>
            <a:ext cx="8709660" cy="1859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6089" y="572515"/>
            <a:ext cx="46729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latin typeface="华文新魏"/>
                <a:cs typeface="华文新魏"/>
              </a:rPr>
              <a:t>示例</a:t>
            </a:r>
            <a:r>
              <a:rPr dirty="0" spc="-5" b="0">
                <a:latin typeface="华文新魏"/>
                <a:cs typeface="华文新魏"/>
              </a:rPr>
              <a:t>:</a:t>
            </a:r>
            <a:r>
              <a:rPr dirty="0" b="0">
                <a:latin typeface="华文新魏"/>
                <a:cs typeface="华文新魏"/>
              </a:rPr>
              <a:t>页面替换算法</a:t>
            </a:r>
          </a:p>
        </p:txBody>
      </p:sp>
      <p:sp>
        <p:nvSpPr>
          <p:cNvPr id="5" name="object 5"/>
          <p:cNvSpPr/>
          <p:nvPr/>
        </p:nvSpPr>
        <p:spPr>
          <a:xfrm>
            <a:off x="3348990" y="3501390"/>
            <a:ext cx="360045" cy="216535"/>
          </a:xfrm>
          <a:custGeom>
            <a:avLst/>
            <a:gdLst/>
            <a:ahLst/>
            <a:cxnLst/>
            <a:rect l="l" t="t" r="r" b="b"/>
            <a:pathLst>
              <a:path w="360045" h="216535">
                <a:moveTo>
                  <a:pt x="0" y="108204"/>
                </a:moveTo>
                <a:lnTo>
                  <a:pt x="34698" y="44275"/>
                </a:lnTo>
                <a:lnTo>
                  <a:pt x="73627" y="20860"/>
                </a:lnTo>
                <a:lnTo>
                  <a:pt x="122992" y="5510"/>
                </a:lnTo>
                <a:lnTo>
                  <a:pt x="179832" y="0"/>
                </a:lnTo>
                <a:lnTo>
                  <a:pt x="236671" y="5510"/>
                </a:lnTo>
                <a:lnTo>
                  <a:pt x="286036" y="20860"/>
                </a:lnTo>
                <a:lnTo>
                  <a:pt x="324965" y="44275"/>
                </a:lnTo>
                <a:lnTo>
                  <a:pt x="350495" y="73981"/>
                </a:lnTo>
                <a:lnTo>
                  <a:pt x="359663" y="108204"/>
                </a:lnTo>
                <a:lnTo>
                  <a:pt x="350495" y="142426"/>
                </a:lnTo>
                <a:lnTo>
                  <a:pt x="324965" y="172132"/>
                </a:lnTo>
                <a:lnTo>
                  <a:pt x="286036" y="195547"/>
                </a:lnTo>
                <a:lnTo>
                  <a:pt x="236671" y="210897"/>
                </a:lnTo>
                <a:lnTo>
                  <a:pt x="179832" y="216408"/>
                </a:lnTo>
                <a:lnTo>
                  <a:pt x="122992" y="210897"/>
                </a:lnTo>
                <a:lnTo>
                  <a:pt x="73627" y="195547"/>
                </a:lnTo>
                <a:lnTo>
                  <a:pt x="34698" y="172132"/>
                </a:lnTo>
                <a:lnTo>
                  <a:pt x="9168" y="142426"/>
                </a:lnTo>
                <a:lnTo>
                  <a:pt x="0" y="10820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4390" y="2963417"/>
            <a:ext cx="360045" cy="215265"/>
          </a:xfrm>
          <a:custGeom>
            <a:avLst/>
            <a:gdLst/>
            <a:ahLst/>
            <a:cxnLst/>
            <a:rect l="l" t="t" r="r" b="b"/>
            <a:pathLst>
              <a:path w="360045" h="215264">
                <a:moveTo>
                  <a:pt x="0" y="107442"/>
                </a:moveTo>
                <a:lnTo>
                  <a:pt x="34698" y="44000"/>
                </a:lnTo>
                <a:lnTo>
                  <a:pt x="73627" y="20738"/>
                </a:lnTo>
                <a:lnTo>
                  <a:pt x="122992" y="5480"/>
                </a:lnTo>
                <a:lnTo>
                  <a:pt x="179832" y="0"/>
                </a:lnTo>
                <a:lnTo>
                  <a:pt x="236671" y="5480"/>
                </a:lnTo>
                <a:lnTo>
                  <a:pt x="286036" y="20738"/>
                </a:lnTo>
                <a:lnTo>
                  <a:pt x="324965" y="44000"/>
                </a:lnTo>
                <a:lnTo>
                  <a:pt x="350495" y="73493"/>
                </a:lnTo>
                <a:lnTo>
                  <a:pt x="359663" y="107442"/>
                </a:lnTo>
                <a:lnTo>
                  <a:pt x="350495" y="141390"/>
                </a:lnTo>
                <a:lnTo>
                  <a:pt x="324965" y="170883"/>
                </a:lnTo>
                <a:lnTo>
                  <a:pt x="286036" y="194145"/>
                </a:lnTo>
                <a:lnTo>
                  <a:pt x="236671" y="209403"/>
                </a:lnTo>
                <a:lnTo>
                  <a:pt x="179832" y="214884"/>
                </a:lnTo>
                <a:lnTo>
                  <a:pt x="122992" y="209403"/>
                </a:lnTo>
                <a:lnTo>
                  <a:pt x="73627" y="194145"/>
                </a:lnTo>
                <a:lnTo>
                  <a:pt x="34698" y="170883"/>
                </a:lnTo>
                <a:lnTo>
                  <a:pt x="9168" y="141390"/>
                </a:lnTo>
                <a:lnTo>
                  <a:pt x="0" y="10744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89014" y="2963417"/>
            <a:ext cx="360045" cy="215265"/>
          </a:xfrm>
          <a:custGeom>
            <a:avLst/>
            <a:gdLst/>
            <a:ahLst/>
            <a:cxnLst/>
            <a:rect l="l" t="t" r="r" b="b"/>
            <a:pathLst>
              <a:path w="360045" h="215264">
                <a:moveTo>
                  <a:pt x="0" y="107442"/>
                </a:moveTo>
                <a:lnTo>
                  <a:pt x="34698" y="44000"/>
                </a:lnTo>
                <a:lnTo>
                  <a:pt x="73627" y="20738"/>
                </a:lnTo>
                <a:lnTo>
                  <a:pt x="122992" y="5480"/>
                </a:lnTo>
                <a:lnTo>
                  <a:pt x="179831" y="0"/>
                </a:lnTo>
                <a:lnTo>
                  <a:pt x="236671" y="5480"/>
                </a:lnTo>
                <a:lnTo>
                  <a:pt x="286036" y="20738"/>
                </a:lnTo>
                <a:lnTo>
                  <a:pt x="324965" y="44000"/>
                </a:lnTo>
                <a:lnTo>
                  <a:pt x="350495" y="73493"/>
                </a:lnTo>
                <a:lnTo>
                  <a:pt x="359663" y="107442"/>
                </a:lnTo>
                <a:lnTo>
                  <a:pt x="350495" y="141390"/>
                </a:lnTo>
                <a:lnTo>
                  <a:pt x="324965" y="170883"/>
                </a:lnTo>
                <a:lnTo>
                  <a:pt x="286036" y="194145"/>
                </a:lnTo>
                <a:lnTo>
                  <a:pt x="236671" y="209403"/>
                </a:lnTo>
                <a:lnTo>
                  <a:pt x="179831" y="214884"/>
                </a:lnTo>
                <a:lnTo>
                  <a:pt x="122992" y="209403"/>
                </a:lnTo>
                <a:lnTo>
                  <a:pt x="73627" y="194145"/>
                </a:lnTo>
                <a:lnTo>
                  <a:pt x="34698" y="170883"/>
                </a:lnTo>
                <a:lnTo>
                  <a:pt x="9168" y="141390"/>
                </a:lnTo>
                <a:lnTo>
                  <a:pt x="0" y="10744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6639" y="2810383"/>
            <a:ext cx="946150" cy="952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6355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FF0000"/>
                </a:solidFill>
                <a:latin typeface="Microsoft JhengHei"/>
                <a:cs typeface="Microsoft JhengHei"/>
              </a:rPr>
              <a:t>理论上</a:t>
            </a:r>
            <a:endParaRPr sz="1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 spc="10" b="1">
                <a:solidFill>
                  <a:srgbClr val="FF0000"/>
                </a:solidFill>
                <a:latin typeface="Microsoft JhengHei"/>
                <a:cs typeface="Microsoft JhengHei"/>
              </a:rPr>
              <a:t>预知未来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27982" y="2598420"/>
            <a:ext cx="4465320" cy="78105"/>
          </a:xfrm>
          <a:custGeom>
            <a:avLst/>
            <a:gdLst/>
            <a:ahLst/>
            <a:cxnLst/>
            <a:rect l="l" t="t" r="r" b="b"/>
            <a:pathLst>
              <a:path w="4465320" h="78105">
                <a:moveTo>
                  <a:pt x="4387595" y="0"/>
                </a:moveTo>
                <a:lnTo>
                  <a:pt x="4387595" y="77724"/>
                </a:lnTo>
                <a:lnTo>
                  <a:pt x="4439412" y="51815"/>
                </a:lnTo>
                <a:lnTo>
                  <a:pt x="4400549" y="51815"/>
                </a:lnTo>
                <a:lnTo>
                  <a:pt x="4400549" y="25907"/>
                </a:lnTo>
                <a:lnTo>
                  <a:pt x="4439411" y="25907"/>
                </a:lnTo>
                <a:lnTo>
                  <a:pt x="4387595" y="0"/>
                </a:lnTo>
                <a:close/>
              </a:path>
              <a:path w="4465320" h="78105">
                <a:moveTo>
                  <a:pt x="4387595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4387595" y="51815"/>
                </a:lnTo>
                <a:lnTo>
                  <a:pt x="4387595" y="25907"/>
                </a:lnTo>
                <a:close/>
              </a:path>
              <a:path w="4465320" h="78105">
                <a:moveTo>
                  <a:pt x="4439411" y="25907"/>
                </a:moveTo>
                <a:lnTo>
                  <a:pt x="4400549" y="25907"/>
                </a:lnTo>
                <a:lnTo>
                  <a:pt x="4400549" y="51815"/>
                </a:lnTo>
                <a:lnTo>
                  <a:pt x="4439412" y="51815"/>
                </a:lnTo>
                <a:lnTo>
                  <a:pt x="4465320" y="38862"/>
                </a:lnTo>
                <a:lnTo>
                  <a:pt x="4439411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89120" y="2277617"/>
            <a:ext cx="78105" cy="360045"/>
          </a:xfrm>
          <a:custGeom>
            <a:avLst/>
            <a:gdLst/>
            <a:ahLst/>
            <a:cxnLst/>
            <a:rect l="l" t="t" r="r" b="b"/>
            <a:pathLst>
              <a:path w="78104" h="360044">
                <a:moveTo>
                  <a:pt x="51815" y="64770"/>
                </a:moveTo>
                <a:lnTo>
                  <a:pt x="25907" y="64770"/>
                </a:lnTo>
                <a:lnTo>
                  <a:pt x="25907" y="359664"/>
                </a:lnTo>
                <a:lnTo>
                  <a:pt x="51815" y="359664"/>
                </a:lnTo>
                <a:lnTo>
                  <a:pt x="51815" y="64770"/>
                </a:lnTo>
                <a:close/>
              </a:path>
              <a:path w="78104" h="360044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360044">
                <a:moveTo>
                  <a:pt x="71247" y="64770"/>
                </a:moveTo>
                <a:lnTo>
                  <a:pt x="51815" y="64770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63290" y="4726685"/>
            <a:ext cx="360045" cy="216535"/>
          </a:xfrm>
          <a:custGeom>
            <a:avLst/>
            <a:gdLst/>
            <a:ahLst/>
            <a:cxnLst/>
            <a:rect l="l" t="t" r="r" b="b"/>
            <a:pathLst>
              <a:path w="360045" h="216535">
                <a:moveTo>
                  <a:pt x="0" y="108203"/>
                </a:moveTo>
                <a:lnTo>
                  <a:pt x="34698" y="44275"/>
                </a:lnTo>
                <a:lnTo>
                  <a:pt x="73627" y="20860"/>
                </a:lnTo>
                <a:lnTo>
                  <a:pt x="122992" y="5510"/>
                </a:lnTo>
                <a:lnTo>
                  <a:pt x="179832" y="0"/>
                </a:lnTo>
                <a:lnTo>
                  <a:pt x="236671" y="5510"/>
                </a:lnTo>
                <a:lnTo>
                  <a:pt x="286036" y="20860"/>
                </a:lnTo>
                <a:lnTo>
                  <a:pt x="324965" y="44275"/>
                </a:lnTo>
                <a:lnTo>
                  <a:pt x="350495" y="73981"/>
                </a:lnTo>
                <a:lnTo>
                  <a:pt x="359663" y="108203"/>
                </a:lnTo>
                <a:lnTo>
                  <a:pt x="350495" y="142426"/>
                </a:lnTo>
                <a:lnTo>
                  <a:pt x="324965" y="172132"/>
                </a:lnTo>
                <a:lnTo>
                  <a:pt x="286036" y="195547"/>
                </a:lnTo>
                <a:lnTo>
                  <a:pt x="236671" y="210897"/>
                </a:lnTo>
                <a:lnTo>
                  <a:pt x="179832" y="216407"/>
                </a:lnTo>
                <a:lnTo>
                  <a:pt x="122992" y="210897"/>
                </a:lnTo>
                <a:lnTo>
                  <a:pt x="73627" y="195547"/>
                </a:lnTo>
                <a:lnTo>
                  <a:pt x="34698" y="172132"/>
                </a:lnTo>
                <a:lnTo>
                  <a:pt x="9168" y="142426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47966" y="4990338"/>
            <a:ext cx="360045" cy="216535"/>
          </a:xfrm>
          <a:custGeom>
            <a:avLst/>
            <a:gdLst/>
            <a:ahLst/>
            <a:cxnLst/>
            <a:rect l="l" t="t" r="r" b="b"/>
            <a:pathLst>
              <a:path w="360045" h="216535">
                <a:moveTo>
                  <a:pt x="0" y="108204"/>
                </a:moveTo>
                <a:lnTo>
                  <a:pt x="34698" y="44275"/>
                </a:lnTo>
                <a:lnTo>
                  <a:pt x="73627" y="20860"/>
                </a:lnTo>
                <a:lnTo>
                  <a:pt x="122992" y="5510"/>
                </a:lnTo>
                <a:lnTo>
                  <a:pt x="179831" y="0"/>
                </a:lnTo>
                <a:lnTo>
                  <a:pt x="236671" y="5510"/>
                </a:lnTo>
                <a:lnTo>
                  <a:pt x="286036" y="20860"/>
                </a:lnTo>
                <a:lnTo>
                  <a:pt x="324965" y="44275"/>
                </a:lnTo>
                <a:lnTo>
                  <a:pt x="350495" y="73981"/>
                </a:lnTo>
                <a:lnTo>
                  <a:pt x="359663" y="108204"/>
                </a:lnTo>
                <a:lnTo>
                  <a:pt x="350495" y="142426"/>
                </a:lnTo>
                <a:lnTo>
                  <a:pt x="324965" y="172132"/>
                </a:lnTo>
                <a:lnTo>
                  <a:pt x="286036" y="195547"/>
                </a:lnTo>
                <a:lnTo>
                  <a:pt x="236671" y="210897"/>
                </a:lnTo>
                <a:lnTo>
                  <a:pt x="179831" y="216407"/>
                </a:lnTo>
                <a:lnTo>
                  <a:pt x="122992" y="210897"/>
                </a:lnTo>
                <a:lnTo>
                  <a:pt x="73627" y="195547"/>
                </a:lnTo>
                <a:lnTo>
                  <a:pt x="34698" y="172132"/>
                </a:lnTo>
                <a:lnTo>
                  <a:pt x="9168" y="142426"/>
                </a:lnTo>
                <a:lnTo>
                  <a:pt x="0" y="10820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57165" y="5264658"/>
            <a:ext cx="360045" cy="216535"/>
          </a:xfrm>
          <a:custGeom>
            <a:avLst/>
            <a:gdLst/>
            <a:ahLst/>
            <a:cxnLst/>
            <a:rect l="l" t="t" r="r" b="b"/>
            <a:pathLst>
              <a:path w="360045" h="216535">
                <a:moveTo>
                  <a:pt x="0" y="108203"/>
                </a:moveTo>
                <a:lnTo>
                  <a:pt x="34698" y="44275"/>
                </a:lnTo>
                <a:lnTo>
                  <a:pt x="73627" y="20860"/>
                </a:lnTo>
                <a:lnTo>
                  <a:pt x="122992" y="5510"/>
                </a:lnTo>
                <a:lnTo>
                  <a:pt x="179832" y="0"/>
                </a:lnTo>
                <a:lnTo>
                  <a:pt x="236671" y="5510"/>
                </a:lnTo>
                <a:lnTo>
                  <a:pt x="286036" y="20860"/>
                </a:lnTo>
                <a:lnTo>
                  <a:pt x="324965" y="44275"/>
                </a:lnTo>
                <a:lnTo>
                  <a:pt x="350495" y="73981"/>
                </a:lnTo>
                <a:lnTo>
                  <a:pt x="359663" y="108203"/>
                </a:lnTo>
                <a:lnTo>
                  <a:pt x="350495" y="142426"/>
                </a:lnTo>
                <a:lnTo>
                  <a:pt x="324965" y="172132"/>
                </a:lnTo>
                <a:lnTo>
                  <a:pt x="286036" y="195547"/>
                </a:lnTo>
                <a:lnTo>
                  <a:pt x="236671" y="210897"/>
                </a:lnTo>
                <a:lnTo>
                  <a:pt x="179832" y="216407"/>
                </a:lnTo>
                <a:lnTo>
                  <a:pt x="122992" y="210897"/>
                </a:lnTo>
                <a:lnTo>
                  <a:pt x="73627" y="195547"/>
                </a:lnTo>
                <a:lnTo>
                  <a:pt x="34698" y="172132"/>
                </a:lnTo>
                <a:lnTo>
                  <a:pt x="9168" y="142426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9759" y="4229739"/>
            <a:ext cx="8601293" cy="303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94226" y="5001005"/>
            <a:ext cx="361315" cy="216535"/>
          </a:xfrm>
          <a:custGeom>
            <a:avLst/>
            <a:gdLst/>
            <a:ahLst/>
            <a:cxnLst/>
            <a:rect l="l" t="t" r="r" b="b"/>
            <a:pathLst>
              <a:path w="361314" h="216535">
                <a:moveTo>
                  <a:pt x="0" y="108204"/>
                </a:moveTo>
                <a:lnTo>
                  <a:pt x="34856" y="44275"/>
                </a:lnTo>
                <a:lnTo>
                  <a:pt x="73956" y="20860"/>
                </a:lnTo>
                <a:lnTo>
                  <a:pt x="123529" y="5510"/>
                </a:lnTo>
                <a:lnTo>
                  <a:pt x="180594" y="0"/>
                </a:lnTo>
                <a:lnTo>
                  <a:pt x="237658" y="5510"/>
                </a:lnTo>
                <a:lnTo>
                  <a:pt x="287231" y="20860"/>
                </a:lnTo>
                <a:lnTo>
                  <a:pt x="326331" y="44275"/>
                </a:lnTo>
                <a:lnTo>
                  <a:pt x="351976" y="73981"/>
                </a:lnTo>
                <a:lnTo>
                  <a:pt x="361188" y="108204"/>
                </a:lnTo>
                <a:lnTo>
                  <a:pt x="351976" y="142426"/>
                </a:lnTo>
                <a:lnTo>
                  <a:pt x="326331" y="172132"/>
                </a:lnTo>
                <a:lnTo>
                  <a:pt x="287231" y="195547"/>
                </a:lnTo>
                <a:lnTo>
                  <a:pt x="237658" y="210897"/>
                </a:lnTo>
                <a:lnTo>
                  <a:pt x="180594" y="216408"/>
                </a:lnTo>
                <a:lnTo>
                  <a:pt x="123529" y="210897"/>
                </a:lnTo>
                <a:lnTo>
                  <a:pt x="73956" y="195547"/>
                </a:lnTo>
                <a:lnTo>
                  <a:pt x="34856" y="172132"/>
                </a:lnTo>
                <a:lnTo>
                  <a:pt x="9211" y="142426"/>
                </a:lnTo>
                <a:lnTo>
                  <a:pt x="0" y="108204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4" y="4738878"/>
            <a:ext cx="361315" cy="216535"/>
          </a:xfrm>
          <a:custGeom>
            <a:avLst/>
            <a:gdLst/>
            <a:ahLst/>
            <a:cxnLst/>
            <a:rect l="l" t="t" r="r" b="b"/>
            <a:pathLst>
              <a:path w="361314" h="216535">
                <a:moveTo>
                  <a:pt x="0" y="108204"/>
                </a:moveTo>
                <a:lnTo>
                  <a:pt x="34856" y="44275"/>
                </a:lnTo>
                <a:lnTo>
                  <a:pt x="73956" y="20860"/>
                </a:lnTo>
                <a:lnTo>
                  <a:pt x="123529" y="5510"/>
                </a:lnTo>
                <a:lnTo>
                  <a:pt x="180593" y="0"/>
                </a:lnTo>
                <a:lnTo>
                  <a:pt x="237658" y="5510"/>
                </a:lnTo>
                <a:lnTo>
                  <a:pt x="287231" y="20860"/>
                </a:lnTo>
                <a:lnTo>
                  <a:pt x="326331" y="44275"/>
                </a:lnTo>
                <a:lnTo>
                  <a:pt x="351976" y="73981"/>
                </a:lnTo>
                <a:lnTo>
                  <a:pt x="361188" y="108204"/>
                </a:lnTo>
                <a:lnTo>
                  <a:pt x="351976" y="142426"/>
                </a:lnTo>
                <a:lnTo>
                  <a:pt x="326331" y="172132"/>
                </a:lnTo>
                <a:lnTo>
                  <a:pt x="287231" y="195547"/>
                </a:lnTo>
                <a:lnTo>
                  <a:pt x="237658" y="210897"/>
                </a:lnTo>
                <a:lnTo>
                  <a:pt x="180593" y="216408"/>
                </a:lnTo>
                <a:lnTo>
                  <a:pt x="123529" y="210897"/>
                </a:lnTo>
                <a:lnTo>
                  <a:pt x="73956" y="195547"/>
                </a:lnTo>
                <a:lnTo>
                  <a:pt x="34856" y="172132"/>
                </a:lnTo>
                <a:lnTo>
                  <a:pt x="9211" y="142426"/>
                </a:lnTo>
                <a:lnTo>
                  <a:pt x="0" y="10820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027669" y="5264658"/>
            <a:ext cx="360045" cy="216535"/>
          </a:xfrm>
          <a:custGeom>
            <a:avLst/>
            <a:gdLst/>
            <a:ahLst/>
            <a:cxnLst/>
            <a:rect l="l" t="t" r="r" b="b"/>
            <a:pathLst>
              <a:path w="360045" h="216535">
                <a:moveTo>
                  <a:pt x="0" y="108203"/>
                </a:moveTo>
                <a:lnTo>
                  <a:pt x="34698" y="44275"/>
                </a:lnTo>
                <a:lnTo>
                  <a:pt x="73627" y="20860"/>
                </a:lnTo>
                <a:lnTo>
                  <a:pt x="122992" y="5510"/>
                </a:lnTo>
                <a:lnTo>
                  <a:pt x="179831" y="0"/>
                </a:lnTo>
                <a:lnTo>
                  <a:pt x="236671" y="5510"/>
                </a:lnTo>
                <a:lnTo>
                  <a:pt x="286036" y="20860"/>
                </a:lnTo>
                <a:lnTo>
                  <a:pt x="324965" y="44275"/>
                </a:lnTo>
                <a:lnTo>
                  <a:pt x="350495" y="73981"/>
                </a:lnTo>
                <a:lnTo>
                  <a:pt x="359663" y="108203"/>
                </a:lnTo>
                <a:lnTo>
                  <a:pt x="350495" y="142426"/>
                </a:lnTo>
                <a:lnTo>
                  <a:pt x="324965" y="172132"/>
                </a:lnTo>
                <a:lnTo>
                  <a:pt x="286036" y="195547"/>
                </a:lnTo>
                <a:lnTo>
                  <a:pt x="236671" y="210897"/>
                </a:lnTo>
                <a:lnTo>
                  <a:pt x="179831" y="216407"/>
                </a:lnTo>
                <a:lnTo>
                  <a:pt x="122992" y="210897"/>
                </a:lnTo>
                <a:lnTo>
                  <a:pt x="73627" y="195547"/>
                </a:lnTo>
                <a:lnTo>
                  <a:pt x="34698" y="172132"/>
                </a:lnTo>
                <a:lnTo>
                  <a:pt x="9168" y="142426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1" y="2886455"/>
            <a:ext cx="8982456" cy="1417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4131" y="960119"/>
            <a:ext cx="8730996" cy="1255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4884" y="2612135"/>
            <a:ext cx="8820912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20533" y="3717797"/>
            <a:ext cx="361315" cy="215265"/>
          </a:xfrm>
          <a:custGeom>
            <a:avLst/>
            <a:gdLst/>
            <a:ahLst/>
            <a:cxnLst/>
            <a:rect l="l" t="t" r="r" b="b"/>
            <a:pathLst>
              <a:path w="361315" h="215264">
                <a:moveTo>
                  <a:pt x="0" y="107441"/>
                </a:moveTo>
                <a:lnTo>
                  <a:pt x="34856" y="44000"/>
                </a:lnTo>
                <a:lnTo>
                  <a:pt x="73956" y="20738"/>
                </a:lnTo>
                <a:lnTo>
                  <a:pt x="123529" y="5480"/>
                </a:lnTo>
                <a:lnTo>
                  <a:pt x="180594" y="0"/>
                </a:lnTo>
                <a:lnTo>
                  <a:pt x="237658" y="5480"/>
                </a:lnTo>
                <a:lnTo>
                  <a:pt x="287231" y="20738"/>
                </a:lnTo>
                <a:lnTo>
                  <a:pt x="326331" y="44000"/>
                </a:lnTo>
                <a:lnTo>
                  <a:pt x="351976" y="73493"/>
                </a:lnTo>
                <a:lnTo>
                  <a:pt x="361188" y="107441"/>
                </a:lnTo>
                <a:lnTo>
                  <a:pt x="351976" y="141390"/>
                </a:lnTo>
                <a:lnTo>
                  <a:pt x="326331" y="170883"/>
                </a:lnTo>
                <a:lnTo>
                  <a:pt x="287231" y="194145"/>
                </a:lnTo>
                <a:lnTo>
                  <a:pt x="237658" y="209403"/>
                </a:lnTo>
                <a:lnTo>
                  <a:pt x="180594" y="214883"/>
                </a:lnTo>
                <a:lnTo>
                  <a:pt x="123529" y="209403"/>
                </a:lnTo>
                <a:lnTo>
                  <a:pt x="73956" y="194145"/>
                </a:lnTo>
                <a:lnTo>
                  <a:pt x="34856" y="170883"/>
                </a:lnTo>
                <a:lnTo>
                  <a:pt x="9211" y="141390"/>
                </a:lnTo>
                <a:lnTo>
                  <a:pt x="0" y="10744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09894" y="3178301"/>
            <a:ext cx="360045" cy="216535"/>
          </a:xfrm>
          <a:custGeom>
            <a:avLst/>
            <a:gdLst/>
            <a:ahLst/>
            <a:cxnLst/>
            <a:rect l="l" t="t" r="r" b="b"/>
            <a:pathLst>
              <a:path w="360045" h="216535">
                <a:moveTo>
                  <a:pt x="0" y="108203"/>
                </a:moveTo>
                <a:lnTo>
                  <a:pt x="34698" y="44275"/>
                </a:lnTo>
                <a:lnTo>
                  <a:pt x="73627" y="20860"/>
                </a:lnTo>
                <a:lnTo>
                  <a:pt x="122992" y="5510"/>
                </a:lnTo>
                <a:lnTo>
                  <a:pt x="179831" y="0"/>
                </a:lnTo>
                <a:lnTo>
                  <a:pt x="236671" y="5510"/>
                </a:lnTo>
                <a:lnTo>
                  <a:pt x="286036" y="20860"/>
                </a:lnTo>
                <a:lnTo>
                  <a:pt x="324965" y="44275"/>
                </a:lnTo>
                <a:lnTo>
                  <a:pt x="350495" y="73981"/>
                </a:lnTo>
                <a:lnTo>
                  <a:pt x="359663" y="108203"/>
                </a:lnTo>
                <a:lnTo>
                  <a:pt x="350495" y="142426"/>
                </a:lnTo>
                <a:lnTo>
                  <a:pt x="324965" y="172132"/>
                </a:lnTo>
                <a:lnTo>
                  <a:pt x="286036" y="195547"/>
                </a:lnTo>
                <a:lnTo>
                  <a:pt x="236671" y="210897"/>
                </a:lnTo>
                <a:lnTo>
                  <a:pt x="179831" y="216408"/>
                </a:lnTo>
                <a:lnTo>
                  <a:pt x="122992" y="210897"/>
                </a:lnTo>
                <a:lnTo>
                  <a:pt x="73627" y="195547"/>
                </a:lnTo>
                <a:lnTo>
                  <a:pt x="34698" y="172132"/>
                </a:lnTo>
                <a:lnTo>
                  <a:pt x="9168" y="142426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80509" y="3455670"/>
            <a:ext cx="361315" cy="215265"/>
          </a:xfrm>
          <a:custGeom>
            <a:avLst/>
            <a:gdLst/>
            <a:ahLst/>
            <a:cxnLst/>
            <a:rect l="l" t="t" r="r" b="b"/>
            <a:pathLst>
              <a:path w="361314" h="215264">
                <a:moveTo>
                  <a:pt x="0" y="107441"/>
                </a:moveTo>
                <a:lnTo>
                  <a:pt x="34856" y="44000"/>
                </a:lnTo>
                <a:lnTo>
                  <a:pt x="73956" y="20738"/>
                </a:lnTo>
                <a:lnTo>
                  <a:pt x="123529" y="5480"/>
                </a:lnTo>
                <a:lnTo>
                  <a:pt x="180593" y="0"/>
                </a:lnTo>
                <a:lnTo>
                  <a:pt x="237658" y="5480"/>
                </a:lnTo>
                <a:lnTo>
                  <a:pt x="287231" y="20738"/>
                </a:lnTo>
                <a:lnTo>
                  <a:pt x="326331" y="44000"/>
                </a:lnTo>
                <a:lnTo>
                  <a:pt x="351976" y="73493"/>
                </a:lnTo>
                <a:lnTo>
                  <a:pt x="361188" y="107441"/>
                </a:lnTo>
                <a:lnTo>
                  <a:pt x="351976" y="141390"/>
                </a:lnTo>
                <a:lnTo>
                  <a:pt x="326331" y="170883"/>
                </a:lnTo>
                <a:lnTo>
                  <a:pt x="287231" y="194145"/>
                </a:lnTo>
                <a:lnTo>
                  <a:pt x="237658" y="209403"/>
                </a:lnTo>
                <a:lnTo>
                  <a:pt x="180593" y="214883"/>
                </a:lnTo>
                <a:lnTo>
                  <a:pt x="123529" y="209403"/>
                </a:lnTo>
                <a:lnTo>
                  <a:pt x="73956" y="194145"/>
                </a:lnTo>
                <a:lnTo>
                  <a:pt x="34856" y="170883"/>
                </a:lnTo>
                <a:lnTo>
                  <a:pt x="9211" y="141390"/>
                </a:lnTo>
                <a:lnTo>
                  <a:pt x="0" y="10744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20617" y="3178301"/>
            <a:ext cx="360045" cy="216535"/>
          </a:xfrm>
          <a:custGeom>
            <a:avLst/>
            <a:gdLst/>
            <a:ahLst/>
            <a:cxnLst/>
            <a:rect l="l" t="t" r="r" b="b"/>
            <a:pathLst>
              <a:path w="360045" h="216535">
                <a:moveTo>
                  <a:pt x="0" y="108203"/>
                </a:moveTo>
                <a:lnTo>
                  <a:pt x="34698" y="44275"/>
                </a:lnTo>
                <a:lnTo>
                  <a:pt x="73627" y="20860"/>
                </a:lnTo>
                <a:lnTo>
                  <a:pt x="122992" y="5510"/>
                </a:lnTo>
                <a:lnTo>
                  <a:pt x="179832" y="0"/>
                </a:lnTo>
                <a:lnTo>
                  <a:pt x="236671" y="5510"/>
                </a:lnTo>
                <a:lnTo>
                  <a:pt x="286036" y="20860"/>
                </a:lnTo>
                <a:lnTo>
                  <a:pt x="324965" y="44275"/>
                </a:lnTo>
                <a:lnTo>
                  <a:pt x="350495" y="73981"/>
                </a:lnTo>
                <a:lnTo>
                  <a:pt x="359664" y="108203"/>
                </a:lnTo>
                <a:lnTo>
                  <a:pt x="350495" y="142426"/>
                </a:lnTo>
                <a:lnTo>
                  <a:pt x="324965" y="172132"/>
                </a:lnTo>
                <a:lnTo>
                  <a:pt x="286036" y="195547"/>
                </a:lnTo>
                <a:lnTo>
                  <a:pt x="236671" y="210897"/>
                </a:lnTo>
                <a:lnTo>
                  <a:pt x="179832" y="216408"/>
                </a:lnTo>
                <a:lnTo>
                  <a:pt x="122992" y="210897"/>
                </a:lnTo>
                <a:lnTo>
                  <a:pt x="73627" y="195547"/>
                </a:lnTo>
                <a:lnTo>
                  <a:pt x="34698" y="172132"/>
                </a:lnTo>
                <a:lnTo>
                  <a:pt x="9168" y="142426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29734" y="3717797"/>
            <a:ext cx="361315" cy="215265"/>
          </a:xfrm>
          <a:custGeom>
            <a:avLst/>
            <a:gdLst/>
            <a:ahLst/>
            <a:cxnLst/>
            <a:rect l="l" t="t" r="r" b="b"/>
            <a:pathLst>
              <a:path w="361314" h="215264">
                <a:moveTo>
                  <a:pt x="0" y="107441"/>
                </a:moveTo>
                <a:lnTo>
                  <a:pt x="34856" y="44000"/>
                </a:lnTo>
                <a:lnTo>
                  <a:pt x="73956" y="20738"/>
                </a:lnTo>
                <a:lnTo>
                  <a:pt x="123529" y="5480"/>
                </a:lnTo>
                <a:lnTo>
                  <a:pt x="180593" y="0"/>
                </a:lnTo>
                <a:lnTo>
                  <a:pt x="237658" y="5480"/>
                </a:lnTo>
                <a:lnTo>
                  <a:pt x="287231" y="20738"/>
                </a:lnTo>
                <a:lnTo>
                  <a:pt x="326331" y="44000"/>
                </a:lnTo>
                <a:lnTo>
                  <a:pt x="351976" y="73493"/>
                </a:lnTo>
                <a:lnTo>
                  <a:pt x="361188" y="107441"/>
                </a:lnTo>
                <a:lnTo>
                  <a:pt x="351976" y="141390"/>
                </a:lnTo>
                <a:lnTo>
                  <a:pt x="326331" y="170883"/>
                </a:lnTo>
                <a:lnTo>
                  <a:pt x="287231" y="194145"/>
                </a:lnTo>
                <a:lnTo>
                  <a:pt x="237658" y="209403"/>
                </a:lnTo>
                <a:lnTo>
                  <a:pt x="180593" y="214883"/>
                </a:lnTo>
                <a:lnTo>
                  <a:pt x="123529" y="209403"/>
                </a:lnTo>
                <a:lnTo>
                  <a:pt x="73956" y="194145"/>
                </a:lnTo>
                <a:lnTo>
                  <a:pt x="34856" y="170883"/>
                </a:lnTo>
                <a:lnTo>
                  <a:pt x="9211" y="141390"/>
                </a:lnTo>
                <a:lnTo>
                  <a:pt x="0" y="10744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06902" y="2337307"/>
            <a:ext cx="421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宋体"/>
                <a:cs typeface="宋体"/>
              </a:rPr>
              <a:t>清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59855" y="2351658"/>
            <a:ext cx="421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宋体"/>
                <a:cs typeface="宋体"/>
              </a:rPr>
              <a:t>清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639" y="4344136"/>
            <a:ext cx="8768715" cy="224980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ctr" marL="92075">
              <a:lnSpc>
                <a:spcPct val="100000"/>
              </a:lnSpc>
              <a:spcBef>
                <a:spcPts val="385"/>
              </a:spcBef>
            </a:pPr>
            <a:r>
              <a:rPr dirty="0" sz="2000" spc="10" b="1">
                <a:latin typeface="微软雅黑"/>
                <a:cs typeface="微软雅黑"/>
              </a:rPr>
              <a:t>星号</a:t>
            </a:r>
            <a:r>
              <a:rPr dirty="0" sz="2000" b="1">
                <a:latin typeface="微软雅黑"/>
                <a:cs typeface="微软雅黑"/>
              </a:rPr>
              <a:t>表示</a:t>
            </a:r>
            <a:r>
              <a:rPr dirty="0" sz="2000" spc="-15" b="1">
                <a:latin typeface="微软雅黑"/>
                <a:cs typeface="微软雅黑"/>
              </a:rPr>
              <a:t>相</a:t>
            </a:r>
            <a:r>
              <a:rPr dirty="0" sz="2000" b="1">
                <a:latin typeface="微软雅黑"/>
                <a:cs typeface="微软雅黑"/>
              </a:rPr>
              <a:t>应的</a:t>
            </a:r>
            <a:r>
              <a:rPr dirty="0" sz="2000" spc="-15" b="1">
                <a:latin typeface="微软雅黑"/>
                <a:cs typeface="微软雅黑"/>
              </a:rPr>
              <a:t>使</a:t>
            </a:r>
            <a:r>
              <a:rPr dirty="0" sz="2000" b="1">
                <a:latin typeface="微软雅黑"/>
                <a:cs typeface="微软雅黑"/>
              </a:rPr>
              <a:t>用位</a:t>
            </a:r>
            <a:r>
              <a:rPr dirty="0" sz="2000" spc="-15" b="1">
                <a:latin typeface="微软雅黑"/>
                <a:cs typeface="微软雅黑"/>
              </a:rPr>
              <a:t>等</a:t>
            </a:r>
            <a:r>
              <a:rPr dirty="0" sz="2000" spc="5" b="1">
                <a:latin typeface="微软雅黑"/>
                <a:cs typeface="微软雅黑"/>
              </a:rPr>
              <a:t>于</a:t>
            </a:r>
            <a:r>
              <a:rPr dirty="0" sz="2000" spc="-225" b="1">
                <a:latin typeface="微软雅黑"/>
                <a:cs typeface="微软雅黑"/>
              </a:rPr>
              <a:t>1，</a:t>
            </a:r>
            <a:r>
              <a:rPr dirty="0" sz="2000" b="1">
                <a:latin typeface="微软雅黑"/>
                <a:cs typeface="微软雅黑"/>
              </a:rPr>
              <a:t>箭</a:t>
            </a:r>
            <a:r>
              <a:rPr dirty="0" sz="2000" spc="5" b="1">
                <a:latin typeface="微软雅黑"/>
                <a:cs typeface="微软雅黑"/>
              </a:rPr>
              <a:t>头</a:t>
            </a:r>
            <a:r>
              <a:rPr dirty="0" sz="2000" spc="-10" b="1">
                <a:latin typeface="微软雅黑"/>
                <a:cs typeface="微软雅黑"/>
              </a:rPr>
              <a:t>表</a:t>
            </a:r>
            <a:r>
              <a:rPr dirty="0" sz="2000" b="1">
                <a:latin typeface="微软雅黑"/>
                <a:cs typeface="微软雅黑"/>
              </a:rPr>
              <a:t>示指针的当</a:t>
            </a:r>
            <a:r>
              <a:rPr dirty="0" sz="2000" spc="-10" b="1">
                <a:latin typeface="微软雅黑"/>
                <a:cs typeface="微软雅黑"/>
              </a:rPr>
              <a:t>前</a:t>
            </a:r>
            <a:r>
              <a:rPr dirty="0" sz="2000" b="1">
                <a:latin typeface="微软雅黑"/>
                <a:cs typeface="微软雅黑"/>
              </a:rPr>
              <a:t>位置。</a:t>
            </a:r>
            <a:endParaRPr sz="2000">
              <a:latin typeface="微软雅黑"/>
              <a:cs typeface="微软雅黑"/>
            </a:endParaRPr>
          </a:p>
          <a:p>
            <a:pPr algn="just" marL="12700">
              <a:lnSpc>
                <a:spcPct val="100000"/>
              </a:lnSpc>
              <a:spcBef>
                <a:spcPts val="290"/>
              </a:spcBef>
            </a:pPr>
            <a:r>
              <a:rPr dirty="0" baseline="-4166" sz="3000" spc="15" b="1">
                <a:solidFill>
                  <a:srgbClr val="0000FF"/>
                </a:solidFill>
                <a:latin typeface="微软雅黑"/>
                <a:cs typeface="微软雅黑"/>
              </a:rPr>
              <a:t>当一</a:t>
            </a:r>
            <a:r>
              <a:rPr dirty="0" baseline="-4166" sz="3000" b="1">
                <a:solidFill>
                  <a:srgbClr val="0000FF"/>
                </a:solidFill>
                <a:latin typeface="微软雅黑"/>
                <a:cs typeface="微软雅黑"/>
              </a:rPr>
              <a:t>页被</a:t>
            </a:r>
            <a:r>
              <a:rPr dirty="0" baseline="-4166" sz="3000" spc="-22" b="1">
                <a:solidFill>
                  <a:srgbClr val="0000FF"/>
                </a:solidFill>
                <a:latin typeface="微软雅黑"/>
                <a:cs typeface="微软雅黑"/>
              </a:rPr>
              <a:t>替</a:t>
            </a:r>
            <a:r>
              <a:rPr dirty="0" baseline="-4166" sz="3000" b="1">
                <a:solidFill>
                  <a:srgbClr val="0000FF"/>
                </a:solidFill>
                <a:latin typeface="微软雅黑"/>
                <a:cs typeface="微软雅黑"/>
              </a:rPr>
              <a:t>换时</a:t>
            </a:r>
            <a:r>
              <a:rPr dirty="0" baseline="-4166" sz="3000" spc="-22" b="1">
                <a:solidFill>
                  <a:srgbClr val="0000FF"/>
                </a:solidFill>
                <a:latin typeface="微软雅黑"/>
                <a:cs typeface="微软雅黑"/>
              </a:rPr>
              <a:t>，</a:t>
            </a:r>
            <a:r>
              <a:rPr dirty="0" baseline="-4166" sz="3000" b="1">
                <a:solidFill>
                  <a:srgbClr val="0000FF"/>
                </a:solidFill>
                <a:latin typeface="微软雅黑"/>
                <a:cs typeface="微软雅黑"/>
              </a:rPr>
              <a:t>指向</a:t>
            </a:r>
            <a:r>
              <a:rPr dirty="0" baseline="-4166" sz="3000" spc="-22" b="1">
                <a:solidFill>
                  <a:srgbClr val="0000FF"/>
                </a:solidFill>
                <a:latin typeface="微软雅黑"/>
                <a:cs typeface="微软雅黑"/>
              </a:rPr>
              <a:t>下</a:t>
            </a:r>
            <a:r>
              <a:rPr dirty="0" baseline="-4166" sz="3000" b="1">
                <a:solidFill>
                  <a:srgbClr val="0000FF"/>
                </a:solidFill>
                <a:latin typeface="微软雅黑"/>
                <a:cs typeface="微软雅黑"/>
              </a:rPr>
              <a:t>一</a:t>
            </a:r>
            <a:r>
              <a:rPr dirty="0" baseline="-4166" sz="3000" spc="7" b="1">
                <a:solidFill>
                  <a:srgbClr val="0000FF"/>
                </a:solidFill>
                <a:latin typeface="微软雅黑"/>
                <a:cs typeface="微软雅黑"/>
              </a:rPr>
              <a:t>帧</a:t>
            </a:r>
            <a:r>
              <a:rPr dirty="0" baseline="-4166" sz="3000" b="1">
                <a:latin typeface="微软雅黑"/>
                <a:cs typeface="微软雅黑"/>
              </a:rPr>
              <a:t>。</a:t>
            </a:r>
            <a:r>
              <a:rPr dirty="0" baseline="-4166" sz="3000" spc="509" b="1">
                <a:latin typeface="微软雅黑"/>
                <a:cs typeface="微软雅黑"/>
              </a:rPr>
              <a:t> </a:t>
            </a:r>
            <a:r>
              <a:rPr dirty="0" sz="1800" spc="5" b="1">
                <a:solidFill>
                  <a:srgbClr val="FF0000"/>
                </a:solidFill>
                <a:latin typeface="Microsoft JhengHei"/>
                <a:cs typeface="Microsoft JhengHei"/>
              </a:rPr>
              <a:t>虽然早就进来，但是最近使用过，所以不急着替换</a:t>
            </a:r>
            <a:endParaRPr sz="1800">
              <a:latin typeface="Microsoft JhengHei"/>
              <a:cs typeface="Microsoft JhengHei"/>
            </a:endParaRPr>
          </a:p>
          <a:p>
            <a:pPr algn="just" marL="12700">
              <a:lnSpc>
                <a:spcPct val="100000"/>
              </a:lnSpc>
              <a:spcBef>
                <a:spcPts val="135"/>
              </a:spcBef>
            </a:pPr>
            <a:r>
              <a:rPr dirty="0" sz="2000" spc="10" b="1">
                <a:latin typeface="微软雅黑"/>
                <a:cs typeface="微软雅黑"/>
              </a:rPr>
              <a:t>当需</a:t>
            </a:r>
            <a:r>
              <a:rPr dirty="0" sz="2000" spc="5" b="1">
                <a:latin typeface="微软雅黑"/>
                <a:cs typeface="微软雅黑"/>
              </a:rPr>
              <a:t>要</a:t>
            </a:r>
            <a:r>
              <a:rPr dirty="0" sz="2000" spc="5" b="1">
                <a:solidFill>
                  <a:srgbClr val="0000FF"/>
                </a:solidFill>
                <a:latin typeface="微软雅黑"/>
                <a:cs typeface="微软雅黑"/>
              </a:rPr>
              <a:t>替</a:t>
            </a:r>
            <a:r>
              <a:rPr dirty="0" sz="2000" spc="-15" b="1">
                <a:solidFill>
                  <a:srgbClr val="0000FF"/>
                </a:solidFill>
                <a:latin typeface="微软雅黑"/>
                <a:cs typeface="微软雅黑"/>
              </a:rPr>
              <a:t>换</a:t>
            </a:r>
            <a:r>
              <a:rPr dirty="0" sz="2000" spc="5" b="1">
                <a:solidFill>
                  <a:srgbClr val="0000FF"/>
                </a:solidFill>
                <a:latin typeface="微软雅黑"/>
                <a:cs typeface="微软雅黑"/>
              </a:rPr>
              <a:t>一</a:t>
            </a:r>
            <a:r>
              <a:rPr dirty="0" sz="2000" spc="-5" b="1">
                <a:solidFill>
                  <a:srgbClr val="0000FF"/>
                </a:solidFill>
                <a:latin typeface="微软雅黑"/>
                <a:cs typeface="微软雅黑"/>
              </a:rPr>
              <a:t>页</a:t>
            </a:r>
            <a:r>
              <a:rPr dirty="0" sz="2000" spc="-10" b="1">
                <a:latin typeface="微软雅黑"/>
                <a:cs typeface="微软雅黑"/>
              </a:rPr>
              <a:t>时</a:t>
            </a:r>
            <a:r>
              <a:rPr dirty="0" sz="2000" spc="5" b="1">
                <a:latin typeface="微软雅黑"/>
                <a:cs typeface="微软雅黑"/>
              </a:rPr>
              <a:t>，扫</a:t>
            </a:r>
            <a:r>
              <a:rPr dirty="0" sz="2000" spc="-20" b="1">
                <a:latin typeface="微软雅黑"/>
                <a:cs typeface="微软雅黑"/>
              </a:rPr>
              <a:t>描</a:t>
            </a:r>
            <a:r>
              <a:rPr dirty="0" sz="2000" spc="5" b="1">
                <a:latin typeface="微软雅黑"/>
                <a:cs typeface="微软雅黑"/>
              </a:rPr>
              <a:t>缓冲</a:t>
            </a:r>
            <a:r>
              <a:rPr dirty="0" sz="2000" spc="-20" b="1">
                <a:latin typeface="微软雅黑"/>
                <a:cs typeface="微软雅黑"/>
              </a:rPr>
              <a:t>区</a:t>
            </a:r>
            <a:r>
              <a:rPr dirty="0" sz="2000" spc="5" b="1">
                <a:latin typeface="微软雅黑"/>
                <a:cs typeface="微软雅黑"/>
              </a:rPr>
              <a:t>，查</a:t>
            </a:r>
            <a:r>
              <a:rPr dirty="0" sz="2000" spc="-20" b="1">
                <a:latin typeface="微软雅黑"/>
                <a:cs typeface="微软雅黑"/>
              </a:rPr>
              <a:t>找</a:t>
            </a:r>
            <a:r>
              <a:rPr dirty="0" sz="2000" spc="5" b="1">
                <a:latin typeface="微软雅黑"/>
                <a:cs typeface="微软雅黑"/>
              </a:rPr>
              <a:t>使用</a:t>
            </a:r>
            <a:r>
              <a:rPr dirty="0" sz="2000" spc="-20" b="1">
                <a:latin typeface="微软雅黑"/>
                <a:cs typeface="微软雅黑"/>
              </a:rPr>
              <a:t>位</a:t>
            </a:r>
            <a:r>
              <a:rPr dirty="0" sz="2000" spc="5" b="1">
                <a:latin typeface="微软雅黑"/>
                <a:cs typeface="微软雅黑"/>
              </a:rPr>
              <a:t>被置</a:t>
            </a:r>
            <a:r>
              <a:rPr dirty="0" sz="2000" spc="-10" b="1">
                <a:latin typeface="微软雅黑"/>
                <a:cs typeface="微软雅黑"/>
              </a:rPr>
              <a:t>为</a:t>
            </a:r>
            <a:r>
              <a:rPr dirty="0" sz="2000" spc="-60" b="1">
                <a:latin typeface="微软雅黑"/>
                <a:cs typeface="微软雅黑"/>
              </a:rPr>
              <a:t>0</a:t>
            </a:r>
            <a:r>
              <a:rPr dirty="0" sz="2000" spc="5" b="1">
                <a:latin typeface="微软雅黑"/>
                <a:cs typeface="微软雅黑"/>
              </a:rPr>
              <a:t>的一</a:t>
            </a:r>
            <a:r>
              <a:rPr dirty="0" sz="2000" spc="-20" b="1">
                <a:latin typeface="微软雅黑"/>
                <a:cs typeface="微软雅黑"/>
              </a:rPr>
              <a:t>帧</a:t>
            </a:r>
            <a:r>
              <a:rPr dirty="0" sz="2000" spc="5" b="1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2000" spc="10" b="1">
                <a:latin typeface="微软雅黑"/>
                <a:cs typeface="微软雅黑"/>
              </a:rPr>
              <a:t>每当</a:t>
            </a:r>
            <a:r>
              <a:rPr dirty="0" sz="2000" b="1">
                <a:latin typeface="微软雅黑"/>
                <a:cs typeface="微软雅黑"/>
              </a:rPr>
              <a:t>遇到</a:t>
            </a:r>
            <a:r>
              <a:rPr dirty="0" sz="2000" spc="-15" b="1">
                <a:latin typeface="微软雅黑"/>
                <a:cs typeface="微软雅黑"/>
              </a:rPr>
              <a:t>一</a:t>
            </a:r>
            <a:r>
              <a:rPr dirty="0" sz="2000" b="1">
                <a:latin typeface="微软雅黑"/>
                <a:cs typeface="微软雅黑"/>
              </a:rPr>
              <a:t>个使</a:t>
            </a:r>
            <a:r>
              <a:rPr dirty="0" sz="2000" spc="-15" b="1">
                <a:latin typeface="微软雅黑"/>
                <a:cs typeface="微软雅黑"/>
              </a:rPr>
              <a:t>用</a:t>
            </a:r>
            <a:r>
              <a:rPr dirty="0" sz="2000" b="1">
                <a:latin typeface="微软雅黑"/>
                <a:cs typeface="微软雅黑"/>
              </a:rPr>
              <a:t>位</a:t>
            </a:r>
            <a:r>
              <a:rPr dirty="0" sz="2000" spc="5" b="1">
                <a:latin typeface="微软雅黑"/>
                <a:cs typeface="微软雅黑"/>
              </a:rPr>
              <a:t>为</a:t>
            </a:r>
            <a:r>
              <a:rPr dirty="0" sz="2000" spc="-450" b="1">
                <a:latin typeface="微软雅黑"/>
                <a:cs typeface="微软雅黑"/>
              </a:rPr>
              <a:t>1</a:t>
            </a:r>
            <a:r>
              <a:rPr dirty="0" sz="2000" b="1">
                <a:latin typeface="微软雅黑"/>
                <a:cs typeface="微软雅黑"/>
              </a:rPr>
              <a:t>的帧</a:t>
            </a:r>
            <a:r>
              <a:rPr dirty="0" sz="2000" spc="-15" b="1">
                <a:latin typeface="微软雅黑"/>
                <a:cs typeface="微软雅黑"/>
              </a:rPr>
              <a:t>时</a:t>
            </a:r>
            <a:r>
              <a:rPr dirty="0" sz="2000" b="1">
                <a:latin typeface="微软雅黑"/>
                <a:cs typeface="微软雅黑"/>
              </a:rPr>
              <a:t>，就</a:t>
            </a:r>
            <a:r>
              <a:rPr dirty="0" sz="2000" spc="-15" b="1">
                <a:latin typeface="微软雅黑"/>
                <a:cs typeface="微软雅黑"/>
              </a:rPr>
              <a:t>将</a:t>
            </a:r>
            <a:r>
              <a:rPr dirty="0" sz="2000" b="1">
                <a:latin typeface="微软雅黑"/>
                <a:cs typeface="微软雅黑"/>
              </a:rPr>
              <a:t>该位</a:t>
            </a:r>
            <a:r>
              <a:rPr dirty="0" sz="2000" spc="-15" b="1">
                <a:latin typeface="微软雅黑"/>
                <a:cs typeface="微软雅黑"/>
              </a:rPr>
              <a:t>重</a:t>
            </a:r>
            <a:r>
              <a:rPr dirty="0" sz="2000" b="1">
                <a:latin typeface="微软雅黑"/>
                <a:cs typeface="微软雅黑"/>
              </a:rPr>
              <a:t>新置</a:t>
            </a:r>
            <a:r>
              <a:rPr dirty="0" sz="2000" spc="-10" b="1">
                <a:latin typeface="微软雅黑"/>
                <a:cs typeface="微软雅黑"/>
              </a:rPr>
              <a:t>为</a:t>
            </a:r>
            <a:r>
              <a:rPr dirty="0" sz="2000" spc="-30" b="1">
                <a:latin typeface="微软雅黑"/>
                <a:cs typeface="微软雅黑"/>
              </a:rPr>
              <a:t>0；</a:t>
            </a:r>
            <a:endParaRPr sz="2000">
              <a:latin typeface="微软雅黑"/>
              <a:cs typeface="微软雅黑"/>
            </a:endParaRPr>
          </a:p>
          <a:p>
            <a:pPr algn="just" marL="12700" marR="211454">
              <a:lnSpc>
                <a:spcPct val="100000"/>
              </a:lnSpc>
            </a:pPr>
            <a:r>
              <a:rPr dirty="0" sz="2000" spc="10" b="1">
                <a:latin typeface="微软雅黑"/>
                <a:cs typeface="微软雅黑"/>
              </a:rPr>
              <a:t>如果</a:t>
            </a:r>
            <a:r>
              <a:rPr dirty="0" sz="2000" b="1">
                <a:latin typeface="微软雅黑"/>
                <a:cs typeface="微软雅黑"/>
              </a:rPr>
              <a:t>在这</a:t>
            </a:r>
            <a:r>
              <a:rPr dirty="0" sz="2000" spc="-15" b="1">
                <a:latin typeface="微软雅黑"/>
                <a:cs typeface="微软雅黑"/>
              </a:rPr>
              <a:t>个</a:t>
            </a:r>
            <a:r>
              <a:rPr dirty="0" sz="2000" b="1">
                <a:latin typeface="微软雅黑"/>
                <a:cs typeface="微软雅黑"/>
              </a:rPr>
              <a:t>过程</a:t>
            </a:r>
            <a:r>
              <a:rPr dirty="0" sz="2000" spc="-15" b="1">
                <a:latin typeface="微软雅黑"/>
                <a:cs typeface="微软雅黑"/>
              </a:rPr>
              <a:t>开</a:t>
            </a:r>
            <a:r>
              <a:rPr dirty="0" sz="2000" b="1">
                <a:latin typeface="微软雅黑"/>
                <a:cs typeface="微软雅黑"/>
              </a:rPr>
              <a:t>始时</a:t>
            </a:r>
            <a:r>
              <a:rPr dirty="0" sz="2000" spc="-15" b="1">
                <a:latin typeface="微软雅黑"/>
                <a:cs typeface="微软雅黑"/>
              </a:rPr>
              <a:t>，</a:t>
            </a:r>
            <a:r>
              <a:rPr dirty="0" sz="2000" b="1">
                <a:latin typeface="微软雅黑"/>
                <a:cs typeface="微软雅黑"/>
              </a:rPr>
              <a:t>所有</a:t>
            </a:r>
            <a:r>
              <a:rPr dirty="0" sz="2000" spc="-15" b="1">
                <a:latin typeface="微软雅黑"/>
                <a:cs typeface="微软雅黑"/>
              </a:rPr>
              <a:t>帧</a:t>
            </a:r>
            <a:r>
              <a:rPr dirty="0" sz="2000" b="1">
                <a:latin typeface="微软雅黑"/>
                <a:cs typeface="微软雅黑"/>
              </a:rPr>
              <a:t>的使</a:t>
            </a:r>
            <a:r>
              <a:rPr dirty="0" sz="2000" spc="-15" b="1">
                <a:latin typeface="微软雅黑"/>
                <a:cs typeface="微软雅黑"/>
              </a:rPr>
              <a:t>用</a:t>
            </a:r>
            <a:r>
              <a:rPr dirty="0" sz="2000" b="1">
                <a:latin typeface="微软雅黑"/>
                <a:cs typeface="微软雅黑"/>
              </a:rPr>
              <a:t>位均</a:t>
            </a:r>
            <a:r>
              <a:rPr dirty="0" sz="2000" spc="-5" b="1">
                <a:latin typeface="微软雅黑"/>
                <a:cs typeface="微软雅黑"/>
              </a:rPr>
              <a:t>为</a:t>
            </a:r>
            <a:r>
              <a:rPr dirty="0" sz="2000" spc="-30" b="1">
                <a:latin typeface="微软雅黑"/>
                <a:cs typeface="微软雅黑"/>
              </a:rPr>
              <a:t>0，</a:t>
            </a:r>
            <a:r>
              <a:rPr dirty="0" sz="2000" b="1">
                <a:latin typeface="微软雅黑"/>
                <a:cs typeface="微软雅黑"/>
              </a:rPr>
              <a:t>选</a:t>
            </a:r>
            <a:r>
              <a:rPr dirty="0" sz="2000" spc="-15" b="1">
                <a:latin typeface="微软雅黑"/>
                <a:cs typeface="微软雅黑"/>
              </a:rPr>
              <a:t>择</a:t>
            </a:r>
            <a:r>
              <a:rPr dirty="0" sz="2000" b="1">
                <a:latin typeface="微软雅黑"/>
                <a:cs typeface="微软雅黑"/>
              </a:rPr>
              <a:t>遇到</a:t>
            </a:r>
            <a:r>
              <a:rPr dirty="0" sz="2000" spc="-15" b="1">
                <a:latin typeface="微软雅黑"/>
                <a:cs typeface="微软雅黑"/>
              </a:rPr>
              <a:t>的</a:t>
            </a:r>
            <a:r>
              <a:rPr dirty="0" sz="2000" b="1">
                <a:latin typeface="微软雅黑"/>
                <a:cs typeface="微软雅黑"/>
              </a:rPr>
              <a:t>第一</a:t>
            </a:r>
            <a:r>
              <a:rPr dirty="0" sz="2000" spc="-15" b="1">
                <a:latin typeface="微软雅黑"/>
                <a:cs typeface="微软雅黑"/>
              </a:rPr>
              <a:t>个</a:t>
            </a:r>
            <a:r>
              <a:rPr dirty="0" sz="2000" b="1">
                <a:latin typeface="微软雅黑"/>
                <a:cs typeface="微软雅黑"/>
              </a:rPr>
              <a:t>帧替</a:t>
            </a:r>
            <a:r>
              <a:rPr dirty="0" sz="2000" spc="-15" b="1">
                <a:latin typeface="微软雅黑"/>
                <a:cs typeface="微软雅黑"/>
              </a:rPr>
              <a:t>换</a:t>
            </a:r>
            <a:r>
              <a:rPr dirty="0" sz="2000" b="1">
                <a:latin typeface="微软雅黑"/>
                <a:cs typeface="微软雅黑"/>
              </a:rPr>
              <a:t>；  </a:t>
            </a:r>
            <a:r>
              <a:rPr dirty="0" sz="2000" spc="10" b="1">
                <a:solidFill>
                  <a:srgbClr val="FF0000"/>
                </a:solidFill>
                <a:latin typeface="微软雅黑"/>
                <a:cs typeface="微软雅黑"/>
              </a:rPr>
              <a:t>如果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所有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帧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的使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用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位</a:t>
            </a:r>
            <a:r>
              <a:rPr dirty="0" sz="2000" spc="5" b="1">
                <a:solidFill>
                  <a:srgbClr val="FF0000"/>
                </a:solidFill>
                <a:latin typeface="微软雅黑"/>
                <a:cs typeface="微软雅黑"/>
              </a:rPr>
              <a:t>为</a:t>
            </a:r>
            <a:r>
              <a:rPr dirty="0" sz="2000" spc="-225" b="1">
                <a:solidFill>
                  <a:srgbClr val="FF0000"/>
                </a:solidFill>
                <a:latin typeface="微软雅黑"/>
                <a:cs typeface="微软雅黑"/>
              </a:rPr>
              <a:t>1，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则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指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针在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缓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冲区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中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完整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地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循环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一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周，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把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所有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使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用位 </a:t>
            </a:r>
            <a:r>
              <a:rPr dirty="0" sz="2000" spc="10" b="1">
                <a:solidFill>
                  <a:srgbClr val="FF0000"/>
                </a:solidFill>
                <a:latin typeface="微软雅黑"/>
                <a:cs typeface="微软雅黑"/>
              </a:rPr>
              <a:t>都置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为</a:t>
            </a:r>
            <a:r>
              <a:rPr dirty="0" sz="2000" spc="-30" b="1">
                <a:solidFill>
                  <a:srgbClr val="FF0000"/>
                </a:solidFill>
                <a:latin typeface="微软雅黑"/>
                <a:cs typeface="微软雅黑"/>
              </a:rPr>
              <a:t>0</a:t>
            </a:r>
            <a:r>
              <a:rPr dirty="0" sz="2000" spc="-30" b="1">
                <a:latin typeface="微软雅黑"/>
                <a:cs typeface="微软雅黑"/>
              </a:rPr>
              <a:t>，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并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且停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留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在最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初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的位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置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上</a:t>
            </a:r>
            <a:r>
              <a:rPr dirty="0" sz="2000" b="1">
                <a:latin typeface="微软雅黑"/>
                <a:cs typeface="微软雅黑"/>
              </a:rPr>
              <a:t>，</a:t>
            </a:r>
            <a:r>
              <a:rPr dirty="0" sz="2000" spc="-15" b="1">
                <a:solidFill>
                  <a:srgbClr val="0000FF"/>
                </a:solidFill>
                <a:latin typeface="微软雅黑"/>
                <a:cs typeface="微软雅黑"/>
              </a:rPr>
              <a:t>替</a:t>
            </a:r>
            <a:r>
              <a:rPr dirty="0" sz="2000" b="1">
                <a:solidFill>
                  <a:srgbClr val="0000FF"/>
                </a:solidFill>
                <a:latin typeface="微软雅黑"/>
                <a:cs typeface="微软雅黑"/>
              </a:rPr>
              <a:t>换该</a:t>
            </a:r>
            <a:r>
              <a:rPr dirty="0" sz="2000" spc="-15" b="1">
                <a:solidFill>
                  <a:srgbClr val="0000FF"/>
                </a:solidFill>
                <a:latin typeface="微软雅黑"/>
                <a:cs typeface="微软雅黑"/>
              </a:rPr>
              <a:t>帧</a:t>
            </a:r>
            <a:r>
              <a:rPr dirty="0" sz="2000" b="1">
                <a:latin typeface="微软雅黑"/>
                <a:cs typeface="微软雅黑"/>
              </a:rPr>
              <a:t>中的</a:t>
            </a:r>
            <a:r>
              <a:rPr dirty="0" sz="2000" spc="-15" b="1">
                <a:latin typeface="微软雅黑"/>
                <a:cs typeface="微软雅黑"/>
              </a:rPr>
              <a:t>页</a:t>
            </a:r>
            <a:r>
              <a:rPr dirty="0" sz="2000" b="1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0415" y="585216"/>
            <a:ext cx="8642604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79470" y="1442466"/>
            <a:ext cx="360045" cy="216535"/>
          </a:xfrm>
          <a:custGeom>
            <a:avLst/>
            <a:gdLst/>
            <a:ahLst/>
            <a:cxnLst/>
            <a:rect l="l" t="t" r="r" b="b"/>
            <a:pathLst>
              <a:path w="360045" h="216535">
                <a:moveTo>
                  <a:pt x="0" y="108204"/>
                </a:moveTo>
                <a:lnTo>
                  <a:pt x="34698" y="44275"/>
                </a:lnTo>
                <a:lnTo>
                  <a:pt x="73627" y="20860"/>
                </a:lnTo>
                <a:lnTo>
                  <a:pt x="122992" y="5510"/>
                </a:lnTo>
                <a:lnTo>
                  <a:pt x="179831" y="0"/>
                </a:lnTo>
                <a:lnTo>
                  <a:pt x="236671" y="5510"/>
                </a:lnTo>
                <a:lnTo>
                  <a:pt x="286036" y="20860"/>
                </a:lnTo>
                <a:lnTo>
                  <a:pt x="324965" y="44275"/>
                </a:lnTo>
                <a:lnTo>
                  <a:pt x="350495" y="73981"/>
                </a:lnTo>
                <a:lnTo>
                  <a:pt x="359663" y="108204"/>
                </a:lnTo>
                <a:lnTo>
                  <a:pt x="350495" y="142426"/>
                </a:lnTo>
                <a:lnTo>
                  <a:pt x="324965" y="172132"/>
                </a:lnTo>
                <a:lnTo>
                  <a:pt x="286036" y="195547"/>
                </a:lnTo>
                <a:lnTo>
                  <a:pt x="236671" y="210897"/>
                </a:lnTo>
                <a:lnTo>
                  <a:pt x="179831" y="216408"/>
                </a:lnTo>
                <a:lnTo>
                  <a:pt x="122992" y="210897"/>
                </a:lnTo>
                <a:lnTo>
                  <a:pt x="73627" y="195547"/>
                </a:lnTo>
                <a:lnTo>
                  <a:pt x="34698" y="172132"/>
                </a:lnTo>
                <a:lnTo>
                  <a:pt x="9168" y="142426"/>
                </a:lnTo>
                <a:lnTo>
                  <a:pt x="0" y="10820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74870" y="1728977"/>
            <a:ext cx="360045" cy="216535"/>
          </a:xfrm>
          <a:custGeom>
            <a:avLst/>
            <a:gdLst/>
            <a:ahLst/>
            <a:cxnLst/>
            <a:rect l="l" t="t" r="r" b="b"/>
            <a:pathLst>
              <a:path w="360045" h="216535">
                <a:moveTo>
                  <a:pt x="0" y="108204"/>
                </a:moveTo>
                <a:lnTo>
                  <a:pt x="34698" y="44275"/>
                </a:lnTo>
                <a:lnTo>
                  <a:pt x="73627" y="20860"/>
                </a:lnTo>
                <a:lnTo>
                  <a:pt x="122992" y="5510"/>
                </a:lnTo>
                <a:lnTo>
                  <a:pt x="179831" y="0"/>
                </a:lnTo>
                <a:lnTo>
                  <a:pt x="236671" y="5510"/>
                </a:lnTo>
                <a:lnTo>
                  <a:pt x="286036" y="20860"/>
                </a:lnTo>
                <a:lnTo>
                  <a:pt x="324965" y="44275"/>
                </a:lnTo>
                <a:lnTo>
                  <a:pt x="350495" y="73981"/>
                </a:lnTo>
                <a:lnTo>
                  <a:pt x="359663" y="108204"/>
                </a:lnTo>
                <a:lnTo>
                  <a:pt x="350495" y="142426"/>
                </a:lnTo>
                <a:lnTo>
                  <a:pt x="324965" y="172132"/>
                </a:lnTo>
                <a:lnTo>
                  <a:pt x="286036" y="195547"/>
                </a:lnTo>
                <a:lnTo>
                  <a:pt x="236671" y="210897"/>
                </a:lnTo>
                <a:lnTo>
                  <a:pt x="179831" y="216408"/>
                </a:lnTo>
                <a:lnTo>
                  <a:pt x="122992" y="210897"/>
                </a:lnTo>
                <a:lnTo>
                  <a:pt x="73627" y="195547"/>
                </a:lnTo>
                <a:lnTo>
                  <a:pt x="34698" y="172132"/>
                </a:lnTo>
                <a:lnTo>
                  <a:pt x="9168" y="142426"/>
                </a:lnTo>
                <a:lnTo>
                  <a:pt x="0" y="10820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71794" y="1189482"/>
            <a:ext cx="360045" cy="216535"/>
          </a:xfrm>
          <a:custGeom>
            <a:avLst/>
            <a:gdLst/>
            <a:ahLst/>
            <a:cxnLst/>
            <a:rect l="l" t="t" r="r" b="b"/>
            <a:pathLst>
              <a:path w="360045" h="216534">
                <a:moveTo>
                  <a:pt x="0" y="108203"/>
                </a:moveTo>
                <a:lnTo>
                  <a:pt x="34698" y="44275"/>
                </a:lnTo>
                <a:lnTo>
                  <a:pt x="73627" y="20860"/>
                </a:lnTo>
                <a:lnTo>
                  <a:pt x="122992" y="5510"/>
                </a:lnTo>
                <a:lnTo>
                  <a:pt x="179831" y="0"/>
                </a:lnTo>
                <a:lnTo>
                  <a:pt x="236671" y="5510"/>
                </a:lnTo>
                <a:lnTo>
                  <a:pt x="286036" y="20860"/>
                </a:lnTo>
                <a:lnTo>
                  <a:pt x="324965" y="44275"/>
                </a:lnTo>
                <a:lnTo>
                  <a:pt x="350495" y="73981"/>
                </a:lnTo>
                <a:lnTo>
                  <a:pt x="359663" y="108203"/>
                </a:lnTo>
                <a:lnTo>
                  <a:pt x="350495" y="142426"/>
                </a:lnTo>
                <a:lnTo>
                  <a:pt x="324965" y="172132"/>
                </a:lnTo>
                <a:lnTo>
                  <a:pt x="286036" y="195547"/>
                </a:lnTo>
                <a:lnTo>
                  <a:pt x="236671" y="210897"/>
                </a:lnTo>
                <a:lnTo>
                  <a:pt x="179831" y="216407"/>
                </a:lnTo>
                <a:lnTo>
                  <a:pt x="122992" y="210897"/>
                </a:lnTo>
                <a:lnTo>
                  <a:pt x="73627" y="195547"/>
                </a:lnTo>
                <a:lnTo>
                  <a:pt x="34698" y="172132"/>
                </a:lnTo>
                <a:lnTo>
                  <a:pt x="9168" y="142426"/>
                </a:lnTo>
                <a:lnTo>
                  <a:pt x="0" y="108203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19493" y="1728977"/>
            <a:ext cx="360045" cy="216535"/>
          </a:xfrm>
          <a:custGeom>
            <a:avLst/>
            <a:gdLst/>
            <a:ahLst/>
            <a:cxnLst/>
            <a:rect l="l" t="t" r="r" b="b"/>
            <a:pathLst>
              <a:path w="360045" h="216535">
                <a:moveTo>
                  <a:pt x="0" y="108204"/>
                </a:moveTo>
                <a:lnTo>
                  <a:pt x="34698" y="44275"/>
                </a:lnTo>
                <a:lnTo>
                  <a:pt x="73627" y="20860"/>
                </a:lnTo>
                <a:lnTo>
                  <a:pt x="122992" y="5510"/>
                </a:lnTo>
                <a:lnTo>
                  <a:pt x="179831" y="0"/>
                </a:lnTo>
                <a:lnTo>
                  <a:pt x="236671" y="5510"/>
                </a:lnTo>
                <a:lnTo>
                  <a:pt x="286036" y="20860"/>
                </a:lnTo>
                <a:lnTo>
                  <a:pt x="324965" y="44275"/>
                </a:lnTo>
                <a:lnTo>
                  <a:pt x="350495" y="73981"/>
                </a:lnTo>
                <a:lnTo>
                  <a:pt x="359663" y="108204"/>
                </a:lnTo>
                <a:lnTo>
                  <a:pt x="350495" y="142426"/>
                </a:lnTo>
                <a:lnTo>
                  <a:pt x="324965" y="172132"/>
                </a:lnTo>
                <a:lnTo>
                  <a:pt x="286036" y="195547"/>
                </a:lnTo>
                <a:lnTo>
                  <a:pt x="236671" y="210897"/>
                </a:lnTo>
                <a:lnTo>
                  <a:pt x="179831" y="216408"/>
                </a:lnTo>
                <a:lnTo>
                  <a:pt x="122992" y="210897"/>
                </a:lnTo>
                <a:lnTo>
                  <a:pt x="73627" y="195547"/>
                </a:lnTo>
                <a:lnTo>
                  <a:pt x="34698" y="172132"/>
                </a:lnTo>
                <a:lnTo>
                  <a:pt x="9168" y="142426"/>
                </a:lnTo>
                <a:lnTo>
                  <a:pt x="0" y="10820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16814" y="1757553"/>
            <a:ext cx="946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FF0000"/>
                </a:solidFill>
                <a:latin typeface="Microsoft JhengHei"/>
                <a:cs typeface="Microsoft JhengHei"/>
              </a:rPr>
              <a:t>回顾过去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63217" y="972311"/>
            <a:ext cx="2519680" cy="78105"/>
          </a:xfrm>
          <a:custGeom>
            <a:avLst/>
            <a:gdLst/>
            <a:ahLst/>
            <a:cxnLst/>
            <a:rect l="l" t="t" r="r" b="b"/>
            <a:pathLst>
              <a:path w="2519679" h="78105">
                <a:moveTo>
                  <a:pt x="77723" y="0"/>
                </a:moveTo>
                <a:lnTo>
                  <a:pt x="0" y="38862"/>
                </a:lnTo>
                <a:lnTo>
                  <a:pt x="77723" y="77724"/>
                </a:lnTo>
                <a:lnTo>
                  <a:pt x="77723" y="51815"/>
                </a:lnTo>
                <a:lnTo>
                  <a:pt x="64769" y="51815"/>
                </a:lnTo>
                <a:lnTo>
                  <a:pt x="64769" y="25908"/>
                </a:lnTo>
                <a:lnTo>
                  <a:pt x="77723" y="25908"/>
                </a:lnTo>
                <a:lnTo>
                  <a:pt x="77723" y="0"/>
                </a:lnTo>
                <a:close/>
              </a:path>
              <a:path w="2519679" h="78105">
                <a:moveTo>
                  <a:pt x="77723" y="25908"/>
                </a:moveTo>
                <a:lnTo>
                  <a:pt x="64769" y="25908"/>
                </a:lnTo>
                <a:lnTo>
                  <a:pt x="64769" y="51815"/>
                </a:lnTo>
                <a:lnTo>
                  <a:pt x="77723" y="51815"/>
                </a:lnTo>
                <a:lnTo>
                  <a:pt x="77723" y="25908"/>
                </a:lnTo>
                <a:close/>
              </a:path>
              <a:path w="2519679" h="78105">
                <a:moveTo>
                  <a:pt x="2519172" y="25908"/>
                </a:moveTo>
                <a:lnTo>
                  <a:pt x="77723" y="25908"/>
                </a:lnTo>
                <a:lnTo>
                  <a:pt x="77723" y="51815"/>
                </a:lnTo>
                <a:lnTo>
                  <a:pt x="2519172" y="51815"/>
                </a:lnTo>
                <a:lnTo>
                  <a:pt x="2519172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43528" y="721613"/>
            <a:ext cx="78105" cy="289560"/>
          </a:xfrm>
          <a:custGeom>
            <a:avLst/>
            <a:gdLst/>
            <a:ahLst/>
            <a:cxnLst/>
            <a:rect l="l" t="t" r="r" b="b"/>
            <a:pathLst>
              <a:path w="78104" h="289559">
                <a:moveTo>
                  <a:pt x="51816" y="64770"/>
                </a:moveTo>
                <a:lnTo>
                  <a:pt x="25908" y="64770"/>
                </a:lnTo>
                <a:lnTo>
                  <a:pt x="25908" y="289560"/>
                </a:lnTo>
                <a:lnTo>
                  <a:pt x="51816" y="289560"/>
                </a:lnTo>
                <a:lnTo>
                  <a:pt x="51816" y="64770"/>
                </a:lnTo>
                <a:close/>
              </a:path>
              <a:path w="78104" h="289559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289559">
                <a:moveTo>
                  <a:pt x="71247" y="64770"/>
                </a:moveTo>
                <a:lnTo>
                  <a:pt x="51816" y="64770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715" y="266826"/>
            <a:ext cx="765619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0">
                <a:latin typeface="微软雅黑"/>
                <a:cs typeface="微软雅黑"/>
              </a:rPr>
              <a:t>Belady</a:t>
            </a:r>
            <a:r>
              <a:rPr dirty="0" spc="-320"/>
              <a:t>’</a:t>
            </a:r>
            <a:r>
              <a:rPr dirty="0" spc="-320">
                <a:latin typeface="微软雅黑"/>
                <a:cs typeface="微软雅黑"/>
              </a:rPr>
              <a:t>s</a:t>
            </a:r>
            <a:r>
              <a:rPr dirty="0" spc="-285">
                <a:latin typeface="微软雅黑"/>
                <a:cs typeface="微软雅黑"/>
              </a:rPr>
              <a:t> </a:t>
            </a:r>
            <a:r>
              <a:rPr dirty="0" spc="-330">
                <a:latin typeface="微软雅黑"/>
                <a:cs typeface="微软雅黑"/>
              </a:rPr>
              <a:t>Anomaly</a:t>
            </a:r>
            <a:r>
              <a:rPr dirty="0" spc="-295">
                <a:latin typeface="微软雅黑"/>
                <a:cs typeface="微软雅黑"/>
              </a:rPr>
              <a:t> </a:t>
            </a:r>
            <a:r>
              <a:rPr dirty="0" spc="-290">
                <a:latin typeface="微软雅黑"/>
                <a:cs typeface="微软雅黑"/>
              </a:rPr>
              <a:t>(Belady</a:t>
            </a:r>
            <a:r>
              <a:rPr dirty="0" spc="-15">
                <a:latin typeface="微软雅黑"/>
                <a:cs typeface="微软雅黑"/>
              </a:rPr>
              <a:t>异</a:t>
            </a:r>
            <a:r>
              <a:rPr dirty="0">
                <a:latin typeface="微软雅黑"/>
                <a:cs typeface="微软雅黑"/>
              </a:rPr>
              <a:t>常</a:t>
            </a:r>
            <a:r>
              <a:rPr dirty="0" spc="-165">
                <a:latin typeface="微软雅黑"/>
                <a:cs typeface="微软雅黑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1554480" y="1053083"/>
            <a:ext cx="5890260" cy="5233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20011" y="1871472"/>
            <a:ext cx="5832475" cy="4392295"/>
          </a:xfrm>
          <a:custGeom>
            <a:avLst/>
            <a:gdLst/>
            <a:ahLst/>
            <a:cxnLst/>
            <a:rect l="l" t="t" r="r" b="b"/>
            <a:pathLst>
              <a:path w="5832475" h="4392295">
                <a:moveTo>
                  <a:pt x="0" y="4392168"/>
                </a:moveTo>
                <a:lnTo>
                  <a:pt x="5832347" y="4392168"/>
                </a:lnTo>
                <a:lnTo>
                  <a:pt x="5832347" y="0"/>
                </a:lnTo>
                <a:lnTo>
                  <a:pt x="0" y="0"/>
                </a:lnTo>
                <a:lnTo>
                  <a:pt x="0" y="43921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42642" y="5859078"/>
            <a:ext cx="7077075" cy="85407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2316480">
              <a:lnSpc>
                <a:spcPct val="100000"/>
              </a:lnSpc>
              <a:spcBef>
                <a:spcPts val="665"/>
              </a:spcBef>
            </a:pP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more frames </a:t>
            </a:r>
            <a:r>
              <a:rPr dirty="0" sz="2000" b="1">
                <a:solidFill>
                  <a:srgbClr val="FF0000"/>
                </a:solidFill>
                <a:latin typeface="Symbol"/>
                <a:cs typeface="Symbol"/>
              </a:rPr>
              <a:t>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more page</a:t>
            </a:r>
            <a:r>
              <a:rPr dirty="0" sz="2000" spc="-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faults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latin typeface="华文新魏"/>
                <a:cs typeface="华文新魏"/>
              </a:rPr>
              <a:t>对</a:t>
            </a:r>
            <a:r>
              <a:rPr dirty="0" sz="2400" spc="-5">
                <a:latin typeface="华文新魏"/>
                <a:cs typeface="华文新魏"/>
              </a:rPr>
              <a:t>应</a:t>
            </a:r>
            <a:r>
              <a:rPr dirty="0" sz="2400">
                <a:latin typeface="华文新魏"/>
                <a:cs typeface="华文新魏"/>
              </a:rPr>
              <a:t>《操作系统教程</a:t>
            </a:r>
            <a:r>
              <a:rPr dirty="0" sz="2400" spc="-5">
                <a:latin typeface="华文新魏"/>
                <a:cs typeface="华文新魏"/>
              </a:rPr>
              <a:t>(</a:t>
            </a:r>
            <a:r>
              <a:rPr dirty="0" sz="2400">
                <a:latin typeface="华文新魏"/>
                <a:cs typeface="华文新魏"/>
              </a:rPr>
              <a:t>第4版</a:t>
            </a:r>
            <a:r>
              <a:rPr dirty="0" sz="2400" spc="-5">
                <a:latin typeface="华文新魏"/>
                <a:cs typeface="华文新魏"/>
              </a:rPr>
              <a:t>)</a:t>
            </a:r>
            <a:r>
              <a:rPr dirty="0" sz="2400">
                <a:latin typeface="华文新魏"/>
                <a:cs typeface="华文新魏"/>
              </a:rPr>
              <a:t>》pp.265</a:t>
            </a:r>
            <a:r>
              <a:rPr dirty="0" sz="2400" spc="-50">
                <a:latin typeface="华文新魏"/>
                <a:cs typeface="华文新魏"/>
              </a:rPr>
              <a:t> </a:t>
            </a:r>
            <a:r>
              <a:rPr dirty="0" u="sng" sz="2400" spc="-1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“</a:t>
            </a:r>
            <a:r>
              <a:rPr dirty="0" u="sng" sz="2400" spc="-1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Belady</a:t>
            </a:r>
            <a:r>
              <a:rPr dirty="0" u="sng" sz="2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异常”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445" y="368553"/>
            <a:ext cx="276860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0">
                <a:latin typeface="华文新魏"/>
                <a:cs typeface="华文新魏"/>
              </a:rPr>
              <a:t>多级页表</a:t>
            </a:r>
            <a:endParaRPr sz="54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2090516"/>
            <a:ext cx="8662035" cy="3971290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多级页表的概念</a:t>
            </a:r>
            <a:endParaRPr sz="3200">
              <a:latin typeface="华文新魏"/>
              <a:cs typeface="华文新魏"/>
            </a:endParaRPr>
          </a:p>
          <a:p>
            <a:pPr lvl="1" marL="588645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现代计算机普遍支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持</a:t>
            </a:r>
            <a:r>
              <a:rPr dirty="0" sz="2000" spc="5">
                <a:solidFill>
                  <a:srgbClr val="073D86"/>
                </a:solidFill>
                <a:latin typeface="华文新魏"/>
                <a:cs typeface="华文新魏"/>
              </a:rPr>
              <a:t>2</a:t>
            </a:r>
            <a:r>
              <a:rPr dirty="0" baseline="25641" sz="1950" spc="7">
                <a:solidFill>
                  <a:srgbClr val="073D86"/>
                </a:solidFill>
                <a:latin typeface="华文新魏"/>
                <a:cs typeface="华文新魏"/>
              </a:rPr>
              <a:t>32</a:t>
            </a:r>
            <a:r>
              <a:rPr dirty="0" sz="2000" spc="5">
                <a:solidFill>
                  <a:srgbClr val="073D86"/>
                </a:solidFill>
                <a:latin typeface="华文新魏"/>
                <a:cs typeface="华文新魏"/>
              </a:rPr>
              <a:t>～2</a:t>
            </a:r>
            <a:r>
              <a:rPr dirty="0" baseline="25641" sz="1950" spc="7">
                <a:solidFill>
                  <a:srgbClr val="073D86"/>
                </a:solidFill>
                <a:latin typeface="华文新魏"/>
                <a:cs typeface="华文新魏"/>
              </a:rPr>
              <a:t>64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容量的逻辑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地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址空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间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，采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分页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存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储管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理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时</a:t>
            </a:r>
            <a:endParaRPr sz="2000">
              <a:latin typeface="华文新魏"/>
              <a:cs typeface="华文新魏"/>
            </a:endParaRPr>
          </a:p>
          <a:p>
            <a:pPr marL="58864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，页表相当大，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以</a:t>
            </a:r>
            <a:r>
              <a:rPr dirty="0" sz="2000" spc="-5">
                <a:solidFill>
                  <a:srgbClr val="073D86"/>
                </a:solidFill>
                <a:latin typeface="华文新魏"/>
                <a:cs typeface="华文新魏"/>
              </a:rPr>
              <a:t>Windows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为例，其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运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行的Intel</a:t>
            </a:r>
            <a:r>
              <a:rPr dirty="0" sz="2000" spc="-45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x86平台具有</a:t>
            </a:r>
            <a:r>
              <a:rPr dirty="0" sz="2000" spc="-5">
                <a:solidFill>
                  <a:srgbClr val="073D86"/>
                </a:solidFill>
                <a:latin typeface="华文新魏"/>
                <a:cs typeface="华文新魏"/>
              </a:rPr>
              <a:t>32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位地址</a:t>
            </a:r>
            <a:endParaRPr sz="2000">
              <a:latin typeface="华文新魏"/>
              <a:cs typeface="华文新魏"/>
            </a:endParaRPr>
          </a:p>
          <a:p>
            <a:pPr marL="588645" marR="5080">
              <a:lnSpc>
                <a:spcPct val="100000"/>
              </a:lnSpc>
            </a:pP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，规定页</a:t>
            </a:r>
            <a:r>
              <a:rPr dirty="0" sz="2000" spc="-10">
                <a:solidFill>
                  <a:srgbClr val="073D86"/>
                </a:solidFill>
                <a:latin typeface="华文新魏"/>
                <a:cs typeface="华文新魏"/>
              </a:rPr>
              <a:t>面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4KB(2</a:t>
            </a:r>
            <a:r>
              <a:rPr dirty="0" baseline="25641" sz="1950">
                <a:solidFill>
                  <a:srgbClr val="073D86"/>
                </a:solidFill>
                <a:latin typeface="华文新魏"/>
                <a:cs typeface="华文新魏"/>
              </a:rPr>
              <a:t>12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)时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那么，4GB(2</a:t>
            </a:r>
            <a:r>
              <a:rPr dirty="0" baseline="25641" sz="1950">
                <a:solidFill>
                  <a:srgbClr val="073D86"/>
                </a:solidFill>
                <a:latin typeface="华文新魏"/>
                <a:cs typeface="华文新魏"/>
              </a:rPr>
              <a:t>32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)的逻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辑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地址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空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间由</a:t>
            </a:r>
            <a:r>
              <a:rPr dirty="0" sz="2000" spc="-1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兆(2</a:t>
            </a:r>
            <a:r>
              <a:rPr dirty="0" baseline="25641" sz="1950">
                <a:solidFill>
                  <a:srgbClr val="073D86"/>
                </a:solidFill>
                <a:latin typeface="华文新魏"/>
                <a:cs typeface="华文新魏"/>
              </a:rPr>
              <a:t>20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)个页 组成，若每个页表项占</a:t>
            </a:r>
            <a:r>
              <a:rPr dirty="0" sz="2000" spc="-35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dirty="0" sz="2000" spc="-5">
                <a:solidFill>
                  <a:srgbClr val="073D86"/>
                </a:solidFill>
                <a:latin typeface="华文新魏"/>
                <a:cs typeface="华文新魏"/>
              </a:rPr>
              <a:t>4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字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节，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则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需要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占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用4MB(2</a:t>
            </a:r>
            <a:r>
              <a:rPr dirty="0" baseline="25641" sz="1950">
                <a:solidFill>
                  <a:srgbClr val="073D86"/>
                </a:solidFill>
                <a:latin typeface="华文新魏"/>
                <a:cs typeface="华文新魏"/>
              </a:rPr>
              <a:t>22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)连续主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存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空间存 放页表。系统中有许多</a:t>
            </a:r>
            <a:r>
              <a:rPr dirty="0" sz="2000" spc="-1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程，</a:t>
            </a:r>
            <a:r>
              <a:rPr dirty="0" sz="2000" spc="-10">
                <a:solidFill>
                  <a:srgbClr val="073D86"/>
                </a:solidFill>
                <a:latin typeface="华文新魏"/>
                <a:cs typeface="华文新魏"/>
              </a:rPr>
              <a:t>因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此页</a:t>
            </a:r>
            <a:r>
              <a:rPr dirty="0" sz="2000" spc="-10">
                <a:solidFill>
                  <a:srgbClr val="073D86"/>
                </a:solidFill>
                <a:latin typeface="华文新魏"/>
                <a:cs typeface="华文新魏"/>
              </a:rPr>
              <a:t>表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存储</a:t>
            </a:r>
            <a:r>
              <a:rPr dirty="0" sz="2000" spc="-10">
                <a:solidFill>
                  <a:srgbClr val="073D86"/>
                </a:solidFill>
                <a:latin typeface="华文新魏"/>
                <a:cs typeface="华文新魏"/>
              </a:rPr>
              <a:t>开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销很</a:t>
            </a:r>
            <a:r>
              <a:rPr dirty="0" sz="2000" spc="-10">
                <a:solidFill>
                  <a:srgbClr val="073D86"/>
                </a:solidFill>
                <a:latin typeface="华文新魏"/>
                <a:cs typeface="华文新魏"/>
              </a:rPr>
              <a:t>大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0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多级页表的具体做法</a:t>
            </a:r>
            <a:endParaRPr sz="3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逻辑地址结构</a:t>
            </a:r>
            <a:endParaRPr sz="3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逻辑地址到物理地址转</a:t>
            </a:r>
            <a:r>
              <a:rPr dirty="0" sz="3200" spc="-15">
                <a:solidFill>
                  <a:srgbClr val="073D86"/>
                </a:solidFill>
                <a:latin typeface="华文新魏"/>
                <a:cs typeface="华文新魏"/>
              </a:rPr>
              <a:t>换</a:t>
            </a: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过程</a:t>
            </a:r>
            <a:endParaRPr sz="3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4450" y="320802"/>
            <a:ext cx="7600315" cy="12382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4775"/>
              </a:lnSpc>
              <a:spcBef>
                <a:spcPts val="95"/>
              </a:spcBef>
            </a:pPr>
            <a:r>
              <a:rPr dirty="0" sz="4000" spc="-5" b="0">
                <a:latin typeface="华文新魏"/>
                <a:cs typeface="华文新魏"/>
              </a:rPr>
              <a:t>FIFO Illustrating Belady</a:t>
            </a:r>
            <a:r>
              <a:rPr dirty="0" sz="4000" spc="-5" b="0">
                <a:latin typeface="Arial"/>
                <a:cs typeface="Arial"/>
              </a:rPr>
              <a:t>’</a:t>
            </a:r>
            <a:r>
              <a:rPr dirty="0" sz="4000" spc="-5" b="0">
                <a:latin typeface="华文新魏"/>
                <a:cs typeface="华文新魏"/>
              </a:rPr>
              <a:t>s</a:t>
            </a:r>
            <a:r>
              <a:rPr dirty="0" sz="4000" spc="35" b="0">
                <a:latin typeface="华文新魏"/>
                <a:cs typeface="华文新魏"/>
              </a:rPr>
              <a:t> </a:t>
            </a:r>
            <a:r>
              <a:rPr dirty="0" sz="4000" spc="-5" b="0">
                <a:latin typeface="华文新魏"/>
                <a:cs typeface="华文新魏"/>
              </a:rPr>
              <a:t>Anomaly</a:t>
            </a:r>
            <a:endParaRPr sz="4000">
              <a:latin typeface="华文新魏"/>
              <a:cs typeface="华文新魏"/>
            </a:endParaRPr>
          </a:p>
          <a:p>
            <a:pPr algn="ctr" marL="635">
              <a:lnSpc>
                <a:spcPts val="4775"/>
              </a:lnSpc>
            </a:pPr>
            <a:r>
              <a:rPr dirty="0" sz="4000" spc="-95">
                <a:latin typeface="微软雅黑"/>
                <a:cs typeface="微软雅黑"/>
              </a:rPr>
              <a:t>(FIFO</a:t>
            </a:r>
            <a:r>
              <a:rPr dirty="0" sz="4000" spc="-5">
                <a:latin typeface="微软雅黑"/>
                <a:cs typeface="微软雅黑"/>
              </a:rPr>
              <a:t>算法</a:t>
            </a:r>
            <a:r>
              <a:rPr dirty="0" sz="4000" spc="5">
                <a:latin typeface="微软雅黑"/>
                <a:cs typeface="微软雅黑"/>
              </a:rPr>
              <a:t>的</a:t>
            </a:r>
            <a:r>
              <a:rPr dirty="0" sz="4000" spc="-295">
                <a:latin typeface="微软雅黑"/>
                <a:cs typeface="微软雅黑"/>
              </a:rPr>
              <a:t>Belady</a:t>
            </a:r>
            <a:r>
              <a:rPr dirty="0" sz="4000" spc="-5">
                <a:latin typeface="微软雅黑"/>
                <a:cs typeface="微软雅黑"/>
              </a:rPr>
              <a:t>异</a:t>
            </a:r>
            <a:r>
              <a:rPr dirty="0" sz="4000" spc="5">
                <a:latin typeface="微软雅黑"/>
                <a:cs typeface="微软雅黑"/>
              </a:rPr>
              <a:t>常</a:t>
            </a:r>
            <a:r>
              <a:rPr dirty="0" sz="4000" spc="-155">
                <a:latin typeface="微软雅黑"/>
                <a:cs typeface="微软雅黑"/>
              </a:rPr>
              <a:t>)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1224" y="1827276"/>
            <a:ext cx="6196583" cy="397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3124" y="5829300"/>
            <a:ext cx="6273165" cy="0"/>
          </a:xfrm>
          <a:custGeom>
            <a:avLst/>
            <a:gdLst/>
            <a:ahLst/>
            <a:cxnLst/>
            <a:rect l="l" t="t" r="r" b="b"/>
            <a:pathLst>
              <a:path w="6273165" h="0">
                <a:moveTo>
                  <a:pt x="0" y="0"/>
                </a:moveTo>
                <a:lnTo>
                  <a:pt x="6272783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9474" y="1802129"/>
            <a:ext cx="0" cy="4020820"/>
          </a:xfrm>
          <a:custGeom>
            <a:avLst/>
            <a:gdLst/>
            <a:ahLst/>
            <a:cxnLst/>
            <a:rect l="l" t="t" r="r" b="b"/>
            <a:pathLst>
              <a:path w="0" h="4020820">
                <a:moveTo>
                  <a:pt x="0" y="0"/>
                </a:moveTo>
                <a:lnTo>
                  <a:pt x="0" y="402082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73124" y="1795779"/>
            <a:ext cx="6273165" cy="0"/>
          </a:xfrm>
          <a:custGeom>
            <a:avLst/>
            <a:gdLst/>
            <a:ahLst/>
            <a:cxnLst/>
            <a:rect l="l" t="t" r="r" b="b"/>
            <a:pathLst>
              <a:path w="6273165" h="0">
                <a:moveTo>
                  <a:pt x="0" y="0"/>
                </a:moveTo>
                <a:lnTo>
                  <a:pt x="6272783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39557" y="1801876"/>
            <a:ext cx="0" cy="4020820"/>
          </a:xfrm>
          <a:custGeom>
            <a:avLst/>
            <a:gdLst/>
            <a:ahLst/>
            <a:cxnLst/>
            <a:rect l="l" t="t" r="r" b="b"/>
            <a:pathLst>
              <a:path w="0" h="4020820">
                <a:moveTo>
                  <a:pt x="0" y="0"/>
                </a:moveTo>
                <a:lnTo>
                  <a:pt x="0" y="402082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98524" y="5803900"/>
            <a:ext cx="6222365" cy="0"/>
          </a:xfrm>
          <a:custGeom>
            <a:avLst/>
            <a:gdLst/>
            <a:ahLst/>
            <a:cxnLst/>
            <a:rect l="l" t="t" r="r" b="b"/>
            <a:pathLst>
              <a:path w="6222365" h="0">
                <a:moveTo>
                  <a:pt x="0" y="0"/>
                </a:moveTo>
                <a:lnTo>
                  <a:pt x="6221983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04874" y="1827529"/>
            <a:ext cx="0" cy="3970020"/>
          </a:xfrm>
          <a:custGeom>
            <a:avLst/>
            <a:gdLst/>
            <a:ahLst/>
            <a:cxnLst/>
            <a:rect l="l" t="t" r="r" b="b"/>
            <a:pathLst>
              <a:path w="0" h="3970020">
                <a:moveTo>
                  <a:pt x="0" y="0"/>
                </a:moveTo>
                <a:lnTo>
                  <a:pt x="0" y="397002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98524" y="1821179"/>
            <a:ext cx="6222365" cy="0"/>
          </a:xfrm>
          <a:custGeom>
            <a:avLst/>
            <a:gdLst/>
            <a:ahLst/>
            <a:cxnLst/>
            <a:rect l="l" t="t" r="r" b="b"/>
            <a:pathLst>
              <a:path w="6222365" h="0">
                <a:moveTo>
                  <a:pt x="0" y="0"/>
                </a:moveTo>
                <a:lnTo>
                  <a:pt x="6221983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14157" y="1827276"/>
            <a:ext cx="0" cy="3970020"/>
          </a:xfrm>
          <a:custGeom>
            <a:avLst/>
            <a:gdLst/>
            <a:ahLst/>
            <a:cxnLst/>
            <a:rect l="l" t="t" r="r" b="b"/>
            <a:pathLst>
              <a:path w="0" h="3970020">
                <a:moveTo>
                  <a:pt x="0" y="0"/>
                </a:moveTo>
                <a:lnTo>
                  <a:pt x="0" y="397002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42642" y="6321653"/>
            <a:ext cx="7077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新魏"/>
                <a:cs typeface="华文新魏"/>
              </a:rPr>
              <a:t>对</a:t>
            </a:r>
            <a:r>
              <a:rPr dirty="0" sz="2400" spc="-5">
                <a:latin typeface="华文新魏"/>
                <a:cs typeface="华文新魏"/>
              </a:rPr>
              <a:t>应</a:t>
            </a:r>
            <a:r>
              <a:rPr dirty="0" sz="2400">
                <a:latin typeface="华文新魏"/>
                <a:cs typeface="华文新魏"/>
              </a:rPr>
              <a:t>《操作系统教程</a:t>
            </a:r>
            <a:r>
              <a:rPr dirty="0" sz="2400" spc="-5">
                <a:latin typeface="华文新魏"/>
                <a:cs typeface="华文新魏"/>
              </a:rPr>
              <a:t>(</a:t>
            </a:r>
            <a:r>
              <a:rPr dirty="0" sz="2400">
                <a:latin typeface="华文新魏"/>
                <a:cs typeface="华文新魏"/>
              </a:rPr>
              <a:t>第4版</a:t>
            </a:r>
            <a:r>
              <a:rPr dirty="0" sz="2400" spc="-5">
                <a:latin typeface="华文新魏"/>
                <a:cs typeface="华文新魏"/>
              </a:rPr>
              <a:t>)</a:t>
            </a:r>
            <a:r>
              <a:rPr dirty="0" sz="2400">
                <a:latin typeface="华文新魏"/>
                <a:cs typeface="华文新魏"/>
              </a:rPr>
              <a:t>》pp.265</a:t>
            </a:r>
            <a:r>
              <a:rPr dirty="0" sz="2400" spc="-50">
                <a:latin typeface="华文新魏"/>
                <a:cs typeface="华文新魏"/>
              </a:rPr>
              <a:t> </a:t>
            </a:r>
            <a:r>
              <a:rPr dirty="0" u="sng" sz="2400" spc="-1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“</a:t>
            </a:r>
            <a:r>
              <a:rPr dirty="0" u="sng" sz="2400" spc="-1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Belady</a:t>
            </a:r>
            <a:r>
              <a:rPr dirty="0" u="sng" sz="2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异常”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566673"/>
            <a:ext cx="81724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Comparison </a:t>
            </a:r>
            <a:r>
              <a:rPr dirty="0" sz="4000" spc="-5"/>
              <a:t>of Placement</a:t>
            </a:r>
            <a:r>
              <a:rPr dirty="0" sz="4000" spc="35"/>
              <a:t> </a:t>
            </a:r>
            <a:r>
              <a:rPr dirty="0" sz="4000" spc="-5"/>
              <a:t>Algorithms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79831" y="1434083"/>
            <a:ext cx="8855964" cy="4155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0168" y="5559653"/>
            <a:ext cx="8049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latin typeface="微软雅黑"/>
                <a:cs typeface="微软雅黑"/>
              </a:rPr>
              <a:t>这是一</a:t>
            </a:r>
            <a:r>
              <a:rPr dirty="0" sz="2400" b="1">
                <a:latin typeface="微软雅黑"/>
                <a:cs typeface="微软雅黑"/>
              </a:rPr>
              <a:t>个整体的性能比较，对于个案，有可</a:t>
            </a:r>
            <a:r>
              <a:rPr dirty="0" sz="2400" spc="10" b="1">
                <a:latin typeface="微软雅黑"/>
                <a:cs typeface="微软雅黑"/>
              </a:rPr>
              <a:t>能</a:t>
            </a:r>
            <a:r>
              <a:rPr dirty="0" sz="2400" spc="-145" b="1">
                <a:latin typeface="微软雅黑"/>
                <a:cs typeface="微软雅黑"/>
              </a:rPr>
              <a:t>Clock</a:t>
            </a:r>
            <a:r>
              <a:rPr dirty="0" sz="2400" b="1">
                <a:latin typeface="微软雅黑"/>
                <a:cs typeface="微软雅黑"/>
              </a:rPr>
              <a:t>优于</a:t>
            </a:r>
            <a:r>
              <a:rPr dirty="0" sz="2400" spc="-135" b="1">
                <a:latin typeface="微软雅黑"/>
                <a:cs typeface="微软雅黑"/>
              </a:rPr>
              <a:t>LRU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9158" y="855726"/>
            <a:ext cx="73323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 Replacement</a:t>
            </a:r>
            <a:r>
              <a:rPr dirty="0" spc="-55"/>
              <a:t> </a:t>
            </a:r>
            <a:r>
              <a:rPr dirty="0" spc="-5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2316" y="1853148"/>
            <a:ext cx="5816600" cy="274002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Page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Buffering</a:t>
            </a:r>
            <a:endParaRPr sz="2400">
              <a:latin typeface="Candara"/>
              <a:cs typeface="Candara"/>
            </a:endParaRPr>
          </a:p>
          <a:p>
            <a:pPr lvl="1" marL="588645" indent="-273050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Replaced page is added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to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one of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two</a:t>
            </a:r>
            <a:r>
              <a:rPr dirty="0" sz="2200" spc="2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lists</a:t>
            </a:r>
            <a:endParaRPr sz="2200">
              <a:latin typeface="Candara"/>
              <a:cs typeface="Candara"/>
            </a:endParaRPr>
          </a:p>
          <a:p>
            <a:pPr lvl="2" marL="869315" indent="-228600">
              <a:lnSpc>
                <a:spcPct val="100000"/>
              </a:lnSpc>
              <a:spcBef>
                <a:spcPts val="489"/>
              </a:spcBef>
              <a:buClr>
                <a:srgbClr val="30B6FC"/>
              </a:buClr>
              <a:buFont typeface="Symbol"/>
              <a:buChar char=""/>
              <a:tabLst>
                <a:tab pos="869950" algn="l"/>
              </a:tabLst>
            </a:pP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free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page list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if page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has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not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been</a:t>
            </a:r>
            <a:r>
              <a:rPr dirty="0" sz="2000" spc="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modified</a:t>
            </a:r>
            <a:endParaRPr sz="2000">
              <a:latin typeface="Candara"/>
              <a:cs typeface="Candara"/>
            </a:endParaRPr>
          </a:p>
          <a:p>
            <a:pPr lvl="2" marL="869315" indent="-228600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869950" algn="l"/>
              </a:tabLst>
            </a:pP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modified page</a:t>
            </a:r>
            <a:r>
              <a:rPr dirty="0" sz="2000" spc="-2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list</a:t>
            </a:r>
            <a:endParaRPr sz="2000">
              <a:latin typeface="Candara"/>
              <a:cs typeface="Candara"/>
            </a:endParaRPr>
          </a:p>
          <a:p>
            <a:pPr lvl="1" marL="588645" indent="-273050">
              <a:lnSpc>
                <a:spcPct val="100000"/>
              </a:lnSpc>
              <a:spcBef>
                <a:spcPts val="52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Replaced page remains in</a:t>
            </a:r>
            <a:r>
              <a:rPr dirty="0" sz="2200" spc="-2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memory</a:t>
            </a:r>
            <a:endParaRPr sz="2200">
              <a:latin typeface="Candara"/>
              <a:cs typeface="Candara"/>
            </a:endParaRPr>
          </a:p>
          <a:p>
            <a:pPr lvl="2" marL="869315" indent="-228600">
              <a:lnSpc>
                <a:spcPct val="100000"/>
              </a:lnSpc>
              <a:spcBef>
                <a:spcPts val="490"/>
              </a:spcBef>
              <a:buClr>
                <a:srgbClr val="30B6FC"/>
              </a:buClr>
              <a:buFont typeface="Symbol"/>
              <a:buChar char=""/>
              <a:tabLst>
                <a:tab pos="869950" algn="l"/>
              </a:tabLst>
            </a:pP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If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referenced again,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it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is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returned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at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little</a:t>
            </a:r>
            <a:r>
              <a:rPr dirty="0" sz="2000" spc="-4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cost</a:t>
            </a:r>
            <a:endParaRPr sz="2000">
              <a:latin typeface="Candara"/>
              <a:cs typeface="Candara"/>
            </a:endParaRPr>
          </a:p>
          <a:p>
            <a:pPr lvl="2" marL="869315" indent="-228600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869950" algn="l"/>
              </a:tabLst>
            </a:pP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Modified pages are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written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out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in</a:t>
            </a:r>
            <a:r>
              <a:rPr dirty="0" sz="2000" spc="-4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cluster</a:t>
            </a:r>
            <a:endParaRPr sz="20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029" y="858774"/>
            <a:ext cx="41109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Resident Set</a:t>
            </a:r>
            <a:r>
              <a:rPr dirty="0" spc="-70"/>
              <a:t> </a:t>
            </a:r>
            <a:r>
              <a:rPr dirty="0" spc="-5"/>
              <a:t>Size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0467" y="2612100"/>
            <a:ext cx="7109459" cy="31229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Fixed-allocation</a:t>
            </a:r>
            <a:endParaRPr sz="2400">
              <a:latin typeface="Candara"/>
              <a:cs typeface="Candara"/>
            </a:endParaRPr>
          </a:p>
          <a:p>
            <a:pPr lvl="1" marL="588645" indent="-273050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gives a process a fixed number of pages within</a:t>
            </a:r>
            <a:r>
              <a:rPr dirty="0" sz="2200" spc="5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which</a:t>
            </a:r>
            <a:endParaRPr sz="2200">
              <a:latin typeface="Candara"/>
              <a:cs typeface="Candara"/>
            </a:endParaRPr>
          </a:p>
          <a:p>
            <a:pPr marL="588645">
              <a:lnSpc>
                <a:spcPct val="100000"/>
              </a:lnSpc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to</a:t>
            </a:r>
            <a:r>
              <a:rPr dirty="0" sz="2200" spc="-2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execute</a:t>
            </a:r>
            <a:endParaRPr sz="2200">
              <a:latin typeface="Candara"/>
              <a:cs typeface="Candara"/>
            </a:endParaRPr>
          </a:p>
          <a:p>
            <a:pPr lvl="1" marL="588645" marR="535305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when a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page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fault occurs, one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of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the pages of that  process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must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be</a:t>
            </a:r>
            <a:r>
              <a:rPr dirty="0" sz="2200" spc="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replaced</a:t>
            </a:r>
            <a:endParaRPr sz="22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5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Variable-allocation</a:t>
            </a:r>
            <a:endParaRPr sz="2400">
              <a:latin typeface="Candara"/>
              <a:cs typeface="Candara"/>
            </a:endParaRPr>
          </a:p>
          <a:p>
            <a:pPr lvl="1" marL="588645" marR="5080" indent="-273050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number of pages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allocated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to a process varies over the  lifetime of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the</a:t>
            </a:r>
            <a:r>
              <a:rPr dirty="0" sz="2200" spc="1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process</a:t>
            </a:r>
            <a:endParaRPr sz="22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985" y="923924"/>
            <a:ext cx="63366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Fixed Allocation, </a:t>
            </a:r>
            <a:r>
              <a:rPr dirty="0" sz="4000" spc="-10"/>
              <a:t>Local</a:t>
            </a:r>
            <a:r>
              <a:rPr dirty="0" sz="4000" spc="45"/>
              <a:t> </a:t>
            </a:r>
            <a:r>
              <a:rPr dirty="0" sz="4000" spc="-5"/>
              <a:t>Scope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50467" y="2615564"/>
            <a:ext cx="6384290" cy="12693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Number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of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frames allocated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to process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is</a:t>
            </a:r>
            <a:r>
              <a:rPr dirty="0" sz="2400" spc="5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fixed</a:t>
            </a:r>
            <a:endParaRPr sz="2400">
              <a:latin typeface="Candara"/>
              <a:cs typeface="Candara"/>
            </a:endParaRPr>
          </a:p>
          <a:p>
            <a:pPr marL="285115" marR="5270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Page to be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replaced is chosen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from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among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the 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frames allocated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to the</a:t>
            </a:r>
            <a:r>
              <a:rPr dirty="0" sz="2400" spc="1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process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4963" y="923924"/>
            <a:ext cx="71977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5"/>
              <a:t>Variable </a:t>
            </a:r>
            <a:r>
              <a:rPr dirty="0" sz="4000" spc="-5"/>
              <a:t>Allocation, Global</a:t>
            </a:r>
            <a:r>
              <a:rPr dirty="0" sz="4000" spc="90"/>
              <a:t> </a:t>
            </a:r>
            <a:r>
              <a:rPr dirty="0" sz="4000" spc="-5"/>
              <a:t>Scope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50467" y="2631414"/>
            <a:ext cx="6697980" cy="252539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Number of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frames allocated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to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process is</a:t>
            </a:r>
            <a:r>
              <a:rPr dirty="0" sz="2000" spc="-3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variable</a:t>
            </a:r>
            <a:endParaRPr sz="20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Page to be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replaced is chosen from all</a:t>
            </a:r>
            <a:r>
              <a:rPr dirty="0" sz="2000" spc="-1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frames</a:t>
            </a:r>
            <a:endParaRPr sz="20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Easiest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to</a:t>
            </a:r>
            <a:r>
              <a:rPr dirty="0" sz="2000" spc="-2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implement</a:t>
            </a:r>
            <a:endParaRPr sz="20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Adopted by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many operating</a:t>
            </a:r>
            <a:r>
              <a:rPr dirty="0" sz="2000" spc="-2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systems</a:t>
            </a:r>
            <a:endParaRPr sz="20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Operating system keeps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list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of free</a:t>
            </a:r>
            <a:r>
              <a:rPr dirty="0" sz="2000" spc="-1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frames</a:t>
            </a:r>
            <a:endParaRPr sz="2000">
              <a:latin typeface="Candara"/>
              <a:cs typeface="Candara"/>
            </a:endParaRPr>
          </a:p>
          <a:p>
            <a:pPr marL="285115" marR="5080" indent="-272415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Free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frame is added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to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resident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set of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process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when a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page  fault occurs</a:t>
            </a:r>
            <a:endParaRPr sz="20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2978" y="923924"/>
            <a:ext cx="69361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5"/>
              <a:t>Variable </a:t>
            </a:r>
            <a:r>
              <a:rPr dirty="0" sz="4000" spc="-5"/>
              <a:t>Allocation, </a:t>
            </a:r>
            <a:r>
              <a:rPr dirty="0" sz="4000" spc="-10"/>
              <a:t>Local</a:t>
            </a:r>
            <a:r>
              <a:rPr dirty="0" sz="4000" spc="70"/>
              <a:t> </a:t>
            </a:r>
            <a:r>
              <a:rPr dirty="0" sz="4000" spc="-5"/>
              <a:t>Scope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50467" y="2636901"/>
            <a:ext cx="7202805" cy="2282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Number of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frames allocated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to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process is</a:t>
            </a:r>
            <a:r>
              <a:rPr dirty="0" sz="2000" spc="-3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variable</a:t>
            </a:r>
            <a:endParaRPr sz="2000">
              <a:latin typeface="Candara"/>
              <a:cs typeface="Candara"/>
            </a:endParaRPr>
          </a:p>
          <a:p>
            <a:pPr marL="285115" marR="5080" indent="-272415">
              <a:lnSpc>
                <a:spcPct val="8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Page to be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replaced is chosen from among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the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frames allocated 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to the</a:t>
            </a:r>
            <a:r>
              <a:rPr dirty="0" sz="2000" spc="-1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process</a:t>
            </a:r>
            <a:endParaRPr sz="2000">
              <a:latin typeface="Candara"/>
              <a:cs typeface="Candara"/>
            </a:endParaRPr>
          </a:p>
          <a:p>
            <a:pPr marL="285115" indent="-272415">
              <a:lnSpc>
                <a:spcPts val="216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When new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process added, allocate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number of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page</a:t>
            </a:r>
            <a:r>
              <a:rPr dirty="0" sz="2000" spc="-5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frames</a:t>
            </a:r>
            <a:endParaRPr sz="2000">
              <a:latin typeface="Candara"/>
              <a:cs typeface="Candara"/>
            </a:endParaRPr>
          </a:p>
          <a:p>
            <a:pPr marL="285115">
              <a:lnSpc>
                <a:spcPts val="2160"/>
              </a:lnSpc>
            </a:pP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based on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application type, program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request, or other</a:t>
            </a:r>
            <a:r>
              <a:rPr dirty="0" sz="2000" spc="-1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criteria</a:t>
            </a:r>
            <a:endParaRPr sz="2000">
              <a:latin typeface="Candara"/>
              <a:cs typeface="Candara"/>
            </a:endParaRPr>
          </a:p>
          <a:p>
            <a:pPr marL="285115" marR="207645" indent="-272415">
              <a:lnSpc>
                <a:spcPct val="8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When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page fault occurs,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select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page from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among the resident  set of the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process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that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suffers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the</a:t>
            </a:r>
            <a:r>
              <a:rPr dirty="0" sz="2000" spc="-3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fault</a:t>
            </a:r>
            <a:endParaRPr sz="20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Reevaluate allocation from </a:t>
            </a:r>
            <a:r>
              <a:rPr dirty="0" sz="2000" b="1">
                <a:solidFill>
                  <a:srgbClr val="073D86"/>
                </a:solidFill>
                <a:latin typeface="Candara"/>
                <a:cs typeface="Candara"/>
              </a:rPr>
              <a:t>time to</a:t>
            </a:r>
            <a:r>
              <a:rPr dirty="0" sz="2000" spc="-5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000" spc="-5" b="1">
                <a:solidFill>
                  <a:srgbClr val="073D86"/>
                </a:solidFill>
                <a:latin typeface="Candara"/>
                <a:cs typeface="Candara"/>
              </a:rPr>
              <a:t>time</a:t>
            </a:r>
            <a:endParaRPr sz="20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0264" y="478993"/>
            <a:ext cx="490474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局部页面替换算法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1909343"/>
            <a:ext cx="5056505" cy="207454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65760" indent="-353060">
              <a:lnSpc>
                <a:spcPct val="100000"/>
              </a:lnSpc>
              <a:spcBef>
                <a:spcPts val="770"/>
              </a:spcBef>
              <a:buAutoNum type="arabicParenR"/>
              <a:tabLst>
                <a:tab pos="366395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局部最佳页面替换算法</a:t>
            </a:r>
            <a:endParaRPr sz="2800">
              <a:latin typeface="华文新魏"/>
              <a:cs typeface="华文新魏"/>
            </a:endParaRPr>
          </a:p>
          <a:p>
            <a:pPr marL="426720" indent="-414020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427355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工作集模型和工作集置换算法</a:t>
            </a:r>
            <a:endParaRPr sz="2800">
              <a:latin typeface="华文新魏"/>
              <a:cs typeface="华文新魏"/>
            </a:endParaRPr>
          </a:p>
          <a:p>
            <a:pPr marL="426720" indent="-414020">
              <a:lnSpc>
                <a:spcPct val="100000"/>
              </a:lnSpc>
              <a:spcBef>
                <a:spcPts val="670"/>
              </a:spcBef>
              <a:buAutoNum type="arabicParenR"/>
              <a:tabLst>
                <a:tab pos="427355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模拟工作集替换算法</a:t>
            </a:r>
            <a:endParaRPr sz="2800">
              <a:latin typeface="华文新魏"/>
              <a:cs typeface="华文新魏"/>
            </a:endParaRPr>
          </a:p>
          <a:p>
            <a:pPr marL="426720" indent="-414020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427355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缺页频率替换算法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174" y="367995"/>
            <a:ext cx="67913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latin typeface="华文新魏"/>
                <a:cs typeface="华文新魏"/>
              </a:rPr>
              <a:t>1)</a:t>
            </a:r>
            <a:r>
              <a:rPr dirty="0" spc="-70" b="0">
                <a:latin typeface="华文新魏"/>
                <a:cs typeface="华文新魏"/>
              </a:rPr>
              <a:t> </a:t>
            </a:r>
            <a:r>
              <a:rPr dirty="0" b="0">
                <a:latin typeface="华文新魏"/>
                <a:cs typeface="华文新魏"/>
              </a:rPr>
              <a:t>局部最佳页面替换算</a:t>
            </a:r>
            <a:r>
              <a:rPr dirty="0" spc="-5" b="0">
                <a:latin typeface="华文新魏"/>
                <a:cs typeface="华文新魏"/>
              </a:rPr>
              <a:t>法</a:t>
            </a:r>
            <a:r>
              <a:rPr dirty="0" b="0">
                <a:latin typeface="华文新魏"/>
                <a:cs typeface="华文新魏"/>
              </a:rPr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394715" y="2060448"/>
            <a:ext cx="8354695" cy="4249420"/>
          </a:xfrm>
          <a:custGeom>
            <a:avLst/>
            <a:gdLst/>
            <a:ahLst/>
            <a:cxnLst/>
            <a:rect l="l" t="t" r="r" b="b"/>
            <a:pathLst>
              <a:path w="8354695" h="4249420">
                <a:moveTo>
                  <a:pt x="0" y="4248912"/>
                </a:moveTo>
                <a:lnTo>
                  <a:pt x="8354568" y="4248912"/>
                </a:lnTo>
                <a:lnTo>
                  <a:pt x="8354568" y="0"/>
                </a:lnTo>
                <a:lnTo>
                  <a:pt x="0" y="0"/>
                </a:lnTo>
                <a:lnTo>
                  <a:pt x="0" y="4248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4065" y="2069719"/>
            <a:ext cx="8100695" cy="2732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8572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实现思想：进程在时</a:t>
            </a: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刻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访问某页面，如果该页面不在主存 中，导致一次缺页，把该页面装入一个空闲页框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不论发生缺页与否，算法在每一步要考虑引用串</a:t>
            </a: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dirty="0" sz="2400" spc="5" b="1">
                <a:solidFill>
                  <a:srgbClr val="0000FF"/>
                </a:solidFill>
                <a:latin typeface="微软雅黑"/>
                <a:cs typeface="微软雅黑"/>
              </a:rPr>
              <a:t>如果该 页面在</a:t>
            </a:r>
            <a:r>
              <a:rPr dirty="0" sz="2400" b="1">
                <a:solidFill>
                  <a:srgbClr val="0000FF"/>
                </a:solidFill>
                <a:latin typeface="微软雅黑"/>
                <a:cs typeface="微软雅黑"/>
              </a:rPr>
              <a:t>时间间</a:t>
            </a:r>
            <a:r>
              <a:rPr dirty="0" sz="2400" spc="5" b="1">
                <a:solidFill>
                  <a:srgbClr val="0000FF"/>
                </a:solidFill>
                <a:latin typeface="微软雅黑"/>
                <a:cs typeface="微软雅黑"/>
              </a:rPr>
              <a:t>隔</a:t>
            </a:r>
            <a:r>
              <a:rPr dirty="0" sz="2400" spc="-95" b="1">
                <a:solidFill>
                  <a:srgbClr val="0000FF"/>
                </a:solidFill>
                <a:latin typeface="微软雅黑"/>
                <a:cs typeface="微软雅黑"/>
              </a:rPr>
              <a:t>(t,</a:t>
            </a:r>
            <a:r>
              <a:rPr dirty="0" sz="2400" spc="-240" b="1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dirty="0" sz="2400" spc="130" b="1">
                <a:solidFill>
                  <a:srgbClr val="0000FF"/>
                </a:solidFill>
                <a:latin typeface="微软雅黑"/>
                <a:cs typeface="微软雅黑"/>
              </a:rPr>
              <a:t>t+τ)</a:t>
            </a:r>
            <a:r>
              <a:rPr dirty="0" sz="2400" b="1">
                <a:solidFill>
                  <a:srgbClr val="0000FF"/>
                </a:solidFill>
                <a:latin typeface="微软雅黑"/>
                <a:cs typeface="微软雅黑"/>
              </a:rPr>
              <a:t>内未被再次引用，那么就移出；否 </a:t>
            </a:r>
            <a:r>
              <a:rPr dirty="0" sz="2400" spc="5" b="1">
                <a:solidFill>
                  <a:srgbClr val="0000FF"/>
                </a:solidFill>
                <a:latin typeface="微软雅黑"/>
                <a:cs typeface="微软雅黑"/>
              </a:rPr>
              <a:t>则，该</a:t>
            </a:r>
            <a:r>
              <a:rPr dirty="0" sz="2400" b="1">
                <a:solidFill>
                  <a:srgbClr val="0000FF"/>
                </a:solidFill>
                <a:latin typeface="微软雅黑"/>
                <a:cs typeface="微软雅黑"/>
              </a:rPr>
              <a:t>页被保留在进程驻留集中</a:t>
            </a:r>
            <a:endParaRPr sz="2400">
              <a:latin typeface="微软雅黑"/>
              <a:cs typeface="微软雅黑"/>
            </a:endParaRPr>
          </a:p>
          <a:p>
            <a:pPr marL="285115" marR="23876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τ为一个系统常量，间</a:t>
            </a:r>
            <a:r>
              <a:rPr dirty="0" sz="2400" spc="-20">
                <a:solidFill>
                  <a:srgbClr val="073D86"/>
                </a:solidFill>
                <a:latin typeface="华文新魏"/>
                <a:cs typeface="华文新魏"/>
              </a:rPr>
              <a:t>隔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(t,</a:t>
            </a:r>
            <a:r>
              <a:rPr dirty="0" sz="2400" spc="-35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t+τ)称作滑动窗口</a:t>
            </a:r>
            <a:r>
              <a:rPr dirty="0" sz="2400" spc="-35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。例子中 τ=3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7033" y="367995"/>
            <a:ext cx="63303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latin typeface="华文新魏"/>
                <a:cs typeface="华文新魏"/>
              </a:rPr>
              <a:t>局部最佳页面替换算</a:t>
            </a:r>
            <a:r>
              <a:rPr dirty="0" spc="5" b="0">
                <a:latin typeface="华文新魏"/>
                <a:cs typeface="华文新魏"/>
              </a:rPr>
              <a:t>法</a:t>
            </a:r>
            <a:r>
              <a:rPr dirty="0" spc="-5" b="0">
                <a:latin typeface="华文新魏"/>
                <a:cs typeface="华文新魏"/>
              </a:rPr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611123" y="1267967"/>
            <a:ext cx="7772400" cy="5331460"/>
          </a:xfrm>
          <a:custGeom>
            <a:avLst/>
            <a:gdLst/>
            <a:ahLst/>
            <a:cxnLst/>
            <a:rect l="l" t="t" r="r" b="b"/>
            <a:pathLst>
              <a:path w="7772400" h="5331459">
                <a:moveTo>
                  <a:pt x="0" y="5330952"/>
                </a:moveTo>
                <a:lnTo>
                  <a:pt x="7772400" y="5330952"/>
                </a:lnTo>
                <a:lnTo>
                  <a:pt x="7772400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57782" y="1871751"/>
            <a:ext cx="4269105" cy="368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95"/>
              </a:lnSpc>
            </a:pPr>
            <a:r>
              <a:rPr dirty="0" sz="2800" b="1">
                <a:solidFill>
                  <a:srgbClr val="0000FF"/>
                </a:solidFill>
                <a:latin typeface="微软雅黑"/>
                <a:cs typeface="微软雅黑"/>
              </a:rPr>
              <a:t>局部最佳页</a:t>
            </a:r>
            <a:r>
              <a:rPr dirty="0" sz="2800" spc="-5" b="1">
                <a:solidFill>
                  <a:srgbClr val="0000FF"/>
                </a:solidFill>
                <a:latin typeface="微软雅黑"/>
                <a:cs typeface="微软雅黑"/>
              </a:rPr>
              <a:t>面</a:t>
            </a:r>
            <a:r>
              <a:rPr dirty="0" sz="2800" b="1">
                <a:solidFill>
                  <a:srgbClr val="0000FF"/>
                </a:solidFill>
                <a:latin typeface="微软雅黑"/>
                <a:cs typeface="微软雅黑"/>
              </a:rPr>
              <a:t>替</a:t>
            </a:r>
            <a:r>
              <a:rPr dirty="0" sz="2800" spc="-5" b="1">
                <a:solidFill>
                  <a:srgbClr val="0000FF"/>
                </a:solidFill>
                <a:latin typeface="微软雅黑"/>
                <a:cs typeface="微软雅黑"/>
              </a:rPr>
              <a:t>换算</a:t>
            </a:r>
            <a:r>
              <a:rPr dirty="0" sz="2800" b="1">
                <a:solidFill>
                  <a:srgbClr val="0000FF"/>
                </a:solidFill>
                <a:latin typeface="微软雅黑"/>
                <a:cs typeface="微软雅黑"/>
              </a:rPr>
              <a:t>法</a:t>
            </a:r>
            <a:r>
              <a:rPr dirty="0" sz="2800" spc="-5" b="1">
                <a:solidFill>
                  <a:srgbClr val="0000FF"/>
                </a:solidFill>
                <a:latin typeface="微软雅黑"/>
                <a:cs typeface="微软雅黑"/>
              </a:rPr>
              <a:t>示例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532" y="1429511"/>
            <a:ext cx="7632192" cy="5167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57677" y="1529333"/>
            <a:ext cx="0" cy="5039995"/>
          </a:xfrm>
          <a:custGeom>
            <a:avLst/>
            <a:gdLst/>
            <a:ahLst/>
            <a:cxnLst/>
            <a:rect l="l" t="t" r="r" b="b"/>
            <a:pathLst>
              <a:path w="0" h="5039995">
                <a:moveTo>
                  <a:pt x="0" y="0"/>
                </a:moveTo>
                <a:lnTo>
                  <a:pt x="0" y="5039868"/>
                </a:lnTo>
              </a:path>
            </a:pathLst>
          </a:custGeom>
          <a:ln w="38100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164" y="399034"/>
            <a:ext cx="482854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0">
                <a:latin typeface="华文新魏"/>
                <a:cs typeface="华文新魏"/>
              </a:rPr>
              <a:t>多级页表的概念</a:t>
            </a:r>
            <a:endParaRPr sz="54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2498598"/>
            <a:ext cx="8272780" cy="2244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85115" marR="508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系统为每个进程建一张页目录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表,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它的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每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个表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项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对应 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一个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页表页</a:t>
            </a:r>
            <a:r>
              <a:rPr dirty="0" sz="2800" spc="-10">
                <a:solidFill>
                  <a:srgbClr val="073D86"/>
                </a:solidFill>
                <a:latin typeface="华文新魏"/>
                <a:cs typeface="华文新魏"/>
              </a:rPr>
              <a:t>,</a:t>
            </a:r>
            <a:r>
              <a:rPr dirty="0" sz="2800" spc="-5">
                <a:solidFill>
                  <a:srgbClr val="FF0000"/>
                </a:solidFill>
                <a:latin typeface="华文新魏"/>
                <a:cs typeface="华文新魏"/>
              </a:rPr>
              <a:t>而</a:t>
            </a:r>
            <a:r>
              <a:rPr dirty="0" sz="2400" spc="10" b="1">
                <a:solidFill>
                  <a:srgbClr val="FF0000"/>
                </a:solidFill>
                <a:latin typeface="微软雅黑"/>
                <a:cs typeface="微软雅黑"/>
              </a:rPr>
              <a:t>页表</a:t>
            </a:r>
            <a:r>
              <a:rPr dirty="0" sz="2400" b="1">
                <a:solidFill>
                  <a:srgbClr val="FF0000"/>
                </a:solidFill>
                <a:latin typeface="微软雅黑"/>
                <a:cs typeface="微软雅黑"/>
              </a:rPr>
              <a:t>页</a:t>
            </a:r>
            <a:r>
              <a:rPr dirty="0" sz="2800" spc="-5">
                <a:solidFill>
                  <a:srgbClr val="FF0000"/>
                </a:solidFill>
                <a:latin typeface="华文新魏"/>
                <a:cs typeface="华文新魏"/>
              </a:rPr>
              <a:t>的每个表项给出了页面和页框的 </a:t>
            </a:r>
            <a:r>
              <a:rPr dirty="0" sz="2800" spc="-5">
                <a:solidFill>
                  <a:srgbClr val="FF0000"/>
                </a:solidFill>
                <a:latin typeface="华文新魏"/>
                <a:cs typeface="华文新魏"/>
              </a:rPr>
              <a:t>对应关系</a:t>
            </a:r>
            <a:r>
              <a:rPr dirty="0" sz="2800" spc="-10">
                <a:solidFill>
                  <a:srgbClr val="073D86"/>
                </a:solidFill>
                <a:latin typeface="华文新魏"/>
                <a:cs typeface="华文新魏"/>
              </a:rPr>
              <a:t>,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页目录表是一级页</a:t>
            </a:r>
            <a:r>
              <a:rPr dirty="0" sz="2800" spc="10">
                <a:solidFill>
                  <a:srgbClr val="073D86"/>
                </a:solidFill>
                <a:latin typeface="华文新魏"/>
                <a:cs typeface="华文新魏"/>
              </a:rPr>
              <a:t>表</a:t>
            </a:r>
            <a:r>
              <a:rPr dirty="0" sz="2800" spc="-10">
                <a:solidFill>
                  <a:srgbClr val="073D86"/>
                </a:solidFill>
                <a:latin typeface="华文新魏"/>
                <a:cs typeface="华文新魏"/>
              </a:rPr>
              <a:t>,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页表页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是二级页表。</a:t>
            </a:r>
            <a:endParaRPr sz="2800">
              <a:latin typeface="华文新魏"/>
              <a:cs typeface="华文新魏"/>
            </a:endParaRPr>
          </a:p>
          <a:p>
            <a:pPr marL="285115" marR="165100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逻辑地址结构有三部分组成：页目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、页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表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页和位 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移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000" y="381000"/>
            <a:ext cx="646430" cy="840105"/>
          </a:xfrm>
          <a:custGeom>
            <a:avLst/>
            <a:gdLst/>
            <a:ahLst/>
            <a:cxnLst/>
            <a:rect l="l" t="t" r="r" b="b"/>
            <a:pathLst>
              <a:path w="646430" h="840105">
                <a:moveTo>
                  <a:pt x="0" y="840104"/>
                </a:moveTo>
                <a:lnTo>
                  <a:pt x="646112" y="840104"/>
                </a:lnTo>
                <a:lnTo>
                  <a:pt x="646112" y="0"/>
                </a:lnTo>
                <a:lnTo>
                  <a:pt x="0" y="0"/>
                </a:lnTo>
                <a:lnTo>
                  <a:pt x="0" y="84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51050" y="381000"/>
            <a:ext cx="504825" cy="840105"/>
          </a:xfrm>
          <a:custGeom>
            <a:avLst/>
            <a:gdLst/>
            <a:ahLst/>
            <a:cxnLst/>
            <a:rect l="l" t="t" r="r" b="b"/>
            <a:pathLst>
              <a:path w="504825" h="840105">
                <a:moveTo>
                  <a:pt x="0" y="840104"/>
                </a:moveTo>
                <a:lnTo>
                  <a:pt x="504825" y="840104"/>
                </a:lnTo>
                <a:lnTo>
                  <a:pt x="504825" y="0"/>
                </a:lnTo>
                <a:lnTo>
                  <a:pt x="0" y="0"/>
                </a:lnTo>
                <a:lnTo>
                  <a:pt x="0" y="84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55875" y="381000"/>
            <a:ext cx="2160905" cy="504825"/>
          </a:xfrm>
          <a:custGeom>
            <a:avLst/>
            <a:gdLst/>
            <a:ahLst/>
            <a:cxnLst/>
            <a:rect l="l" t="t" r="r" b="b"/>
            <a:pathLst>
              <a:path w="2160904" h="504825">
                <a:moveTo>
                  <a:pt x="0" y="504825"/>
                </a:moveTo>
                <a:lnTo>
                  <a:pt x="2160651" y="504825"/>
                </a:lnTo>
                <a:lnTo>
                  <a:pt x="2160651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16526" y="381000"/>
            <a:ext cx="1079500" cy="840105"/>
          </a:xfrm>
          <a:custGeom>
            <a:avLst/>
            <a:gdLst/>
            <a:ahLst/>
            <a:cxnLst/>
            <a:rect l="l" t="t" r="r" b="b"/>
            <a:pathLst>
              <a:path w="1079500" h="840105">
                <a:moveTo>
                  <a:pt x="0" y="840104"/>
                </a:moveTo>
                <a:lnTo>
                  <a:pt x="1079500" y="840104"/>
                </a:lnTo>
                <a:lnTo>
                  <a:pt x="1079500" y="0"/>
                </a:lnTo>
                <a:lnTo>
                  <a:pt x="0" y="0"/>
                </a:lnTo>
                <a:lnTo>
                  <a:pt x="0" y="84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96026" y="381000"/>
            <a:ext cx="2520950" cy="840105"/>
          </a:xfrm>
          <a:custGeom>
            <a:avLst/>
            <a:gdLst/>
            <a:ahLst/>
            <a:cxnLst/>
            <a:rect l="l" t="t" r="r" b="b"/>
            <a:pathLst>
              <a:path w="2520950" h="840105">
                <a:moveTo>
                  <a:pt x="0" y="840104"/>
                </a:moveTo>
                <a:lnTo>
                  <a:pt x="2520950" y="840104"/>
                </a:lnTo>
                <a:lnTo>
                  <a:pt x="2520950" y="0"/>
                </a:lnTo>
                <a:lnTo>
                  <a:pt x="0" y="0"/>
                </a:lnTo>
                <a:lnTo>
                  <a:pt x="0" y="84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55875" y="885825"/>
            <a:ext cx="1152525" cy="335280"/>
          </a:xfrm>
          <a:custGeom>
            <a:avLst/>
            <a:gdLst/>
            <a:ahLst/>
            <a:cxnLst/>
            <a:rect l="l" t="t" r="r" b="b"/>
            <a:pathLst>
              <a:path w="1152525" h="335280">
                <a:moveTo>
                  <a:pt x="0" y="335279"/>
                </a:moveTo>
                <a:lnTo>
                  <a:pt x="1152525" y="335279"/>
                </a:lnTo>
                <a:lnTo>
                  <a:pt x="1152525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08400" y="885825"/>
            <a:ext cx="1008380" cy="335280"/>
          </a:xfrm>
          <a:custGeom>
            <a:avLst/>
            <a:gdLst/>
            <a:ahLst/>
            <a:cxnLst/>
            <a:rect l="l" t="t" r="r" b="b"/>
            <a:pathLst>
              <a:path w="1008379" h="335280">
                <a:moveTo>
                  <a:pt x="0" y="335279"/>
                </a:moveTo>
                <a:lnTo>
                  <a:pt x="1008062" y="335279"/>
                </a:lnTo>
                <a:lnTo>
                  <a:pt x="1008062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05000" y="1221168"/>
            <a:ext cx="646430" cy="421005"/>
          </a:xfrm>
          <a:custGeom>
            <a:avLst/>
            <a:gdLst/>
            <a:ahLst/>
            <a:cxnLst/>
            <a:rect l="l" t="t" r="r" b="b"/>
            <a:pathLst>
              <a:path w="646430" h="421005">
                <a:moveTo>
                  <a:pt x="0" y="420687"/>
                </a:moveTo>
                <a:lnTo>
                  <a:pt x="646112" y="420687"/>
                </a:lnTo>
                <a:lnTo>
                  <a:pt x="646112" y="0"/>
                </a:lnTo>
                <a:lnTo>
                  <a:pt x="0" y="0"/>
                </a:lnTo>
                <a:lnTo>
                  <a:pt x="0" y="4206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51050" y="1221168"/>
            <a:ext cx="504825" cy="421005"/>
          </a:xfrm>
          <a:custGeom>
            <a:avLst/>
            <a:gdLst/>
            <a:ahLst/>
            <a:cxnLst/>
            <a:rect l="l" t="t" r="r" b="b"/>
            <a:pathLst>
              <a:path w="504825" h="421005">
                <a:moveTo>
                  <a:pt x="0" y="420687"/>
                </a:moveTo>
                <a:lnTo>
                  <a:pt x="504825" y="420687"/>
                </a:lnTo>
                <a:lnTo>
                  <a:pt x="504825" y="0"/>
                </a:lnTo>
                <a:lnTo>
                  <a:pt x="0" y="0"/>
                </a:lnTo>
                <a:lnTo>
                  <a:pt x="0" y="4206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55875" y="1221168"/>
            <a:ext cx="1152525" cy="421005"/>
          </a:xfrm>
          <a:custGeom>
            <a:avLst/>
            <a:gdLst/>
            <a:ahLst/>
            <a:cxnLst/>
            <a:rect l="l" t="t" r="r" b="b"/>
            <a:pathLst>
              <a:path w="1152525" h="421005">
                <a:moveTo>
                  <a:pt x="0" y="420687"/>
                </a:moveTo>
                <a:lnTo>
                  <a:pt x="1152525" y="420687"/>
                </a:lnTo>
                <a:lnTo>
                  <a:pt x="1152525" y="0"/>
                </a:lnTo>
                <a:lnTo>
                  <a:pt x="0" y="0"/>
                </a:lnTo>
                <a:lnTo>
                  <a:pt x="0" y="4206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08400" y="1221168"/>
            <a:ext cx="1008380" cy="421005"/>
          </a:xfrm>
          <a:custGeom>
            <a:avLst/>
            <a:gdLst/>
            <a:ahLst/>
            <a:cxnLst/>
            <a:rect l="l" t="t" r="r" b="b"/>
            <a:pathLst>
              <a:path w="1008379" h="421005">
                <a:moveTo>
                  <a:pt x="0" y="420687"/>
                </a:moveTo>
                <a:lnTo>
                  <a:pt x="1008062" y="420687"/>
                </a:lnTo>
                <a:lnTo>
                  <a:pt x="1008062" y="0"/>
                </a:lnTo>
                <a:lnTo>
                  <a:pt x="0" y="0"/>
                </a:lnTo>
                <a:lnTo>
                  <a:pt x="0" y="4206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16526" y="1221168"/>
            <a:ext cx="1079500" cy="421005"/>
          </a:xfrm>
          <a:custGeom>
            <a:avLst/>
            <a:gdLst/>
            <a:ahLst/>
            <a:cxnLst/>
            <a:rect l="l" t="t" r="r" b="b"/>
            <a:pathLst>
              <a:path w="1079500" h="421005">
                <a:moveTo>
                  <a:pt x="0" y="420687"/>
                </a:moveTo>
                <a:lnTo>
                  <a:pt x="1079500" y="420687"/>
                </a:lnTo>
                <a:lnTo>
                  <a:pt x="1079500" y="0"/>
                </a:lnTo>
                <a:lnTo>
                  <a:pt x="0" y="0"/>
                </a:lnTo>
                <a:lnTo>
                  <a:pt x="0" y="4206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96026" y="1221168"/>
            <a:ext cx="2520950" cy="421005"/>
          </a:xfrm>
          <a:custGeom>
            <a:avLst/>
            <a:gdLst/>
            <a:ahLst/>
            <a:cxnLst/>
            <a:rect l="l" t="t" r="r" b="b"/>
            <a:pathLst>
              <a:path w="2520950" h="421005">
                <a:moveTo>
                  <a:pt x="0" y="420687"/>
                </a:moveTo>
                <a:lnTo>
                  <a:pt x="2520950" y="420687"/>
                </a:lnTo>
                <a:lnTo>
                  <a:pt x="2520950" y="0"/>
                </a:lnTo>
                <a:lnTo>
                  <a:pt x="0" y="0"/>
                </a:lnTo>
                <a:lnTo>
                  <a:pt x="0" y="4206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05000" y="1641855"/>
            <a:ext cx="646430" cy="335280"/>
          </a:xfrm>
          <a:custGeom>
            <a:avLst/>
            <a:gdLst/>
            <a:ahLst/>
            <a:cxnLst/>
            <a:rect l="l" t="t" r="r" b="b"/>
            <a:pathLst>
              <a:path w="646430" h="335280">
                <a:moveTo>
                  <a:pt x="0" y="335279"/>
                </a:moveTo>
                <a:lnTo>
                  <a:pt x="646112" y="335279"/>
                </a:lnTo>
                <a:lnTo>
                  <a:pt x="646112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51050" y="1641855"/>
            <a:ext cx="504825" cy="335280"/>
          </a:xfrm>
          <a:custGeom>
            <a:avLst/>
            <a:gdLst/>
            <a:ahLst/>
            <a:cxnLst/>
            <a:rect l="l" t="t" r="r" b="b"/>
            <a:pathLst>
              <a:path w="504825" h="335280">
                <a:moveTo>
                  <a:pt x="0" y="335279"/>
                </a:moveTo>
                <a:lnTo>
                  <a:pt x="504825" y="335279"/>
                </a:lnTo>
                <a:lnTo>
                  <a:pt x="504825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55875" y="1641855"/>
            <a:ext cx="1152525" cy="335280"/>
          </a:xfrm>
          <a:custGeom>
            <a:avLst/>
            <a:gdLst/>
            <a:ahLst/>
            <a:cxnLst/>
            <a:rect l="l" t="t" r="r" b="b"/>
            <a:pathLst>
              <a:path w="1152525" h="335280">
                <a:moveTo>
                  <a:pt x="0" y="335279"/>
                </a:moveTo>
                <a:lnTo>
                  <a:pt x="1152525" y="335279"/>
                </a:lnTo>
                <a:lnTo>
                  <a:pt x="1152525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08400" y="1641855"/>
            <a:ext cx="1008380" cy="335280"/>
          </a:xfrm>
          <a:custGeom>
            <a:avLst/>
            <a:gdLst/>
            <a:ahLst/>
            <a:cxnLst/>
            <a:rect l="l" t="t" r="r" b="b"/>
            <a:pathLst>
              <a:path w="1008379" h="335280">
                <a:moveTo>
                  <a:pt x="0" y="335279"/>
                </a:moveTo>
                <a:lnTo>
                  <a:pt x="1008062" y="335279"/>
                </a:lnTo>
                <a:lnTo>
                  <a:pt x="1008062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16526" y="1641855"/>
            <a:ext cx="1079500" cy="335280"/>
          </a:xfrm>
          <a:custGeom>
            <a:avLst/>
            <a:gdLst/>
            <a:ahLst/>
            <a:cxnLst/>
            <a:rect l="l" t="t" r="r" b="b"/>
            <a:pathLst>
              <a:path w="1079500" h="335280">
                <a:moveTo>
                  <a:pt x="0" y="335279"/>
                </a:moveTo>
                <a:lnTo>
                  <a:pt x="1079500" y="335279"/>
                </a:lnTo>
                <a:lnTo>
                  <a:pt x="10795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96026" y="1641855"/>
            <a:ext cx="2520950" cy="335280"/>
          </a:xfrm>
          <a:custGeom>
            <a:avLst/>
            <a:gdLst/>
            <a:ahLst/>
            <a:cxnLst/>
            <a:rect l="l" t="t" r="r" b="b"/>
            <a:pathLst>
              <a:path w="2520950" h="335280">
                <a:moveTo>
                  <a:pt x="0" y="335279"/>
                </a:moveTo>
                <a:lnTo>
                  <a:pt x="2520950" y="335279"/>
                </a:lnTo>
                <a:lnTo>
                  <a:pt x="252095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05000" y="1977135"/>
            <a:ext cx="646430" cy="393700"/>
          </a:xfrm>
          <a:custGeom>
            <a:avLst/>
            <a:gdLst/>
            <a:ahLst/>
            <a:cxnLst/>
            <a:rect l="l" t="t" r="r" b="b"/>
            <a:pathLst>
              <a:path w="646430" h="393700">
                <a:moveTo>
                  <a:pt x="0" y="393700"/>
                </a:moveTo>
                <a:lnTo>
                  <a:pt x="646112" y="393700"/>
                </a:lnTo>
                <a:lnTo>
                  <a:pt x="646112" y="0"/>
                </a:lnTo>
                <a:lnTo>
                  <a:pt x="0" y="0"/>
                </a:lnTo>
                <a:lnTo>
                  <a:pt x="0" y="393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51050" y="1977135"/>
            <a:ext cx="504825" cy="393700"/>
          </a:xfrm>
          <a:custGeom>
            <a:avLst/>
            <a:gdLst/>
            <a:ahLst/>
            <a:cxnLst/>
            <a:rect l="l" t="t" r="r" b="b"/>
            <a:pathLst>
              <a:path w="504825" h="393700">
                <a:moveTo>
                  <a:pt x="0" y="393700"/>
                </a:moveTo>
                <a:lnTo>
                  <a:pt x="504825" y="393700"/>
                </a:lnTo>
                <a:lnTo>
                  <a:pt x="504825" y="0"/>
                </a:lnTo>
                <a:lnTo>
                  <a:pt x="0" y="0"/>
                </a:lnTo>
                <a:lnTo>
                  <a:pt x="0" y="393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55875" y="1977135"/>
            <a:ext cx="1152525" cy="393700"/>
          </a:xfrm>
          <a:custGeom>
            <a:avLst/>
            <a:gdLst/>
            <a:ahLst/>
            <a:cxnLst/>
            <a:rect l="l" t="t" r="r" b="b"/>
            <a:pathLst>
              <a:path w="1152525" h="393700">
                <a:moveTo>
                  <a:pt x="0" y="393700"/>
                </a:moveTo>
                <a:lnTo>
                  <a:pt x="1152525" y="393700"/>
                </a:lnTo>
                <a:lnTo>
                  <a:pt x="1152525" y="0"/>
                </a:lnTo>
                <a:lnTo>
                  <a:pt x="0" y="0"/>
                </a:lnTo>
                <a:lnTo>
                  <a:pt x="0" y="393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08400" y="1977135"/>
            <a:ext cx="1008380" cy="393700"/>
          </a:xfrm>
          <a:custGeom>
            <a:avLst/>
            <a:gdLst/>
            <a:ahLst/>
            <a:cxnLst/>
            <a:rect l="l" t="t" r="r" b="b"/>
            <a:pathLst>
              <a:path w="1008379" h="393700">
                <a:moveTo>
                  <a:pt x="0" y="393700"/>
                </a:moveTo>
                <a:lnTo>
                  <a:pt x="1008062" y="393700"/>
                </a:lnTo>
                <a:lnTo>
                  <a:pt x="1008062" y="0"/>
                </a:lnTo>
                <a:lnTo>
                  <a:pt x="0" y="0"/>
                </a:lnTo>
                <a:lnTo>
                  <a:pt x="0" y="393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16526" y="1977135"/>
            <a:ext cx="1079500" cy="393700"/>
          </a:xfrm>
          <a:custGeom>
            <a:avLst/>
            <a:gdLst/>
            <a:ahLst/>
            <a:cxnLst/>
            <a:rect l="l" t="t" r="r" b="b"/>
            <a:pathLst>
              <a:path w="1079500" h="393700">
                <a:moveTo>
                  <a:pt x="0" y="393700"/>
                </a:moveTo>
                <a:lnTo>
                  <a:pt x="1079500" y="393700"/>
                </a:lnTo>
                <a:lnTo>
                  <a:pt x="1079500" y="0"/>
                </a:lnTo>
                <a:lnTo>
                  <a:pt x="0" y="0"/>
                </a:lnTo>
                <a:lnTo>
                  <a:pt x="0" y="393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96026" y="1977135"/>
            <a:ext cx="2520950" cy="393700"/>
          </a:xfrm>
          <a:custGeom>
            <a:avLst/>
            <a:gdLst/>
            <a:ahLst/>
            <a:cxnLst/>
            <a:rect l="l" t="t" r="r" b="b"/>
            <a:pathLst>
              <a:path w="2520950" h="393700">
                <a:moveTo>
                  <a:pt x="0" y="393700"/>
                </a:moveTo>
                <a:lnTo>
                  <a:pt x="2520950" y="393700"/>
                </a:lnTo>
                <a:lnTo>
                  <a:pt x="2520950" y="0"/>
                </a:lnTo>
                <a:lnTo>
                  <a:pt x="0" y="0"/>
                </a:lnTo>
                <a:lnTo>
                  <a:pt x="0" y="393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05000" y="2370835"/>
            <a:ext cx="646430" cy="425450"/>
          </a:xfrm>
          <a:custGeom>
            <a:avLst/>
            <a:gdLst/>
            <a:ahLst/>
            <a:cxnLst/>
            <a:rect l="l" t="t" r="r" b="b"/>
            <a:pathLst>
              <a:path w="646430" h="425450">
                <a:moveTo>
                  <a:pt x="0" y="425450"/>
                </a:moveTo>
                <a:lnTo>
                  <a:pt x="646112" y="425450"/>
                </a:lnTo>
                <a:lnTo>
                  <a:pt x="646112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51050" y="2370835"/>
            <a:ext cx="504825" cy="425450"/>
          </a:xfrm>
          <a:custGeom>
            <a:avLst/>
            <a:gdLst/>
            <a:ahLst/>
            <a:cxnLst/>
            <a:rect l="l" t="t" r="r" b="b"/>
            <a:pathLst>
              <a:path w="504825" h="425450">
                <a:moveTo>
                  <a:pt x="0" y="425450"/>
                </a:moveTo>
                <a:lnTo>
                  <a:pt x="504825" y="425450"/>
                </a:lnTo>
                <a:lnTo>
                  <a:pt x="504825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55875" y="2370835"/>
            <a:ext cx="1152525" cy="425450"/>
          </a:xfrm>
          <a:custGeom>
            <a:avLst/>
            <a:gdLst/>
            <a:ahLst/>
            <a:cxnLst/>
            <a:rect l="l" t="t" r="r" b="b"/>
            <a:pathLst>
              <a:path w="1152525" h="425450">
                <a:moveTo>
                  <a:pt x="0" y="425450"/>
                </a:moveTo>
                <a:lnTo>
                  <a:pt x="1152525" y="425450"/>
                </a:lnTo>
                <a:lnTo>
                  <a:pt x="1152525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08400" y="2370835"/>
            <a:ext cx="1008380" cy="425450"/>
          </a:xfrm>
          <a:custGeom>
            <a:avLst/>
            <a:gdLst/>
            <a:ahLst/>
            <a:cxnLst/>
            <a:rect l="l" t="t" r="r" b="b"/>
            <a:pathLst>
              <a:path w="1008379" h="425450">
                <a:moveTo>
                  <a:pt x="0" y="425450"/>
                </a:moveTo>
                <a:lnTo>
                  <a:pt x="1008062" y="425450"/>
                </a:lnTo>
                <a:lnTo>
                  <a:pt x="1008062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716526" y="2370835"/>
            <a:ext cx="1079500" cy="425450"/>
          </a:xfrm>
          <a:custGeom>
            <a:avLst/>
            <a:gdLst/>
            <a:ahLst/>
            <a:cxnLst/>
            <a:rect l="l" t="t" r="r" b="b"/>
            <a:pathLst>
              <a:path w="1079500" h="425450">
                <a:moveTo>
                  <a:pt x="0" y="425450"/>
                </a:moveTo>
                <a:lnTo>
                  <a:pt x="1079500" y="425450"/>
                </a:lnTo>
                <a:lnTo>
                  <a:pt x="1079500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796026" y="2370835"/>
            <a:ext cx="2520950" cy="425450"/>
          </a:xfrm>
          <a:custGeom>
            <a:avLst/>
            <a:gdLst/>
            <a:ahLst/>
            <a:cxnLst/>
            <a:rect l="l" t="t" r="r" b="b"/>
            <a:pathLst>
              <a:path w="2520950" h="425450">
                <a:moveTo>
                  <a:pt x="0" y="425450"/>
                </a:moveTo>
                <a:lnTo>
                  <a:pt x="2520950" y="425450"/>
                </a:lnTo>
                <a:lnTo>
                  <a:pt x="2520950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405000" y="2796222"/>
            <a:ext cx="646430" cy="455930"/>
          </a:xfrm>
          <a:custGeom>
            <a:avLst/>
            <a:gdLst/>
            <a:ahLst/>
            <a:cxnLst/>
            <a:rect l="l" t="t" r="r" b="b"/>
            <a:pathLst>
              <a:path w="646430" h="455929">
                <a:moveTo>
                  <a:pt x="0" y="455612"/>
                </a:moveTo>
                <a:lnTo>
                  <a:pt x="646112" y="455612"/>
                </a:lnTo>
                <a:lnTo>
                  <a:pt x="646112" y="0"/>
                </a:lnTo>
                <a:lnTo>
                  <a:pt x="0" y="0"/>
                </a:lnTo>
                <a:lnTo>
                  <a:pt x="0" y="455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051050" y="2796222"/>
            <a:ext cx="504825" cy="455930"/>
          </a:xfrm>
          <a:custGeom>
            <a:avLst/>
            <a:gdLst/>
            <a:ahLst/>
            <a:cxnLst/>
            <a:rect l="l" t="t" r="r" b="b"/>
            <a:pathLst>
              <a:path w="504825" h="455929">
                <a:moveTo>
                  <a:pt x="0" y="455612"/>
                </a:moveTo>
                <a:lnTo>
                  <a:pt x="504825" y="455612"/>
                </a:lnTo>
                <a:lnTo>
                  <a:pt x="504825" y="0"/>
                </a:lnTo>
                <a:lnTo>
                  <a:pt x="0" y="0"/>
                </a:lnTo>
                <a:lnTo>
                  <a:pt x="0" y="455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55875" y="2796222"/>
            <a:ext cx="1152525" cy="455930"/>
          </a:xfrm>
          <a:custGeom>
            <a:avLst/>
            <a:gdLst/>
            <a:ahLst/>
            <a:cxnLst/>
            <a:rect l="l" t="t" r="r" b="b"/>
            <a:pathLst>
              <a:path w="1152525" h="455929">
                <a:moveTo>
                  <a:pt x="0" y="455612"/>
                </a:moveTo>
                <a:lnTo>
                  <a:pt x="1152525" y="455612"/>
                </a:lnTo>
                <a:lnTo>
                  <a:pt x="1152525" y="0"/>
                </a:lnTo>
                <a:lnTo>
                  <a:pt x="0" y="0"/>
                </a:lnTo>
                <a:lnTo>
                  <a:pt x="0" y="455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08400" y="2796222"/>
            <a:ext cx="1008380" cy="455930"/>
          </a:xfrm>
          <a:custGeom>
            <a:avLst/>
            <a:gdLst/>
            <a:ahLst/>
            <a:cxnLst/>
            <a:rect l="l" t="t" r="r" b="b"/>
            <a:pathLst>
              <a:path w="1008379" h="455929">
                <a:moveTo>
                  <a:pt x="0" y="455612"/>
                </a:moveTo>
                <a:lnTo>
                  <a:pt x="1008062" y="455612"/>
                </a:lnTo>
                <a:lnTo>
                  <a:pt x="1008062" y="0"/>
                </a:lnTo>
                <a:lnTo>
                  <a:pt x="0" y="0"/>
                </a:lnTo>
                <a:lnTo>
                  <a:pt x="0" y="455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16526" y="2796222"/>
            <a:ext cx="1079500" cy="455930"/>
          </a:xfrm>
          <a:custGeom>
            <a:avLst/>
            <a:gdLst/>
            <a:ahLst/>
            <a:cxnLst/>
            <a:rect l="l" t="t" r="r" b="b"/>
            <a:pathLst>
              <a:path w="1079500" h="455929">
                <a:moveTo>
                  <a:pt x="0" y="455612"/>
                </a:moveTo>
                <a:lnTo>
                  <a:pt x="1079500" y="455612"/>
                </a:lnTo>
                <a:lnTo>
                  <a:pt x="1079500" y="0"/>
                </a:lnTo>
                <a:lnTo>
                  <a:pt x="0" y="0"/>
                </a:lnTo>
                <a:lnTo>
                  <a:pt x="0" y="455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796026" y="2796222"/>
            <a:ext cx="2520950" cy="455930"/>
          </a:xfrm>
          <a:custGeom>
            <a:avLst/>
            <a:gdLst/>
            <a:ahLst/>
            <a:cxnLst/>
            <a:rect l="l" t="t" r="r" b="b"/>
            <a:pathLst>
              <a:path w="2520950" h="455929">
                <a:moveTo>
                  <a:pt x="0" y="455612"/>
                </a:moveTo>
                <a:lnTo>
                  <a:pt x="2520950" y="455612"/>
                </a:lnTo>
                <a:lnTo>
                  <a:pt x="2520950" y="0"/>
                </a:lnTo>
                <a:lnTo>
                  <a:pt x="0" y="0"/>
                </a:lnTo>
                <a:lnTo>
                  <a:pt x="0" y="455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390713" y="366712"/>
          <a:ext cx="6955155" cy="5669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795"/>
                <a:gridCol w="504824"/>
                <a:gridCol w="1152525"/>
                <a:gridCol w="1008380"/>
                <a:gridCol w="1079500"/>
                <a:gridCol w="2520950"/>
              </a:tblGrid>
              <a:tr h="504825">
                <a:tc rowSpan="2">
                  <a:txBody>
                    <a:bodyPr/>
                    <a:lstStyle/>
                    <a:p>
                      <a:pPr marL="91440">
                        <a:lnSpc>
                          <a:spcPts val="1825"/>
                        </a:lnSpc>
                        <a:spcBef>
                          <a:spcPts val="140"/>
                        </a:spcBef>
                      </a:pPr>
                      <a:r>
                        <a:rPr dirty="0" sz="1600" b="1">
                          <a:latin typeface="Microsoft JhengHei"/>
                          <a:cs typeface="Microsoft JhengHei"/>
                        </a:rPr>
                        <a:t>时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  <a:p>
                      <a:pPr marL="91440">
                        <a:lnSpc>
                          <a:spcPts val="1825"/>
                        </a:lnSpc>
                      </a:pPr>
                      <a:r>
                        <a:rPr dirty="0" sz="1600" b="1">
                          <a:latin typeface="Microsoft JhengHei"/>
                          <a:cs typeface="Microsoft JhengHei"/>
                        </a:rPr>
                        <a:t>刻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77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 marL="91440" marR="201930">
                        <a:lnSpc>
                          <a:spcPct val="87900"/>
                        </a:lnSpc>
                        <a:spcBef>
                          <a:spcPts val="455"/>
                        </a:spcBef>
                      </a:pPr>
                      <a:r>
                        <a:rPr dirty="0" sz="1600" b="1">
                          <a:latin typeface="Microsoft JhengHei"/>
                          <a:cs typeface="Microsoft JhengHei"/>
                        </a:rPr>
                        <a:t>引 </a:t>
                      </a:r>
                      <a:r>
                        <a:rPr dirty="0" sz="1600" b="1">
                          <a:latin typeface="Microsoft JhengHei"/>
                          <a:cs typeface="Microsoft JhengHei"/>
                        </a:rPr>
                        <a:t>用 串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766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 spc="5" b="1">
                          <a:latin typeface="Microsoft JhengHei"/>
                          <a:cs typeface="Microsoft JhengHei"/>
                        </a:rPr>
                        <a:t>驻留集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Out</a:t>
                      </a:r>
                      <a:r>
                        <a:rPr dirty="0" baseline="-21164" sz="1575" spc="-7" b="1" i="1">
                          <a:latin typeface="Arial"/>
                          <a:cs typeface="Arial"/>
                        </a:rPr>
                        <a:t>t</a:t>
                      </a:r>
                      <a:endParaRPr baseline="-21164" sz="1575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 b="1">
                          <a:latin typeface="Microsoft JhengHei"/>
                          <a:cs typeface="Microsoft JhengHei"/>
                        </a:rPr>
                        <a:t>滑动窗口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27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spc="5" b="1">
                          <a:latin typeface="Microsoft JhengHei"/>
                          <a:cs typeface="Microsoft JhengHei"/>
                        </a:rPr>
                        <a:t>已驻留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In</a:t>
                      </a:r>
                      <a:r>
                        <a:rPr dirty="0" baseline="-21164" sz="1575" spc="-7" b="1" i="1">
                          <a:latin typeface="Arial"/>
                          <a:cs typeface="Arial"/>
                        </a:rPr>
                        <a:t>t</a:t>
                      </a:r>
                      <a:endParaRPr baseline="-21164" sz="1575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0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T0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P4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(0,0+3)</a:t>
                      </a:r>
                      <a:r>
                        <a:rPr dirty="0" sz="1600" spc="5" b="1">
                          <a:latin typeface="Microsoft JhengHei"/>
                          <a:cs typeface="Microsoft JhengHei"/>
                        </a:rPr>
                        <a:t>看到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p4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T1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P4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P3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(1,1+3)</a:t>
                      </a:r>
                      <a:r>
                        <a:rPr dirty="0" sz="1600" spc="5" b="1">
                          <a:latin typeface="Microsoft JhengHei"/>
                          <a:cs typeface="Microsoft JhengHei"/>
                        </a:rPr>
                        <a:t>看到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p3,</a:t>
                      </a:r>
                      <a:r>
                        <a:rPr dirty="0" sz="1600" spc="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p4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T2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P3,p4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(2,2+3)</a:t>
                      </a:r>
                      <a:r>
                        <a:rPr dirty="0" sz="1600" spc="5" b="1">
                          <a:latin typeface="Microsoft JhengHei"/>
                          <a:cs typeface="Microsoft JhengHei"/>
                        </a:rPr>
                        <a:t>看到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p3,</a:t>
                      </a:r>
                      <a:r>
                        <a:rPr dirty="0" sz="1600" spc="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p4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T3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P3,p4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(3,3+3)</a:t>
                      </a:r>
                      <a:r>
                        <a:rPr dirty="0" sz="1600" spc="5" b="1">
                          <a:latin typeface="Microsoft JhengHei"/>
                          <a:cs typeface="Microsoft JhengHei"/>
                        </a:rPr>
                        <a:t>看到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p3,</a:t>
                      </a:r>
                      <a:r>
                        <a:rPr dirty="0" sz="1600" spc="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p4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5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T4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P3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P2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p4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(4,4+3)</a:t>
                      </a:r>
                      <a:r>
                        <a:rPr dirty="0" sz="1600" spc="5" b="1">
                          <a:latin typeface="Microsoft JhengHei"/>
                          <a:cs typeface="Microsoft JhengHei"/>
                        </a:rPr>
                        <a:t>中看不到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p4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T5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P3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P2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(5,5+3)</a:t>
                      </a:r>
                      <a:r>
                        <a:rPr dirty="0" sz="1600" spc="5" b="1">
                          <a:latin typeface="Microsoft JhengHei"/>
                          <a:cs typeface="Microsoft JhengHei"/>
                        </a:rPr>
                        <a:t>中看不到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p2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T6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P3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P5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(6,6+3)</a:t>
                      </a:r>
                      <a:r>
                        <a:rPr dirty="0" sz="1600" spc="5" b="1">
                          <a:latin typeface="Microsoft JhengHei"/>
                          <a:cs typeface="Microsoft JhengHei"/>
                        </a:rPr>
                        <a:t>看到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p3,</a:t>
                      </a:r>
                      <a:r>
                        <a:rPr dirty="0" sz="1600" spc="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p5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29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T7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P3,</a:t>
                      </a:r>
                      <a:r>
                        <a:rPr dirty="0" sz="16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P5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(7,7+3)</a:t>
                      </a:r>
                      <a:r>
                        <a:rPr dirty="0" sz="1600" spc="5" b="1">
                          <a:latin typeface="Microsoft JhengHei"/>
                          <a:cs typeface="Microsoft JhengHei"/>
                        </a:rPr>
                        <a:t>看到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p3,</a:t>
                      </a:r>
                      <a:r>
                        <a:rPr dirty="0" sz="1600" spc="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p5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01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T8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P5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P3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(8,8+3)</a:t>
                      </a:r>
                      <a:r>
                        <a:rPr dirty="0" sz="1600" b="1">
                          <a:latin typeface="Microsoft JhengHei"/>
                          <a:cs typeface="Microsoft JhengHei"/>
                        </a:rPr>
                        <a:t>中看不</a:t>
                      </a:r>
                      <a:r>
                        <a:rPr dirty="0" sz="1600" spc="5" b="1">
                          <a:latin typeface="Microsoft JhengHei"/>
                          <a:cs typeface="Microsoft JhengHei"/>
                        </a:rPr>
                        <a:t>到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p3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75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T9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P1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P5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(9,9+3)</a:t>
                      </a:r>
                      <a:r>
                        <a:rPr dirty="0" sz="1600" spc="5" b="1">
                          <a:latin typeface="Microsoft JhengHei"/>
                          <a:cs typeface="Microsoft JhengHei"/>
                        </a:rPr>
                        <a:t>中看不到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p5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38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T10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P4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P1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(10,10+3)</a:t>
                      </a:r>
                      <a:r>
                        <a:rPr dirty="0" sz="1600" spc="5" b="1">
                          <a:latin typeface="Microsoft JhengHei"/>
                          <a:cs typeface="Microsoft JhengHei"/>
                        </a:rPr>
                        <a:t>中看不到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p1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618540" y="1314068"/>
            <a:ext cx="8010525" cy="53771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 marR="7574280">
              <a:lnSpc>
                <a:spcPct val="99400"/>
              </a:lnSpc>
              <a:spcBef>
                <a:spcPts val="114"/>
              </a:spcBef>
            </a:pP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局 部 最 佳 页 面 替 换 算 法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80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56845" marR="5080">
              <a:lnSpc>
                <a:spcPct val="100000"/>
              </a:lnSpc>
              <a:spcBef>
                <a:spcPts val="565"/>
              </a:spcBef>
            </a:pPr>
            <a:r>
              <a:rPr dirty="0" sz="2000" spc="10" b="1">
                <a:latin typeface="微软雅黑"/>
                <a:cs typeface="微软雅黑"/>
              </a:rPr>
              <a:t>缺页</a:t>
            </a:r>
            <a:r>
              <a:rPr dirty="0" sz="2000" b="1">
                <a:latin typeface="微软雅黑"/>
                <a:cs typeface="微软雅黑"/>
              </a:rPr>
              <a:t>总数</a:t>
            </a:r>
            <a:r>
              <a:rPr dirty="0" sz="2000" spc="-10" b="1">
                <a:latin typeface="微软雅黑"/>
                <a:cs typeface="微软雅黑"/>
              </a:rPr>
              <a:t>为</a:t>
            </a:r>
            <a:r>
              <a:rPr dirty="0" sz="2000" spc="-100" b="1">
                <a:latin typeface="微软雅黑"/>
                <a:cs typeface="微软雅黑"/>
              </a:rPr>
              <a:t>5</a:t>
            </a:r>
            <a:r>
              <a:rPr dirty="0" sz="2000" b="1">
                <a:latin typeface="微软雅黑"/>
                <a:cs typeface="微软雅黑"/>
              </a:rPr>
              <a:t>次</a:t>
            </a:r>
            <a:r>
              <a:rPr dirty="0" sz="2000" spc="-15" b="1">
                <a:latin typeface="微软雅黑"/>
                <a:cs typeface="微软雅黑"/>
              </a:rPr>
              <a:t>，</a:t>
            </a:r>
            <a:r>
              <a:rPr dirty="0" sz="2000" b="1">
                <a:latin typeface="微软雅黑"/>
                <a:cs typeface="微软雅黑"/>
              </a:rPr>
              <a:t>驻留</a:t>
            </a:r>
            <a:r>
              <a:rPr dirty="0" sz="2000" spc="-15" b="1">
                <a:latin typeface="微软雅黑"/>
                <a:cs typeface="微软雅黑"/>
              </a:rPr>
              <a:t>集</a:t>
            </a:r>
            <a:r>
              <a:rPr dirty="0" sz="2000" b="1">
                <a:latin typeface="微软雅黑"/>
                <a:cs typeface="微软雅黑"/>
              </a:rPr>
              <a:t>大小</a:t>
            </a:r>
            <a:r>
              <a:rPr dirty="0" sz="2000" spc="-10" b="1">
                <a:latin typeface="微软雅黑"/>
                <a:cs typeface="微软雅黑"/>
              </a:rPr>
              <a:t>在</a:t>
            </a:r>
            <a:r>
              <a:rPr dirty="0" sz="2000" spc="-265" b="1">
                <a:latin typeface="微软雅黑"/>
                <a:cs typeface="微软雅黑"/>
              </a:rPr>
              <a:t>1-2</a:t>
            </a:r>
            <a:r>
              <a:rPr dirty="0" sz="2000" b="1">
                <a:latin typeface="微软雅黑"/>
                <a:cs typeface="微软雅黑"/>
              </a:rPr>
              <a:t>之</a:t>
            </a:r>
            <a:r>
              <a:rPr dirty="0" sz="2000" spc="-15" b="1">
                <a:latin typeface="微软雅黑"/>
                <a:cs typeface="微软雅黑"/>
              </a:rPr>
              <a:t>间</a:t>
            </a:r>
            <a:r>
              <a:rPr dirty="0" sz="2000" b="1">
                <a:latin typeface="微软雅黑"/>
                <a:cs typeface="微软雅黑"/>
              </a:rPr>
              <a:t>变化</a:t>
            </a:r>
            <a:r>
              <a:rPr dirty="0" sz="2000" spc="-15" b="1">
                <a:latin typeface="微软雅黑"/>
                <a:cs typeface="微软雅黑"/>
              </a:rPr>
              <a:t>，</a:t>
            </a:r>
            <a:r>
              <a:rPr dirty="0" sz="2000" b="1">
                <a:latin typeface="微软雅黑"/>
                <a:cs typeface="微软雅黑"/>
              </a:rPr>
              <a:t>任何</a:t>
            </a:r>
            <a:r>
              <a:rPr dirty="0" sz="2000" spc="-15" b="1">
                <a:latin typeface="微软雅黑"/>
                <a:cs typeface="微软雅黑"/>
              </a:rPr>
              <a:t>时</a:t>
            </a:r>
            <a:r>
              <a:rPr dirty="0" sz="2000" b="1">
                <a:latin typeface="微软雅黑"/>
                <a:cs typeface="微软雅黑"/>
              </a:rPr>
              <a:t>刻至</a:t>
            </a:r>
            <a:r>
              <a:rPr dirty="0" sz="2000" spc="-15" b="1">
                <a:latin typeface="微软雅黑"/>
                <a:cs typeface="微软雅黑"/>
              </a:rPr>
              <a:t>多</a:t>
            </a:r>
            <a:r>
              <a:rPr dirty="0" sz="2000" b="1">
                <a:latin typeface="微软雅黑"/>
                <a:cs typeface="微软雅黑"/>
              </a:rPr>
              <a:t>两个</a:t>
            </a:r>
            <a:r>
              <a:rPr dirty="0" sz="2000" spc="-15" b="1">
                <a:latin typeface="微软雅黑"/>
                <a:cs typeface="微软雅黑"/>
              </a:rPr>
              <a:t>页</a:t>
            </a:r>
            <a:r>
              <a:rPr dirty="0" sz="2000" b="1">
                <a:latin typeface="微软雅黑"/>
                <a:cs typeface="微软雅黑"/>
              </a:rPr>
              <a:t>框被 </a:t>
            </a:r>
            <a:r>
              <a:rPr dirty="0" sz="2000" spc="10" b="1">
                <a:latin typeface="微软雅黑"/>
                <a:cs typeface="微软雅黑"/>
              </a:rPr>
              <a:t>占用</a:t>
            </a:r>
            <a:r>
              <a:rPr dirty="0" sz="2000" b="1">
                <a:latin typeface="微软雅黑"/>
                <a:cs typeface="微软雅黑"/>
              </a:rPr>
              <a:t>，通</a:t>
            </a:r>
            <a:r>
              <a:rPr dirty="0" sz="2000" spc="-15" b="1">
                <a:latin typeface="微软雅黑"/>
                <a:cs typeface="微软雅黑"/>
              </a:rPr>
              <a:t>过</a:t>
            </a:r>
            <a:r>
              <a:rPr dirty="0" sz="2000" b="1">
                <a:latin typeface="微软雅黑"/>
                <a:cs typeface="微软雅黑"/>
              </a:rPr>
              <a:t>增</a:t>
            </a:r>
            <a:r>
              <a:rPr dirty="0" sz="2000" spc="5" b="1">
                <a:latin typeface="微软雅黑"/>
                <a:cs typeface="微软雅黑"/>
              </a:rPr>
              <a:t>加</a:t>
            </a:r>
            <a:r>
              <a:rPr dirty="0" sz="2000" spc="815" b="1">
                <a:latin typeface="微软雅黑"/>
                <a:cs typeface="微软雅黑"/>
              </a:rPr>
              <a:t>τ</a:t>
            </a:r>
            <a:r>
              <a:rPr dirty="0" sz="2000" b="1">
                <a:latin typeface="微软雅黑"/>
                <a:cs typeface="微软雅黑"/>
              </a:rPr>
              <a:t>值，</a:t>
            </a:r>
            <a:r>
              <a:rPr dirty="0" sz="2000" spc="-15" b="1">
                <a:latin typeface="微软雅黑"/>
                <a:cs typeface="微软雅黑"/>
              </a:rPr>
              <a:t>缺</a:t>
            </a:r>
            <a:r>
              <a:rPr dirty="0" sz="2000" b="1">
                <a:latin typeface="微软雅黑"/>
                <a:cs typeface="微软雅黑"/>
              </a:rPr>
              <a:t>页数</a:t>
            </a:r>
            <a:r>
              <a:rPr dirty="0" sz="2000" spc="-15" b="1">
                <a:latin typeface="微软雅黑"/>
                <a:cs typeface="微软雅黑"/>
              </a:rPr>
              <a:t>目</a:t>
            </a:r>
            <a:r>
              <a:rPr dirty="0" sz="2000" b="1">
                <a:latin typeface="微软雅黑"/>
                <a:cs typeface="微软雅黑"/>
              </a:rPr>
              <a:t>可减</a:t>
            </a:r>
            <a:r>
              <a:rPr dirty="0" sz="2000" spc="-15" b="1">
                <a:latin typeface="微软雅黑"/>
                <a:cs typeface="微软雅黑"/>
              </a:rPr>
              <a:t>少</a:t>
            </a:r>
            <a:r>
              <a:rPr dirty="0" sz="2000" b="1">
                <a:latin typeface="微软雅黑"/>
                <a:cs typeface="微软雅黑"/>
              </a:rPr>
              <a:t>，但</a:t>
            </a:r>
            <a:r>
              <a:rPr dirty="0" sz="2000" spc="-15" b="1">
                <a:latin typeface="微软雅黑"/>
                <a:cs typeface="微软雅黑"/>
              </a:rPr>
              <a:t>代</a:t>
            </a:r>
            <a:r>
              <a:rPr dirty="0" sz="2000" b="1">
                <a:latin typeface="微软雅黑"/>
                <a:cs typeface="微软雅黑"/>
              </a:rPr>
              <a:t>价是</a:t>
            </a:r>
            <a:r>
              <a:rPr dirty="0" sz="2000" spc="-15" b="1">
                <a:latin typeface="微软雅黑"/>
                <a:cs typeface="微软雅黑"/>
              </a:rPr>
              <a:t>花</a:t>
            </a:r>
            <a:r>
              <a:rPr dirty="0" sz="2000" b="1">
                <a:latin typeface="微软雅黑"/>
                <a:cs typeface="微软雅黑"/>
              </a:rPr>
              <a:t>费更</a:t>
            </a:r>
            <a:r>
              <a:rPr dirty="0" sz="2000" spc="-15" b="1">
                <a:latin typeface="微软雅黑"/>
                <a:cs typeface="微软雅黑"/>
              </a:rPr>
              <a:t>多</a:t>
            </a:r>
            <a:r>
              <a:rPr dirty="0" sz="2000" b="1">
                <a:latin typeface="微软雅黑"/>
                <a:cs typeface="微软雅黑"/>
              </a:rPr>
              <a:t>页框。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746" y="330454"/>
            <a:ext cx="72161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latin typeface="华文新魏"/>
                <a:cs typeface="华文新魏"/>
              </a:rPr>
              <a:t>2)</a:t>
            </a:r>
            <a:r>
              <a:rPr dirty="0" sz="4000" spc="-65" b="0">
                <a:latin typeface="华文新魏"/>
                <a:cs typeface="华文新魏"/>
              </a:rPr>
              <a:t> </a:t>
            </a:r>
            <a:r>
              <a:rPr dirty="0" sz="4000" spc="-5" b="0">
                <a:latin typeface="华文新魏"/>
                <a:cs typeface="华文新魏"/>
              </a:rPr>
              <a:t>工作集模型和工作集置换算法</a:t>
            </a:r>
            <a:endParaRPr sz="40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868" y="2133600"/>
            <a:ext cx="7990840" cy="4032885"/>
          </a:xfrm>
          <a:custGeom>
            <a:avLst/>
            <a:gdLst/>
            <a:ahLst/>
            <a:cxnLst/>
            <a:rect l="l" t="t" r="r" b="b"/>
            <a:pathLst>
              <a:path w="7990840" h="4032885">
                <a:moveTo>
                  <a:pt x="0" y="4032504"/>
                </a:moveTo>
                <a:lnTo>
                  <a:pt x="7990332" y="4032504"/>
                </a:lnTo>
                <a:lnTo>
                  <a:pt x="7990332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7217" y="2142871"/>
            <a:ext cx="7614284" cy="27343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285115" marR="5080" indent="-272415">
              <a:lnSpc>
                <a:spcPct val="100400"/>
              </a:lnSpc>
              <a:spcBef>
                <a:spcPts val="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进程工作集指“在某一段时间间隔内进程运行所需访问 的页面集合”</a:t>
            </a:r>
            <a:endParaRPr sz="2400">
              <a:latin typeface="华文新魏"/>
              <a:cs typeface="华文新魏"/>
            </a:endParaRPr>
          </a:p>
          <a:p>
            <a:pPr algn="just" marL="285115" marR="5080" indent="-272415">
              <a:lnSpc>
                <a:spcPct val="100200"/>
              </a:lnSpc>
              <a:spcBef>
                <a:spcPts val="5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实现思想：工作集模型用来对局部最佳页面替换算法进 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行模拟实现，</a:t>
            </a:r>
            <a:r>
              <a:rPr dirty="0" sz="2400" spc="-5">
                <a:solidFill>
                  <a:srgbClr val="FF0000"/>
                </a:solidFill>
                <a:latin typeface="华文新魏"/>
                <a:cs typeface="华文新魏"/>
              </a:rPr>
              <a:t>不向前查看页面引用串，而是基于程序局 </a:t>
            </a:r>
            <a:r>
              <a:rPr dirty="0" sz="2400">
                <a:solidFill>
                  <a:srgbClr val="FF0000"/>
                </a:solidFill>
                <a:latin typeface="华文新魏"/>
                <a:cs typeface="华文新魏"/>
              </a:rPr>
              <a:t>部性原理向后看</a:t>
            </a:r>
            <a:endParaRPr sz="2400">
              <a:latin typeface="华文新魏"/>
              <a:cs typeface="华文新魏"/>
            </a:endParaRPr>
          </a:p>
          <a:p>
            <a:pPr algn="just" marL="285115" marR="5080" indent="-272415">
              <a:lnSpc>
                <a:spcPct val="100400"/>
              </a:lnSpc>
              <a:spcBef>
                <a:spcPts val="5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任何给定时刻，</a:t>
            </a:r>
            <a:r>
              <a:rPr dirty="0" sz="2400">
                <a:solidFill>
                  <a:srgbClr val="FF0000"/>
                </a:solidFill>
                <a:latin typeface="华文新魏"/>
                <a:cs typeface="华文新魏"/>
              </a:rPr>
              <a:t>进程不久的将来所需主存页框数，可通 过考查其过去最近的时间内的主存需求做出估计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1538" y="369519"/>
            <a:ext cx="28219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latin typeface="华文新魏"/>
                <a:cs typeface="华文新魏"/>
              </a:rPr>
              <a:t>进程工作集</a:t>
            </a:r>
          </a:p>
        </p:txBody>
      </p:sp>
      <p:sp>
        <p:nvSpPr>
          <p:cNvPr id="3" name="object 3"/>
          <p:cNvSpPr/>
          <p:nvPr/>
        </p:nvSpPr>
        <p:spPr>
          <a:xfrm>
            <a:off x="394715" y="1988820"/>
            <a:ext cx="8354695" cy="4320540"/>
          </a:xfrm>
          <a:custGeom>
            <a:avLst/>
            <a:gdLst/>
            <a:ahLst/>
            <a:cxnLst/>
            <a:rect l="l" t="t" r="r" b="b"/>
            <a:pathLst>
              <a:path w="8354695" h="4320540">
                <a:moveTo>
                  <a:pt x="0" y="4320540"/>
                </a:moveTo>
                <a:lnTo>
                  <a:pt x="8354568" y="4320540"/>
                </a:lnTo>
                <a:lnTo>
                  <a:pt x="8354568" y="0"/>
                </a:lnTo>
                <a:lnTo>
                  <a:pt x="0" y="0"/>
                </a:lnTo>
                <a:lnTo>
                  <a:pt x="0" y="4320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4065" y="1998345"/>
            <a:ext cx="8116570" cy="2732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指“在某一段时间间隔内进程运行所需访问的页面集</a:t>
            </a: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合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”</a:t>
            </a:r>
            <a:endParaRPr sz="2400">
              <a:latin typeface="华文新魏"/>
              <a:cs typeface="华文新魏"/>
            </a:endParaRPr>
          </a:p>
          <a:p>
            <a:pPr marL="285115" marR="5080">
              <a:lnSpc>
                <a:spcPct val="100000"/>
              </a:lnSpc>
            </a:pP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dirty="0" sz="2400" spc="-5">
                <a:solidFill>
                  <a:srgbClr val="FF0000"/>
                </a:solidFill>
                <a:latin typeface="华文新魏"/>
                <a:cs typeface="华文新魏"/>
              </a:rPr>
              <a:t>W(t，Δ)</a:t>
            </a:r>
            <a:r>
              <a:rPr dirty="0" sz="2400">
                <a:solidFill>
                  <a:srgbClr val="FF0000"/>
                </a:solidFill>
                <a:latin typeface="华文新魏"/>
                <a:cs typeface="华文新魏"/>
              </a:rPr>
              <a:t>表示在时刻</a:t>
            </a:r>
            <a:r>
              <a:rPr dirty="0" sz="2400" spc="-5">
                <a:solidFill>
                  <a:srgbClr val="FF0000"/>
                </a:solidFill>
                <a:latin typeface="华文新魏"/>
                <a:cs typeface="华文新魏"/>
              </a:rPr>
              <a:t>t-Δ</a:t>
            </a:r>
            <a:r>
              <a:rPr dirty="0" sz="2400">
                <a:solidFill>
                  <a:srgbClr val="FF0000"/>
                </a:solidFill>
                <a:latin typeface="华文新魏"/>
                <a:cs typeface="华文新魏"/>
              </a:rPr>
              <a:t>到时刻</a:t>
            </a:r>
            <a:r>
              <a:rPr dirty="0" sz="2400" spc="-5">
                <a:solidFill>
                  <a:srgbClr val="FF0000"/>
                </a:solidFill>
                <a:latin typeface="华文新魏"/>
                <a:cs typeface="华文新魏"/>
              </a:rPr>
              <a:t>t</a:t>
            </a:r>
            <a:r>
              <a:rPr dirty="0" sz="2400">
                <a:solidFill>
                  <a:srgbClr val="FF0000"/>
                </a:solidFill>
                <a:latin typeface="华文新魏"/>
                <a:cs typeface="华文新魏"/>
              </a:rPr>
              <a:t>之间(</a:t>
            </a:r>
            <a:r>
              <a:rPr dirty="0" sz="2400" spc="-5">
                <a:solidFill>
                  <a:srgbClr val="FF0000"/>
                </a:solidFill>
                <a:latin typeface="华文新魏"/>
                <a:cs typeface="华文新魏"/>
              </a:rPr>
              <a:t> (t-Δ，t))</a:t>
            </a:r>
            <a:r>
              <a:rPr dirty="0" sz="2400">
                <a:solidFill>
                  <a:srgbClr val="FF0000"/>
                </a:solidFill>
                <a:latin typeface="华文新魏"/>
                <a:cs typeface="华文新魏"/>
              </a:rPr>
              <a:t>所访问的 页面集合，进程在时</a:t>
            </a:r>
            <a:r>
              <a:rPr dirty="0" sz="2400" spc="5">
                <a:solidFill>
                  <a:srgbClr val="FF0000"/>
                </a:solidFill>
                <a:latin typeface="华文新魏"/>
                <a:cs typeface="华文新魏"/>
              </a:rPr>
              <a:t>刻</a:t>
            </a:r>
            <a:r>
              <a:rPr dirty="0" sz="2400" spc="-5">
                <a:solidFill>
                  <a:srgbClr val="FF0000"/>
                </a:solidFill>
                <a:latin typeface="华文新魏"/>
                <a:cs typeface="华文新魏"/>
              </a:rPr>
              <a:t>t</a:t>
            </a:r>
            <a:r>
              <a:rPr dirty="0" sz="2400">
                <a:solidFill>
                  <a:srgbClr val="FF0000"/>
                </a:solidFill>
                <a:latin typeface="华文新魏"/>
                <a:cs typeface="华文新魏"/>
              </a:rPr>
              <a:t>的工作集</a:t>
            </a:r>
            <a:endParaRPr sz="2400">
              <a:latin typeface="华文新魏"/>
              <a:cs typeface="华文新魏"/>
            </a:endParaRPr>
          </a:p>
          <a:p>
            <a:pPr algn="just" marL="285115" marR="19494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Δ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是系统定义的一个常量。变</a:t>
            </a:r>
            <a:r>
              <a:rPr dirty="0" sz="2400" spc="-25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Δ称为“工作集窗口尺寸 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”，可通过窗口来观察进程行为，还把工作集中所包含的 页面数目称为“工作集尺</a:t>
            </a:r>
            <a:r>
              <a:rPr dirty="0" sz="2400" spc="-10">
                <a:solidFill>
                  <a:srgbClr val="073D86"/>
                </a:solidFill>
                <a:latin typeface="华文新魏"/>
                <a:cs typeface="华文新魏"/>
              </a:rPr>
              <a:t>寸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”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2400" spc="34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Δ=3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004" y="580136"/>
            <a:ext cx="44938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 b="0">
                <a:latin typeface="Candara"/>
                <a:cs typeface="Candara"/>
              </a:rPr>
              <a:t>Working-set</a:t>
            </a:r>
            <a:r>
              <a:rPr dirty="0" spc="-40" b="0">
                <a:latin typeface="Candara"/>
                <a:cs typeface="Candara"/>
              </a:rPr>
              <a:t> </a:t>
            </a:r>
            <a:r>
              <a:rPr dirty="0" b="0">
                <a:latin typeface="Candara"/>
                <a:cs typeface="Candara"/>
              </a:rPr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583691" y="2008632"/>
            <a:ext cx="8191500" cy="1955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5780" y="4004309"/>
            <a:ext cx="8307705" cy="0"/>
          </a:xfrm>
          <a:custGeom>
            <a:avLst/>
            <a:gdLst/>
            <a:ahLst/>
            <a:cxnLst/>
            <a:rect l="l" t="t" r="r" b="b"/>
            <a:pathLst>
              <a:path w="8307705" h="0">
                <a:moveTo>
                  <a:pt x="0" y="0"/>
                </a:moveTo>
                <a:lnTo>
                  <a:pt x="8307324" y="0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3153" y="1985010"/>
            <a:ext cx="0" cy="2001520"/>
          </a:xfrm>
          <a:custGeom>
            <a:avLst/>
            <a:gdLst/>
            <a:ahLst/>
            <a:cxnLst/>
            <a:rect l="l" t="t" r="r" b="b"/>
            <a:pathLst>
              <a:path w="0" h="2001520">
                <a:moveTo>
                  <a:pt x="0" y="0"/>
                </a:moveTo>
                <a:lnTo>
                  <a:pt x="0" y="2001520"/>
                </a:lnTo>
              </a:path>
            </a:pathLst>
          </a:custGeom>
          <a:ln w="347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5780" y="1967864"/>
            <a:ext cx="8307705" cy="0"/>
          </a:xfrm>
          <a:custGeom>
            <a:avLst/>
            <a:gdLst/>
            <a:ahLst/>
            <a:cxnLst/>
            <a:rect l="l" t="t" r="r" b="b"/>
            <a:pathLst>
              <a:path w="8307705" h="0">
                <a:moveTo>
                  <a:pt x="0" y="0"/>
                </a:moveTo>
                <a:lnTo>
                  <a:pt x="8307324" y="0"/>
                </a:lnTo>
              </a:path>
            </a:pathLst>
          </a:custGeom>
          <a:ln w="34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815705" y="1985517"/>
            <a:ext cx="0" cy="2001520"/>
          </a:xfrm>
          <a:custGeom>
            <a:avLst/>
            <a:gdLst/>
            <a:ahLst/>
            <a:cxnLst/>
            <a:rect l="l" t="t" r="r" b="b"/>
            <a:pathLst>
              <a:path w="0" h="2001520">
                <a:moveTo>
                  <a:pt x="0" y="0"/>
                </a:moveTo>
                <a:lnTo>
                  <a:pt x="0" y="2001520"/>
                </a:lnTo>
              </a:path>
            </a:pathLst>
          </a:custGeom>
          <a:ln w="347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2109" y="3969384"/>
            <a:ext cx="8214995" cy="0"/>
          </a:xfrm>
          <a:custGeom>
            <a:avLst/>
            <a:gdLst/>
            <a:ahLst/>
            <a:cxnLst/>
            <a:rect l="l" t="t" r="r" b="b"/>
            <a:pathLst>
              <a:path w="8214995" h="0">
                <a:moveTo>
                  <a:pt x="0" y="0"/>
                </a:moveTo>
                <a:lnTo>
                  <a:pt x="8214639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7900" y="2009139"/>
            <a:ext cx="0" cy="1954530"/>
          </a:xfrm>
          <a:custGeom>
            <a:avLst/>
            <a:gdLst/>
            <a:ahLst/>
            <a:cxnLst/>
            <a:rect l="l" t="t" r="r" b="b"/>
            <a:pathLst>
              <a:path w="0" h="1954529">
                <a:moveTo>
                  <a:pt x="0" y="0"/>
                </a:moveTo>
                <a:lnTo>
                  <a:pt x="0" y="1954530"/>
                </a:lnTo>
              </a:path>
            </a:pathLst>
          </a:custGeom>
          <a:ln w="115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2109" y="2003425"/>
            <a:ext cx="8214995" cy="0"/>
          </a:xfrm>
          <a:custGeom>
            <a:avLst/>
            <a:gdLst/>
            <a:ahLst/>
            <a:cxnLst/>
            <a:rect l="l" t="t" r="r" b="b"/>
            <a:pathLst>
              <a:path w="8214995" h="0">
                <a:moveTo>
                  <a:pt x="0" y="0"/>
                </a:moveTo>
                <a:lnTo>
                  <a:pt x="8214639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80970" y="2008632"/>
            <a:ext cx="0" cy="1955800"/>
          </a:xfrm>
          <a:custGeom>
            <a:avLst/>
            <a:gdLst/>
            <a:ahLst/>
            <a:cxnLst/>
            <a:rect l="l" t="t" r="r" b="b"/>
            <a:pathLst>
              <a:path w="0" h="1955800">
                <a:moveTo>
                  <a:pt x="0" y="0"/>
                </a:moveTo>
                <a:lnTo>
                  <a:pt x="0" y="1955291"/>
                </a:lnTo>
              </a:path>
            </a:pathLst>
          </a:custGeom>
          <a:ln w="115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763523"/>
            <a:ext cx="8043672" cy="5545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1989582"/>
            <a:ext cx="576580" cy="216535"/>
          </a:xfrm>
          <a:custGeom>
            <a:avLst/>
            <a:gdLst/>
            <a:ahLst/>
            <a:cxnLst/>
            <a:rect l="l" t="t" r="r" b="b"/>
            <a:pathLst>
              <a:path w="576579" h="216535">
                <a:moveTo>
                  <a:pt x="0" y="216408"/>
                </a:moveTo>
                <a:lnTo>
                  <a:pt x="576072" y="216408"/>
                </a:lnTo>
                <a:lnTo>
                  <a:pt x="576072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9522" y="1701545"/>
            <a:ext cx="431800" cy="504825"/>
          </a:xfrm>
          <a:custGeom>
            <a:avLst/>
            <a:gdLst/>
            <a:ahLst/>
            <a:cxnLst/>
            <a:rect l="l" t="t" r="r" b="b"/>
            <a:pathLst>
              <a:path w="431800" h="504825">
                <a:moveTo>
                  <a:pt x="0" y="504443"/>
                </a:moveTo>
                <a:lnTo>
                  <a:pt x="431291" y="504443"/>
                </a:lnTo>
                <a:lnTo>
                  <a:pt x="431291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32426" y="2782061"/>
            <a:ext cx="864235" cy="288290"/>
          </a:xfrm>
          <a:custGeom>
            <a:avLst/>
            <a:gdLst/>
            <a:ahLst/>
            <a:cxnLst/>
            <a:rect l="l" t="t" r="r" b="b"/>
            <a:pathLst>
              <a:path w="864235" h="288289">
                <a:moveTo>
                  <a:pt x="0" y="288036"/>
                </a:moveTo>
                <a:lnTo>
                  <a:pt x="864108" y="288036"/>
                </a:lnTo>
                <a:lnTo>
                  <a:pt x="86410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72605" y="4508753"/>
            <a:ext cx="864235" cy="288290"/>
          </a:xfrm>
          <a:custGeom>
            <a:avLst/>
            <a:gdLst/>
            <a:ahLst/>
            <a:cxnLst/>
            <a:rect l="l" t="t" r="r" b="b"/>
            <a:pathLst>
              <a:path w="864234" h="288289">
                <a:moveTo>
                  <a:pt x="0" y="288036"/>
                </a:moveTo>
                <a:lnTo>
                  <a:pt x="864107" y="288036"/>
                </a:lnTo>
                <a:lnTo>
                  <a:pt x="86410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41157" y="5590794"/>
            <a:ext cx="1152525" cy="360045"/>
          </a:xfrm>
          <a:custGeom>
            <a:avLst/>
            <a:gdLst/>
            <a:ahLst/>
            <a:cxnLst/>
            <a:rect l="l" t="t" r="r" b="b"/>
            <a:pathLst>
              <a:path w="1152525" h="360045">
                <a:moveTo>
                  <a:pt x="0" y="359663"/>
                </a:moveTo>
                <a:lnTo>
                  <a:pt x="1152144" y="359663"/>
                </a:lnTo>
                <a:lnTo>
                  <a:pt x="1152144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92758" y="2277617"/>
            <a:ext cx="433070" cy="792480"/>
          </a:xfrm>
          <a:custGeom>
            <a:avLst/>
            <a:gdLst/>
            <a:ahLst/>
            <a:cxnLst/>
            <a:rect l="l" t="t" r="r" b="b"/>
            <a:pathLst>
              <a:path w="433069" h="792480">
                <a:moveTo>
                  <a:pt x="0" y="792479"/>
                </a:moveTo>
                <a:lnTo>
                  <a:pt x="432816" y="792479"/>
                </a:lnTo>
                <a:lnTo>
                  <a:pt x="432816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77517" y="3646170"/>
            <a:ext cx="431800" cy="1152525"/>
          </a:xfrm>
          <a:custGeom>
            <a:avLst/>
            <a:gdLst/>
            <a:ahLst/>
            <a:cxnLst/>
            <a:rect l="l" t="t" r="r" b="b"/>
            <a:pathLst>
              <a:path w="431800" h="1152525">
                <a:moveTo>
                  <a:pt x="0" y="1152143"/>
                </a:moveTo>
                <a:lnTo>
                  <a:pt x="431292" y="1152143"/>
                </a:lnTo>
                <a:lnTo>
                  <a:pt x="431292" y="0"/>
                </a:lnTo>
                <a:lnTo>
                  <a:pt x="0" y="0"/>
                </a:lnTo>
                <a:lnTo>
                  <a:pt x="0" y="115214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77517" y="4508753"/>
            <a:ext cx="431800" cy="1442085"/>
          </a:xfrm>
          <a:custGeom>
            <a:avLst/>
            <a:gdLst/>
            <a:ahLst/>
            <a:cxnLst/>
            <a:rect l="l" t="t" r="r" b="b"/>
            <a:pathLst>
              <a:path w="431800" h="1442085">
                <a:moveTo>
                  <a:pt x="0" y="1441704"/>
                </a:moveTo>
                <a:lnTo>
                  <a:pt x="431292" y="1441704"/>
                </a:lnTo>
                <a:lnTo>
                  <a:pt x="431292" y="0"/>
                </a:lnTo>
                <a:lnTo>
                  <a:pt x="0" y="0"/>
                </a:lnTo>
                <a:lnTo>
                  <a:pt x="0" y="144170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6217" y="4409947"/>
            <a:ext cx="638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命中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5753" y="3773551"/>
            <a:ext cx="2954020" cy="885825"/>
          </a:xfrm>
          <a:custGeom>
            <a:avLst/>
            <a:gdLst/>
            <a:ahLst/>
            <a:cxnLst/>
            <a:rect l="l" t="t" r="r" b="b"/>
            <a:pathLst>
              <a:path w="2954020" h="885825">
                <a:moveTo>
                  <a:pt x="2878819" y="30370"/>
                </a:moveTo>
                <a:lnTo>
                  <a:pt x="0" y="873125"/>
                </a:lnTo>
                <a:lnTo>
                  <a:pt x="3556" y="885317"/>
                </a:lnTo>
                <a:lnTo>
                  <a:pt x="2882381" y="42561"/>
                </a:lnTo>
                <a:lnTo>
                  <a:pt x="2878819" y="30370"/>
                </a:lnTo>
                <a:close/>
              </a:path>
              <a:path w="2954020" h="885825">
                <a:moveTo>
                  <a:pt x="2941159" y="26797"/>
                </a:moveTo>
                <a:lnTo>
                  <a:pt x="2891028" y="26797"/>
                </a:lnTo>
                <a:lnTo>
                  <a:pt x="2894584" y="38988"/>
                </a:lnTo>
                <a:lnTo>
                  <a:pt x="2882381" y="42561"/>
                </a:lnTo>
                <a:lnTo>
                  <a:pt x="2891282" y="73025"/>
                </a:lnTo>
                <a:lnTo>
                  <a:pt x="2941159" y="26797"/>
                </a:lnTo>
                <a:close/>
              </a:path>
              <a:path w="2954020" h="885825">
                <a:moveTo>
                  <a:pt x="2891028" y="26797"/>
                </a:moveTo>
                <a:lnTo>
                  <a:pt x="2878819" y="30370"/>
                </a:lnTo>
                <a:lnTo>
                  <a:pt x="2882381" y="42561"/>
                </a:lnTo>
                <a:lnTo>
                  <a:pt x="2894584" y="38988"/>
                </a:lnTo>
                <a:lnTo>
                  <a:pt x="2891028" y="26797"/>
                </a:lnTo>
                <a:close/>
              </a:path>
              <a:path w="2954020" h="885825">
                <a:moveTo>
                  <a:pt x="2869946" y="0"/>
                </a:moveTo>
                <a:lnTo>
                  <a:pt x="2878819" y="30370"/>
                </a:lnTo>
                <a:lnTo>
                  <a:pt x="2891028" y="26797"/>
                </a:lnTo>
                <a:lnTo>
                  <a:pt x="2941159" y="26797"/>
                </a:lnTo>
                <a:lnTo>
                  <a:pt x="2953766" y="15112"/>
                </a:lnTo>
                <a:lnTo>
                  <a:pt x="286994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4164" y="4646676"/>
            <a:ext cx="3025775" cy="886460"/>
          </a:xfrm>
          <a:custGeom>
            <a:avLst/>
            <a:gdLst/>
            <a:ahLst/>
            <a:cxnLst/>
            <a:rect l="l" t="t" r="r" b="b"/>
            <a:pathLst>
              <a:path w="3025775" h="886460">
                <a:moveTo>
                  <a:pt x="2950397" y="855408"/>
                </a:moveTo>
                <a:lnTo>
                  <a:pt x="2941662" y="885952"/>
                </a:lnTo>
                <a:lnTo>
                  <a:pt x="3025355" y="870204"/>
                </a:lnTo>
                <a:lnTo>
                  <a:pt x="3013029" y="858901"/>
                </a:lnTo>
                <a:lnTo>
                  <a:pt x="2962617" y="858901"/>
                </a:lnTo>
                <a:lnTo>
                  <a:pt x="2950397" y="855408"/>
                </a:lnTo>
                <a:close/>
              </a:path>
              <a:path w="3025775" h="886460">
                <a:moveTo>
                  <a:pt x="2953879" y="843231"/>
                </a:moveTo>
                <a:lnTo>
                  <a:pt x="2950397" y="855408"/>
                </a:lnTo>
                <a:lnTo>
                  <a:pt x="2962617" y="858901"/>
                </a:lnTo>
                <a:lnTo>
                  <a:pt x="2966046" y="846709"/>
                </a:lnTo>
                <a:lnTo>
                  <a:pt x="2953879" y="843231"/>
                </a:lnTo>
                <a:close/>
              </a:path>
              <a:path w="3025775" h="886460">
                <a:moveTo>
                  <a:pt x="2962617" y="812673"/>
                </a:moveTo>
                <a:lnTo>
                  <a:pt x="2953879" y="843231"/>
                </a:lnTo>
                <a:lnTo>
                  <a:pt x="2966046" y="846709"/>
                </a:lnTo>
                <a:lnTo>
                  <a:pt x="2962617" y="858901"/>
                </a:lnTo>
                <a:lnTo>
                  <a:pt x="3013029" y="858901"/>
                </a:lnTo>
                <a:lnTo>
                  <a:pt x="2962617" y="812673"/>
                </a:lnTo>
                <a:close/>
              </a:path>
              <a:path w="3025775" h="886460">
                <a:moveTo>
                  <a:pt x="3479" y="0"/>
                </a:moveTo>
                <a:lnTo>
                  <a:pt x="0" y="12192"/>
                </a:lnTo>
                <a:lnTo>
                  <a:pt x="2950397" y="855408"/>
                </a:lnTo>
                <a:lnTo>
                  <a:pt x="2953879" y="843231"/>
                </a:lnTo>
                <a:lnTo>
                  <a:pt x="34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19855" y="908303"/>
            <a:ext cx="5113020" cy="433070"/>
          </a:xfrm>
          <a:custGeom>
            <a:avLst/>
            <a:gdLst/>
            <a:ahLst/>
            <a:cxnLst/>
            <a:rect l="l" t="t" r="r" b="b"/>
            <a:pathLst>
              <a:path w="5113020" h="433069">
                <a:moveTo>
                  <a:pt x="0" y="432815"/>
                </a:moveTo>
                <a:lnTo>
                  <a:pt x="5113020" y="432815"/>
                </a:lnTo>
                <a:lnTo>
                  <a:pt x="511302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7532" y="1056158"/>
            <a:ext cx="7398089" cy="4748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2229" y="302513"/>
            <a:ext cx="39408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华文新魏"/>
                <a:cs typeface="华文新魏"/>
              </a:rPr>
              <a:t>工作集替换示例</a:t>
            </a:r>
          </a:p>
        </p:txBody>
      </p:sp>
      <p:sp>
        <p:nvSpPr>
          <p:cNvPr id="4" name="object 4"/>
          <p:cNvSpPr/>
          <p:nvPr/>
        </p:nvSpPr>
        <p:spPr>
          <a:xfrm>
            <a:off x="2678429" y="1120902"/>
            <a:ext cx="0" cy="4655185"/>
          </a:xfrm>
          <a:custGeom>
            <a:avLst/>
            <a:gdLst/>
            <a:ahLst/>
            <a:cxnLst/>
            <a:rect l="l" t="t" r="r" b="b"/>
            <a:pathLst>
              <a:path w="0" h="4655185">
                <a:moveTo>
                  <a:pt x="0" y="0"/>
                </a:moveTo>
                <a:lnTo>
                  <a:pt x="0" y="4655058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0168" y="5784900"/>
            <a:ext cx="6969759" cy="76200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5"/>
              </a:spcBef>
            </a:pPr>
            <a:r>
              <a:rPr dirty="0" sz="2400" spc="10" b="1">
                <a:latin typeface="微软雅黑"/>
                <a:cs typeface="微软雅黑"/>
              </a:rPr>
              <a:t>其中，</a:t>
            </a:r>
            <a:r>
              <a:rPr dirty="0" sz="2400" spc="-375" b="1">
                <a:latin typeface="微软雅黑"/>
                <a:cs typeface="微软雅黑"/>
              </a:rPr>
              <a:t>p</a:t>
            </a:r>
            <a:r>
              <a:rPr dirty="0" sz="2400" spc="-355" b="1">
                <a:latin typeface="微软雅黑"/>
                <a:cs typeface="微软雅黑"/>
              </a:rPr>
              <a:t>1</a:t>
            </a:r>
            <a:r>
              <a:rPr dirty="0" sz="2400" b="1">
                <a:latin typeface="微软雅黑"/>
                <a:cs typeface="微软雅黑"/>
              </a:rPr>
              <a:t>在时刻</a:t>
            </a:r>
            <a:r>
              <a:rPr dirty="0" sz="2400" spc="-35" b="1">
                <a:latin typeface="微软雅黑"/>
                <a:cs typeface="微软雅黑"/>
              </a:rPr>
              <a:t>t=</a:t>
            </a:r>
            <a:r>
              <a:rPr dirty="0" sz="2400" spc="-30" b="1">
                <a:latin typeface="微软雅黑"/>
                <a:cs typeface="微软雅黑"/>
              </a:rPr>
              <a:t>0</a:t>
            </a:r>
            <a:r>
              <a:rPr dirty="0" sz="2400" b="1">
                <a:latin typeface="微软雅黑"/>
                <a:cs typeface="微软雅黑"/>
              </a:rPr>
              <a:t>被引用，</a:t>
            </a:r>
            <a:r>
              <a:rPr dirty="0" sz="2400" spc="-175" b="1">
                <a:latin typeface="微软雅黑"/>
                <a:cs typeface="微软雅黑"/>
              </a:rPr>
              <a:t>p</a:t>
            </a:r>
            <a:r>
              <a:rPr dirty="0" sz="2400" spc="-155" b="1">
                <a:latin typeface="微软雅黑"/>
                <a:cs typeface="微软雅黑"/>
              </a:rPr>
              <a:t>4</a:t>
            </a:r>
            <a:r>
              <a:rPr dirty="0" sz="2400" b="1">
                <a:latin typeface="微软雅黑"/>
                <a:cs typeface="微软雅黑"/>
              </a:rPr>
              <a:t>在时刻</a:t>
            </a:r>
            <a:r>
              <a:rPr dirty="0" sz="2400" spc="-15" b="1">
                <a:latin typeface="微软雅黑"/>
                <a:cs typeface="微软雅黑"/>
              </a:rPr>
              <a:t>t</a:t>
            </a:r>
            <a:r>
              <a:rPr dirty="0" sz="2400" spc="-15" b="1">
                <a:latin typeface="微软雅黑"/>
                <a:cs typeface="微软雅黑"/>
              </a:rPr>
              <a:t>=</a:t>
            </a:r>
            <a:r>
              <a:rPr dirty="0" sz="2400" spc="-310" b="1">
                <a:latin typeface="微软雅黑"/>
                <a:cs typeface="微软雅黑"/>
              </a:rPr>
              <a:t>-</a:t>
            </a:r>
            <a:r>
              <a:rPr dirty="0" sz="2400" spc="-525" b="1">
                <a:latin typeface="微软雅黑"/>
                <a:cs typeface="微软雅黑"/>
              </a:rPr>
              <a:t>1</a:t>
            </a:r>
            <a:r>
              <a:rPr dirty="0" sz="2400" b="1">
                <a:latin typeface="微软雅黑"/>
                <a:cs typeface="微软雅黑"/>
              </a:rPr>
              <a:t>被引用， </a:t>
            </a:r>
            <a:r>
              <a:rPr dirty="0" sz="2400" spc="10" b="1">
                <a:latin typeface="微软雅黑"/>
                <a:cs typeface="微软雅黑"/>
              </a:rPr>
              <a:t>而</a:t>
            </a:r>
            <a:r>
              <a:rPr dirty="0" sz="2400" spc="-155" b="1">
                <a:latin typeface="微软雅黑"/>
                <a:cs typeface="微软雅黑"/>
              </a:rPr>
              <a:t>p5</a:t>
            </a:r>
            <a:r>
              <a:rPr dirty="0" sz="2400" b="1">
                <a:latin typeface="微软雅黑"/>
                <a:cs typeface="微软雅黑"/>
              </a:rPr>
              <a:t>在时刻</a:t>
            </a:r>
            <a:r>
              <a:rPr dirty="0" sz="2400" spc="-114" b="1">
                <a:latin typeface="微软雅黑"/>
                <a:cs typeface="微软雅黑"/>
              </a:rPr>
              <a:t>t=-2</a:t>
            </a:r>
            <a:r>
              <a:rPr dirty="0" sz="2400" b="1">
                <a:latin typeface="微软雅黑"/>
                <a:cs typeface="微软雅黑"/>
              </a:rPr>
              <a:t>被引用</a:t>
            </a:r>
            <a:r>
              <a:rPr dirty="0" sz="2400" spc="-5" b="1">
                <a:latin typeface="微软雅黑"/>
                <a:cs typeface="微软雅黑"/>
              </a:rPr>
              <a:t>,</a:t>
            </a:r>
            <a:r>
              <a:rPr dirty="0" sz="2400" spc="-170" b="1">
                <a:latin typeface="微软雅黑"/>
                <a:cs typeface="微软雅黑"/>
              </a:rPr>
              <a:t> </a:t>
            </a:r>
            <a:r>
              <a:rPr dirty="0" sz="2400" b="1">
                <a:latin typeface="Symbol"/>
                <a:cs typeface="Symbol"/>
              </a:rPr>
              <a:t></a:t>
            </a:r>
            <a:r>
              <a:rPr dirty="0" sz="2400" b="1">
                <a:latin typeface="Times New Roman"/>
                <a:cs typeface="Times New Roman"/>
              </a:rPr>
              <a:t>=3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3713" y="557529"/>
            <a:ext cx="61156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latin typeface="华文新魏"/>
                <a:cs typeface="华文新魏"/>
              </a:rPr>
              <a:t>工作集替换示例进一步说明</a:t>
            </a:r>
            <a:endParaRPr sz="40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7636" y="1330452"/>
            <a:ext cx="7789163" cy="4765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0768" y="1274063"/>
            <a:ext cx="7839456" cy="4754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77361" y="1413510"/>
            <a:ext cx="26034" cy="4825365"/>
          </a:xfrm>
          <a:custGeom>
            <a:avLst/>
            <a:gdLst/>
            <a:ahLst/>
            <a:cxnLst/>
            <a:rect l="l" t="t" r="r" b="b"/>
            <a:pathLst>
              <a:path w="26035" h="4825365">
                <a:moveTo>
                  <a:pt x="25908" y="0"/>
                </a:moveTo>
                <a:lnTo>
                  <a:pt x="0" y="4824983"/>
                </a:lnTo>
              </a:path>
            </a:pathLst>
          </a:custGeom>
          <a:ln w="28956">
            <a:solidFill>
              <a:srgbClr val="3399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22960" y="1408175"/>
          <a:ext cx="7790815" cy="476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530"/>
                <a:gridCol w="1017269"/>
                <a:gridCol w="1002664"/>
                <a:gridCol w="466089"/>
                <a:gridCol w="618489"/>
                <a:gridCol w="504825"/>
                <a:gridCol w="490220"/>
                <a:gridCol w="986155"/>
                <a:gridCol w="467360"/>
                <a:gridCol w="1283969"/>
              </a:tblGrid>
              <a:tr h="5143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400" spc="10" b="1">
                          <a:latin typeface="Microsoft JhengHei"/>
                          <a:cs typeface="Microsoft JhengHei"/>
                        </a:rPr>
                        <a:t>时刻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81330" algn="l"/>
                        </a:tabLst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-2	-1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652780" algn="l"/>
                        </a:tabLst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617855" algn="l"/>
                        </a:tabLst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6	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688340" algn="l"/>
                        </a:tabLst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9	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</a:tr>
              <a:tr h="8252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dirty="0" sz="2400" spc="10" b="1">
                          <a:latin typeface="Microsoft JhengHei"/>
                          <a:cs typeface="Microsoft JhengHei"/>
                        </a:rPr>
                        <a:t>引用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257175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2025"/>
                        </a:spcBef>
                        <a:tabLst>
                          <a:tab pos="622935" algn="l"/>
                        </a:tabLst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串</a:t>
                      </a:r>
                      <a:r>
                        <a:rPr dirty="0" sz="2400" spc="35" b="1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5	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717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2025"/>
                        </a:spcBef>
                        <a:tabLst>
                          <a:tab pos="631190" algn="l"/>
                        </a:tabLst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p1	p3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7175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p3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7175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p4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7175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7175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p3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7175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2025"/>
                        </a:spcBef>
                        <a:tabLst>
                          <a:tab pos="623570" algn="l"/>
                        </a:tabLst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p5	p3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7175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7175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  <a:spcBef>
                          <a:spcPts val="2025"/>
                        </a:spcBef>
                        <a:tabLst>
                          <a:tab pos="748030" algn="l"/>
                        </a:tabLst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p1	p4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7175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66"/>
                    </a:solidFill>
                  </a:tcPr>
                </a:tc>
              </a:tr>
              <a:tr h="54876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p1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383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290"/>
                        </a:spcBef>
                        <a:tabLst>
                          <a:tab pos="516890" algn="l"/>
                        </a:tabLst>
                      </a:pPr>
                      <a:r>
                        <a:rPr dirty="0" sz="2400" spc="715" b="1">
                          <a:latin typeface="Microsoft JhengHei"/>
                          <a:cs typeface="Microsoft JhengHei"/>
                        </a:rPr>
                        <a:t>√	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6383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6383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6383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191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－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6383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953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－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6383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290"/>
                        </a:spcBef>
                        <a:tabLst>
                          <a:tab pos="567055" algn="l"/>
                        </a:tabLst>
                      </a:pPr>
                      <a:r>
                        <a:rPr dirty="0" sz="2400" spc="-195" b="1">
                          <a:latin typeface="Microsoft JhengHei"/>
                          <a:cs typeface="Microsoft JhengHei"/>
                        </a:rPr>
                        <a:t>—	</a:t>
                      </a:r>
                      <a:r>
                        <a:rPr dirty="0" sz="2400" spc="-180" b="1">
                          <a:latin typeface="Microsoft JhengHei"/>
                          <a:cs typeface="Microsoft JhengHei"/>
                        </a:rPr>
                        <a:t>－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6383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－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6383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2400" spc="715" b="1">
                          <a:latin typeface="Microsoft JhengHei"/>
                          <a:cs typeface="Microsoft JhengHei"/>
                        </a:rPr>
                        <a:t>√</a:t>
                      </a:r>
                      <a:r>
                        <a:rPr dirty="0" sz="2400" spc="-5" b="1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dirty="0" sz="2400" spc="715" b="1">
                          <a:latin typeface="Microsoft JhengHei"/>
                          <a:cs typeface="Microsoft JhengHei"/>
                        </a:rPr>
                        <a:t>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6383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66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ts val="2730"/>
                        </a:lnSpc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p2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730"/>
                        </a:lnSpc>
                        <a:tabLst>
                          <a:tab pos="593090" algn="l"/>
                        </a:tabLst>
                      </a:pPr>
                      <a:r>
                        <a:rPr dirty="0" sz="2400" spc="-195" b="1">
                          <a:latin typeface="Microsoft JhengHei"/>
                          <a:cs typeface="Microsoft JhengHei"/>
                        </a:rPr>
                        <a:t>—	</a:t>
                      </a:r>
                      <a:r>
                        <a:rPr dirty="0" sz="2400" spc="-180" b="1">
                          <a:latin typeface="Microsoft JhengHei"/>
                          <a:cs typeface="Microsoft JhengHei"/>
                        </a:rPr>
                        <a:t>－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2730"/>
                        </a:lnSpc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－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2730"/>
                        </a:lnSpc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－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1915">
                        <a:lnSpc>
                          <a:spcPts val="2730"/>
                        </a:lnSpc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9530">
                        <a:lnSpc>
                          <a:spcPts val="2730"/>
                        </a:lnSpc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730"/>
                        </a:lnSpc>
                      </a:pPr>
                      <a:r>
                        <a:rPr dirty="0" sz="2400" spc="715" b="1">
                          <a:latin typeface="Microsoft JhengHei"/>
                          <a:cs typeface="Microsoft JhengHei"/>
                        </a:rPr>
                        <a:t>√</a:t>
                      </a:r>
                      <a:r>
                        <a:rPr dirty="0" sz="2400" spc="-20" b="1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dirty="0" sz="2400" spc="715" b="1">
                          <a:latin typeface="Microsoft JhengHei"/>
                          <a:cs typeface="Microsoft JhengHei"/>
                        </a:rPr>
                        <a:t>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2730"/>
                        </a:lnSpc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－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730"/>
                        </a:lnSpc>
                        <a:tabLst>
                          <a:tab pos="490220" algn="l"/>
                        </a:tabLst>
                      </a:pPr>
                      <a:r>
                        <a:rPr dirty="0" sz="2400" spc="-195" b="1">
                          <a:latin typeface="Microsoft JhengHei"/>
                          <a:cs typeface="Microsoft JhengHei"/>
                        </a:rPr>
                        <a:t>—	</a:t>
                      </a:r>
                      <a:r>
                        <a:rPr dirty="0" sz="2400" spc="-180" b="1">
                          <a:latin typeface="Microsoft JhengHei"/>
                          <a:cs typeface="Microsoft JhengHei"/>
                        </a:rPr>
                        <a:t>－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66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ts val="2730"/>
                        </a:lnSpc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p3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730"/>
                        </a:lnSpc>
                      </a:pPr>
                      <a:r>
                        <a:rPr dirty="0" sz="2400" spc="-195" b="1">
                          <a:latin typeface="Microsoft JhengHei"/>
                          <a:cs typeface="Microsoft JhengHei"/>
                        </a:rPr>
                        <a:t>—</a:t>
                      </a:r>
                      <a:r>
                        <a:rPr dirty="0" sz="2400" spc="-10" b="1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dirty="0" sz="2400" spc="715" b="1">
                          <a:latin typeface="Microsoft JhengHei"/>
                          <a:cs typeface="Microsoft JhengHei"/>
                        </a:rPr>
                        <a:t>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2730"/>
                        </a:lnSpc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2730"/>
                        </a:lnSpc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1915">
                        <a:lnSpc>
                          <a:spcPts val="2730"/>
                        </a:lnSpc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9530">
                        <a:lnSpc>
                          <a:spcPts val="2730"/>
                        </a:lnSpc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730"/>
                        </a:lnSpc>
                        <a:tabLst>
                          <a:tab pos="567055" algn="l"/>
                        </a:tabLst>
                      </a:pPr>
                      <a:r>
                        <a:rPr dirty="0" sz="2400" spc="715" b="1">
                          <a:latin typeface="Microsoft JhengHei"/>
                          <a:cs typeface="Microsoft JhengHei"/>
                        </a:rPr>
                        <a:t>√	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2730"/>
                        </a:lnSpc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2730"/>
                        </a:lnSpc>
                        <a:tabLst>
                          <a:tab pos="490220" algn="l"/>
                        </a:tabLst>
                      </a:pPr>
                      <a:r>
                        <a:rPr dirty="0" sz="2400" spc="715" b="1">
                          <a:latin typeface="Microsoft JhengHei"/>
                          <a:cs typeface="Microsoft JhengHei"/>
                        </a:rPr>
                        <a:t>√	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66"/>
                    </a:solidFill>
                  </a:tcPr>
                </a:tc>
              </a:tr>
              <a:tr h="365624">
                <a:tc>
                  <a:txBody>
                    <a:bodyPr/>
                    <a:lstStyle/>
                    <a:p>
                      <a:pPr marL="90805">
                        <a:lnSpc>
                          <a:spcPts val="2730"/>
                        </a:lnSpc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p4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ts val="2730"/>
                        </a:lnSpc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2730"/>
                        </a:lnSpc>
                        <a:tabLst>
                          <a:tab pos="518795" algn="l"/>
                        </a:tabLst>
                      </a:pPr>
                      <a:r>
                        <a:rPr dirty="0" sz="2400" spc="715" b="1">
                          <a:latin typeface="Microsoft JhengHei"/>
                          <a:cs typeface="Microsoft JhengHei"/>
                        </a:rPr>
                        <a:t>√	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2730"/>
                        </a:lnSpc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2730"/>
                        </a:lnSpc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ts val="2730"/>
                        </a:lnSpc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6355">
                        <a:lnSpc>
                          <a:spcPts val="2730"/>
                        </a:lnSpc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730"/>
                        </a:lnSpc>
                        <a:tabLst>
                          <a:tab pos="570230" algn="l"/>
                        </a:tabLst>
                      </a:pPr>
                      <a:r>
                        <a:rPr dirty="0" sz="2400" spc="715" b="1">
                          <a:latin typeface="Microsoft JhengHei"/>
                          <a:cs typeface="Microsoft JhengHei"/>
                        </a:rPr>
                        <a:t>√	</a:t>
                      </a:r>
                      <a:r>
                        <a:rPr dirty="0" sz="2400" spc="-180" b="1">
                          <a:latin typeface="Microsoft JhengHei"/>
                          <a:cs typeface="Microsoft JhengHei"/>
                        </a:rPr>
                        <a:t>－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2730"/>
                        </a:lnSpc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－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730"/>
                        </a:lnSpc>
                        <a:tabLst>
                          <a:tab pos="493395" algn="l"/>
                        </a:tabLst>
                      </a:pPr>
                      <a:r>
                        <a:rPr dirty="0" sz="2400" spc="-195" b="1">
                          <a:latin typeface="Microsoft JhengHei"/>
                          <a:cs typeface="Microsoft JhengHei"/>
                        </a:rPr>
                        <a:t>—	</a:t>
                      </a:r>
                      <a:r>
                        <a:rPr dirty="0" sz="2400" spc="715" b="1">
                          <a:latin typeface="Microsoft JhengHei"/>
                          <a:cs typeface="Microsoft JhengHei"/>
                        </a:rPr>
                        <a:t>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66"/>
                    </a:solidFill>
                  </a:tcPr>
                </a:tc>
              </a:tr>
              <a:tr h="546713">
                <a:tc>
                  <a:txBody>
                    <a:bodyPr/>
                    <a:lstStyle/>
                    <a:p>
                      <a:pPr marL="90805">
                        <a:lnSpc>
                          <a:spcPts val="2730"/>
                        </a:lnSpc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p5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2730"/>
                        </a:lnSpc>
                        <a:tabLst>
                          <a:tab pos="610870" algn="l"/>
                        </a:tabLst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√</a:t>
                      </a: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	</a:t>
                      </a: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730"/>
                        </a:lnSpc>
                        <a:tabLst>
                          <a:tab pos="520065" algn="l"/>
                        </a:tabLst>
                      </a:pPr>
                      <a:r>
                        <a:rPr dirty="0" sz="2400" spc="715" b="1">
                          <a:latin typeface="Microsoft JhengHei"/>
                          <a:cs typeface="Microsoft JhengHei"/>
                        </a:rPr>
                        <a:t>√	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2730"/>
                        </a:lnSpc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－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2730"/>
                        </a:lnSpc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－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2730"/>
                        </a:lnSpc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－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3180">
                        <a:lnSpc>
                          <a:spcPts val="2730"/>
                        </a:lnSpc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－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730"/>
                        </a:lnSpc>
                        <a:tabLst>
                          <a:tab pos="570230" algn="l"/>
                        </a:tabLst>
                      </a:pPr>
                      <a:r>
                        <a:rPr dirty="0" sz="2400" spc="715" b="1">
                          <a:latin typeface="Microsoft JhengHei"/>
                          <a:cs typeface="Microsoft JhengHei"/>
                        </a:rPr>
                        <a:t>√	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2730"/>
                        </a:lnSpc>
                      </a:pPr>
                      <a:r>
                        <a:rPr dirty="0" sz="2400" b="1">
                          <a:latin typeface="Microsoft JhengHei"/>
                          <a:cs typeface="Microsoft JhengHei"/>
                        </a:rPr>
                        <a:t>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2730"/>
                        </a:lnSpc>
                        <a:tabLst>
                          <a:tab pos="493395" algn="l"/>
                        </a:tabLst>
                      </a:pPr>
                      <a:r>
                        <a:rPr dirty="0" sz="2400" spc="715" b="1">
                          <a:latin typeface="Microsoft JhengHei"/>
                          <a:cs typeface="Microsoft JhengHei"/>
                        </a:rPr>
                        <a:t>√	√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66"/>
                    </a:solidFill>
                  </a:tcPr>
                </a:tc>
              </a:tr>
              <a:tr h="64503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baseline="-20833" sz="2400" spc="-7" b="1">
                          <a:latin typeface="Times New Roman"/>
                          <a:cs typeface="Times New Roman"/>
                        </a:rPr>
                        <a:t>t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129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600710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p3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L w="381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r" marR="82550">
                        <a:lnSpc>
                          <a:spcPct val="100000"/>
                        </a:lnSpc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p5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61290">
                        <a:lnSpc>
                          <a:spcPct val="100000"/>
                        </a:lnSpc>
                        <a:tabLst>
                          <a:tab pos="630555" algn="l"/>
                        </a:tabLst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p1	p4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</a:tr>
              <a:tr h="576072">
                <a:tc>
                  <a:txBody>
                    <a:bodyPr/>
                    <a:lstStyle/>
                    <a:p>
                      <a:pPr marL="90805">
                        <a:lnSpc>
                          <a:spcPts val="2530"/>
                        </a:lnSpc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OUT</a:t>
                      </a:r>
                      <a:r>
                        <a:rPr dirty="0" sz="2400" spc="-9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0833" sz="2400" spc="-7" b="1">
                          <a:latin typeface="Times New Roman"/>
                          <a:cs typeface="Times New Roman"/>
                        </a:rPr>
                        <a:t>t</a:t>
                      </a:r>
                      <a:endParaRPr baseline="-20833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p5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144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302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144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59753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p4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144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144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8887" y="0"/>
            <a:ext cx="576580" cy="640080"/>
          </a:xfrm>
          <a:custGeom>
            <a:avLst/>
            <a:gdLst/>
            <a:ahLst/>
            <a:cxnLst/>
            <a:rect l="l" t="t" r="r" b="b"/>
            <a:pathLst>
              <a:path w="576580" h="640080">
                <a:moveTo>
                  <a:pt x="0" y="640079"/>
                </a:moveTo>
                <a:lnTo>
                  <a:pt x="576262" y="640079"/>
                </a:lnTo>
                <a:lnTo>
                  <a:pt x="576262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35150" y="0"/>
            <a:ext cx="430530" cy="640080"/>
          </a:xfrm>
          <a:custGeom>
            <a:avLst/>
            <a:gdLst/>
            <a:ahLst/>
            <a:cxnLst/>
            <a:rect l="l" t="t" r="r" b="b"/>
            <a:pathLst>
              <a:path w="430530" h="640080">
                <a:moveTo>
                  <a:pt x="0" y="640079"/>
                </a:moveTo>
                <a:lnTo>
                  <a:pt x="430212" y="640079"/>
                </a:lnTo>
                <a:lnTo>
                  <a:pt x="430212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65426" y="63"/>
            <a:ext cx="2449830" cy="309880"/>
          </a:xfrm>
          <a:custGeom>
            <a:avLst/>
            <a:gdLst/>
            <a:ahLst/>
            <a:cxnLst/>
            <a:rect l="l" t="t" r="r" b="b"/>
            <a:pathLst>
              <a:path w="2449829" h="309880">
                <a:moveTo>
                  <a:pt x="0" y="309562"/>
                </a:moveTo>
                <a:lnTo>
                  <a:pt x="2449449" y="309562"/>
                </a:lnTo>
                <a:lnTo>
                  <a:pt x="2449449" y="0"/>
                </a:lnTo>
                <a:lnTo>
                  <a:pt x="0" y="0"/>
                </a:lnTo>
                <a:lnTo>
                  <a:pt x="0" y="3095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14875" y="0"/>
            <a:ext cx="1079500" cy="640080"/>
          </a:xfrm>
          <a:custGeom>
            <a:avLst/>
            <a:gdLst/>
            <a:ahLst/>
            <a:cxnLst/>
            <a:rect l="l" t="t" r="r" b="b"/>
            <a:pathLst>
              <a:path w="1079500" h="640080">
                <a:moveTo>
                  <a:pt x="0" y="640079"/>
                </a:moveTo>
                <a:lnTo>
                  <a:pt x="1079500" y="640079"/>
                </a:lnTo>
                <a:lnTo>
                  <a:pt x="10795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94375" y="0"/>
            <a:ext cx="3170555" cy="640080"/>
          </a:xfrm>
          <a:custGeom>
            <a:avLst/>
            <a:gdLst/>
            <a:ahLst/>
            <a:cxnLst/>
            <a:rect l="l" t="t" r="r" b="b"/>
            <a:pathLst>
              <a:path w="3170554" h="640080">
                <a:moveTo>
                  <a:pt x="0" y="640079"/>
                </a:moveTo>
                <a:lnTo>
                  <a:pt x="3170301" y="640079"/>
                </a:lnTo>
                <a:lnTo>
                  <a:pt x="3170301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65426" y="309562"/>
            <a:ext cx="1225550" cy="330835"/>
          </a:xfrm>
          <a:custGeom>
            <a:avLst/>
            <a:gdLst/>
            <a:ahLst/>
            <a:cxnLst/>
            <a:rect l="l" t="t" r="r" b="b"/>
            <a:pathLst>
              <a:path w="1225550" h="330834">
                <a:moveTo>
                  <a:pt x="0" y="330517"/>
                </a:moveTo>
                <a:lnTo>
                  <a:pt x="1225550" y="330517"/>
                </a:lnTo>
                <a:lnTo>
                  <a:pt x="1225550" y="0"/>
                </a:lnTo>
                <a:lnTo>
                  <a:pt x="0" y="0"/>
                </a:lnTo>
                <a:lnTo>
                  <a:pt x="0" y="3305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90976" y="309562"/>
            <a:ext cx="1224280" cy="330835"/>
          </a:xfrm>
          <a:custGeom>
            <a:avLst/>
            <a:gdLst/>
            <a:ahLst/>
            <a:cxnLst/>
            <a:rect l="l" t="t" r="r" b="b"/>
            <a:pathLst>
              <a:path w="1224279" h="330834">
                <a:moveTo>
                  <a:pt x="0" y="330517"/>
                </a:moveTo>
                <a:lnTo>
                  <a:pt x="1223962" y="330517"/>
                </a:lnTo>
                <a:lnTo>
                  <a:pt x="1223962" y="0"/>
                </a:lnTo>
                <a:lnTo>
                  <a:pt x="0" y="0"/>
                </a:lnTo>
                <a:lnTo>
                  <a:pt x="0" y="3305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58887" y="640080"/>
            <a:ext cx="576580" cy="450850"/>
          </a:xfrm>
          <a:custGeom>
            <a:avLst/>
            <a:gdLst/>
            <a:ahLst/>
            <a:cxnLst/>
            <a:rect l="l" t="t" r="r" b="b"/>
            <a:pathLst>
              <a:path w="576580" h="450850">
                <a:moveTo>
                  <a:pt x="0" y="450850"/>
                </a:moveTo>
                <a:lnTo>
                  <a:pt x="576262" y="450850"/>
                </a:lnTo>
                <a:lnTo>
                  <a:pt x="576262" y="0"/>
                </a:lnTo>
                <a:lnTo>
                  <a:pt x="0" y="0"/>
                </a:lnTo>
                <a:lnTo>
                  <a:pt x="0" y="450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35150" y="640080"/>
            <a:ext cx="430530" cy="450850"/>
          </a:xfrm>
          <a:custGeom>
            <a:avLst/>
            <a:gdLst/>
            <a:ahLst/>
            <a:cxnLst/>
            <a:rect l="l" t="t" r="r" b="b"/>
            <a:pathLst>
              <a:path w="430530" h="450850">
                <a:moveTo>
                  <a:pt x="0" y="450850"/>
                </a:moveTo>
                <a:lnTo>
                  <a:pt x="430212" y="450850"/>
                </a:lnTo>
                <a:lnTo>
                  <a:pt x="430212" y="0"/>
                </a:lnTo>
                <a:lnTo>
                  <a:pt x="0" y="0"/>
                </a:lnTo>
                <a:lnTo>
                  <a:pt x="0" y="450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65426" y="640080"/>
            <a:ext cx="1225550" cy="450850"/>
          </a:xfrm>
          <a:custGeom>
            <a:avLst/>
            <a:gdLst/>
            <a:ahLst/>
            <a:cxnLst/>
            <a:rect l="l" t="t" r="r" b="b"/>
            <a:pathLst>
              <a:path w="1225550" h="450850">
                <a:moveTo>
                  <a:pt x="0" y="450850"/>
                </a:moveTo>
                <a:lnTo>
                  <a:pt x="1225550" y="450850"/>
                </a:lnTo>
                <a:lnTo>
                  <a:pt x="1225550" y="0"/>
                </a:lnTo>
                <a:lnTo>
                  <a:pt x="0" y="0"/>
                </a:lnTo>
                <a:lnTo>
                  <a:pt x="0" y="450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90976" y="640080"/>
            <a:ext cx="1224280" cy="450850"/>
          </a:xfrm>
          <a:custGeom>
            <a:avLst/>
            <a:gdLst/>
            <a:ahLst/>
            <a:cxnLst/>
            <a:rect l="l" t="t" r="r" b="b"/>
            <a:pathLst>
              <a:path w="1224279" h="450850">
                <a:moveTo>
                  <a:pt x="0" y="450850"/>
                </a:moveTo>
                <a:lnTo>
                  <a:pt x="1223962" y="450850"/>
                </a:lnTo>
                <a:lnTo>
                  <a:pt x="1223962" y="0"/>
                </a:lnTo>
                <a:lnTo>
                  <a:pt x="0" y="0"/>
                </a:lnTo>
                <a:lnTo>
                  <a:pt x="0" y="450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14875" y="640080"/>
            <a:ext cx="1079500" cy="450850"/>
          </a:xfrm>
          <a:custGeom>
            <a:avLst/>
            <a:gdLst/>
            <a:ahLst/>
            <a:cxnLst/>
            <a:rect l="l" t="t" r="r" b="b"/>
            <a:pathLst>
              <a:path w="1079500" h="450850">
                <a:moveTo>
                  <a:pt x="0" y="450850"/>
                </a:moveTo>
                <a:lnTo>
                  <a:pt x="1079500" y="450850"/>
                </a:lnTo>
                <a:lnTo>
                  <a:pt x="1079500" y="0"/>
                </a:lnTo>
                <a:lnTo>
                  <a:pt x="0" y="0"/>
                </a:lnTo>
                <a:lnTo>
                  <a:pt x="0" y="450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94375" y="640080"/>
            <a:ext cx="3170555" cy="450850"/>
          </a:xfrm>
          <a:custGeom>
            <a:avLst/>
            <a:gdLst/>
            <a:ahLst/>
            <a:cxnLst/>
            <a:rect l="l" t="t" r="r" b="b"/>
            <a:pathLst>
              <a:path w="3170554" h="450850">
                <a:moveTo>
                  <a:pt x="0" y="450850"/>
                </a:moveTo>
                <a:lnTo>
                  <a:pt x="3170301" y="450850"/>
                </a:lnTo>
                <a:lnTo>
                  <a:pt x="3170301" y="0"/>
                </a:lnTo>
                <a:lnTo>
                  <a:pt x="0" y="0"/>
                </a:lnTo>
                <a:lnTo>
                  <a:pt x="0" y="450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58887" y="1090930"/>
            <a:ext cx="576580" cy="349250"/>
          </a:xfrm>
          <a:custGeom>
            <a:avLst/>
            <a:gdLst/>
            <a:ahLst/>
            <a:cxnLst/>
            <a:rect l="l" t="t" r="r" b="b"/>
            <a:pathLst>
              <a:path w="576580" h="349250">
                <a:moveTo>
                  <a:pt x="0" y="349250"/>
                </a:moveTo>
                <a:lnTo>
                  <a:pt x="576262" y="349250"/>
                </a:lnTo>
                <a:lnTo>
                  <a:pt x="576262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35150" y="1090930"/>
            <a:ext cx="430530" cy="349250"/>
          </a:xfrm>
          <a:custGeom>
            <a:avLst/>
            <a:gdLst/>
            <a:ahLst/>
            <a:cxnLst/>
            <a:rect l="l" t="t" r="r" b="b"/>
            <a:pathLst>
              <a:path w="430530" h="349250">
                <a:moveTo>
                  <a:pt x="0" y="349250"/>
                </a:moveTo>
                <a:lnTo>
                  <a:pt x="430212" y="349250"/>
                </a:lnTo>
                <a:lnTo>
                  <a:pt x="430212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65426" y="1090930"/>
            <a:ext cx="1225550" cy="349250"/>
          </a:xfrm>
          <a:custGeom>
            <a:avLst/>
            <a:gdLst/>
            <a:ahLst/>
            <a:cxnLst/>
            <a:rect l="l" t="t" r="r" b="b"/>
            <a:pathLst>
              <a:path w="1225550" h="349250">
                <a:moveTo>
                  <a:pt x="0" y="349250"/>
                </a:moveTo>
                <a:lnTo>
                  <a:pt x="1225550" y="349250"/>
                </a:lnTo>
                <a:lnTo>
                  <a:pt x="122555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90976" y="1090930"/>
            <a:ext cx="1224280" cy="349250"/>
          </a:xfrm>
          <a:custGeom>
            <a:avLst/>
            <a:gdLst/>
            <a:ahLst/>
            <a:cxnLst/>
            <a:rect l="l" t="t" r="r" b="b"/>
            <a:pathLst>
              <a:path w="1224279" h="349250">
                <a:moveTo>
                  <a:pt x="0" y="349250"/>
                </a:moveTo>
                <a:lnTo>
                  <a:pt x="1223962" y="349250"/>
                </a:lnTo>
                <a:lnTo>
                  <a:pt x="1223962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14875" y="1090930"/>
            <a:ext cx="1079500" cy="349250"/>
          </a:xfrm>
          <a:custGeom>
            <a:avLst/>
            <a:gdLst/>
            <a:ahLst/>
            <a:cxnLst/>
            <a:rect l="l" t="t" r="r" b="b"/>
            <a:pathLst>
              <a:path w="1079500" h="349250">
                <a:moveTo>
                  <a:pt x="0" y="349250"/>
                </a:moveTo>
                <a:lnTo>
                  <a:pt x="1079500" y="349250"/>
                </a:lnTo>
                <a:lnTo>
                  <a:pt x="10795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94375" y="1090930"/>
            <a:ext cx="3170555" cy="349250"/>
          </a:xfrm>
          <a:custGeom>
            <a:avLst/>
            <a:gdLst/>
            <a:ahLst/>
            <a:cxnLst/>
            <a:rect l="l" t="t" r="r" b="b"/>
            <a:pathLst>
              <a:path w="3170554" h="349250">
                <a:moveTo>
                  <a:pt x="0" y="349250"/>
                </a:moveTo>
                <a:lnTo>
                  <a:pt x="3170301" y="349250"/>
                </a:lnTo>
                <a:lnTo>
                  <a:pt x="3170301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58887" y="1440180"/>
            <a:ext cx="576580" cy="527050"/>
          </a:xfrm>
          <a:custGeom>
            <a:avLst/>
            <a:gdLst/>
            <a:ahLst/>
            <a:cxnLst/>
            <a:rect l="l" t="t" r="r" b="b"/>
            <a:pathLst>
              <a:path w="576580" h="527050">
                <a:moveTo>
                  <a:pt x="0" y="527050"/>
                </a:moveTo>
                <a:lnTo>
                  <a:pt x="576262" y="527050"/>
                </a:lnTo>
                <a:lnTo>
                  <a:pt x="576262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35150" y="1440180"/>
            <a:ext cx="430530" cy="527050"/>
          </a:xfrm>
          <a:custGeom>
            <a:avLst/>
            <a:gdLst/>
            <a:ahLst/>
            <a:cxnLst/>
            <a:rect l="l" t="t" r="r" b="b"/>
            <a:pathLst>
              <a:path w="430530" h="527050">
                <a:moveTo>
                  <a:pt x="0" y="527050"/>
                </a:moveTo>
                <a:lnTo>
                  <a:pt x="430212" y="527050"/>
                </a:lnTo>
                <a:lnTo>
                  <a:pt x="430212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65426" y="1440180"/>
            <a:ext cx="1225550" cy="527050"/>
          </a:xfrm>
          <a:custGeom>
            <a:avLst/>
            <a:gdLst/>
            <a:ahLst/>
            <a:cxnLst/>
            <a:rect l="l" t="t" r="r" b="b"/>
            <a:pathLst>
              <a:path w="1225550" h="527050">
                <a:moveTo>
                  <a:pt x="0" y="527050"/>
                </a:moveTo>
                <a:lnTo>
                  <a:pt x="1225550" y="527050"/>
                </a:lnTo>
                <a:lnTo>
                  <a:pt x="122555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90976" y="1440180"/>
            <a:ext cx="1224280" cy="527050"/>
          </a:xfrm>
          <a:custGeom>
            <a:avLst/>
            <a:gdLst/>
            <a:ahLst/>
            <a:cxnLst/>
            <a:rect l="l" t="t" r="r" b="b"/>
            <a:pathLst>
              <a:path w="1224279" h="527050">
                <a:moveTo>
                  <a:pt x="0" y="527050"/>
                </a:moveTo>
                <a:lnTo>
                  <a:pt x="1223962" y="527050"/>
                </a:lnTo>
                <a:lnTo>
                  <a:pt x="1223962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14875" y="1440180"/>
            <a:ext cx="1079500" cy="527050"/>
          </a:xfrm>
          <a:custGeom>
            <a:avLst/>
            <a:gdLst/>
            <a:ahLst/>
            <a:cxnLst/>
            <a:rect l="l" t="t" r="r" b="b"/>
            <a:pathLst>
              <a:path w="1079500" h="527050">
                <a:moveTo>
                  <a:pt x="0" y="527050"/>
                </a:moveTo>
                <a:lnTo>
                  <a:pt x="1079500" y="527050"/>
                </a:lnTo>
                <a:lnTo>
                  <a:pt x="107950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94375" y="1440180"/>
            <a:ext cx="3170555" cy="527050"/>
          </a:xfrm>
          <a:custGeom>
            <a:avLst/>
            <a:gdLst/>
            <a:ahLst/>
            <a:cxnLst/>
            <a:rect l="l" t="t" r="r" b="b"/>
            <a:pathLst>
              <a:path w="3170554" h="527050">
                <a:moveTo>
                  <a:pt x="0" y="527050"/>
                </a:moveTo>
                <a:lnTo>
                  <a:pt x="3170301" y="527050"/>
                </a:lnTo>
                <a:lnTo>
                  <a:pt x="3170301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58887" y="1967229"/>
            <a:ext cx="576580" cy="457200"/>
          </a:xfrm>
          <a:custGeom>
            <a:avLst/>
            <a:gdLst/>
            <a:ahLst/>
            <a:cxnLst/>
            <a:rect l="l" t="t" r="r" b="b"/>
            <a:pathLst>
              <a:path w="576580" h="457200">
                <a:moveTo>
                  <a:pt x="0" y="457200"/>
                </a:moveTo>
                <a:lnTo>
                  <a:pt x="576262" y="457200"/>
                </a:lnTo>
                <a:lnTo>
                  <a:pt x="57626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35150" y="1967229"/>
            <a:ext cx="430530" cy="457200"/>
          </a:xfrm>
          <a:custGeom>
            <a:avLst/>
            <a:gdLst/>
            <a:ahLst/>
            <a:cxnLst/>
            <a:rect l="l" t="t" r="r" b="b"/>
            <a:pathLst>
              <a:path w="430530" h="457200">
                <a:moveTo>
                  <a:pt x="0" y="457200"/>
                </a:moveTo>
                <a:lnTo>
                  <a:pt x="430212" y="457200"/>
                </a:lnTo>
                <a:lnTo>
                  <a:pt x="43021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65426" y="1967229"/>
            <a:ext cx="1225550" cy="457200"/>
          </a:xfrm>
          <a:custGeom>
            <a:avLst/>
            <a:gdLst/>
            <a:ahLst/>
            <a:cxnLst/>
            <a:rect l="l" t="t" r="r" b="b"/>
            <a:pathLst>
              <a:path w="1225550" h="457200">
                <a:moveTo>
                  <a:pt x="0" y="457200"/>
                </a:moveTo>
                <a:lnTo>
                  <a:pt x="1225550" y="457200"/>
                </a:lnTo>
                <a:lnTo>
                  <a:pt x="122555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90976" y="1967229"/>
            <a:ext cx="1224280" cy="457200"/>
          </a:xfrm>
          <a:custGeom>
            <a:avLst/>
            <a:gdLst/>
            <a:ahLst/>
            <a:cxnLst/>
            <a:rect l="l" t="t" r="r" b="b"/>
            <a:pathLst>
              <a:path w="1224279" h="457200">
                <a:moveTo>
                  <a:pt x="0" y="457200"/>
                </a:moveTo>
                <a:lnTo>
                  <a:pt x="1223962" y="457200"/>
                </a:lnTo>
                <a:lnTo>
                  <a:pt x="122396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714875" y="1967229"/>
            <a:ext cx="1079500" cy="457200"/>
          </a:xfrm>
          <a:custGeom>
            <a:avLst/>
            <a:gdLst/>
            <a:ahLst/>
            <a:cxnLst/>
            <a:rect l="l" t="t" r="r" b="b"/>
            <a:pathLst>
              <a:path w="1079500" h="457200">
                <a:moveTo>
                  <a:pt x="0" y="457200"/>
                </a:moveTo>
                <a:lnTo>
                  <a:pt x="1079500" y="457200"/>
                </a:lnTo>
                <a:lnTo>
                  <a:pt x="10795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794375" y="1967229"/>
            <a:ext cx="3170555" cy="457200"/>
          </a:xfrm>
          <a:custGeom>
            <a:avLst/>
            <a:gdLst/>
            <a:ahLst/>
            <a:cxnLst/>
            <a:rect l="l" t="t" r="r" b="b"/>
            <a:pathLst>
              <a:path w="3170554" h="457200">
                <a:moveTo>
                  <a:pt x="0" y="457200"/>
                </a:moveTo>
                <a:lnTo>
                  <a:pt x="3170301" y="457200"/>
                </a:lnTo>
                <a:lnTo>
                  <a:pt x="3170301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258887" y="2424493"/>
            <a:ext cx="576580" cy="452755"/>
          </a:xfrm>
          <a:custGeom>
            <a:avLst/>
            <a:gdLst/>
            <a:ahLst/>
            <a:cxnLst/>
            <a:rect l="l" t="t" r="r" b="b"/>
            <a:pathLst>
              <a:path w="576580" h="452755">
                <a:moveTo>
                  <a:pt x="0" y="452437"/>
                </a:moveTo>
                <a:lnTo>
                  <a:pt x="576262" y="452437"/>
                </a:lnTo>
                <a:lnTo>
                  <a:pt x="576262" y="0"/>
                </a:lnTo>
                <a:lnTo>
                  <a:pt x="0" y="0"/>
                </a:lnTo>
                <a:lnTo>
                  <a:pt x="0" y="452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835150" y="2424493"/>
            <a:ext cx="430530" cy="452755"/>
          </a:xfrm>
          <a:custGeom>
            <a:avLst/>
            <a:gdLst/>
            <a:ahLst/>
            <a:cxnLst/>
            <a:rect l="l" t="t" r="r" b="b"/>
            <a:pathLst>
              <a:path w="430530" h="452755">
                <a:moveTo>
                  <a:pt x="0" y="452437"/>
                </a:moveTo>
                <a:lnTo>
                  <a:pt x="430212" y="452437"/>
                </a:lnTo>
                <a:lnTo>
                  <a:pt x="430212" y="0"/>
                </a:lnTo>
                <a:lnTo>
                  <a:pt x="0" y="0"/>
                </a:lnTo>
                <a:lnTo>
                  <a:pt x="0" y="452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265426" y="2424493"/>
            <a:ext cx="1225550" cy="452755"/>
          </a:xfrm>
          <a:custGeom>
            <a:avLst/>
            <a:gdLst/>
            <a:ahLst/>
            <a:cxnLst/>
            <a:rect l="l" t="t" r="r" b="b"/>
            <a:pathLst>
              <a:path w="1225550" h="452755">
                <a:moveTo>
                  <a:pt x="0" y="452437"/>
                </a:moveTo>
                <a:lnTo>
                  <a:pt x="1225550" y="452437"/>
                </a:lnTo>
                <a:lnTo>
                  <a:pt x="1225550" y="0"/>
                </a:lnTo>
                <a:lnTo>
                  <a:pt x="0" y="0"/>
                </a:lnTo>
                <a:lnTo>
                  <a:pt x="0" y="452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90976" y="2424493"/>
            <a:ext cx="1224280" cy="452755"/>
          </a:xfrm>
          <a:custGeom>
            <a:avLst/>
            <a:gdLst/>
            <a:ahLst/>
            <a:cxnLst/>
            <a:rect l="l" t="t" r="r" b="b"/>
            <a:pathLst>
              <a:path w="1224279" h="452755">
                <a:moveTo>
                  <a:pt x="0" y="452437"/>
                </a:moveTo>
                <a:lnTo>
                  <a:pt x="1223962" y="452437"/>
                </a:lnTo>
                <a:lnTo>
                  <a:pt x="1223962" y="0"/>
                </a:lnTo>
                <a:lnTo>
                  <a:pt x="0" y="0"/>
                </a:lnTo>
                <a:lnTo>
                  <a:pt x="0" y="452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14875" y="2424493"/>
            <a:ext cx="1079500" cy="452755"/>
          </a:xfrm>
          <a:custGeom>
            <a:avLst/>
            <a:gdLst/>
            <a:ahLst/>
            <a:cxnLst/>
            <a:rect l="l" t="t" r="r" b="b"/>
            <a:pathLst>
              <a:path w="1079500" h="452755">
                <a:moveTo>
                  <a:pt x="0" y="452437"/>
                </a:moveTo>
                <a:lnTo>
                  <a:pt x="1079500" y="452437"/>
                </a:lnTo>
                <a:lnTo>
                  <a:pt x="1079500" y="0"/>
                </a:lnTo>
                <a:lnTo>
                  <a:pt x="0" y="0"/>
                </a:lnTo>
                <a:lnTo>
                  <a:pt x="0" y="452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794375" y="2424493"/>
            <a:ext cx="3170555" cy="452755"/>
          </a:xfrm>
          <a:custGeom>
            <a:avLst/>
            <a:gdLst/>
            <a:ahLst/>
            <a:cxnLst/>
            <a:rect l="l" t="t" r="r" b="b"/>
            <a:pathLst>
              <a:path w="3170554" h="452755">
                <a:moveTo>
                  <a:pt x="0" y="452437"/>
                </a:moveTo>
                <a:lnTo>
                  <a:pt x="3170301" y="452437"/>
                </a:lnTo>
                <a:lnTo>
                  <a:pt x="3170301" y="0"/>
                </a:lnTo>
                <a:lnTo>
                  <a:pt x="0" y="0"/>
                </a:lnTo>
                <a:lnTo>
                  <a:pt x="0" y="452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258887" y="2876930"/>
            <a:ext cx="576580" cy="533400"/>
          </a:xfrm>
          <a:custGeom>
            <a:avLst/>
            <a:gdLst/>
            <a:ahLst/>
            <a:cxnLst/>
            <a:rect l="l" t="t" r="r" b="b"/>
            <a:pathLst>
              <a:path w="576580" h="533400">
                <a:moveTo>
                  <a:pt x="0" y="533400"/>
                </a:moveTo>
                <a:lnTo>
                  <a:pt x="576262" y="533400"/>
                </a:lnTo>
                <a:lnTo>
                  <a:pt x="576262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35150" y="2876930"/>
            <a:ext cx="430530" cy="533400"/>
          </a:xfrm>
          <a:custGeom>
            <a:avLst/>
            <a:gdLst/>
            <a:ahLst/>
            <a:cxnLst/>
            <a:rect l="l" t="t" r="r" b="b"/>
            <a:pathLst>
              <a:path w="430530" h="533400">
                <a:moveTo>
                  <a:pt x="0" y="533400"/>
                </a:moveTo>
                <a:lnTo>
                  <a:pt x="430212" y="533400"/>
                </a:lnTo>
                <a:lnTo>
                  <a:pt x="430212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265426" y="2876930"/>
            <a:ext cx="1225550" cy="533400"/>
          </a:xfrm>
          <a:custGeom>
            <a:avLst/>
            <a:gdLst/>
            <a:ahLst/>
            <a:cxnLst/>
            <a:rect l="l" t="t" r="r" b="b"/>
            <a:pathLst>
              <a:path w="1225550" h="533400">
                <a:moveTo>
                  <a:pt x="0" y="533400"/>
                </a:moveTo>
                <a:lnTo>
                  <a:pt x="1225550" y="533400"/>
                </a:lnTo>
                <a:lnTo>
                  <a:pt x="122555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90976" y="2876930"/>
            <a:ext cx="1224280" cy="533400"/>
          </a:xfrm>
          <a:custGeom>
            <a:avLst/>
            <a:gdLst/>
            <a:ahLst/>
            <a:cxnLst/>
            <a:rect l="l" t="t" r="r" b="b"/>
            <a:pathLst>
              <a:path w="1224279" h="533400">
                <a:moveTo>
                  <a:pt x="0" y="533400"/>
                </a:moveTo>
                <a:lnTo>
                  <a:pt x="1223962" y="533400"/>
                </a:lnTo>
                <a:lnTo>
                  <a:pt x="1223962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14875" y="2876930"/>
            <a:ext cx="1079500" cy="533400"/>
          </a:xfrm>
          <a:custGeom>
            <a:avLst/>
            <a:gdLst/>
            <a:ahLst/>
            <a:cxnLst/>
            <a:rect l="l" t="t" r="r" b="b"/>
            <a:pathLst>
              <a:path w="1079500" h="533400">
                <a:moveTo>
                  <a:pt x="0" y="533400"/>
                </a:moveTo>
                <a:lnTo>
                  <a:pt x="1079500" y="533400"/>
                </a:lnTo>
                <a:lnTo>
                  <a:pt x="10795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794375" y="2876930"/>
            <a:ext cx="3170555" cy="533400"/>
          </a:xfrm>
          <a:custGeom>
            <a:avLst/>
            <a:gdLst/>
            <a:ahLst/>
            <a:cxnLst/>
            <a:rect l="l" t="t" r="r" b="b"/>
            <a:pathLst>
              <a:path w="3170554" h="533400">
                <a:moveTo>
                  <a:pt x="0" y="533400"/>
                </a:moveTo>
                <a:lnTo>
                  <a:pt x="3170301" y="533400"/>
                </a:lnTo>
                <a:lnTo>
                  <a:pt x="3170301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244600" y="-14287"/>
          <a:ext cx="7748905" cy="6059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580"/>
                <a:gridCol w="430530"/>
                <a:gridCol w="1225550"/>
                <a:gridCol w="1223644"/>
                <a:gridCol w="1079500"/>
                <a:gridCol w="3170554"/>
              </a:tblGrid>
              <a:tr h="309625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时刻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25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 marL="91440" marR="179070">
                        <a:lnSpc>
                          <a:spcPct val="97900"/>
                        </a:lnSpc>
                        <a:spcBef>
                          <a:spcPts val="425"/>
                        </a:spcBef>
                      </a:pPr>
                      <a:r>
                        <a:rPr dirty="0" sz="1200" b="1">
                          <a:latin typeface="Microsoft JhengHei"/>
                          <a:cs typeface="Microsoft JhengHei"/>
                        </a:rPr>
                        <a:t>引 用 串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R="1682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工作集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Outi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(t-Δ</a:t>
                      </a:r>
                      <a:r>
                        <a:rPr dirty="0" sz="1200" spc="-5" b="1">
                          <a:latin typeface="Microsoft JhengHei"/>
                          <a:cs typeface="Microsoft JhengHei"/>
                        </a:rPr>
                        <a:t>，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t)=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(t-3</a:t>
                      </a:r>
                      <a:r>
                        <a:rPr dirty="0" sz="1200" spc="-5" b="1">
                          <a:latin typeface="Microsoft JhengHei"/>
                          <a:cs typeface="Microsoft JhengHei"/>
                        </a:rPr>
                        <a:t>，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t)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45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25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39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已驻留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Ini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 b="1">
                          <a:latin typeface="Arial"/>
                          <a:cs typeface="Arial"/>
                        </a:rPr>
                        <a:t>T-2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 b="1">
                          <a:latin typeface="Arial"/>
                          <a:cs typeface="Arial"/>
                        </a:rPr>
                        <a:t>T-1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T0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P4,p5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T1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P1,P4,p5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(1-3,1)</a:t>
                      </a: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看到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p1,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p3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p4,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2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T2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P1,P3,p4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p5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(2-3,2)</a:t>
                      </a: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看到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p1,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p3,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 p4</a:t>
                      </a:r>
                      <a:r>
                        <a:rPr dirty="0" sz="1200" b="1">
                          <a:latin typeface="Microsoft JhengHei"/>
                          <a:cs typeface="Microsoft JhengHei"/>
                        </a:rPr>
                        <a:t>。</a:t>
                      </a:r>
                      <a:r>
                        <a:rPr dirty="0" sz="1200" spc="15" b="1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P5</a:t>
                      </a: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出。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T3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P1,P3,p4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(3-3,3)</a:t>
                      </a: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看到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p1,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p3,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04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T4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P3,p4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(4-3,4)</a:t>
                      </a: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看到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p2,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p3,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 p4</a:t>
                      </a:r>
                      <a:r>
                        <a:rPr dirty="0" sz="1200" b="1">
                          <a:latin typeface="Microsoft JhengHei"/>
                          <a:cs typeface="Microsoft JhengHei"/>
                        </a:rPr>
                        <a:t>。</a:t>
                      </a:r>
                      <a:r>
                        <a:rPr dirty="0" sz="1200" spc="15" b="1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P1</a:t>
                      </a: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出。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47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T5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P2,P3,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(5-3,5)</a:t>
                      </a: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看到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p2,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p3,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T6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P2,P3,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(6-3,6)</a:t>
                      </a: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看到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p2,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p3,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p4,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T7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P2,P3,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(7-3,7)</a:t>
                      </a: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看到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p2,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p3,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 p5</a:t>
                      </a:r>
                      <a:r>
                        <a:rPr dirty="0" sz="1200" b="1">
                          <a:latin typeface="Microsoft JhengHei"/>
                          <a:cs typeface="Microsoft JhengHei"/>
                        </a:rPr>
                        <a:t>。</a:t>
                      </a:r>
                      <a:r>
                        <a:rPr dirty="0" sz="1200" spc="15" b="1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P4</a:t>
                      </a: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出。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T8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P3,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(8-3,8)</a:t>
                      </a: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看到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p3,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p5</a:t>
                      </a:r>
                      <a:r>
                        <a:rPr dirty="0" sz="1200" b="1">
                          <a:latin typeface="Microsoft JhengHei"/>
                          <a:cs typeface="Microsoft JhengHei"/>
                        </a:rPr>
                        <a:t>。</a:t>
                      </a:r>
                      <a:r>
                        <a:rPr dirty="0" sz="1200" spc="20" b="1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P2</a:t>
                      </a: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出。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54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T9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P3,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(9-3,9)</a:t>
                      </a:r>
                      <a:r>
                        <a:rPr dirty="0" sz="1200" spc="10" b="1">
                          <a:latin typeface="Microsoft JhengHei"/>
                          <a:cs typeface="Microsoft JhengHei"/>
                        </a:rPr>
                        <a:t>看到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p1,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p3,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4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T10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P4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P1,P3,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(10-3,10)</a:t>
                      </a:r>
                      <a:r>
                        <a:rPr dirty="0" sz="1200" b="1">
                          <a:latin typeface="Microsoft JhengHei"/>
                          <a:cs typeface="Microsoft JhengHei"/>
                        </a:rPr>
                        <a:t>看到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p1,</a:t>
                      </a:r>
                      <a:r>
                        <a:rPr dirty="0" sz="12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p3,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p4,p5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618540" y="1314068"/>
            <a:ext cx="381000" cy="3846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 marR="5080">
              <a:lnSpc>
                <a:spcPct val="99400"/>
              </a:lnSpc>
              <a:spcBef>
                <a:spcPts val="114"/>
              </a:spcBef>
            </a:pP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工 作 集 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页 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面 替 换 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算 </a:t>
            </a:r>
            <a:r>
              <a:rPr dirty="0" sz="2800" spc="-5" b="1">
                <a:solidFill>
                  <a:srgbClr val="0000FF"/>
                </a:solidFill>
                <a:latin typeface="Microsoft JhengHei"/>
                <a:cs typeface="Microsoft JhengHei"/>
              </a:rPr>
              <a:t>法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980438" y="3015995"/>
            <a:ext cx="216407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157983" y="1413510"/>
            <a:ext cx="78105" cy="1656714"/>
          </a:xfrm>
          <a:custGeom>
            <a:avLst/>
            <a:gdLst/>
            <a:ahLst/>
            <a:cxnLst/>
            <a:rect l="l" t="t" r="r" b="b"/>
            <a:pathLst>
              <a:path w="78105" h="1656714">
                <a:moveTo>
                  <a:pt x="38862" y="51815"/>
                </a:moveTo>
                <a:lnTo>
                  <a:pt x="25908" y="60451"/>
                </a:lnTo>
                <a:lnTo>
                  <a:pt x="25908" y="1656588"/>
                </a:lnTo>
                <a:lnTo>
                  <a:pt x="51816" y="1656588"/>
                </a:lnTo>
                <a:lnTo>
                  <a:pt x="51816" y="60451"/>
                </a:lnTo>
                <a:lnTo>
                  <a:pt x="38862" y="51815"/>
                </a:lnTo>
                <a:close/>
              </a:path>
              <a:path w="78105" h="1656714">
                <a:moveTo>
                  <a:pt x="38862" y="0"/>
                </a:moveTo>
                <a:lnTo>
                  <a:pt x="0" y="77724"/>
                </a:lnTo>
                <a:lnTo>
                  <a:pt x="25908" y="60451"/>
                </a:lnTo>
                <a:lnTo>
                  <a:pt x="25908" y="51815"/>
                </a:lnTo>
                <a:lnTo>
                  <a:pt x="64769" y="51815"/>
                </a:lnTo>
                <a:lnTo>
                  <a:pt x="38862" y="0"/>
                </a:lnTo>
                <a:close/>
              </a:path>
              <a:path w="78105" h="1656714">
                <a:moveTo>
                  <a:pt x="64769" y="51815"/>
                </a:moveTo>
                <a:lnTo>
                  <a:pt x="51816" y="51815"/>
                </a:lnTo>
                <a:lnTo>
                  <a:pt x="51816" y="60451"/>
                </a:lnTo>
                <a:lnTo>
                  <a:pt x="77724" y="77724"/>
                </a:lnTo>
                <a:lnTo>
                  <a:pt x="64769" y="51815"/>
                </a:lnTo>
                <a:close/>
              </a:path>
              <a:path w="78105" h="1656714">
                <a:moveTo>
                  <a:pt x="38862" y="51815"/>
                </a:moveTo>
                <a:lnTo>
                  <a:pt x="25908" y="51815"/>
                </a:lnTo>
                <a:lnTo>
                  <a:pt x="25908" y="60451"/>
                </a:lnTo>
                <a:lnTo>
                  <a:pt x="38862" y="51815"/>
                </a:lnTo>
                <a:close/>
              </a:path>
              <a:path w="78105" h="1656714">
                <a:moveTo>
                  <a:pt x="51816" y="51815"/>
                </a:moveTo>
                <a:lnTo>
                  <a:pt x="38862" y="51815"/>
                </a:lnTo>
                <a:lnTo>
                  <a:pt x="51816" y="60451"/>
                </a:lnTo>
                <a:lnTo>
                  <a:pt x="51816" y="518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80438" y="2511551"/>
            <a:ext cx="216407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157983" y="909066"/>
            <a:ext cx="78105" cy="1655445"/>
          </a:xfrm>
          <a:custGeom>
            <a:avLst/>
            <a:gdLst/>
            <a:ahLst/>
            <a:cxnLst/>
            <a:rect l="l" t="t" r="r" b="b"/>
            <a:pathLst>
              <a:path w="78105" h="1655445">
                <a:moveTo>
                  <a:pt x="38862" y="51816"/>
                </a:moveTo>
                <a:lnTo>
                  <a:pt x="25908" y="60452"/>
                </a:lnTo>
                <a:lnTo>
                  <a:pt x="25908" y="1655064"/>
                </a:lnTo>
                <a:lnTo>
                  <a:pt x="51816" y="1655064"/>
                </a:lnTo>
                <a:lnTo>
                  <a:pt x="51816" y="60452"/>
                </a:lnTo>
                <a:lnTo>
                  <a:pt x="38862" y="51816"/>
                </a:lnTo>
                <a:close/>
              </a:path>
              <a:path w="78105" h="1655445">
                <a:moveTo>
                  <a:pt x="38862" y="0"/>
                </a:moveTo>
                <a:lnTo>
                  <a:pt x="0" y="77724"/>
                </a:lnTo>
                <a:lnTo>
                  <a:pt x="25907" y="60452"/>
                </a:lnTo>
                <a:lnTo>
                  <a:pt x="25908" y="51816"/>
                </a:lnTo>
                <a:lnTo>
                  <a:pt x="64770" y="51816"/>
                </a:lnTo>
                <a:lnTo>
                  <a:pt x="38862" y="0"/>
                </a:lnTo>
                <a:close/>
              </a:path>
              <a:path w="78105" h="1655445">
                <a:moveTo>
                  <a:pt x="64770" y="51816"/>
                </a:moveTo>
                <a:lnTo>
                  <a:pt x="51816" y="51816"/>
                </a:lnTo>
                <a:lnTo>
                  <a:pt x="51816" y="60452"/>
                </a:lnTo>
                <a:lnTo>
                  <a:pt x="77724" y="77724"/>
                </a:lnTo>
                <a:lnTo>
                  <a:pt x="64770" y="51816"/>
                </a:lnTo>
                <a:close/>
              </a:path>
              <a:path w="78105" h="1655445">
                <a:moveTo>
                  <a:pt x="38862" y="51816"/>
                </a:moveTo>
                <a:lnTo>
                  <a:pt x="25908" y="51816"/>
                </a:lnTo>
                <a:lnTo>
                  <a:pt x="25908" y="60452"/>
                </a:lnTo>
                <a:lnTo>
                  <a:pt x="38862" y="51816"/>
                </a:lnTo>
                <a:close/>
              </a:path>
              <a:path w="78105" h="1655445">
                <a:moveTo>
                  <a:pt x="51816" y="51816"/>
                </a:moveTo>
                <a:lnTo>
                  <a:pt x="38862" y="51816"/>
                </a:lnTo>
                <a:lnTo>
                  <a:pt x="51816" y="60452"/>
                </a:lnTo>
                <a:lnTo>
                  <a:pt x="51816" y="518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980438" y="3448811"/>
            <a:ext cx="216407" cy="7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157983" y="1844801"/>
            <a:ext cx="78105" cy="1656714"/>
          </a:xfrm>
          <a:custGeom>
            <a:avLst/>
            <a:gdLst/>
            <a:ahLst/>
            <a:cxnLst/>
            <a:rect l="l" t="t" r="r" b="b"/>
            <a:pathLst>
              <a:path w="78105" h="1656714">
                <a:moveTo>
                  <a:pt x="38862" y="51815"/>
                </a:moveTo>
                <a:lnTo>
                  <a:pt x="25908" y="60451"/>
                </a:lnTo>
                <a:lnTo>
                  <a:pt x="25908" y="1656588"/>
                </a:lnTo>
                <a:lnTo>
                  <a:pt x="51816" y="1656588"/>
                </a:lnTo>
                <a:lnTo>
                  <a:pt x="51816" y="60451"/>
                </a:lnTo>
                <a:lnTo>
                  <a:pt x="38862" y="51815"/>
                </a:lnTo>
                <a:close/>
              </a:path>
              <a:path w="78105" h="1656714">
                <a:moveTo>
                  <a:pt x="38862" y="0"/>
                </a:moveTo>
                <a:lnTo>
                  <a:pt x="0" y="77724"/>
                </a:lnTo>
                <a:lnTo>
                  <a:pt x="25908" y="60451"/>
                </a:lnTo>
                <a:lnTo>
                  <a:pt x="25908" y="51815"/>
                </a:lnTo>
                <a:lnTo>
                  <a:pt x="64769" y="51815"/>
                </a:lnTo>
                <a:lnTo>
                  <a:pt x="38862" y="0"/>
                </a:lnTo>
                <a:close/>
              </a:path>
              <a:path w="78105" h="1656714">
                <a:moveTo>
                  <a:pt x="64769" y="51815"/>
                </a:moveTo>
                <a:lnTo>
                  <a:pt x="51816" y="51815"/>
                </a:lnTo>
                <a:lnTo>
                  <a:pt x="51816" y="60451"/>
                </a:lnTo>
                <a:lnTo>
                  <a:pt x="77724" y="77724"/>
                </a:lnTo>
                <a:lnTo>
                  <a:pt x="64769" y="51815"/>
                </a:lnTo>
                <a:close/>
              </a:path>
              <a:path w="78105" h="1656714">
                <a:moveTo>
                  <a:pt x="38862" y="51815"/>
                </a:moveTo>
                <a:lnTo>
                  <a:pt x="25908" y="51815"/>
                </a:lnTo>
                <a:lnTo>
                  <a:pt x="25908" y="60451"/>
                </a:lnTo>
                <a:lnTo>
                  <a:pt x="38862" y="51815"/>
                </a:lnTo>
                <a:close/>
              </a:path>
              <a:path w="78105" h="1656714">
                <a:moveTo>
                  <a:pt x="51816" y="51815"/>
                </a:moveTo>
                <a:lnTo>
                  <a:pt x="38862" y="51815"/>
                </a:lnTo>
                <a:lnTo>
                  <a:pt x="51816" y="60451"/>
                </a:lnTo>
                <a:lnTo>
                  <a:pt x="51816" y="518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980438" y="4024884"/>
            <a:ext cx="216407" cy="7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157983" y="2422398"/>
            <a:ext cx="78105" cy="1655445"/>
          </a:xfrm>
          <a:custGeom>
            <a:avLst/>
            <a:gdLst/>
            <a:ahLst/>
            <a:cxnLst/>
            <a:rect l="l" t="t" r="r" b="b"/>
            <a:pathLst>
              <a:path w="78105" h="1655445">
                <a:moveTo>
                  <a:pt x="38862" y="51815"/>
                </a:moveTo>
                <a:lnTo>
                  <a:pt x="25908" y="60451"/>
                </a:lnTo>
                <a:lnTo>
                  <a:pt x="25908" y="1655064"/>
                </a:lnTo>
                <a:lnTo>
                  <a:pt x="51816" y="1655064"/>
                </a:lnTo>
                <a:lnTo>
                  <a:pt x="51816" y="60451"/>
                </a:lnTo>
                <a:lnTo>
                  <a:pt x="38862" y="51815"/>
                </a:lnTo>
                <a:close/>
              </a:path>
              <a:path w="78105" h="1655445">
                <a:moveTo>
                  <a:pt x="38862" y="0"/>
                </a:moveTo>
                <a:lnTo>
                  <a:pt x="0" y="77724"/>
                </a:lnTo>
                <a:lnTo>
                  <a:pt x="25908" y="60451"/>
                </a:lnTo>
                <a:lnTo>
                  <a:pt x="25908" y="51815"/>
                </a:lnTo>
                <a:lnTo>
                  <a:pt x="64769" y="51815"/>
                </a:lnTo>
                <a:lnTo>
                  <a:pt x="38862" y="0"/>
                </a:lnTo>
                <a:close/>
              </a:path>
              <a:path w="78105" h="1655445">
                <a:moveTo>
                  <a:pt x="64769" y="51815"/>
                </a:moveTo>
                <a:lnTo>
                  <a:pt x="51816" y="51815"/>
                </a:lnTo>
                <a:lnTo>
                  <a:pt x="51816" y="60451"/>
                </a:lnTo>
                <a:lnTo>
                  <a:pt x="77724" y="77724"/>
                </a:lnTo>
                <a:lnTo>
                  <a:pt x="64769" y="51815"/>
                </a:lnTo>
                <a:close/>
              </a:path>
              <a:path w="78105" h="1655445">
                <a:moveTo>
                  <a:pt x="38862" y="51815"/>
                </a:moveTo>
                <a:lnTo>
                  <a:pt x="25908" y="51815"/>
                </a:lnTo>
                <a:lnTo>
                  <a:pt x="25908" y="60451"/>
                </a:lnTo>
                <a:lnTo>
                  <a:pt x="38862" y="51815"/>
                </a:lnTo>
                <a:close/>
              </a:path>
              <a:path w="78105" h="1655445">
                <a:moveTo>
                  <a:pt x="51816" y="51815"/>
                </a:moveTo>
                <a:lnTo>
                  <a:pt x="38862" y="51815"/>
                </a:lnTo>
                <a:lnTo>
                  <a:pt x="51816" y="60451"/>
                </a:lnTo>
                <a:lnTo>
                  <a:pt x="51816" y="518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80438" y="4527803"/>
            <a:ext cx="216407" cy="77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157983" y="2925317"/>
            <a:ext cx="78105" cy="1655445"/>
          </a:xfrm>
          <a:custGeom>
            <a:avLst/>
            <a:gdLst/>
            <a:ahLst/>
            <a:cxnLst/>
            <a:rect l="l" t="t" r="r" b="b"/>
            <a:pathLst>
              <a:path w="78105" h="1655445">
                <a:moveTo>
                  <a:pt x="38862" y="51816"/>
                </a:moveTo>
                <a:lnTo>
                  <a:pt x="25908" y="60452"/>
                </a:lnTo>
                <a:lnTo>
                  <a:pt x="25908" y="1655064"/>
                </a:lnTo>
                <a:lnTo>
                  <a:pt x="51816" y="1655064"/>
                </a:lnTo>
                <a:lnTo>
                  <a:pt x="51816" y="60452"/>
                </a:lnTo>
                <a:lnTo>
                  <a:pt x="38862" y="51816"/>
                </a:lnTo>
                <a:close/>
              </a:path>
              <a:path w="78105" h="1655445">
                <a:moveTo>
                  <a:pt x="38862" y="0"/>
                </a:moveTo>
                <a:lnTo>
                  <a:pt x="0" y="77724"/>
                </a:lnTo>
                <a:lnTo>
                  <a:pt x="25907" y="60452"/>
                </a:lnTo>
                <a:lnTo>
                  <a:pt x="25908" y="51816"/>
                </a:lnTo>
                <a:lnTo>
                  <a:pt x="64770" y="51816"/>
                </a:lnTo>
                <a:lnTo>
                  <a:pt x="38862" y="0"/>
                </a:lnTo>
                <a:close/>
              </a:path>
              <a:path w="78105" h="1655445">
                <a:moveTo>
                  <a:pt x="64770" y="51816"/>
                </a:moveTo>
                <a:lnTo>
                  <a:pt x="51816" y="51816"/>
                </a:lnTo>
                <a:lnTo>
                  <a:pt x="51816" y="60452"/>
                </a:lnTo>
                <a:lnTo>
                  <a:pt x="77724" y="77724"/>
                </a:lnTo>
                <a:lnTo>
                  <a:pt x="64770" y="51816"/>
                </a:lnTo>
                <a:close/>
              </a:path>
              <a:path w="78105" h="1655445">
                <a:moveTo>
                  <a:pt x="38862" y="51816"/>
                </a:moveTo>
                <a:lnTo>
                  <a:pt x="25908" y="51816"/>
                </a:lnTo>
                <a:lnTo>
                  <a:pt x="25908" y="60452"/>
                </a:lnTo>
                <a:lnTo>
                  <a:pt x="38862" y="51816"/>
                </a:lnTo>
                <a:close/>
              </a:path>
              <a:path w="78105" h="1655445">
                <a:moveTo>
                  <a:pt x="51816" y="51816"/>
                </a:moveTo>
                <a:lnTo>
                  <a:pt x="38862" y="51816"/>
                </a:lnTo>
                <a:lnTo>
                  <a:pt x="51816" y="60452"/>
                </a:lnTo>
                <a:lnTo>
                  <a:pt x="51816" y="518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980438" y="4960620"/>
            <a:ext cx="216407" cy="7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157983" y="3358134"/>
            <a:ext cx="78105" cy="1656714"/>
          </a:xfrm>
          <a:custGeom>
            <a:avLst/>
            <a:gdLst/>
            <a:ahLst/>
            <a:cxnLst/>
            <a:rect l="l" t="t" r="r" b="b"/>
            <a:pathLst>
              <a:path w="78105" h="1656714">
                <a:moveTo>
                  <a:pt x="38862" y="51815"/>
                </a:moveTo>
                <a:lnTo>
                  <a:pt x="25908" y="60451"/>
                </a:lnTo>
                <a:lnTo>
                  <a:pt x="25908" y="1656588"/>
                </a:lnTo>
                <a:lnTo>
                  <a:pt x="51816" y="1656588"/>
                </a:lnTo>
                <a:lnTo>
                  <a:pt x="51816" y="60451"/>
                </a:lnTo>
                <a:lnTo>
                  <a:pt x="38862" y="51815"/>
                </a:lnTo>
                <a:close/>
              </a:path>
              <a:path w="78105" h="1656714">
                <a:moveTo>
                  <a:pt x="38862" y="0"/>
                </a:moveTo>
                <a:lnTo>
                  <a:pt x="0" y="77724"/>
                </a:lnTo>
                <a:lnTo>
                  <a:pt x="25908" y="60451"/>
                </a:lnTo>
                <a:lnTo>
                  <a:pt x="25908" y="51815"/>
                </a:lnTo>
                <a:lnTo>
                  <a:pt x="64769" y="51815"/>
                </a:lnTo>
                <a:lnTo>
                  <a:pt x="38862" y="0"/>
                </a:lnTo>
                <a:close/>
              </a:path>
              <a:path w="78105" h="1656714">
                <a:moveTo>
                  <a:pt x="64769" y="51815"/>
                </a:moveTo>
                <a:lnTo>
                  <a:pt x="51816" y="51815"/>
                </a:lnTo>
                <a:lnTo>
                  <a:pt x="51816" y="60451"/>
                </a:lnTo>
                <a:lnTo>
                  <a:pt x="77724" y="77724"/>
                </a:lnTo>
                <a:lnTo>
                  <a:pt x="64769" y="51815"/>
                </a:lnTo>
                <a:close/>
              </a:path>
              <a:path w="78105" h="1656714">
                <a:moveTo>
                  <a:pt x="38862" y="51815"/>
                </a:moveTo>
                <a:lnTo>
                  <a:pt x="25908" y="51815"/>
                </a:lnTo>
                <a:lnTo>
                  <a:pt x="25908" y="60451"/>
                </a:lnTo>
                <a:lnTo>
                  <a:pt x="38862" y="51815"/>
                </a:lnTo>
                <a:close/>
              </a:path>
              <a:path w="78105" h="1656714">
                <a:moveTo>
                  <a:pt x="51816" y="51815"/>
                </a:moveTo>
                <a:lnTo>
                  <a:pt x="38862" y="51815"/>
                </a:lnTo>
                <a:lnTo>
                  <a:pt x="51816" y="60451"/>
                </a:lnTo>
                <a:lnTo>
                  <a:pt x="51816" y="518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980438" y="5248655"/>
            <a:ext cx="216407" cy="7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157983" y="3646170"/>
            <a:ext cx="78105" cy="1655445"/>
          </a:xfrm>
          <a:custGeom>
            <a:avLst/>
            <a:gdLst/>
            <a:ahLst/>
            <a:cxnLst/>
            <a:rect l="l" t="t" r="r" b="b"/>
            <a:pathLst>
              <a:path w="78105" h="1655445">
                <a:moveTo>
                  <a:pt x="38862" y="51815"/>
                </a:moveTo>
                <a:lnTo>
                  <a:pt x="25908" y="60451"/>
                </a:lnTo>
                <a:lnTo>
                  <a:pt x="25908" y="1655064"/>
                </a:lnTo>
                <a:lnTo>
                  <a:pt x="51816" y="1655064"/>
                </a:lnTo>
                <a:lnTo>
                  <a:pt x="51816" y="60451"/>
                </a:lnTo>
                <a:lnTo>
                  <a:pt x="38862" y="51815"/>
                </a:lnTo>
                <a:close/>
              </a:path>
              <a:path w="78105" h="1655445">
                <a:moveTo>
                  <a:pt x="38862" y="0"/>
                </a:moveTo>
                <a:lnTo>
                  <a:pt x="0" y="77723"/>
                </a:lnTo>
                <a:lnTo>
                  <a:pt x="25907" y="60451"/>
                </a:lnTo>
                <a:lnTo>
                  <a:pt x="25908" y="51815"/>
                </a:lnTo>
                <a:lnTo>
                  <a:pt x="64769" y="51815"/>
                </a:lnTo>
                <a:lnTo>
                  <a:pt x="38862" y="0"/>
                </a:lnTo>
                <a:close/>
              </a:path>
              <a:path w="78105" h="1655445">
                <a:moveTo>
                  <a:pt x="64769" y="51815"/>
                </a:moveTo>
                <a:lnTo>
                  <a:pt x="51816" y="51815"/>
                </a:lnTo>
                <a:lnTo>
                  <a:pt x="51816" y="60451"/>
                </a:lnTo>
                <a:lnTo>
                  <a:pt x="77724" y="77723"/>
                </a:lnTo>
                <a:lnTo>
                  <a:pt x="64769" y="51815"/>
                </a:lnTo>
                <a:close/>
              </a:path>
              <a:path w="78105" h="1655445">
                <a:moveTo>
                  <a:pt x="38862" y="51815"/>
                </a:moveTo>
                <a:lnTo>
                  <a:pt x="25908" y="51815"/>
                </a:lnTo>
                <a:lnTo>
                  <a:pt x="25908" y="60451"/>
                </a:lnTo>
                <a:lnTo>
                  <a:pt x="38862" y="51815"/>
                </a:lnTo>
                <a:close/>
              </a:path>
              <a:path w="78105" h="1655445">
                <a:moveTo>
                  <a:pt x="51816" y="51815"/>
                </a:moveTo>
                <a:lnTo>
                  <a:pt x="38862" y="51815"/>
                </a:lnTo>
                <a:lnTo>
                  <a:pt x="51816" y="60451"/>
                </a:lnTo>
                <a:lnTo>
                  <a:pt x="51816" y="518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908810" y="5609844"/>
            <a:ext cx="288290" cy="78105"/>
          </a:xfrm>
          <a:custGeom>
            <a:avLst/>
            <a:gdLst/>
            <a:ahLst/>
            <a:cxnLst/>
            <a:rect l="l" t="t" r="r" b="b"/>
            <a:pathLst>
              <a:path w="288289" h="78104">
                <a:moveTo>
                  <a:pt x="77723" y="0"/>
                </a:moveTo>
                <a:lnTo>
                  <a:pt x="0" y="38861"/>
                </a:lnTo>
                <a:lnTo>
                  <a:pt x="77723" y="77723"/>
                </a:lnTo>
                <a:lnTo>
                  <a:pt x="60451" y="51815"/>
                </a:lnTo>
                <a:lnTo>
                  <a:pt x="51815" y="51815"/>
                </a:lnTo>
                <a:lnTo>
                  <a:pt x="51815" y="25907"/>
                </a:lnTo>
                <a:lnTo>
                  <a:pt x="60451" y="25907"/>
                </a:lnTo>
                <a:lnTo>
                  <a:pt x="77723" y="0"/>
                </a:lnTo>
                <a:close/>
              </a:path>
              <a:path w="288289" h="78104">
                <a:moveTo>
                  <a:pt x="51815" y="38861"/>
                </a:moveTo>
                <a:lnTo>
                  <a:pt x="51815" y="51815"/>
                </a:lnTo>
                <a:lnTo>
                  <a:pt x="60451" y="51815"/>
                </a:lnTo>
                <a:lnTo>
                  <a:pt x="51815" y="38861"/>
                </a:lnTo>
                <a:close/>
              </a:path>
              <a:path w="288289" h="78104">
                <a:moveTo>
                  <a:pt x="288035" y="25907"/>
                </a:moveTo>
                <a:lnTo>
                  <a:pt x="60451" y="25907"/>
                </a:lnTo>
                <a:lnTo>
                  <a:pt x="51815" y="38861"/>
                </a:lnTo>
                <a:lnTo>
                  <a:pt x="60451" y="51815"/>
                </a:lnTo>
                <a:lnTo>
                  <a:pt x="288035" y="51815"/>
                </a:lnTo>
                <a:lnTo>
                  <a:pt x="288035" y="25907"/>
                </a:lnTo>
                <a:close/>
              </a:path>
              <a:path w="288289" h="78104">
                <a:moveTo>
                  <a:pt x="60451" y="25907"/>
                </a:moveTo>
                <a:lnTo>
                  <a:pt x="51815" y="25907"/>
                </a:lnTo>
                <a:lnTo>
                  <a:pt x="51815" y="38861"/>
                </a:lnTo>
                <a:lnTo>
                  <a:pt x="60451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157983" y="4222241"/>
            <a:ext cx="78105" cy="1440180"/>
          </a:xfrm>
          <a:custGeom>
            <a:avLst/>
            <a:gdLst/>
            <a:ahLst/>
            <a:cxnLst/>
            <a:rect l="l" t="t" r="r" b="b"/>
            <a:pathLst>
              <a:path w="78105" h="1440179">
                <a:moveTo>
                  <a:pt x="38862" y="51815"/>
                </a:moveTo>
                <a:lnTo>
                  <a:pt x="25908" y="60451"/>
                </a:lnTo>
                <a:lnTo>
                  <a:pt x="25908" y="1440179"/>
                </a:lnTo>
                <a:lnTo>
                  <a:pt x="51816" y="1440179"/>
                </a:lnTo>
                <a:lnTo>
                  <a:pt x="51816" y="60451"/>
                </a:lnTo>
                <a:lnTo>
                  <a:pt x="38862" y="51815"/>
                </a:lnTo>
                <a:close/>
              </a:path>
              <a:path w="78105" h="1440179">
                <a:moveTo>
                  <a:pt x="38862" y="0"/>
                </a:moveTo>
                <a:lnTo>
                  <a:pt x="0" y="77723"/>
                </a:lnTo>
                <a:lnTo>
                  <a:pt x="25908" y="60451"/>
                </a:lnTo>
                <a:lnTo>
                  <a:pt x="25908" y="51815"/>
                </a:lnTo>
                <a:lnTo>
                  <a:pt x="64769" y="51815"/>
                </a:lnTo>
                <a:lnTo>
                  <a:pt x="38862" y="0"/>
                </a:lnTo>
                <a:close/>
              </a:path>
              <a:path w="78105" h="1440179">
                <a:moveTo>
                  <a:pt x="64769" y="51815"/>
                </a:moveTo>
                <a:lnTo>
                  <a:pt x="51816" y="51815"/>
                </a:lnTo>
                <a:lnTo>
                  <a:pt x="51816" y="60451"/>
                </a:lnTo>
                <a:lnTo>
                  <a:pt x="77724" y="77723"/>
                </a:lnTo>
                <a:lnTo>
                  <a:pt x="64769" y="51815"/>
                </a:lnTo>
                <a:close/>
              </a:path>
              <a:path w="78105" h="1440179">
                <a:moveTo>
                  <a:pt x="38862" y="51815"/>
                </a:moveTo>
                <a:lnTo>
                  <a:pt x="25908" y="51815"/>
                </a:lnTo>
                <a:lnTo>
                  <a:pt x="25908" y="60451"/>
                </a:lnTo>
                <a:lnTo>
                  <a:pt x="38862" y="51815"/>
                </a:lnTo>
                <a:close/>
              </a:path>
              <a:path w="78105" h="1440179">
                <a:moveTo>
                  <a:pt x="51816" y="51815"/>
                </a:moveTo>
                <a:lnTo>
                  <a:pt x="38862" y="51815"/>
                </a:lnTo>
                <a:lnTo>
                  <a:pt x="51816" y="60451"/>
                </a:lnTo>
                <a:lnTo>
                  <a:pt x="51816" y="518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908810" y="5972555"/>
            <a:ext cx="288290" cy="78105"/>
          </a:xfrm>
          <a:custGeom>
            <a:avLst/>
            <a:gdLst/>
            <a:ahLst/>
            <a:cxnLst/>
            <a:rect l="l" t="t" r="r" b="b"/>
            <a:pathLst>
              <a:path w="288289" h="78104">
                <a:moveTo>
                  <a:pt x="77723" y="0"/>
                </a:moveTo>
                <a:lnTo>
                  <a:pt x="0" y="38862"/>
                </a:lnTo>
                <a:lnTo>
                  <a:pt x="77723" y="77724"/>
                </a:lnTo>
                <a:lnTo>
                  <a:pt x="60451" y="51816"/>
                </a:lnTo>
                <a:lnTo>
                  <a:pt x="51815" y="51816"/>
                </a:lnTo>
                <a:lnTo>
                  <a:pt x="51815" y="25908"/>
                </a:lnTo>
                <a:lnTo>
                  <a:pt x="60451" y="25908"/>
                </a:lnTo>
                <a:lnTo>
                  <a:pt x="77723" y="0"/>
                </a:lnTo>
                <a:close/>
              </a:path>
              <a:path w="288289" h="78104">
                <a:moveTo>
                  <a:pt x="51815" y="38862"/>
                </a:moveTo>
                <a:lnTo>
                  <a:pt x="51815" y="51816"/>
                </a:lnTo>
                <a:lnTo>
                  <a:pt x="60451" y="51816"/>
                </a:lnTo>
                <a:lnTo>
                  <a:pt x="51815" y="38862"/>
                </a:lnTo>
                <a:close/>
              </a:path>
              <a:path w="288289" h="78104">
                <a:moveTo>
                  <a:pt x="288035" y="25908"/>
                </a:moveTo>
                <a:lnTo>
                  <a:pt x="60451" y="25908"/>
                </a:lnTo>
                <a:lnTo>
                  <a:pt x="51815" y="38862"/>
                </a:lnTo>
                <a:lnTo>
                  <a:pt x="60451" y="51816"/>
                </a:lnTo>
                <a:lnTo>
                  <a:pt x="288035" y="51816"/>
                </a:lnTo>
                <a:lnTo>
                  <a:pt x="288035" y="25908"/>
                </a:lnTo>
                <a:close/>
              </a:path>
              <a:path w="288289" h="78104">
                <a:moveTo>
                  <a:pt x="60451" y="25908"/>
                </a:moveTo>
                <a:lnTo>
                  <a:pt x="51815" y="25908"/>
                </a:lnTo>
                <a:lnTo>
                  <a:pt x="51815" y="38862"/>
                </a:lnTo>
                <a:lnTo>
                  <a:pt x="60451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57983" y="4725161"/>
            <a:ext cx="78105" cy="1297305"/>
          </a:xfrm>
          <a:custGeom>
            <a:avLst/>
            <a:gdLst/>
            <a:ahLst/>
            <a:cxnLst/>
            <a:rect l="l" t="t" r="r" b="b"/>
            <a:pathLst>
              <a:path w="78105" h="1297304">
                <a:moveTo>
                  <a:pt x="38862" y="51815"/>
                </a:moveTo>
                <a:lnTo>
                  <a:pt x="25908" y="60451"/>
                </a:lnTo>
                <a:lnTo>
                  <a:pt x="25908" y="1296924"/>
                </a:lnTo>
                <a:lnTo>
                  <a:pt x="51816" y="1296924"/>
                </a:lnTo>
                <a:lnTo>
                  <a:pt x="51816" y="60451"/>
                </a:lnTo>
                <a:lnTo>
                  <a:pt x="38862" y="51815"/>
                </a:lnTo>
                <a:close/>
              </a:path>
              <a:path w="78105" h="1297304">
                <a:moveTo>
                  <a:pt x="38862" y="0"/>
                </a:moveTo>
                <a:lnTo>
                  <a:pt x="0" y="77724"/>
                </a:lnTo>
                <a:lnTo>
                  <a:pt x="25908" y="60451"/>
                </a:lnTo>
                <a:lnTo>
                  <a:pt x="25908" y="51815"/>
                </a:lnTo>
                <a:lnTo>
                  <a:pt x="64769" y="51815"/>
                </a:lnTo>
                <a:lnTo>
                  <a:pt x="38862" y="0"/>
                </a:lnTo>
                <a:close/>
              </a:path>
              <a:path w="78105" h="1297304">
                <a:moveTo>
                  <a:pt x="64769" y="51815"/>
                </a:moveTo>
                <a:lnTo>
                  <a:pt x="51816" y="51815"/>
                </a:lnTo>
                <a:lnTo>
                  <a:pt x="51816" y="60451"/>
                </a:lnTo>
                <a:lnTo>
                  <a:pt x="77724" y="77724"/>
                </a:lnTo>
                <a:lnTo>
                  <a:pt x="64769" y="51815"/>
                </a:lnTo>
                <a:close/>
              </a:path>
              <a:path w="78105" h="1297304">
                <a:moveTo>
                  <a:pt x="38862" y="51815"/>
                </a:moveTo>
                <a:lnTo>
                  <a:pt x="25908" y="51815"/>
                </a:lnTo>
                <a:lnTo>
                  <a:pt x="25908" y="60451"/>
                </a:lnTo>
                <a:lnTo>
                  <a:pt x="38862" y="51815"/>
                </a:lnTo>
                <a:close/>
              </a:path>
              <a:path w="78105" h="1297304">
                <a:moveTo>
                  <a:pt x="51816" y="51815"/>
                </a:moveTo>
                <a:lnTo>
                  <a:pt x="38862" y="51815"/>
                </a:lnTo>
                <a:lnTo>
                  <a:pt x="51816" y="60451"/>
                </a:lnTo>
                <a:lnTo>
                  <a:pt x="51816" y="518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980438" y="6361176"/>
            <a:ext cx="216407" cy="77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157983" y="5042153"/>
            <a:ext cx="78105" cy="1369060"/>
          </a:xfrm>
          <a:custGeom>
            <a:avLst/>
            <a:gdLst/>
            <a:ahLst/>
            <a:cxnLst/>
            <a:rect l="l" t="t" r="r" b="b"/>
            <a:pathLst>
              <a:path w="78105" h="1369060">
                <a:moveTo>
                  <a:pt x="38862" y="51816"/>
                </a:moveTo>
                <a:lnTo>
                  <a:pt x="25908" y="60452"/>
                </a:lnTo>
                <a:lnTo>
                  <a:pt x="25908" y="1368552"/>
                </a:lnTo>
                <a:lnTo>
                  <a:pt x="51816" y="1368552"/>
                </a:lnTo>
                <a:lnTo>
                  <a:pt x="51816" y="60452"/>
                </a:lnTo>
                <a:lnTo>
                  <a:pt x="38862" y="51816"/>
                </a:lnTo>
                <a:close/>
              </a:path>
              <a:path w="78105" h="1369060">
                <a:moveTo>
                  <a:pt x="38862" y="0"/>
                </a:moveTo>
                <a:lnTo>
                  <a:pt x="0" y="77724"/>
                </a:lnTo>
                <a:lnTo>
                  <a:pt x="25907" y="60452"/>
                </a:lnTo>
                <a:lnTo>
                  <a:pt x="25908" y="51816"/>
                </a:lnTo>
                <a:lnTo>
                  <a:pt x="64769" y="51816"/>
                </a:lnTo>
                <a:lnTo>
                  <a:pt x="38862" y="0"/>
                </a:lnTo>
                <a:close/>
              </a:path>
              <a:path w="78105" h="1369060">
                <a:moveTo>
                  <a:pt x="64769" y="51816"/>
                </a:moveTo>
                <a:lnTo>
                  <a:pt x="51816" y="51816"/>
                </a:lnTo>
                <a:lnTo>
                  <a:pt x="51816" y="60452"/>
                </a:lnTo>
                <a:lnTo>
                  <a:pt x="77724" y="77724"/>
                </a:lnTo>
                <a:lnTo>
                  <a:pt x="64769" y="51816"/>
                </a:lnTo>
                <a:close/>
              </a:path>
              <a:path w="78105" h="1369060">
                <a:moveTo>
                  <a:pt x="38862" y="51816"/>
                </a:moveTo>
                <a:lnTo>
                  <a:pt x="25908" y="51816"/>
                </a:lnTo>
                <a:lnTo>
                  <a:pt x="25908" y="60452"/>
                </a:lnTo>
                <a:lnTo>
                  <a:pt x="38862" y="51816"/>
                </a:lnTo>
                <a:close/>
              </a:path>
              <a:path w="78105" h="1369060">
                <a:moveTo>
                  <a:pt x="51816" y="51816"/>
                </a:moveTo>
                <a:lnTo>
                  <a:pt x="38862" y="51816"/>
                </a:lnTo>
                <a:lnTo>
                  <a:pt x="51816" y="60452"/>
                </a:lnTo>
                <a:lnTo>
                  <a:pt x="51816" y="518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687067" y="6382510"/>
            <a:ext cx="4756785" cy="457200"/>
          </a:xfrm>
          <a:custGeom>
            <a:avLst/>
            <a:gdLst/>
            <a:ahLst/>
            <a:cxnLst/>
            <a:rect l="l" t="t" r="r" b="b"/>
            <a:pathLst>
              <a:path w="4756785" h="457200">
                <a:moveTo>
                  <a:pt x="0" y="457200"/>
                </a:moveTo>
                <a:lnTo>
                  <a:pt x="4756404" y="457200"/>
                </a:lnTo>
                <a:lnTo>
                  <a:pt x="475640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1766442" y="6394805"/>
            <a:ext cx="46043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latin typeface="微软雅黑"/>
                <a:cs typeface="微软雅黑"/>
              </a:rPr>
              <a:t>工作集</a:t>
            </a:r>
            <a:r>
              <a:rPr dirty="0" sz="2400" b="1">
                <a:latin typeface="微软雅黑"/>
                <a:cs typeface="微软雅黑"/>
              </a:rPr>
              <a:t>的大小</a:t>
            </a:r>
            <a:r>
              <a:rPr dirty="0" sz="2400" spc="5" b="1">
                <a:latin typeface="微软雅黑"/>
                <a:cs typeface="微软雅黑"/>
              </a:rPr>
              <a:t>会</a:t>
            </a:r>
            <a:r>
              <a:rPr dirty="0" sz="2400" b="1">
                <a:latin typeface="微软雅黑"/>
                <a:cs typeface="微软雅黑"/>
              </a:rPr>
              <a:t>随着命</a:t>
            </a:r>
            <a:r>
              <a:rPr dirty="0" sz="2400" spc="5" b="1">
                <a:latin typeface="微软雅黑"/>
                <a:cs typeface="微软雅黑"/>
              </a:rPr>
              <a:t>中</a:t>
            </a:r>
            <a:r>
              <a:rPr dirty="0" sz="2400" b="1">
                <a:latin typeface="微软雅黑"/>
                <a:cs typeface="微软雅黑"/>
              </a:rPr>
              <a:t>率而调整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495" y="405384"/>
            <a:ext cx="8022335" cy="5916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3736" y="5943600"/>
            <a:ext cx="1443227" cy="370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1836" y="5981700"/>
            <a:ext cx="1443227" cy="370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1459" y="6021323"/>
            <a:ext cx="1440180" cy="367665"/>
          </a:xfrm>
          <a:custGeom>
            <a:avLst/>
            <a:gdLst/>
            <a:ahLst/>
            <a:cxnLst/>
            <a:rect l="l" t="t" r="r" b="b"/>
            <a:pathLst>
              <a:path w="1440180" h="367664">
                <a:moveTo>
                  <a:pt x="0" y="367283"/>
                </a:moveTo>
                <a:lnTo>
                  <a:pt x="1440180" y="367283"/>
                </a:lnTo>
                <a:lnTo>
                  <a:pt x="1440180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6104" y="858774"/>
            <a:ext cx="36518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Cleaning</a:t>
            </a:r>
            <a:r>
              <a:rPr dirty="0" spc="-70"/>
              <a:t> </a:t>
            </a:r>
            <a:r>
              <a:rPr dirty="0"/>
              <a:t>Policy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0467" y="2612100"/>
            <a:ext cx="7209155" cy="20497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Demand</a:t>
            </a:r>
            <a:r>
              <a:rPr dirty="0" sz="2400" spc="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cleaning</a:t>
            </a:r>
            <a:endParaRPr sz="2400">
              <a:latin typeface="Candara"/>
              <a:cs typeface="Candara"/>
            </a:endParaRPr>
          </a:p>
          <a:p>
            <a:pPr lvl="1" marL="588645" indent="-273050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a page is written out only when it has been selected</a:t>
            </a:r>
            <a:r>
              <a:rPr dirty="0" sz="2200" spc="4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for</a:t>
            </a:r>
            <a:endParaRPr sz="2200">
              <a:latin typeface="Candara"/>
              <a:cs typeface="Candara"/>
            </a:endParaRPr>
          </a:p>
          <a:p>
            <a:pPr marL="588645">
              <a:lnSpc>
                <a:spcPct val="100000"/>
              </a:lnSpc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replacement</a:t>
            </a:r>
            <a:endParaRPr sz="22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5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Precleaning</a:t>
            </a:r>
            <a:endParaRPr sz="2400">
              <a:latin typeface="Candara"/>
              <a:cs typeface="Candara"/>
            </a:endParaRPr>
          </a:p>
          <a:p>
            <a:pPr lvl="1" marL="588645" indent="-273050">
              <a:lnSpc>
                <a:spcPct val="100000"/>
              </a:lnSpc>
              <a:spcBef>
                <a:spcPts val="54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pages </a:t>
            </a:r>
            <a:r>
              <a:rPr dirty="0" sz="2200" spc="-10" b="1">
                <a:solidFill>
                  <a:srgbClr val="073D86"/>
                </a:solidFill>
                <a:latin typeface="Candara"/>
                <a:cs typeface="Candara"/>
              </a:rPr>
              <a:t>are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written out </a:t>
            </a:r>
            <a:r>
              <a:rPr dirty="0" sz="2200" b="1">
                <a:solidFill>
                  <a:srgbClr val="073D86"/>
                </a:solidFill>
                <a:latin typeface="Candara"/>
                <a:cs typeface="Candara"/>
              </a:rPr>
              <a:t>in</a:t>
            </a:r>
            <a:r>
              <a:rPr dirty="0" sz="2200" spc="20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2200" spc="-5" b="1">
                <a:solidFill>
                  <a:srgbClr val="073D86"/>
                </a:solidFill>
                <a:latin typeface="Candara"/>
                <a:cs typeface="Candara"/>
              </a:rPr>
              <a:t>batches</a:t>
            </a:r>
            <a:endParaRPr sz="22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费翔林</dc:creator>
  <dc:title>CH4 存储管理</dc:title>
  <dcterms:created xsi:type="dcterms:W3CDTF">2019-09-12T16:04:04Z</dcterms:created>
  <dcterms:modified xsi:type="dcterms:W3CDTF">2019-09-12T16:04:04Z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2019-09-12T00:00:00Z</vt:filetime>
  </property>
</Properties>
</file>