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8759" y="1585671"/>
            <a:ext cx="6126480" cy="1713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28827" y="1162811"/>
            <a:ext cx="7930896" cy="5506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8962" y="871474"/>
            <a:ext cx="338607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65" y="2396185"/>
            <a:ext cx="8350884" cy="397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7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8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9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0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2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3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5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5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1.png"/><Relationship Id="rId4" Type="http://schemas.openxmlformats.org/officeDocument/2006/relationships/image" Target="../media/image5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300" y="1585671"/>
            <a:ext cx="6123940" cy="17138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  <a:latin typeface="华文新魏"/>
                <a:cs typeface="华文新魏"/>
              </a:rPr>
              <a:t>计算机与操作系统</a:t>
            </a:r>
            <a:endParaRPr sz="60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2216150" algn="l"/>
              </a:tabLst>
            </a:pPr>
            <a:r>
              <a:rPr dirty="0" sz="5000">
                <a:solidFill>
                  <a:srgbClr val="FFFFFF"/>
                </a:solidFill>
                <a:latin typeface="华文新魏"/>
                <a:cs typeface="华文新魏"/>
              </a:rPr>
              <a:t>第九讲	设备管理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1414" y="4440123"/>
            <a:ext cx="32829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dirty="0" sz="3200" spc="20" b="1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dirty="0" sz="3200" spc="-15" b="1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16:00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045" y="871474"/>
            <a:ext cx="30727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</a:t>
            </a: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 spc="5"/>
              <a:t>控制</a:t>
            </a:r>
            <a:r>
              <a:rPr dirty="0"/>
              <a:t>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242935"/>
            <a:ext cx="7974330" cy="410972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程序控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24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(轮询方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endParaRPr sz="2400">
              <a:latin typeface="Microsoft JhengHei"/>
              <a:cs typeface="Microsoft JhengHei"/>
            </a:endParaRPr>
          </a:p>
          <a:p>
            <a:pPr lvl="1" marL="588645" marR="513715" indent="-273050">
              <a:lnSpc>
                <a:spcPct val="100000"/>
              </a:lnSpc>
              <a:spcBef>
                <a:spcPts val="2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器代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给</a:t>
            </a:r>
            <a:r>
              <a:rPr dirty="0" sz="2000" spc="-45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模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发送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000" spc="-45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命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，该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程进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忙式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待 </a:t>
            </a:r>
            <a:r>
              <a:rPr dirty="0" sz="2000" spc="-110" b="1">
                <a:solidFill>
                  <a:srgbClr val="073D86"/>
                </a:solidFill>
                <a:latin typeface="Microsoft JhengHei"/>
                <a:cs typeface="Microsoft JhengHei"/>
              </a:rPr>
              <a:t>(busy-waiting)，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完成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然后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才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继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续操作</a:t>
            </a:r>
            <a:endParaRPr sz="20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2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中断驱</a:t>
            </a:r>
            <a:r>
              <a:rPr dirty="0" sz="2400" spc="550" b="1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dirty="0" sz="2400" spc="-45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endParaRPr sz="24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2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器代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0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向</a:t>
            </a:r>
            <a:r>
              <a:rPr dirty="0" sz="2000" spc="-45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模块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出一</a:t>
            </a:r>
            <a:r>
              <a:rPr dirty="0" sz="20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000" spc="-45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命令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然后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继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续执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后续指 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令，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000" spc="-45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模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完成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工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作后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被该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模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块中断</a:t>
            </a:r>
            <a:endParaRPr sz="2000">
              <a:latin typeface="Microsoft JhengHei"/>
              <a:cs typeface="Microsoft JhengHei"/>
            </a:endParaRPr>
          </a:p>
          <a:p>
            <a:pPr lvl="1" marL="588645" marR="133350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如果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该进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不需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000" spc="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000" spc="-45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成，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则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后续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指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令可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仍是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该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的 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指令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，否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则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，该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程在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这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个中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上挂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，处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器执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其他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工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endParaRPr sz="20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2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直接存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储器访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问</a:t>
            </a:r>
            <a:r>
              <a:rPr dirty="0" sz="2400" spc="-65" b="1">
                <a:solidFill>
                  <a:srgbClr val="073D86"/>
                </a:solidFill>
                <a:latin typeface="Microsoft JhengHei"/>
                <a:cs typeface="Microsoft JhengHei"/>
              </a:rPr>
              <a:t>(DMA)</a:t>
            </a:r>
            <a:endParaRPr sz="2400">
              <a:latin typeface="Microsoft JhengHei"/>
              <a:cs typeface="Microsoft JhengHei"/>
            </a:endParaRPr>
          </a:p>
          <a:p>
            <a:pPr lvl="1" marL="588645" marR="42545" indent="-273050">
              <a:lnSpc>
                <a:spcPct val="100000"/>
              </a:lnSpc>
              <a:spcBef>
                <a:spcPts val="2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2000" spc="-95" b="1">
                <a:solidFill>
                  <a:srgbClr val="073D86"/>
                </a:solidFill>
                <a:latin typeface="Microsoft JhengHei"/>
                <a:cs typeface="Microsoft JhengHei"/>
              </a:rPr>
              <a:t>DM</a:t>
            </a:r>
            <a:r>
              <a:rPr dirty="0" sz="2000" spc="-80" b="1">
                <a:solidFill>
                  <a:srgbClr val="073D86"/>
                </a:solidFill>
                <a:latin typeface="Microsoft JhengHei"/>
                <a:cs typeface="Microsoft JhengHei"/>
              </a:rPr>
              <a:t>A</a:t>
            </a:r>
            <a:r>
              <a:rPr dirty="0" sz="2000" spc="5" b="1">
                <a:solidFill>
                  <a:srgbClr val="073D86"/>
                </a:solidFill>
                <a:latin typeface="Microsoft JhengHei"/>
                <a:cs typeface="Microsoft JhengHei"/>
              </a:rPr>
              <a:t>模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000" spc="5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dirty="0" sz="2000" spc="-20" b="1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dirty="0" sz="2000" spc="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000" spc="-70" b="1">
                <a:solidFill>
                  <a:srgbClr val="073D86"/>
                </a:solidFill>
                <a:latin typeface="Microsoft JhengHei"/>
                <a:cs typeface="Microsoft JhengHei"/>
              </a:rPr>
              <a:t>I</a:t>
            </a:r>
            <a:r>
              <a:rPr dirty="0" sz="2000" spc="-114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000" spc="40" b="1">
                <a:solidFill>
                  <a:srgbClr val="073D86"/>
                </a:solidFill>
                <a:latin typeface="Microsoft JhengHei"/>
                <a:cs typeface="Microsoft JhengHei"/>
              </a:rPr>
              <a:t>O</a:t>
            </a:r>
            <a:r>
              <a:rPr dirty="0" sz="20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模</a:t>
            </a:r>
            <a:r>
              <a:rPr dirty="0" sz="2000" spc="5" b="1">
                <a:solidFill>
                  <a:srgbClr val="073D86"/>
                </a:solidFill>
                <a:latin typeface="Microsoft JhengHei"/>
                <a:cs typeface="Microsoft JhengHei"/>
              </a:rPr>
              <a:t>块之</a:t>
            </a:r>
            <a:r>
              <a:rPr dirty="0" sz="2000" spc="-20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0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的数</a:t>
            </a:r>
            <a:r>
              <a:rPr dirty="0" sz="2000" spc="-20" b="1">
                <a:solidFill>
                  <a:srgbClr val="073D86"/>
                </a:solidFill>
                <a:latin typeface="Microsoft JhengHei"/>
                <a:cs typeface="Microsoft JhengHei"/>
              </a:rPr>
              <a:t>据</a:t>
            </a:r>
            <a:r>
              <a:rPr dirty="0" sz="2000" spc="5" b="1">
                <a:solidFill>
                  <a:srgbClr val="073D86"/>
                </a:solidFill>
                <a:latin typeface="Microsoft JhengHei"/>
                <a:cs typeface="Microsoft JhengHei"/>
              </a:rPr>
              <a:t>交换</a:t>
            </a:r>
            <a:r>
              <a:rPr dirty="0" sz="2000" spc="-20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000" spc="5" b="1">
                <a:solidFill>
                  <a:srgbClr val="073D86"/>
                </a:solidFill>
                <a:latin typeface="Microsoft JhengHei"/>
                <a:cs typeface="Microsoft JhengHei"/>
              </a:rPr>
              <a:t>为传</a:t>
            </a:r>
            <a:r>
              <a:rPr dirty="0" sz="2000" spc="-20" b="1">
                <a:solidFill>
                  <a:srgbClr val="073D86"/>
                </a:solidFill>
                <a:latin typeface="Microsoft JhengHei"/>
                <a:cs typeface="Microsoft JhengHei"/>
              </a:rPr>
              <a:t>送</a:t>
            </a:r>
            <a:r>
              <a:rPr dirty="0" sz="2000" spc="5" b="1">
                <a:solidFill>
                  <a:srgbClr val="073D86"/>
                </a:solidFill>
                <a:latin typeface="Microsoft JhengHei"/>
                <a:cs typeface="Microsoft JhengHei"/>
              </a:rPr>
              <a:t>一块数 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据，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给</a:t>
            </a:r>
            <a:r>
              <a:rPr dirty="0" sz="2000" spc="-95" b="1">
                <a:solidFill>
                  <a:srgbClr val="073D86"/>
                </a:solidFill>
                <a:latin typeface="Microsoft JhengHei"/>
                <a:cs typeface="Microsoft JhengHei"/>
              </a:rPr>
              <a:t>DMA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模块发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请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求，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只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有当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整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个数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据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块传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送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结束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后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，  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器才</a:t>
            </a:r>
            <a:r>
              <a:rPr dirty="0" sz="20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889762"/>
            <a:ext cx="13614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DMA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285869"/>
            <a:ext cx="8124190" cy="448881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替</a:t>
            </a:r>
            <a:r>
              <a:rPr dirty="0" sz="2400" spc="575" b="1">
                <a:solidFill>
                  <a:srgbClr val="073D86"/>
                </a:solidFill>
                <a:latin typeface="Microsoft JhengHei"/>
                <a:cs typeface="Microsoft JhengHei"/>
              </a:rPr>
              <a:t>代</a:t>
            </a:r>
            <a:r>
              <a:rPr dirty="0" sz="2400" spc="-40" b="1">
                <a:solidFill>
                  <a:srgbClr val="073D86"/>
                </a:solidFill>
                <a:latin typeface="Microsoft JhengHei"/>
                <a:cs typeface="Microsoft JhengHei"/>
              </a:rPr>
              <a:t>CPU,</a:t>
            </a:r>
            <a:r>
              <a:rPr dirty="0" sz="2400" spc="-2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105" b="1">
                <a:solidFill>
                  <a:srgbClr val="073D86"/>
                </a:solidFill>
                <a:latin typeface="Microsoft JhengHei"/>
                <a:cs typeface="Microsoft JhengHei"/>
              </a:rPr>
              <a:t>DMA</a:t>
            </a:r>
            <a:r>
              <a:rPr dirty="0" sz="2400" spc="-2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控制内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存与磁盘之间数据传输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周期窃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取是指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利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400" spc="-75" b="1">
                <a:solidFill>
                  <a:srgbClr val="073D86"/>
                </a:solidFill>
                <a:latin typeface="Microsoft JhengHei"/>
                <a:cs typeface="Microsoft JhengHei"/>
              </a:rPr>
              <a:t>CPU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不访问存储器的那些周期来实现</a:t>
            </a:r>
            <a:endParaRPr sz="2400">
              <a:latin typeface="Microsoft JhengHei"/>
              <a:cs typeface="Microsoft JhengHei"/>
            </a:endParaRPr>
          </a:p>
          <a:p>
            <a:pPr marL="285115" marR="5080">
              <a:lnSpc>
                <a:spcPct val="100000"/>
              </a:lnSpc>
            </a:pPr>
            <a:r>
              <a:rPr dirty="0" sz="2400" spc="-95" b="1">
                <a:solidFill>
                  <a:srgbClr val="073D86"/>
                </a:solidFill>
                <a:latin typeface="Microsoft JhengHei"/>
                <a:cs typeface="Microsoft JhengHei"/>
              </a:rPr>
              <a:t>D</a:t>
            </a:r>
            <a:r>
              <a:rPr dirty="0" sz="2400" spc="-95" b="1">
                <a:solidFill>
                  <a:srgbClr val="073D86"/>
                </a:solidFill>
                <a:latin typeface="Microsoft JhengHei"/>
                <a:cs typeface="Microsoft JhengHei"/>
              </a:rPr>
              <a:t>M</a:t>
            </a:r>
            <a:r>
              <a:rPr dirty="0" sz="2400" spc="-120" b="1">
                <a:solidFill>
                  <a:srgbClr val="073D86"/>
                </a:solidFill>
                <a:latin typeface="Microsoft JhengHei"/>
                <a:cs typeface="Microsoft JhengHei"/>
              </a:rPr>
              <a:t>A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作，此时</a:t>
            </a:r>
            <a:r>
              <a:rPr dirty="0" sz="2400" spc="-120" b="1">
                <a:solidFill>
                  <a:srgbClr val="073D86"/>
                </a:solidFill>
                <a:latin typeface="Microsoft JhengHei"/>
                <a:cs typeface="Microsoft JhengHei"/>
              </a:rPr>
              <a:t>DM</a:t>
            </a:r>
            <a:r>
              <a:rPr dirty="0" sz="2400" spc="-85" b="1">
                <a:solidFill>
                  <a:srgbClr val="073D86"/>
                </a:solidFill>
                <a:latin typeface="Microsoft JhengHei"/>
                <a:cs typeface="Microsoft JhengHei"/>
              </a:rPr>
              <a:t>A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可以使用总线而不用通知</a:t>
            </a:r>
            <a:r>
              <a:rPr dirty="0" sz="2400" spc="-120" b="1">
                <a:solidFill>
                  <a:srgbClr val="073D86"/>
                </a:solidFill>
                <a:latin typeface="Microsoft JhengHei"/>
                <a:cs typeface="Microsoft JhengHei"/>
              </a:rPr>
              <a:t>C</a:t>
            </a:r>
            <a:r>
              <a:rPr dirty="0" sz="2400" spc="-120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也不会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妨碍</a:t>
            </a:r>
            <a:r>
              <a:rPr dirty="0" sz="2400" spc="-75" b="1">
                <a:solidFill>
                  <a:srgbClr val="073D86"/>
                </a:solidFill>
                <a:latin typeface="Microsoft JhengHei"/>
                <a:cs typeface="Microsoft JhengHei"/>
              </a:rPr>
              <a:t>CPU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的工作</a:t>
            </a:r>
            <a:endParaRPr sz="2400">
              <a:latin typeface="Microsoft JhengHei"/>
              <a:cs typeface="Microsoft JhengHei"/>
            </a:endParaRPr>
          </a:p>
          <a:p>
            <a:pPr lvl="1" marL="588645" marR="14478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周期挪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用并不减</a:t>
            </a:r>
            <a:r>
              <a:rPr dirty="0" sz="2400" spc="560" b="1">
                <a:solidFill>
                  <a:srgbClr val="073D86"/>
                </a:solidFill>
                <a:latin typeface="Microsoft JhengHei"/>
                <a:cs typeface="Microsoft JhengHei"/>
              </a:rPr>
              <a:t>慢</a:t>
            </a:r>
            <a:r>
              <a:rPr dirty="0" sz="2400" spc="-30" b="1">
                <a:solidFill>
                  <a:srgbClr val="073D86"/>
                </a:solidFill>
                <a:latin typeface="Microsoft JhengHei"/>
                <a:cs typeface="Microsoft JhengHei"/>
              </a:rPr>
              <a:t>C</a:t>
            </a:r>
            <a:r>
              <a:rPr dirty="0" sz="2400" spc="-190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的操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作，但可能需要复杂的时序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电路，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而且数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据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传送过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是不连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续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的和不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规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则的</a:t>
            </a:r>
            <a:endParaRPr sz="2400">
              <a:latin typeface="Microsoft JhengHei"/>
              <a:cs typeface="Microsoft JhengHei"/>
            </a:endParaRPr>
          </a:p>
          <a:p>
            <a:pPr algn="just" lvl="1" marL="588645" marR="26034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在这种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方法中，每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4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设备发出</a:t>
            </a:r>
            <a:r>
              <a:rPr dirty="0" sz="2400" spc="-110" b="1">
                <a:solidFill>
                  <a:srgbClr val="073D86"/>
                </a:solidFill>
                <a:latin typeface="Microsoft JhengHei"/>
                <a:cs typeface="Microsoft JhengHei"/>
              </a:rPr>
              <a:t>DMA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请求时</a:t>
            </a:r>
            <a:r>
              <a:rPr dirty="0" sz="2400" spc="-40" b="1">
                <a:solidFill>
                  <a:srgbClr val="073D86"/>
                </a:solidFill>
                <a:latin typeface="Microsoft JhengHei"/>
                <a:cs typeface="Microsoft JhengHei"/>
              </a:rPr>
              <a:t>，I/O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设备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便挪用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dirty="0" sz="2400" spc="560" b="1">
                <a:solidFill>
                  <a:srgbClr val="073D86"/>
                </a:solidFill>
                <a:latin typeface="Microsoft JhengHei"/>
                <a:cs typeface="Microsoft JhengHei"/>
              </a:rPr>
              <a:t>窃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取总线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占用权一个或几个主存周期，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而</a:t>
            </a:r>
            <a:r>
              <a:rPr dirty="0" sz="2400" spc="-90" b="1">
                <a:solidFill>
                  <a:srgbClr val="073D86"/>
                </a:solidFill>
                <a:latin typeface="Microsoft JhengHei"/>
                <a:cs typeface="Microsoft JhengHei"/>
              </a:rPr>
              <a:t>DMA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不请求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400" spc="-55" b="1">
                <a:solidFill>
                  <a:srgbClr val="073D86"/>
                </a:solidFill>
                <a:latin typeface="Microsoft JhengHei"/>
                <a:cs typeface="Microsoft JhengHei"/>
              </a:rPr>
              <a:t>，CPU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仍继续访问主存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不发生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不保存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上下文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596900"/>
            <a:ext cx="13614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DMA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38835" y="1576780"/>
            <a:ext cx="5897521" cy="5162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67181" y="2242835"/>
            <a:ext cx="1357630" cy="630555"/>
          </a:xfrm>
          <a:prstGeom prst="rect">
            <a:avLst/>
          </a:prstGeom>
          <a:solidFill>
            <a:srgbClr val="FFFFFF"/>
          </a:solidFill>
          <a:ln w="20515">
            <a:solidFill>
              <a:srgbClr val="000000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919"/>
              </a:spcBef>
            </a:pPr>
            <a:r>
              <a:rPr dirty="0" sz="2150">
                <a:latin typeface="宋体"/>
                <a:cs typeface="宋体"/>
              </a:rPr>
              <a:t>数据计数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5040" y="3115055"/>
            <a:ext cx="1454150" cy="630555"/>
          </a:xfrm>
          <a:prstGeom prst="rect">
            <a:avLst/>
          </a:prstGeom>
          <a:ln w="20515">
            <a:solidFill>
              <a:srgbClr val="000000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919"/>
              </a:spcBef>
            </a:pPr>
            <a:r>
              <a:rPr dirty="0" sz="2150">
                <a:latin typeface="宋体"/>
                <a:cs typeface="宋体"/>
              </a:rPr>
              <a:t>数据寄存器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5040" y="3938895"/>
            <a:ext cx="1454150" cy="630555"/>
          </a:xfrm>
          <a:prstGeom prst="rect">
            <a:avLst/>
          </a:prstGeom>
          <a:ln w="20515">
            <a:solidFill>
              <a:srgbClr val="000000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919"/>
              </a:spcBef>
            </a:pPr>
            <a:r>
              <a:rPr dirty="0" sz="2150">
                <a:latin typeface="宋体"/>
                <a:cs typeface="宋体"/>
              </a:rPr>
              <a:t>地址寄存器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7181" y="4774838"/>
            <a:ext cx="1357630" cy="1490345"/>
          </a:xfrm>
          <a:prstGeom prst="rect">
            <a:avLst/>
          </a:prstGeom>
          <a:ln w="2051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</a:pPr>
            <a:r>
              <a:rPr dirty="0" sz="2150">
                <a:latin typeface="宋体"/>
                <a:cs typeface="宋体"/>
              </a:rPr>
              <a:t>控制逻辑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6843" y="3163504"/>
            <a:ext cx="1357630" cy="4851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0" rIns="0" bIns="0" rtlCol="0" vert="horz">
            <a:spAutoFit/>
          </a:bodyPr>
          <a:lstStyle/>
          <a:p>
            <a:pPr marL="267970">
              <a:lnSpc>
                <a:spcPct val="100000"/>
              </a:lnSpc>
              <a:spcBef>
                <a:spcPts val="350"/>
              </a:spcBef>
            </a:pPr>
            <a:r>
              <a:rPr dirty="0" sz="2150">
                <a:latin typeface="宋体"/>
                <a:cs typeface="宋体"/>
              </a:rPr>
              <a:t>数据线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6843" y="4156933"/>
            <a:ext cx="1357630" cy="4851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0" rIns="0" bIns="0" rtlCol="0" vert="horz">
            <a:spAutoFit/>
          </a:bodyPr>
          <a:lstStyle/>
          <a:p>
            <a:pPr marL="267970">
              <a:lnSpc>
                <a:spcPct val="100000"/>
              </a:lnSpc>
              <a:spcBef>
                <a:spcPts val="350"/>
              </a:spcBef>
            </a:pPr>
            <a:r>
              <a:rPr dirty="0" sz="2150">
                <a:latin typeface="宋体"/>
                <a:cs typeface="宋体"/>
              </a:rPr>
              <a:t>地址线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023" y="4908081"/>
            <a:ext cx="1520825" cy="2660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17500">
              <a:lnSpc>
                <a:spcPts val="1980"/>
              </a:lnSpc>
            </a:pPr>
            <a:r>
              <a:rPr dirty="0" sz="2150">
                <a:latin typeface="Times New Roman"/>
                <a:cs typeface="Times New Roman"/>
              </a:rPr>
              <a:t>DMA</a:t>
            </a:r>
            <a:r>
              <a:rPr dirty="0" sz="2150">
                <a:latin typeface="宋体"/>
                <a:cs typeface="宋体"/>
              </a:rPr>
              <a:t>请求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2840" y="5173628"/>
            <a:ext cx="2157095" cy="2444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29005">
              <a:lnSpc>
                <a:spcPts val="1925"/>
              </a:lnSpc>
            </a:pPr>
            <a:r>
              <a:rPr dirty="0" sz="2150">
                <a:latin typeface="Times New Roman"/>
                <a:cs typeface="Times New Roman"/>
              </a:rPr>
              <a:t>DMA</a:t>
            </a:r>
            <a:r>
              <a:rPr dirty="0" sz="2150">
                <a:latin typeface="宋体"/>
                <a:cs typeface="宋体"/>
              </a:rPr>
              <a:t>确认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9023" y="5417925"/>
            <a:ext cx="1520825" cy="2171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19480">
              <a:lnSpc>
                <a:spcPts val="1710"/>
              </a:lnSpc>
            </a:pPr>
            <a:r>
              <a:rPr dirty="0" sz="2150">
                <a:latin typeface="宋体"/>
                <a:cs typeface="宋体"/>
              </a:rPr>
              <a:t>中断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0847" y="5877285"/>
            <a:ext cx="1503045" cy="244475"/>
          </a:xfrm>
          <a:custGeom>
            <a:avLst/>
            <a:gdLst/>
            <a:ahLst/>
            <a:cxnLst/>
            <a:rect l="l" t="t" r="r" b="b"/>
            <a:pathLst>
              <a:path w="1503045" h="244475">
                <a:moveTo>
                  <a:pt x="0" y="244296"/>
                </a:moveTo>
                <a:lnTo>
                  <a:pt x="1502592" y="244296"/>
                </a:lnTo>
                <a:lnTo>
                  <a:pt x="1502592" y="0"/>
                </a:lnTo>
                <a:lnTo>
                  <a:pt x="0" y="0"/>
                </a:lnTo>
                <a:lnTo>
                  <a:pt x="0" y="244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39690" y="5545908"/>
            <a:ext cx="299085" cy="59626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 marR="5080">
              <a:lnSpc>
                <a:spcPct val="73900"/>
              </a:lnSpc>
              <a:spcBef>
                <a:spcPts val="775"/>
              </a:spcBef>
            </a:pPr>
            <a:r>
              <a:rPr dirty="0" sz="2150">
                <a:latin typeface="宋体"/>
                <a:cs typeface="宋体"/>
              </a:rPr>
              <a:t>读 写</a:t>
            </a:r>
            <a:endParaRPr sz="2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842263"/>
            <a:ext cx="13614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DMA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7018" y="1808227"/>
            <a:ext cx="7505687" cy="476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78332" y="2180320"/>
            <a:ext cx="1633855" cy="2628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91795">
              <a:lnSpc>
                <a:spcPts val="1820"/>
              </a:lnSpc>
            </a:pPr>
            <a:r>
              <a:rPr dirty="0" sz="1650" spc="20">
                <a:latin typeface="宋体"/>
                <a:cs typeface="宋体"/>
              </a:rPr>
              <a:t>指令周期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8332" y="1804925"/>
            <a:ext cx="1503680" cy="150495"/>
          </a:xfrm>
          <a:custGeom>
            <a:avLst/>
            <a:gdLst/>
            <a:ahLst/>
            <a:cxnLst/>
            <a:rect l="l" t="t" r="r" b="b"/>
            <a:pathLst>
              <a:path w="1503679" h="150494">
                <a:moveTo>
                  <a:pt x="0" y="150165"/>
                </a:moveTo>
                <a:lnTo>
                  <a:pt x="1503275" y="150165"/>
                </a:lnTo>
                <a:lnTo>
                  <a:pt x="1503275" y="0"/>
                </a:lnTo>
                <a:lnTo>
                  <a:pt x="0" y="0"/>
                </a:lnTo>
                <a:lnTo>
                  <a:pt x="0" y="1501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05215" y="1713549"/>
            <a:ext cx="45021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20">
                <a:latin typeface="宋体"/>
                <a:cs typeface="宋体"/>
              </a:rPr>
              <a:t>时间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6223" y="2780943"/>
            <a:ext cx="1009650" cy="5632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292100" marR="179705" indent="-106680">
              <a:lnSpc>
                <a:spcPts val="1830"/>
              </a:lnSpc>
              <a:spcBef>
                <a:spcPts val="295"/>
              </a:spcBef>
            </a:pPr>
            <a:r>
              <a:rPr dirty="0" sz="1650" spc="15">
                <a:latin typeface="宋体"/>
                <a:cs typeface="宋体"/>
              </a:rPr>
              <a:t>处理器 </a:t>
            </a:r>
            <a:r>
              <a:rPr dirty="0" sz="1650" spc="20">
                <a:latin typeface="宋体"/>
                <a:cs typeface="宋体"/>
              </a:rPr>
              <a:t>周期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2576" y="2780943"/>
            <a:ext cx="1009650" cy="5632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292100" marR="179070" indent="-106680">
              <a:lnSpc>
                <a:spcPts val="1830"/>
              </a:lnSpc>
              <a:spcBef>
                <a:spcPts val="295"/>
              </a:spcBef>
            </a:pPr>
            <a:r>
              <a:rPr dirty="0" sz="1650" spc="15">
                <a:latin typeface="宋体"/>
                <a:cs typeface="宋体"/>
              </a:rPr>
              <a:t>处理器 </a:t>
            </a:r>
            <a:r>
              <a:rPr dirty="0" sz="1650" spc="20">
                <a:latin typeface="宋体"/>
                <a:cs typeface="宋体"/>
              </a:rPr>
              <a:t>周期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1344" y="2780943"/>
            <a:ext cx="1009650" cy="5632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292100" marR="178435" indent="-106680">
              <a:lnSpc>
                <a:spcPts val="1830"/>
              </a:lnSpc>
              <a:spcBef>
                <a:spcPts val="295"/>
              </a:spcBef>
            </a:pPr>
            <a:r>
              <a:rPr dirty="0" sz="1650" spc="15">
                <a:latin typeface="宋体"/>
                <a:cs typeface="宋体"/>
              </a:rPr>
              <a:t>处理器 </a:t>
            </a:r>
            <a:r>
              <a:rPr dirty="0" sz="1650" spc="20">
                <a:latin typeface="宋体"/>
                <a:cs typeface="宋体"/>
              </a:rPr>
              <a:t>周期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937" y="2780943"/>
            <a:ext cx="1009650" cy="5632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292100" marR="178435" indent="-106680">
              <a:lnSpc>
                <a:spcPts val="1830"/>
              </a:lnSpc>
              <a:spcBef>
                <a:spcPts val="295"/>
              </a:spcBef>
            </a:pPr>
            <a:r>
              <a:rPr dirty="0" sz="1650" spc="15">
                <a:latin typeface="宋体"/>
                <a:cs typeface="宋体"/>
              </a:rPr>
              <a:t>处理器 </a:t>
            </a:r>
            <a:r>
              <a:rPr dirty="0" sz="1650" spc="20">
                <a:latin typeface="宋体"/>
                <a:cs typeface="宋体"/>
              </a:rPr>
              <a:t>周期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2838" y="2762137"/>
            <a:ext cx="1009650" cy="5632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292100" marR="179070" indent="-106680">
              <a:lnSpc>
                <a:spcPts val="1830"/>
              </a:lnSpc>
              <a:spcBef>
                <a:spcPts val="295"/>
              </a:spcBef>
            </a:pPr>
            <a:r>
              <a:rPr dirty="0" sz="1650" spc="15">
                <a:latin typeface="宋体"/>
                <a:cs typeface="宋体"/>
              </a:rPr>
              <a:t>处理器 </a:t>
            </a:r>
            <a:r>
              <a:rPr dirty="0" sz="1650" spc="20">
                <a:latin typeface="宋体"/>
                <a:cs typeface="宋体"/>
              </a:rPr>
              <a:t>周期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0470" y="2762137"/>
            <a:ext cx="1009650" cy="5632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292100" marR="179070" indent="-106680">
              <a:lnSpc>
                <a:spcPts val="1830"/>
              </a:lnSpc>
              <a:spcBef>
                <a:spcPts val="295"/>
              </a:spcBef>
            </a:pPr>
            <a:r>
              <a:rPr dirty="0" sz="1650" spc="15">
                <a:latin typeface="宋体"/>
                <a:cs typeface="宋体"/>
              </a:rPr>
              <a:t>处理器 </a:t>
            </a:r>
            <a:r>
              <a:rPr dirty="0" sz="1650" spc="20">
                <a:latin typeface="宋体"/>
                <a:cs typeface="宋体"/>
              </a:rPr>
              <a:t>周期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0123" y="3796984"/>
            <a:ext cx="6623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20">
                <a:latin typeface="宋体"/>
                <a:cs typeface="宋体"/>
              </a:rPr>
              <a:t>取指令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2470" y="3796984"/>
            <a:ext cx="45021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20">
                <a:latin typeface="宋体"/>
                <a:cs typeface="宋体"/>
              </a:rPr>
              <a:t>译码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9250" y="3796984"/>
            <a:ext cx="874394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20">
                <a:latin typeface="宋体"/>
                <a:cs typeface="宋体"/>
              </a:rPr>
              <a:t>取操作数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3937" y="3681884"/>
            <a:ext cx="1009650" cy="5632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017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25"/>
              </a:spcBef>
            </a:pPr>
            <a:r>
              <a:rPr dirty="0" sz="1650" spc="20">
                <a:latin typeface="宋体"/>
                <a:cs typeface="宋体"/>
              </a:rPr>
              <a:t>执行指令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6672" y="3796984"/>
            <a:ext cx="6623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20">
                <a:latin typeface="宋体"/>
                <a:cs typeface="宋体"/>
              </a:rPr>
              <a:t>存结果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0470" y="3681884"/>
            <a:ext cx="1009650" cy="5632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017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25"/>
              </a:spcBef>
            </a:pPr>
            <a:r>
              <a:rPr dirty="0" sz="1650" spc="20">
                <a:latin typeface="宋体"/>
                <a:cs typeface="宋体"/>
              </a:rPr>
              <a:t>处理中断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1250" y="6084470"/>
            <a:ext cx="1122680" cy="4883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725"/>
              </a:spcBef>
            </a:pPr>
            <a:r>
              <a:rPr dirty="0" sz="1650" spc="15">
                <a:latin typeface="Times New Roman"/>
                <a:cs typeface="Times New Roman"/>
              </a:rPr>
              <a:t>DMA</a:t>
            </a:r>
            <a:r>
              <a:rPr dirty="0" sz="1650" spc="20">
                <a:latin typeface="宋体"/>
                <a:cs typeface="宋体"/>
              </a:rPr>
              <a:t>断点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7724" y="6084470"/>
            <a:ext cx="1122680" cy="4883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725"/>
              </a:spcBef>
            </a:pPr>
            <a:r>
              <a:rPr dirty="0" sz="1650" spc="20">
                <a:latin typeface="宋体"/>
                <a:cs typeface="宋体"/>
              </a:rPr>
              <a:t>中断断点</a:t>
            </a:r>
            <a:endParaRPr sz="16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596900"/>
            <a:ext cx="13614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DMA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63316" y="4881194"/>
            <a:ext cx="33242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(a)</a:t>
            </a:r>
            <a:r>
              <a:rPr dirty="0" sz="2400" spc="-7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033CC"/>
                </a:solidFill>
                <a:latin typeface="Microsoft JhengHei"/>
                <a:cs typeface="Microsoft JhengHei"/>
              </a:rPr>
              <a:t>单总线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，分离</a:t>
            </a:r>
            <a:r>
              <a:rPr dirty="0" sz="2400" spc="-5" b="1">
                <a:solidFill>
                  <a:srgbClr val="0033CC"/>
                </a:solidFill>
                <a:latin typeface="Microsoft JhengHei"/>
                <a:cs typeface="Microsoft JhengHei"/>
              </a:rPr>
              <a:t>的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DMA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2756" y="2609888"/>
            <a:ext cx="7305675" cy="0"/>
          </a:xfrm>
          <a:custGeom>
            <a:avLst/>
            <a:gdLst/>
            <a:ahLst/>
            <a:cxnLst/>
            <a:rect l="l" t="t" r="r" b="b"/>
            <a:pathLst>
              <a:path w="7305675" h="0">
                <a:moveTo>
                  <a:pt x="0" y="0"/>
                </a:moveTo>
                <a:lnTo>
                  <a:pt x="7305046" y="0"/>
                </a:lnTo>
              </a:path>
            </a:pathLst>
          </a:custGeom>
          <a:ln w="52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1184" y="2609888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80">
                <a:moveTo>
                  <a:pt x="0" y="0"/>
                </a:moveTo>
                <a:lnTo>
                  <a:pt x="0" y="474811"/>
                </a:lnTo>
              </a:path>
            </a:pathLst>
          </a:custGeom>
          <a:ln w="36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2756" y="3084692"/>
            <a:ext cx="1337310" cy="949960"/>
          </a:xfrm>
          <a:prstGeom prst="rect">
            <a:avLst/>
          </a:prstGeom>
          <a:ln w="4027">
            <a:solidFill>
              <a:srgbClr val="000000"/>
            </a:solidFill>
          </a:ln>
        </p:spPr>
        <p:txBody>
          <a:bodyPr wrap="square" lIns="0" tIns="184785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455"/>
              </a:spcBef>
            </a:pPr>
            <a:r>
              <a:rPr dirty="0" sz="3150" spc="30">
                <a:latin typeface="宋体"/>
                <a:cs typeface="宋体"/>
              </a:rPr>
              <a:t>处理器</a:t>
            </a:r>
            <a:endParaRPr sz="31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21210" y="2609888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80">
                <a:moveTo>
                  <a:pt x="0" y="0"/>
                </a:moveTo>
                <a:lnTo>
                  <a:pt x="0" y="474811"/>
                </a:lnTo>
              </a:path>
            </a:pathLst>
          </a:custGeom>
          <a:ln w="36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52849" y="3084692"/>
            <a:ext cx="1337310" cy="949960"/>
          </a:xfrm>
          <a:prstGeom prst="rect">
            <a:avLst/>
          </a:prstGeom>
          <a:ln w="402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229"/>
              </a:lnSpc>
            </a:pPr>
            <a:r>
              <a:rPr dirty="0" sz="3150" spc="25">
                <a:latin typeface="Times New Roman"/>
                <a:cs typeface="Times New Roman"/>
              </a:rPr>
              <a:t>DMA</a:t>
            </a:r>
            <a:endParaRPr sz="3150">
              <a:latin typeface="Times New Roman"/>
              <a:cs typeface="Times New Roman"/>
            </a:endParaRPr>
          </a:p>
          <a:p>
            <a:pPr algn="ctr">
              <a:lnSpc>
                <a:spcPts val="3585"/>
              </a:lnSpc>
            </a:pPr>
            <a:r>
              <a:rPr dirty="0" sz="3150" spc="30">
                <a:latin typeface="宋体"/>
                <a:cs typeface="宋体"/>
              </a:rPr>
              <a:t>模块</a:t>
            </a:r>
            <a:endParaRPr sz="315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50775" y="2609888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80">
                <a:moveTo>
                  <a:pt x="0" y="0"/>
                </a:moveTo>
                <a:lnTo>
                  <a:pt x="0" y="474811"/>
                </a:lnTo>
              </a:path>
            </a:pathLst>
          </a:custGeom>
          <a:ln w="36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44850" y="3084692"/>
            <a:ext cx="812165" cy="949960"/>
          </a:xfrm>
          <a:prstGeom prst="rect">
            <a:avLst/>
          </a:prstGeom>
          <a:ln w="4033">
            <a:solidFill>
              <a:srgbClr val="000000"/>
            </a:solidFill>
          </a:ln>
        </p:spPr>
        <p:txBody>
          <a:bodyPr wrap="square" lIns="0" tIns="175260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1380"/>
              </a:spcBef>
            </a:pPr>
            <a:r>
              <a:rPr dirty="0" sz="3150" spc="10">
                <a:latin typeface="Times New Roman"/>
                <a:cs typeface="Times New Roman"/>
              </a:rPr>
              <a:t>I/O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03811" y="2609888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80">
                <a:moveTo>
                  <a:pt x="0" y="0"/>
                </a:moveTo>
                <a:lnTo>
                  <a:pt x="0" y="474811"/>
                </a:lnTo>
              </a:path>
            </a:pathLst>
          </a:custGeom>
          <a:ln w="36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97886" y="3084692"/>
            <a:ext cx="812165" cy="949960"/>
          </a:xfrm>
          <a:prstGeom prst="rect">
            <a:avLst/>
          </a:prstGeom>
          <a:ln w="4033">
            <a:solidFill>
              <a:srgbClr val="000000"/>
            </a:solidFill>
          </a:ln>
        </p:spPr>
        <p:txBody>
          <a:bodyPr wrap="square" lIns="0" tIns="175260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1380"/>
              </a:spcBef>
            </a:pPr>
            <a:r>
              <a:rPr dirty="0" sz="3150" spc="10">
                <a:latin typeface="Times New Roman"/>
                <a:cs typeface="Times New Roman"/>
              </a:rPr>
              <a:t>I/O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05145" y="3498134"/>
            <a:ext cx="123450" cy="122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15568" y="3498134"/>
            <a:ext cx="123282" cy="122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02073" y="3498134"/>
            <a:ext cx="123282" cy="1227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09290" y="2609888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80">
                <a:moveTo>
                  <a:pt x="0" y="0"/>
                </a:moveTo>
                <a:lnTo>
                  <a:pt x="0" y="474811"/>
                </a:lnTo>
              </a:path>
            </a:pathLst>
          </a:custGeom>
          <a:ln w="36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840946" y="3084692"/>
            <a:ext cx="1337310" cy="949960"/>
          </a:xfrm>
          <a:prstGeom prst="rect">
            <a:avLst/>
          </a:prstGeom>
          <a:ln w="4027">
            <a:solidFill>
              <a:srgbClr val="000000"/>
            </a:solidFill>
          </a:ln>
        </p:spPr>
        <p:txBody>
          <a:bodyPr wrap="square" lIns="0" tIns="184785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455"/>
              </a:spcBef>
            </a:pPr>
            <a:r>
              <a:rPr dirty="0" sz="3150" spc="30">
                <a:latin typeface="宋体"/>
                <a:cs typeface="宋体"/>
              </a:rPr>
              <a:t>存储器</a:t>
            </a:r>
            <a:endParaRPr sz="3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596900"/>
            <a:ext cx="13614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DMA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6952" y="2609925"/>
            <a:ext cx="7305675" cy="0"/>
          </a:xfrm>
          <a:custGeom>
            <a:avLst/>
            <a:gdLst/>
            <a:ahLst/>
            <a:cxnLst/>
            <a:rect l="l" t="t" r="r" b="b"/>
            <a:pathLst>
              <a:path w="7305675" h="0">
                <a:moveTo>
                  <a:pt x="0" y="0"/>
                </a:moveTo>
                <a:lnTo>
                  <a:pt x="7305046" y="0"/>
                </a:lnTo>
              </a:path>
            </a:pathLst>
          </a:custGeom>
          <a:ln w="52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85380" y="2609925"/>
            <a:ext cx="0" cy="476884"/>
          </a:xfrm>
          <a:custGeom>
            <a:avLst/>
            <a:gdLst/>
            <a:ahLst/>
            <a:cxnLst/>
            <a:rect l="l" t="t" r="r" b="b"/>
            <a:pathLst>
              <a:path w="0" h="476885">
                <a:moveTo>
                  <a:pt x="0" y="0"/>
                </a:moveTo>
                <a:lnTo>
                  <a:pt x="0" y="476375"/>
                </a:lnTo>
              </a:path>
            </a:pathLst>
          </a:custGeom>
          <a:ln w="36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6952" y="3086250"/>
            <a:ext cx="1337310" cy="953135"/>
          </a:xfrm>
          <a:prstGeom prst="rect">
            <a:avLst/>
          </a:prstGeom>
          <a:ln w="4036">
            <a:solidFill>
              <a:srgbClr val="000000"/>
            </a:solidFill>
          </a:ln>
        </p:spPr>
        <p:txBody>
          <a:bodyPr wrap="square" lIns="0" tIns="18669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470"/>
              </a:spcBef>
            </a:pPr>
            <a:r>
              <a:rPr dirty="0" sz="3150" spc="30">
                <a:latin typeface="宋体"/>
                <a:cs typeface="宋体"/>
              </a:rPr>
              <a:t>处理器</a:t>
            </a:r>
            <a:endParaRPr sz="31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5406" y="2609925"/>
            <a:ext cx="0" cy="476884"/>
          </a:xfrm>
          <a:custGeom>
            <a:avLst/>
            <a:gdLst/>
            <a:ahLst/>
            <a:cxnLst/>
            <a:rect l="l" t="t" r="r" b="b"/>
            <a:pathLst>
              <a:path w="0" h="476885">
                <a:moveTo>
                  <a:pt x="0" y="0"/>
                </a:moveTo>
                <a:lnTo>
                  <a:pt x="0" y="476375"/>
                </a:lnTo>
              </a:path>
            </a:pathLst>
          </a:custGeom>
          <a:ln w="36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7045" y="3086250"/>
            <a:ext cx="1337310" cy="953135"/>
          </a:xfrm>
          <a:prstGeom prst="rect">
            <a:avLst/>
          </a:prstGeom>
          <a:ln w="403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245"/>
              </a:lnSpc>
            </a:pPr>
            <a:r>
              <a:rPr dirty="0" sz="3150" spc="25">
                <a:latin typeface="Times New Roman"/>
                <a:cs typeface="Times New Roman"/>
              </a:rPr>
              <a:t>DMA</a:t>
            </a:r>
            <a:endParaRPr sz="3150">
              <a:latin typeface="Times New Roman"/>
              <a:cs typeface="Times New Roman"/>
            </a:endParaRPr>
          </a:p>
          <a:p>
            <a:pPr algn="ctr">
              <a:lnSpc>
                <a:spcPts val="3595"/>
              </a:lnSpc>
            </a:pPr>
            <a:r>
              <a:rPr dirty="0" sz="3150" spc="30">
                <a:latin typeface="宋体"/>
                <a:cs typeface="宋体"/>
              </a:rPr>
              <a:t>模块</a:t>
            </a:r>
            <a:endParaRPr sz="31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59094" y="4038883"/>
            <a:ext cx="955040" cy="715010"/>
          </a:xfrm>
          <a:custGeom>
            <a:avLst/>
            <a:gdLst/>
            <a:ahLst/>
            <a:cxnLst/>
            <a:rect l="l" t="t" r="r" b="b"/>
            <a:pathLst>
              <a:path w="955039" h="715010">
                <a:moveTo>
                  <a:pt x="954849" y="0"/>
                </a:moveTo>
                <a:lnTo>
                  <a:pt x="0" y="714512"/>
                </a:lnTo>
              </a:path>
            </a:pathLst>
          </a:custGeom>
          <a:ln w="363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53486" y="2609925"/>
            <a:ext cx="0" cy="476884"/>
          </a:xfrm>
          <a:custGeom>
            <a:avLst/>
            <a:gdLst/>
            <a:ahLst/>
            <a:cxnLst/>
            <a:rect l="l" t="t" r="r" b="b"/>
            <a:pathLst>
              <a:path w="0" h="476885">
                <a:moveTo>
                  <a:pt x="0" y="0"/>
                </a:moveTo>
                <a:lnTo>
                  <a:pt x="0" y="476375"/>
                </a:lnTo>
              </a:path>
            </a:pathLst>
          </a:custGeom>
          <a:ln w="36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85141" y="3086250"/>
            <a:ext cx="1337310" cy="953135"/>
          </a:xfrm>
          <a:prstGeom prst="rect">
            <a:avLst/>
          </a:prstGeom>
          <a:ln w="4036">
            <a:solidFill>
              <a:srgbClr val="000000"/>
            </a:solidFill>
          </a:ln>
        </p:spPr>
        <p:txBody>
          <a:bodyPr wrap="square" lIns="0" tIns="18669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470"/>
              </a:spcBef>
            </a:pPr>
            <a:r>
              <a:rPr dirty="0" sz="3150" spc="30">
                <a:latin typeface="宋体"/>
                <a:cs typeface="宋体"/>
              </a:rPr>
              <a:t>存储器</a:t>
            </a:r>
            <a:endParaRPr sz="31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7045" y="4038887"/>
            <a:ext cx="1337310" cy="572135"/>
          </a:xfrm>
          <a:prstGeom prst="rect">
            <a:avLst/>
          </a:prstGeom>
          <a:ln w="403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98780">
              <a:lnSpc>
                <a:spcPts val="3675"/>
              </a:lnSpc>
            </a:pPr>
            <a:r>
              <a:rPr dirty="0" sz="3150" spc="10">
                <a:latin typeface="Times New Roman"/>
                <a:cs typeface="Times New Roman"/>
              </a:rPr>
              <a:t>I/O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13944" y="2609925"/>
            <a:ext cx="0" cy="476884"/>
          </a:xfrm>
          <a:custGeom>
            <a:avLst/>
            <a:gdLst/>
            <a:ahLst/>
            <a:cxnLst/>
            <a:rect l="l" t="t" r="r" b="b"/>
            <a:pathLst>
              <a:path w="0" h="476885">
                <a:moveTo>
                  <a:pt x="0" y="0"/>
                </a:moveTo>
                <a:lnTo>
                  <a:pt x="0" y="476375"/>
                </a:lnTo>
              </a:path>
            </a:pathLst>
          </a:custGeom>
          <a:ln w="36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45600" y="3086250"/>
            <a:ext cx="1337310" cy="953135"/>
          </a:xfrm>
          <a:custGeom>
            <a:avLst/>
            <a:gdLst/>
            <a:ahLst/>
            <a:cxnLst/>
            <a:rect l="l" t="t" r="r" b="b"/>
            <a:pathLst>
              <a:path w="1337310" h="953135">
                <a:moveTo>
                  <a:pt x="0" y="952633"/>
                </a:moveTo>
                <a:lnTo>
                  <a:pt x="1336856" y="952633"/>
                </a:lnTo>
                <a:lnTo>
                  <a:pt x="1336856" y="0"/>
                </a:lnTo>
                <a:lnTo>
                  <a:pt x="0" y="0"/>
                </a:lnTo>
                <a:lnTo>
                  <a:pt x="0" y="952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545600" y="3086250"/>
            <a:ext cx="1337310" cy="953135"/>
          </a:xfrm>
          <a:prstGeom prst="rect">
            <a:avLst/>
          </a:prstGeom>
          <a:ln w="403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245"/>
              </a:lnSpc>
            </a:pPr>
            <a:r>
              <a:rPr dirty="0" sz="3150" spc="25">
                <a:latin typeface="Times New Roman"/>
                <a:cs typeface="Times New Roman"/>
              </a:rPr>
              <a:t>DMA</a:t>
            </a:r>
            <a:endParaRPr sz="3150">
              <a:latin typeface="Times New Roman"/>
              <a:cs typeface="Times New Roman"/>
            </a:endParaRPr>
          </a:p>
          <a:p>
            <a:pPr algn="ctr">
              <a:lnSpc>
                <a:spcPts val="3595"/>
              </a:lnSpc>
            </a:pPr>
            <a:r>
              <a:rPr dirty="0" sz="3150" spc="30">
                <a:latin typeface="宋体"/>
                <a:cs typeface="宋体"/>
              </a:rPr>
              <a:t>模块</a:t>
            </a:r>
            <a:endParaRPr sz="315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29420" y="4753392"/>
            <a:ext cx="812165" cy="953135"/>
          </a:xfrm>
          <a:custGeom>
            <a:avLst/>
            <a:gdLst/>
            <a:ahLst/>
            <a:cxnLst/>
            <a:rect l="l" t="t" r="r" b="b"/>
            <a:pathLst>
              <a:path w="812164" h="953135">
                <a:moveTo>
                  <a:pt x="0" y="952633"/>
                </a:moveTo>
                <a:lnTo>
                  <a:pt x="811664" y="952633"/>
                </a:lnTo>
                <a:lnTo>
                  <a:pt x="811664" y="0"/>
                </a:lnTo>
                <a:lnTo>
                  <a:pt x="0" y="0"/>
                </a:lnTo>
                <a:lnTo>
                  <a:pt x="0" y="952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29420" y="4753392"/>
            <a:ext cx="812165" cy="953135"/>
          </a:xfrm>
          <a:prstGeom prst="rect">
            <a:avLst/>
          </a:prstGeom>
          <a:ln w="4038">
            <a:solidFill>
              <a:srgbClr val="000000"/>
            </a:solidFill>
          </a:ln>
        </p:spPr>
        <p:txBody>
          <a:bodyPr wrap="square" lIns="0" tIns="177165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395"/>
              </a:spcBef>
            </a:pPr>
            <a:r>
              <a:rPr dirty="0" sz="3150" spc="10">
                <a:latin typeface="Times New Roman"/>
                <a:cs typeface="Times New Roman"/>
              </a:rPr>
              <a:t>I/O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82457" y="4753392"/>
            <a:ext cx="812165" cy="953135"/>
          </a:xfrm>
          <a:prstGeom prst="rect">
            <a:avLst/>
          </a:prstGeom>
          <a:ln w="4038">
            <a:solidFill>
              <a:srgbClr val="000000"/>
            </a:solidFill>
          </a:ln>
        </p:spPr>
        <p:txBody>
          <a:bodyPr wrap="square" lIns="0" tIns="177165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395"/>
              </a:spcBef>
            </a:pPr>
            <a:r>
              <a:rPr dirty="0" sz="3150" spc="10">
                <a:latin typeface="Times New Roman"/>
                <a:cs typeface="Times New Roman"/>
              </a:rPr>
              <a:t>I/O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13944" y="4038883"/>
            <a:ext cx="1098550" cy="715010"/>
          </a:xfrm>
          <a:custGeom>
            <a:avLst/>
            <a:gdLst/>
            <a:ahLst/>
            <a:cxnLst/>
            <a:rect l="l" t="t" r="r" b="b"/>
            <a:pathLst>
              <a:path w="1098550" h="715010">
                <a:moveTo>
                  <a:pt x="0" y="0"/>
                </a:moveTo>
                <a:lnTo>
                  <a:pt x="1098186" y="714512"/>
                </a:lnTo>
              </a:path>
            </a:pathLst>
          </a:custGeom>
          <a:ln w="36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95498" y="5889752"/>
            <a:ext cx="3883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(b)</a:t>
            </a:r>
            <a:r>
              <a:rPr dirty="0" sz="2400" spc="-5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solidFill>
                  <a:srgbClr val="0033CC"/>
                </a:solidFill>
                <a:latin typeface="Microsoft JhengHei"/>
                <a:cs typeface="Microsoft JhengHei"/>
              </a:rPr>
              <a:t>单总线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，集成</a:t>
            </a:r>
            <a:r>
              <a:rPr dirty="0" sz="2400" spc="5" b="1">
                <a:solidFill>
                  <a:srgbClr val="0033CC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DMA-I/O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596900"/>
            <a:ext cx="13614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DMA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36189" y="5889752"/>
            <a:ext cx="3004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(c)</a:t>
            </a:r>
            <a:r>
              <a:rPr dirty="0" sz="2400" spc="-8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solidFill>
                  <a:srgbClr val="0033CC"/>
                </a:solidFill>
                <a:latin typeface="Microsoft JhengHei"/>
                <a:cs typeface="Microsoft JhengHei"/>
              </a:rPr>
              <a:t>可选择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DMA</a:t>
            </a:r>
            <a:r>
              <a:rPr dirty="0" sz="2400" spc="10" b="1">
                <a:solidFill>
                  <a:srgbClr val="0033CC"/>
                </a:solidFill>
                <a:latin typeface="Microsoft JhengHei"/>
                <a:cs typeface="Microsoft JhengHei"/>
              </a:rPr>
              <a:t>配置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2184" y="2279682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 h="0">
                <a:moveTo>
                  <a:pt x="0" y="0"/>
                </a:moveTo>
                <a:lnTo>
                  <a:pt x="6760979" y="0"/>
                </a:lnTo>
              </a:path>
            </a:pathLst>
          </a:custGeom>
          <a:ln w="485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0829" y="2279682"/>
            <a:ext cx="0" cy="441325"/>
          </a:xfrm>
          <a:custGeom>
            <a:avLst/>
            <a:gdLst/>
            <a:ahLst/>
            <a:cxnLst/>
            <a:rect l="l" t="t" r="r" b="b"/>
            <a:pathLst>
              <a:path w="0" h="441325">
                <a:moveTo>
                  <a:pt x="0" y="0"/>
                </a:moveTo>
                <a:lnTo>
                  <a:pt x="0" y="440957"/>
                </a:lnTo>
              </a:path>
            </a:pathLst>
          </a:custGeom>
          <a:ln w="336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2184" y="2720749"/>
            <a:ext cx="1237615" cy="882650"/>
          </a:xfrm>
          <a:custGeom>
            <a:avLst/>
            <a:gdLst/>
            <a:ahLst/>
            <a:cxnLst/>
            <a:rect l="l" t="t" r="r" b="b"/>
            <a:pathLst>
              <a:path w="1237614" h="882650">
                <a:moveTo>
                  <a:pt x="0" y="882118"/>
                </a:moveTo>
                <a:lnTo>
                  <a:pt x="1237290" y="882118"/>
                </a:lnTo>
                <a:lnTo>
                  <a:pt x="1237290" y="0"/>
                </a:lnTo>
                <a:lnTo>
                  <a:pt x="0" y="0"/>
                </a:lnTo>
                <a:lnTo>
                  <a:pt x="0" y="882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2184" y="2720749"/>
            <a:ext cx="1237615" cy="882650"/>
          </a:xfrm>
          <a:custGeom>
            <a:avLst/>
            <a:gdLst/>
            <a:ahLst/>
            <a:cxnLst/>
            <a:rect l="l" t="t" r="r" b="b"/>
            <a:pathLst>
              <a:path w="1237614" h="882650">
                <a:moveTo>
                  <a:pt x="0" y="882118"/>
                </a:moveTo>
                <a:lnTo>
                  <a:pt x="1237290" y="882118"/>
                </a:lnTo>
                <a:lnTo>
                  <a:pt x="1237290" y="0"/>
                </a:lnTo>
                <a:lnTo>
                  <a:pt x="0" y="0"/>
                </a:lnTo>
                <a:lnTo>
                  <a:pt x="0" y="882118"/>
                </a:lnTo>
                <a:close/>
              </a:path>
            </a:pathLst>
          </a:custGeom>
          <a:ln w="3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42184" y="2720749"/>
            <a:ext cx="1237615" cy="882650"/>
          </a:xfrm>
          <a:prstGeom prst="rect">
            <a:avLst/>
          </a:prstGeom>
          <a:ln w="3736">
            <a:solidFill>
              <a:srgbClr val="000000"/>
            </a:solidFill>
          </a:ln>
        </p:spPr>
        <p:txBody>
          <a:bodyPr wrap="square" lIns="0" tIns="168275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325"/>
              </a:spcBef>
            </a:pPr>
            <a:r>
              <a:rPr dirty="0" sz="2950" spc="-5">
                <a:latin typeface="宋体"/>
                <a:cs typeface="宋体"/>
              </a:rPr>
              <a:t>处理器</a:t>
            </a:r>
            <a:endParaRPr sz="295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9335" y="2279682"/>
            <a:ext cx="0" cy="441325"/>
          </a:xfrm>
          <a:custGeom>
            <a:avLst/>
            <a:gdLst/>
            <a:ahLst/>
            <a:cxnLst/>
            <a:rect l="l" t="t" r="r" b="b"/>
            <a:pathLst>
              <a:path w="0" h="441325">
                <a:moveTo>
                  <a:pt x="0" y="0"/>
                </a:moveTo>
                <a:lnTo>
                  <a:pt x="0" y="440957"/>
                </a:lnTo>
              </a:path>
            </a:pathLst>
          </a:custGeom>
          <a:ln w="336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80767" y="2720749"/>
            <a:ext cx="1237615" cy="882650"/>
          </a:xfrm>
          <a:custGeom>
            <a:avLst/>
            <a:gdLst/>
            <a:ahLst/>
            <a:cxnLst/>
            <a:rect l="l" t="t" r="r" b="b"/>
            <a:pathLst>
              <a:path w="1237614" h="882650">
                <a:moveTo>
                  <a:pt x="0" y="882118"/>
                </a:moveTo>
                <a:lnTo>
                  <a:pt x="1237290" y="882118"/>
                </a:lnTo>
                <a:lnTo>
                  <a:pt x="1237290" y="0"/>
                </a:lnTo>
                <a:lnTo>
                  <a:pt x="0" y="0"/>
                </a:lnTo>
                <a:lnTo>
                  <a:pt x="0" y="882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80767" y="2720749"/>
            <a:ext cx="1237615" cy="882650"/>
          </a:xfrm>
          <a:custGeom>
            <a:avLst/>
            <a:gdLst/>
            <a:ahLst/>
            <a:cxnLst/>
            <a:rect l="l" t="t" r="r" b="b"/>
            <a:pathLst>
              <a:path w="1237614" h="882650">
                <a:moveTo>
                  <a:pt x="0" y="882118"/>
                </a:moveTo>
                <a:lnTo>
                  <a:pt x="1237290" y="882118"/>
                </a:lnTo>
                <a:lnTo>
                  <a:pt x="1237290" y="0"/>
                </a:lnTo>
                <a:lnTo>
                  <a:pt x="0" y="0"/>
                </a:lnTo>
                <a:lnTo>
                  <a:pt x="0" y="882118"/>
                </a:lnTo>
                <a:close/>
              </a:path>
            </a:pathLst>
          </a:custGeom>
          <a:ln w="3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80767" y="2720749"/>
            <a:ext cx="1237615" cy="882650"/>
          </a:xfrm>
          <a:prstGeom prst="rect">
            <a:avLst/>
          </a:prstGeom>
          <a:ln w="373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1610">
              <a:lnSpc>
                <a:spcPts val="2990"/>
              </a:lnSpc>
            </a:pPr>
            <a:r>
              <a:rPr dirty="0" sz="2950" spc="-5">
                <a:latin typeface="Times New Roman"/>
                <a:cs typeface="Times New Roman"/>
              </a:rPr>
              <a:t>DMA</a:t>
            </a:r>
            <a:endParaRPr sz="2950">
              <a:latin typeface="Times New Roman"/>
              <a:cs typeface="Times New Roman"/>
            </a:endParaRPr>
          </a:p>
          <a:p>
            <a:pPr marL="243840">
              <a:lnSpc>
                <a:spcPts val="3345"/>
              </a:lnSpc>
            </a:pPr>
            <a:r>
              <a:rPr dirty="0" sz="2950" spc="-5">
                <a:latin typeface="宋体"/>
                <a:cs typeface="宋体"/>
              </a:rPr>
              <a:t>模块</a:t>
            </a:r>
            <a:endParaRPr sz="29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84440" y="2279682"/>
            <a:ext cx="0" cy="441325"/>
          </a:xfrm>
          <a:custGeom>
            <a:avLst/>
            <a:gdLst/>
            <a:ahLst/>
            <a:cxnLst/>
            <a:rect l="l" t="t" r="r" b="b"/>
            <a:pathLst>
              <a:path w="0" h="441325">
                <a:moveTo>
                  <a:pt x="0" y="0"/>
                </a:moveTo>
                <a:lnTo>
                  <a:pt x="0" y="440957"/>
                </a:lnTo>
              </a:path>
            </a:pathLst>
          </a:custGeom>
          <a:ln w="336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65873" y="2720749"/>
            <a:ext cx="1237615" cy="882650"/>
          </a:xfrm>
          <a:custGeom>
            <a:avLst/>
            <a:gdLst/>
            <a:ahLst/>
            <a:cxnLst/>
            <a:rect l="l" t="t" r="r" b="b"/>
            <a:pathLst>
              <a:path w="1237615" h="882650">
                <a:moveTo>
                  <a:pt x="0" y="882118"/>
                </a:moveTo>
                <a:lnTo>
                  <a:pt x="1237290" y="882118"/>
                </a:lnTo>
                <a:lnTo>
                  <a:pt x="1237290" y="0"/>
                </a:lnTo>
                <a:lnTo>
                  <a:pt x="0" y="0"/>
                </a:lnTo>
                <a:lnTo>
                  <a:pt x="0" y="882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65873" y="2720749"/>
            <a:ext cx="1237615" cy="882650"/>
          </a:xfrm>
          <a:custGeom>
            <a:avLst/>
            <a:gdLst/>
            <a:ahLst/>
            <a:cxnLst/>
            <a:rect l="l" t="t" r="r" b="b"/>
            <a:pathLst>
              <a:path w="1237615" h="882650">
                <a:moveTo>
                  <a:pt x="0" y="882118"/>
                </a:moveTo>
                <a:lnTo>
                  <a:pt x="1237290" y="882118"/>
                </a:lnTo>
                <a:lnTo>
                  <a:pt x="1237290" y="0"/>
                </a:lnTo>
                <a:lnTo>
                  <a:pt x="0" y="0"/>
                </a:lnTo>
                <a:lnTo>
                  <a:pt x="0" y="882118"/>
                </a:lnTo>
                <a:close/>
              </a:path>
            </a:pathLst>
          </a:custGeom>
          <a:ln w="3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665873" y="2720749"/>
            <a:ext cx="1237615" cy="882650"/>
          </a:xfrm>
          <a:prstGeom prst="rect">
            <a:avLst/>
          </a:prstGeom>
          <a:ln w="3736">
            <a:solidFill>
              <a:srgbClr val="000000"/>
            </a:solidFill>
          </a:ln>
        </p:spPr>
        <p:txBody>
          <a:bodyPr wrap="square" lIns="0" tIns="168275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325"/>
              </a:spcBef>
            </a:pPr>
            <a:r>
              <a:rPr dirty="0" sz="2950" spc="-5">
                <a:latin typeface="宋体"/>
                <a:cs typeface="宋体"/>
              </a:rPr>
              <a:t>存储器</a:t>
            </a:r>
            <a:endParaRPr sz="29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3397" y="4716468"/>
            <a:ext cx="751840" cy="882650"/>
          </a:xfrm>
          <a:prstGeom prst="rect">
            <a:avLst/>
          </a:prstGeom>
          <a:ln w="3738">
            <a:solidFill>
              <a:srgbClr val="000000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1255"/>
              </a:spcBef>
            </a:pPr>
            <a:r>
              <a:rPr dirty="0" sz="2950" spc="-5">
                <a:latin typeface="Times New Roman"/>
                <a:cs typeface="Times New Roman"/>
              </a:rPr>
              <a:t>I/O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1132" y="4716468"/>
            <a:ext cx="751840" cy="882650"/>
          </a:xfrm>
          <a:prstGeom prst="rect">
            <a:avLst/>
          </a:prstGeom>
          <a:ln w="3738">
            <a:solidFill>
              <a:srgbClr val="000000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1255"/>
              </a:spcBef>
            </a:pPr>
            <a:r>
              <a:rPr dirty="0" sz="2950" spc="-5">
                <a:latin typeface="Times New Roman"/>
                <a:cs typeface="Times New Roman"/>
              </a:rPr>
              <a:t>I/O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0652" y="1797399"/>
            <a:ext cx="1522095" cy="473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-5">
                <a:latin typeface="宋体"/>
                <a:cs typeface="宋体"/>
              </a:rPr>
              <a:t>系统总线</a:t>
            </a:r>
            <a:endParaRPr sz="29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96841" y="4264382"/>
            <a:ext cx="6407785" cy="0"/>
          </a:xfrm>
          <a:custGeom>
            <a:avLst/>
            <a:gdLst/>
            <a:ahLst/>
            <a:cxnLst/>
            <a:rect l="l" t="t" r="r" b="b"/>
            <a:pathLst>
              <a:path w="6407784" h="0">
                <a:moveTo>
                  <a:pt x="0" y="0"/>
                </a:moveTo>
                <a:lnTo>
                  <a:pt x="6407408" y="0"/>
                </a:lnTo>
              </a:path>
            </a:pathLst>
          </a:custGeom>
          <a:ln w="336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99335" y="3602867"/>
            <a:ext cx="0" cy="661670"/>
          </a:xfrm>
          <a:custGeom>
            <a:avLst/>
            <a:gdLst/>
            <a:ahLst/>
            <a:cxnLst/>
            <a:rect l="l" t="t" r="r" b="b"/>
            <a:pathLst>
              <a:path w="0" h="661670">
                <a:moveTo>
                  <a:pt x="0" y="0"/>
                </a:moveTo>
                <a:lnTo>
                  <a:pt x="0" y="661514"/>
                </a:lnTo>
              </a:path>
            </a:pathLst>
          </a:custGeom>
          <a:ln w="336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68995" y="4264382"/>
            <a:ext cx="0" cy="441325"/>
          </a:xfrm>
          <a:custGeom>
            <a:avLst/>
            <a:gdLst/>
            <a:ahLst/>
            <a:cxnLst/>
            <a:rect l="l" t="t" r="r" b="b"/>
            <a:pathLst>
              <a:path w="0" h="441325">
                <a:moveTo>
                  <a:pt x="0" y="0"/>
                </a:moveTo>
                <a:lnTo>
                  <a:pt x="0" y="441066"/>
                </a:lnTo>
              </a:path>
            </a:pathLst>
          </a:custGeom>
          <a:ln w="336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26669" y="4264382"/>
            <a:ext cx="0" cy="441325"/>
          </a:xfrm>
          <a:custGeom>
            <a:avLst/>
            <a:gdLst/>
            <a:ahLst/>
            <a:cxnLst/>
            <a:rect l="l" t="t" r="r" b="b"/>
            <a:pathLst>
              <a:path w="0" h="441325">
                <a:moveTo>
                  <a:pt x="0" y="0"/>
                </a:moveTo>
                <a:lnTo>
                  <a:pt x="0" y="441066"/>
                </a:lnTo>
              </a:path>
            </a:pathLst>
          </a:custGeom>
          <a:ln w="336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66959" y="4264382"/>
            <a:ext cx="0" cy="441325"/>
          </a:xfrm>
          <a:custGeom>
            <a:avLst/>
            <a:gdLst/>
            <a:ahLst/>
            <a:cxnLst/>
            <a:rect l="l" t="t" r="r" b="b"/>
            <a:pathLst>
              <a:path w="0" h="441325">
                <a:moveTo>
                  <a:pt x="0" y="0"/>
                </a:moveTo>
                <a:lnTo>
                  <a:pt x="0" y="441066"/>
                </a:lnTo>
              </a:path>
            </a:pathLst>
          </a:custGeom>
          <a:ln w="336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091423" y="4716468"/>
            <a:ext cx="751840" cy="882650"/>
          </a:xfrm>
          <a:prstGeom prst="rect">
            <a:avLst/>
          </a:prstGeom>
          <a:ln w="3738">
            <a:solidFill>
              <a:srgbClr val="000000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1255"/>
              </a:spcBef>
            </a:pPr>
            <a:r>
              <a:rPr dirty="0" sz="2950" spc="-5">
                <a:latin typeface="Times New Roman"/>
                <a:cs typeface="Times New Roman"/>
              </a:rPr>
              <a:t>I/O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20721" y="3782176"/>
            <a:ext cx="1272540" cy="473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-5">
                <a:latin typeface="Times New Roman"/>
                <a:cs typeface="Times New Roman"/>
              </a:rPr>
              <a:t>I</a:t>
            </a:r>
            <a:r>
              <a:rPr dirty="0" sz="2950" spc="-10">
                <a:latin typeface="Times New Roman"/>
                <a:cs typeface="Times New Roman"/>
              </a:rPr>
              <a:t>/</a:t>
            </a:r>
            <a:r>
              <a:rPr dirty="0" sz="2950" spc="-5">
                <a:latin typeface="Times New Roman"/>
                <a:cs typeface="Times New Roman"/>
              </a:rPr>
              <a:t>O</a:t>
            </a:r>
            <a:r>
              <a:rPr dirty="0" sz="2950" spc="-5">
                <a:latin typeface="宋体"/>
                <a:cs typeface="宋体"/>
              </a:rPr>
              <a:t>总线</a:t>
            </a:r>
            <a:endParaRPr sz="2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045" y="871474"/>
            <a:ext cx="30727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</a:t>
            </a: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 spc="5"/>
              <a:t>控制</a:t>
            </a:r>
            <a:r>
              <a:rPr dirty="0"/>
              <a:t>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192353"/>
            <a:ext cx="8058150" cy="405765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通道方式</a:t>
            </a:r>
            <a:endParaRPr sz="2800">
              <a:latin typeface="Microsoft JhengHei"/>
              <a:cs typeface="Microsoft JhengHei"/>
            </a:endParaRPr>
          </a:p>
          <a:p>
            <a:pPr algn="just" lvl="1" marL="588645" marR="5080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获</a:t>
            </a:r>
            <a:r>
              <a:rPr dirty="0" sz="2400" spc="50" b="1">
                <a:solidFill>
                  <a:srgbClr val="073D86"/>
                </a:solidFill>
                <a:latin typeface="Microsoft JhengHei"/>
                <a:cs typeface="Microsoft JhengHei"/>
              </a:rPr>
              <a:t>得</a:t>
            </a:r>
            <a:r>
              <a:rPr dirty="0" sz="2400" spc="-35" b="1">
                <a:solidFill>
                  <a:srgbClr val="073D86"/>
                </a:solidFill>
                <a:latin typeface="Microsoft JhengHei"/>
                <a:cs typeface="Microsoft JhengHei"/>
              </a:rPr>
              <a:t>C</a:t>
            </a:r>
            <a:r>
              <a:rPr dirty="0" sz="2400" spc="-190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外围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更高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工作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400" spc="85" b="1">
                <a:solidFill>
                  <a:srgbClr val="073D86"/>
                </a:solidFill>
                <a:latin typeface="Microsoft JhengHei"/>
                <a:cs typeface="Microsoft JhengHei"/>
              </a:rPr>
              <a:t>力</a:t>
            </a:r>
            <a:r>
              <a:rPr dirty="0" sz="2400" spc="6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为让种 类繁多，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物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理特性各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异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的外围设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能以标准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接口连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接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到系统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中，计算机系统引入了自成独立体系的通道结构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采用通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道后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操作过程：</a:t>
            </a:r>
            <a:endParaRPr sz="2400">
              <a:latin typeface="Microsoft JhengHei"/>
              <a:cs typeface="Microsoft JhengHei"/>
            </a:endParaRPr>
          </a:p>
          <a:p>
            <a:pPr algn="just" marL="588645" marR="10795" indent="-123825">
              <a:lnSpc>
                <a:spcPct val="100000"/>
              </a:lnSpc>
              <a:spcBef>
                <a:spcPts val="575"/>
              </a:spcBef>
            </a:pPr>
            <a:r>
              <a:rPr dirty="0" sz="2400" spc="-30" b="1">
                <a:solidFill>
                  <a:srgbClr val="073D86"/>
                </a:solidFill>
                <a:latin typeface="Microsoft JhengHei"/>
                <a:cs typeface="Microsoft JhengHei"/>
              </a:rPr>
              <a:t>C</a:t>
            </a:r>
            <a:r>
              <a:rPr dirty="0" sz="2400" spc="-190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序时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遇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400" spc="-40" b="1">
                <a:solidFill>
                  <a:srgbClr val="073D86"/>
                </a:solidFill>
                <a:latin typeface="Microsoft JhengHei"/>
                <a:cs typeface="Microsoft JhengHei"/>
              </a:rPr>
              <a:t>I/</a:t>
            </a:r>
            <a:r>
              <a:rPr dirty="0" sz="2400" spc="-25" b="1">
                <a:solidFill>
                  <a:srgbClr val="073D86"/>
                </a:solidFill>
                <a:latin typeface="Microsoft JhengHei"/>
                <a:cs typeface="Microsoft JhengHei"/>
              </a:rPr>
              <a:t>O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请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启动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指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道上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选 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址的外围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400" spc="6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，一旦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启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动成</a:t>
            </a:r>
            <a:r>
              <a:rPr dirty="0" sz="2400" spc="60" b="1">
                <a:solidFill>
                  <a:srgbClr val="073D86"/>
                </a:solidFill>
                <a:latin typeface="Microsoft JhengHei"/>
                <a:cs typeface="Microsoft JhengHei"/>
              </a:rPr>
              <a:t>功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道开始控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外围设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备 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行操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dirty="0" sz="2400" spc="-35" b="1">
                <a:solidFill>
                  <a:srgbClr val="073D86"/>
                </a:solidFill>
                <a:latin typeface="Microsoft JhengHei"/>
                <a:cs typeface="Microsoft JhengHei"/>
              </a:rPr>
              <a:t>C</a:t>
            </a:r>
            <a:r>
              <a:rPr dirty="0" sz="2400" spc="-190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sz="2400" spc="40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就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可执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其他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任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务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与通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工</a:t>
            </a:r>
            <a:r>
              <a:rPr dirty="0" sz="2400" spc="8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 </a:t>
            </a:r>
            <a:r>
              <a:rPr dirty="0" sz="2400" spc="120" b="1">
                <a:solidFill>
                  <a:srgbClr val="073D86"/>
                </a:solidFill>
                <a:latin typeface="Microsoft JhengHei"/>
                <a:cs typeface="Microsoft JhengHei"/>
              </a:rPr>
              <a:t>直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400" spc="-40" b="1">
                <a:solidFill>
                  <a:srgbClr val="073D86"/>
                </a:solidFill>
                <a:latin typeface="Microsoft JhengHei"/>
                <a:cs typeface="Microsoft JhengHei"/>
              </a:rPr>
              <a:t>I/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O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400" spc="114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dirty="0" sz="2400" spc="114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。通</a:t>
            </a:r>
            <a:r>
              <a:rPr dirty="0" sz="2400" spc="114" b="1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发出操</a:t>
            </a:r>
            <a:r>
              <a:rPr dirty="0" sz="2400" spc="114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结束中</a:t>
            </a:r>
            <a:r>
              <a:rPr dirty="0" sz="2400" spc="114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400" spc="135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-75" b="1">
                <a:solidFill>
                  <a:srgbClr val="073D86"/>
                </a:solidFill>
                <a:latin typeface="Microsoft JhengHei"/>
                <a:cs typeface="Microsoft JhengHei"/>
              </a:rPr>
              <a:t>CP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才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停止当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前工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，转向处理</a:t>
            </a:r>
            <a:r>
              <a:rPr dirty="0" sz="24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操作结束事件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527" y="817626"/>
            <a:ext cx="36322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具</a:t>
            </a:r>
            <a:r>
              <a:rPr dirty="0" spc="15"/>
              <a:t>有</a:t>
            </a:r>
            <a:r>
              <a:rPr dirty="0"/>
              <a:t>通道</a:t>
            </a:r>
            <a:r>
              <a:rPr dirty="0" spc="-5"/>
              <a:t>的</a:t>
            </a:r>
            <a:r>
              <a:rPr dirty="0">
                <a:latin typeface="Times New Roman"/>
                <a:cs typeface="Times New Roman"/>
              </a:rPr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1796313"/>
            <a:ext cx="7918450" cy="233045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4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通道状态字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(CSW)</a:t>
            </a:r>
            <a:endParaRPr sz="2800">
              <a:latin typeface="Times New Roman"/>
              <a:cs typeface="Times New Roman"/>
            </a:endParaRPr>
          </a:p>
          <a:p>
            <a:pPr marL="285115" marR="5080" indent="-7620">
              <a:lnSpc>
                <a:spcPct val="120000"/>
              </a:lnSpc>
              <a:spcBef>
                <a:spcPts val="670"/>
              </a:spcBef>
            </a:pP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通道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字</a:t>
            </a: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放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固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单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元</a:t>
            </a: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2800" spc="114" b="1">
                <a:solidFill>
                  <a:srgbClr val="073D86"/>
                </a:solidFill>
                <a:latin typeface="Microsoft JhengHei"/>
                <a:cs typeface="Microsoft JhengHei"/>
              </a:rPr>
              <a:t>字</a:t>
            </a:r>
            <a:r>
              <a:rPr dirty="0" sz="2800" spc="6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专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门用于记录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通道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行操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的情况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输入输出中断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195071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317" y="849249"/>
            <a:ext cx="47504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具</a:t>
            </a:r>
            <a:r>
              <a:rPr dirty="0" spc="15"/>
              <a:t>有</a:t>
            </a:r>
            <a:r>
              <a:rPr dirty="0"/>
              <a:t>通道</a:t>
            </a:r>
            <a:r>
              <a:rPr dirty="0" spc="-5"/>
              <a:t>的</a:t>
            </a:r>
            <a:r>
              <a:rPr dirty="0">
                <a:latin typeface="Times New Roman"/>
                <a:cs typeface="Times New Roman"/>
              </a:rPr>
              <a:t>I/O</a:t>
            </a:r>
            <a:r>
              <a:rPr dirty="0"/>
              <a:t>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1879700"/>
            <a:ext cx="7769859" cy="3611879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输入输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出指令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启动输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入输出指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(SIO)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查询输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入输出指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(TIO)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查询通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道指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(TCH)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停止输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入输出指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(HIO)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停止设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备指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(HDV)</a:t>
            </a:r>
            <a:endParaRPr sz="24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通道地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址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字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(C</a:t>
            </a:r>
            <a:r>
              <a:rPr dirty="0" sz="2400" spc="-275" b="1">
                <a:solidFill>
                  <a:srgbClr val="073D86"/>
                </a:solidFill>
                <a:latin typeface="Times New Roman"/>
                <a:cs typeface="Times New Roman"/>
              </a:rPr>
              <a:t>A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W)</a:t>
            </a:r>
            <a:endParaRPr sz="2400">
              <a:latin typeface="Times New Roman"/>
              <a:cs typeface="Times New Roman"/>
            </a:endParaRPr>
          </a:p>
          <a:p>
            <a:pPr marL="285115" marR="5080" indent="31750">
              <a:lnSpc>
                <a:spcPct val="100000"/>
              </a:lnSpc>
              <a:spcBef>
                <a:spcPts val="290"/>
              </a:spcBef>
            </a:pP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地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址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字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放在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固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定单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元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的控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2400" spc="85" b="1">
                <a:solidFill>
                  <a:srgbClr val="073D86"/>
                </a:solidFill>
                <a:latin typeface="Microsoft JhengHei"/>
                <a:cs typeface="Microsoft JhengHei"/>
              </a:rPr>
              <a:t>字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专门用于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存放通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道程序首地址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876" y="751458"/>
            <a:ext cx="463423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10"/>
              <a:t>第九</a:t>
            </a:r>
            <a:r>
              <a:rPr dirty="0" sz="5000" spc="1210"/>
              <a:t>讲</a:t>
            </a:r>
            <a:r>
              <a:rPr dirty="0" sz="5000"/>
              <a:t>设</a:t>
            </a:r>
            <a:r>
              <a:rPr dirty="0" sz="5000" spc="20"/>
              <a:t>备</a:t>
            </a:r>
            <a:r>
              <a:rPr dirty="0" sz="5000"/>
              <a:t>管理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79119" y="2273068"/>
            <a:ext cx="4994275" cy="309816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907415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9.1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硬件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90678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9.2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缓冲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90678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9.3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	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独占型外围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的分配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90678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9.4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	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共享型设备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驱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动调度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9.5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虚拟设备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907415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9.6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	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设备管理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实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现与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层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317" y="817626"/>
            <a:ext cx="47504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具</a:t>
            </a:r>
            <a:r>
              <a:rPr dirty="0" spc="15"/>
              <a:t>有</a:t>
            </a:r>
            <a:r>
              <a:rPr dirty="0"/>
              <a:t>通道</a:t>
            </a:r>
            <a:r>
              <a:rPr dirty="0" spc="-5"/>
              <a:t>的</a:t>
            </a:r>
            <a:r>
              <a:rPr dirty="0">
                <a:latin typeface="Times New Roman"/>
                <a:cs typeface="Times New Roman"/>
              </a:rPr>
              <a:t>I/O</a:t>
            </a:r>
            <a:r>
              <a:rPr dirty="0"/>
              <a:t>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180589"/>
            <a:ext cx="8232140" cy="39033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处理步骤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组织通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道程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，通道程序首地址送</a:t>
            </a:r>
            <a:r>
              <a:rPr dirty="0" sz="2400" spc="-95" b="1">
                <a:solidFill>
                  <a:srgbClr val="073D86"/>
                </a:solidFill>
                <a:latin typeface="Times New Roman"/>
                <a:cs typeface="Times New Roman"/>
              </a:rPr>
              <a:t>CAW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执行启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动输入输出指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，启动通道工作</a:t>
            </a:r>
            <a:endParaRPr sz="2400">
              <a:latin typeface="Microsoft JhengHei"/>
              <a:cs typeface="Microsoft JhengHei"/>
            </a:endParaRPr>
          </a:p>
          <a:p>
            <a:pPr algn="just" lvl="1" marL="588645" marR="5080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通道根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据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自身状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形成条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码；若</a:t>
            </a:r>
            <a:r>
              <a:rPr dirty="0" sz="2400" spc="55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道可</a:t>
            </a:r>
            <a:r>
              <a:rPr dirty="0" sz="2400" spc="12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400" spc="6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r>
              <a:rPr dirty="0" sz="2400" spc="-65" b="1">
                <a:solidFill>
                  <a:srgbClr val="073D86"/>
                </a:solidFill>
                <a:latin typeface="Times New Roman"/>
                <a:cs typeface="Times New Roman"/>
              </a:rPr>
              <a:t>CAW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中 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取得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通道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首地</a:t>
            </a:r>
            <a:r>
              <a:rPr dirty="0" sz="2400" spc="125" b="1">
                <a:solidFill>
                  <a:srgbClr val="073D86"/>
                </a:solidFill>
                <a:latin typeface="Microsoft JhengHei"/>
                <a:cs typeface="Microsoft JhengHei"/>
              </a:rPr>
              <a:t>址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得到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第一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条通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道指</a:t>
            </a:r>
            <a:r>
              <a:rPr dirty="0" sz="2400" spc="12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2400" spc="9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启动设备 控制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器；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器再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检查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状态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；若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400" spc="165" b="1">
                <a:solidFill>
                  <a:srgbClr val="073D86"/>
                </a:solidFill>
                <a:latin typeface="Microsoft JhengHei"/>
                <a:cs typeface="Microsoft JhengHei"/>
              </a:rPr>
              <a:t>忙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则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告知通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道释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放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通道独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立执行通道程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，控制外设进行输入输出</a:t>
            </a:r>
            <a:endParaRPr sz="2400">
              <a:latin typeface="Microsoft JhengHei"/>
              <a:cs typeface="Microsoft JhengHei"/>
            </a:endParaRPr>
          </a:p>
          <a:p>
            <a:pPr lvl="1" marL="588645" marR="20320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入输出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后</a:t>
            </a:r>
            <a:r>
              <a:rPr dirty="0" sz="2400" spc="70" b="1">
                <a:solidFill>
                  <a:srgbClr val="073D86"/>
                </a:solidFill>
                <a:latin typeface="Microsoft JhengHei"/>
                <a:cs typeface="Microsoft JhengHei"/>
              </a:rPr>
              <a:t>，形</a:t>
            </a:r>
            <a:r>
              <a:rPr dirty="0" sz="2400" spc="85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sz="2400" spc="-15" b="1">
                <a:solidFill>
                  <a:srgbClr val="073D86"/>
                </a:solidFill>
                <a:latin typeface="Times New Roman"/>
                <a:cs typeface="Times New Roman"/>
              </a:rPr>
              <a:t>S</a:t>
            </a:r>
            <a:r>
              <a:rPr dirty="0" sz="2400" spc="70" b="1">
                <a:solidFill>
                  <a:srgbClr val="073D86"/>
                </a:solidFill>
                <a:latin typeface="Times New Roman"/>
                <a:cs typeface="Times New Roman"/>
              </a:rPr>
              <a:t>W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和置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字寄存</a:t>
            </a:r>
            <a:r>
              <a:rPr dirty="0" sz="2400" spc="10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400" spc="7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发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出输入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输出中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，请求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154" y="871474"/>
            <a:ext cx="36322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</a:t>
            </a: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/>
              <a:t>功</a:t>
            </a:r>
            <a:r>
              <a:rPr dirty="0" spc="15"/>
              <a:t>能</a:t>
            </a:r>
            <a:r>
              <a:rPr dirty="0"/>
              <a:t>的演化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141343"/>
            <a:ext cx="7466330" cy="302514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直接控制外围设备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增加了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控制器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者</a:t>
            </a:r>
            <a:r>
              <a:rPr dirty="0" sz="24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模块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使用非中断的可编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4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开始从外围设备接口的具体细节中分离出来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采用中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断方式的控制器或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者</a:t>
            </a:r>
            <a:r>
              <a:rPr dirty="0" sz="24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模块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无需花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费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等待执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4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操作所需的时间，</a:t>
            </a:r>
            <a:endParaRPr sz="2400">
              <a:latin typeface="Microsoft JhengHei"/>
              <a:cs typeface="Microsoft JhengHei"/>
            </a:endParaRPr>
          </a:p>
          <a:p>
            <a:pPr marL="588645">
              <a:lnSpc>
                <a:spcPct val="100000"/>
              </a:lnSpc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因而提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高了效率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154" y="871474"/>
            <a:ext cx="36322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</a:t>
            </a: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/>
              <a:t>功</a:t>
            </a:r>
            <a:r>
              <a:rPr dirty="0" spc="15"/>
              <a:t>能</a:t>
            </a:r>
            <a:r>
              <a:rPr dirty="0"/>
              <a:t>的演化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353654"/>
            <a:ext cx="8556625" cy="315658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4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模块通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过</a:t>
            </a:r>
            <a:r>
              <a:rPr dirty="0" sz="2400" spc="-110" b="1">
                <a:solidFill>
                  <a:srgbClr val="073D86"/>
                </a:solidFill>
                <a:latin typeface="Microsoft JhengHei"/>
                <a:cs typeface="Microsoft JhengHei"/>
              </a:rPr>
              <a:t>DMA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直接控制存储器</a:t>
            </a:r>
            <a:endParaRPr sz="2400">
              <a:latin typeface="Microsoft JhengHei"/>
              <a:cs typeface="Microsoft JhengHei"/>
            </a:endParaRPr>
          </a:p>
          <a:p>
            <a:pPr lvl="1" marL="588645" marR="127000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可以在没有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参与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情况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，从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存中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移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出或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者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往主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中移 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入一块数据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，仅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仅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在传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送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开始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结束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需要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到处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endParaRPr sz="2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4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模块被增强为单独的处理器，有专门为</a:t>
            </a:r>
            <a:r>
              <a:rPr dirty="0" sz="24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设计的指令集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4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器在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没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200" spc="-75" b="1">
                <a:solidFill>
                  <a:srgbClr val="073D86"/>
                </a:solidFill>
                <a:latin typeface="Microsoft JhengHei"/>
                <a:cs typeface="Microsoft JhengHei"/>
              </a:rPr>
              <a:t>CPU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干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涉的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情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况下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取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指令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这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些指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，使得</a:t>
            </a:r>
            <a:endParaRPr sz="2200">
              <a:latin typeface="Microsoft JhengHei"/>
              <a:cs typeface="Microsoft JhengHei"/>
            </a:endParaRPr>
          </a:p>
          <a:p>
            <a:pPr marL="588645" marR="13335">
              <a:lnSpc>
                <a:spcPct val="100000"/>
              </a:lnSpc>
            </a:pPr>
            <a:r>
              <a:rPr dirty="0" sz="2200" spc="-30" b="1">
                <a:solidFill>
                  <a:srgbClr val="073D86"/>
                </a:solidFill>
                <a:latin typeface="Microsoft JhengHei"/>
                <a:cs typeface="Microsoft JhengHei"/>
              </a:rPr>
              <a:t>C</a:t>
            </a:r>
            <a:r>
              <a:rPr dirty="0" sz="2200" spc="-170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指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一些</a:t>
            </a:r>
            <a:r>
              <a:rPr dirty="0" sz="2200" spc="15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2200" spc="-35" b="1">
                <a:solidFill>
                  <a:srgbClr val="073D86"/>
                </a:solidFill>
                <a:latin typeface="Microsoft JhengHei"/>
                <a:cs typeface="Microsoft JhengHei"/>
              </a:rPr>
              <a:t>I/</a:t>
            </a:r>
            <a:r>
              <a:rPr dirty="0" sz="2200" spc="-65" b="1">
                <a:solidFill>
                  <a:srgbClr val="073D86"/>
                </a:solidFill>
                <a:latin typeface="Microsoft JhengHei"/>
                <a:cs typeface="Microsoft JhengHei"/>
              </a:rPr>
              <a:t>O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活动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并只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当整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序列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200" spc="15" b="1">
                <a:solidFill>
                  <a:srgbClr val="073D86"/>
                </a:solidFill>
                <a:latin typeface="Microsoft JhengHei"/>
                <a:cs typeface="Microsoft JhengHei"/>
              </a:rPr>
              <a:t>后</a:t>
            </a:r>
            <a:r>
              <a:rPr dirty="0" sz="2200" spc="-30" b="1">
                <a:solidFill>
                  <a:srgbClr val="073D86"/>
                </a:solidFill>
                <a:latin typeface="Microsoft JhengHei"/>
                <a:cs typeface="Microsoft JhengHei"/>
              </a:rPr>
              <a:t>C</a:t>
            </a:r>
            <a:r>
              <a:rPr dirty="0" sz="2200" spc="-75" b="1">
                <a:solidFill>
                  <a:srgbClr val="073D86"/>
                </a:solidFill>
                <a:latin typeface="Microsoft JhengHei"/>
                <a:cs typeface="Microsoft JhengHei"/>
              </a:rPr>
              <a:t>PU 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才被中断</a:t>
            </a:r>
            <a:endParaRPr sz="2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4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模块有自己的局部存储器，其本身就是一台计算机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2795" y="2873121"/>
            <a:ext cx="359282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215" algn="l"/>
              </a:tabLst>
            </a:pPr>
            <a:r>
              <a:rPr dirty="0" sz="5400">
                <a:latin typeface="Times New Roman"/>
                <a:cs typeface="Times New Roman"/>
              </a:rPr>
              <a:t>9.2	</a:t>
            </a:r>
            <a:r>
              <a:rPr dirty="0" sz="5400" spc="-5">
                <a:latin typeface="Times New Roman"/>
                <a:cs typeface="Times New Roman"/>
              </a:rPr>
              <a:t>I/</a:t>
            </a:r>
            <a:r>
              <a:rPr dirty="0" sz="5400">
                <a:latin typeface="Times New Roman"/>
                <a:cs typeface="Times New Roman"/>
              </a:rPr>
              <a:t>O</a:t>
            </a:r>
            <a:r>
              <a:rPr dirty="0" sz="5400" spc="10"/>
              <a:t>缓冲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150" y="871474"/>
            <a:ext cx="29337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9330" algn="l"/>
              </a:tabLst>
            </a:pPr>
            <a:r>
              <a:rPr dirty="0">
                <a:latin typeface="Times New Roman"/>
                <a:cs typeface="Times New Roman"/>
              </a:rPr>
              <a:t>9.2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Times New Roman"/>
                <a:cs typeface="Times New Roman"/>
              </a:rPr>
              <a:t>I/</a:t>
            </a:r>
            <a:r>
              <a:rPr dirty="0" spc="5">
                <a:latin typeface="Times New Roman"/>
                <a:cs typeface="Times New Roman"/>
              </a:rPr>
              <a:t>O</a:t>
            </a:r>
            <a:r>
              <a:rPr dirty="0" spc="10"/>
              <a:t>缓冲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592058"/>
            <a:ext cx="7310755" cy="17887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使用缓冲的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原因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进程经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常需要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4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完成才能继续后续的执行</a:t>
            </a:r>
            <a:endParaRPr sz="24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在存储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管理中使用分页机制，那么需要将包括目标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地址单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元的页锁定在主存中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871474"/>
            <a:ext cx="2095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I/O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10"/>
              <a:t>缓冲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10576"/>
            <a:ext cx="7027545" cy="32569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面向</a:t>
            </a:r>
            <a:r>
              <a:rPr dirty="0" sz="2400" spc="575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(Block-oriented)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数据存储和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传送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块为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单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位，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的大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小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通常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固定的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通常可以通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过块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号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访问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据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例如：磁盘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和磁带</a:t>
            </a:r>
            <a:endParaRPr sz="2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面向</a:t>
            </a:r>
            <a:r>
              <a:rPr dirty="0" sz="2400" spc="575" b="1">
                <a:solidFill>
                  <a:srgbClr val="073D86"/>
                </a:solidFill>
                <a:latin typeface="Microsoft JhengHei"/>
                <a:cs typeface="Microsoft JhengHei"/>
              </a:rPr>
              <a:t>流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(Stream-oriented)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设备以字节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流的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式传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数据</a:t>
            </a:r>
            <a:endParaRPr sz="22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899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例如：终端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、打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印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机、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信端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口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、鼠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标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和其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他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指示设 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备以及大多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数非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辅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存的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他设备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871474"/>
            <a:ext cx="1708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单缓冲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504694"/>
            <a:ext cx="7312025" cy="21475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操作系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统在主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请求分配一个缓冲区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面向</a:t>
            </a:r>
            <a:r>
              <a:rPr dirty="0" sz="2400" spc="570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(Block-oriented)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输入传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送的数据被放到缓冲区中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当传送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完成时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进程把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该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块移动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用户空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，并立</a:t>
            </a:r>
            <a:endParaRPr sz="2400">
              <a:latin typeface="Microsoft JhengHei"/>
              <a:cs typeface="Microsoft JhengHei"/>
            </a:endParaRPr>
          </a:p>
          <a:p>
            <a:pPr marL="588645">
              <a:lnSpc>
                <a:spcPct val="100000"/>
              </a:lnSpc>
              <a:spcBef>
                <a:spcPts val="25"/>
              </a:spcBef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即请求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另一块，这种方式成为超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前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预先输入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871474"/>
            <a:ext cx="1708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单缓冲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431408"/>
            <a:ext cx="8145145" cy="31502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面向</a:t>
            </a:r>
            <a:r>
              <a:rPr dirty="0" sz="2400" spc="575" b="1">
                <a:solidFill>
                  <a:srgbClr val="073D86"/>
                </a:solidFill>
                <a:latin typeface="Microsoft JhengHei"/>
                <a:cs typeface="Microsoft JhengHei"/>
              </a:rPr>
              <a:t>流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(Stream-oriented)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单缓冲方案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每次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传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送一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的方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或者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每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次传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送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字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节</a:t>
            </a:r>
            <a:endParaRPr sz="2200">
              <a:latin typeface="Microsoft JhengHei"/>
              <a:cs typeface="Microsoft JhengHei"/>
            </a:endParaRPr>
          </a:p>
          <a:p>
            <a:pPr marL="588645">
              <a:lnSpc>
                <a:spcPct val="100000"/>
              </a:lnSpc>
              <a:spcBef>
                <a:spcPts val="25"/>
              </a:spcBef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的方式使用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每次传送一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行的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式适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合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于滚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方式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终</a:t>
            </a:r>
            <a:r>
              <a:rPr dirty="0" sz="2200" spc="30" b="1">
                <a:solidFill>
                  <a:srgbClr val="073D86"/>
                </a:solidFill>
                <a:latin typeface="Microsoft JhengHei"/>
                <a:cs typeface="Microsoft JhengHei"/>
              </a:rPr>
              <a:t>端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哑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终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端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lvl="1" marL="588645" marR="5080" indent="-273050">
              <a:lnSpc>
                <a:spcPct val="100899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对于这类终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端，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户每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输入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回车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符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表示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达行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尾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 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并且输出到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终端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也是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类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似的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每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次输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一行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行式打印机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是这类设备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另一个例子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还有其他许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多外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，如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传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感器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都属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这种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类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型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755650"/>
            <a:ext cx="2095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I/O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10"/>
              <a:t>缓冲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6440" y="2126291"/>
            <a:ext cx="7065362" cy="4116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0326" y="2794226"/>
            <a:ext cx="1101725" cy="4076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60"/>
              </a:spcBef>
            </a:pPr>
            <a:r>
              <a:rPr dirty="0" sz="2000" spc="15">
                <a:latin typeface="Times New Roman"/>
                <a:cs typeface="Times New Roman"/>
              </a:rPr>
              <a:t>I/O</a:t>
            </a:r>
            <a:r>
              <a:rPr dirty="0" sz="2000" spc="35">
                <a:latin typeface="宋体"/>
                <a:cs typeface="宋体"/>
              </a:rPr>
              <a:t>设备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722" y="5024893"/>
            <a:ext cx="1101725" cy="4076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60"/>
              </a:spcBef>
            </a:pPr>
            <a:r>
              <a:rPr dirty="0" sz="2000" spc="15">
                <a:latin typeface="Times New Roman"/>
                <a:cs typeface="Times New Roman"/>
              </a:rPr>
              <a:t>I/O</a:t>
            </a:r>
            <a:r>
              <a:rPr dirty="0" sz="2000" spc="35">
                <a:latin typeface="宋体"/>
                <a:cs typeface="宋体"/>
              </a:rPr>
              <a:t>设备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8078" y="2656751"/>
            <a:ext cx="1101725" cy="2959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91465">
              <a:lnSpc>
                <a:spcPts val="2120"/>
              </a:lnSpc>
            </a:pPr>
            <a:r>
              <a:rPr dirty="0" sz="2000" spc="35">
                <a:latin typeface="宋体"/>
                <a:cs typeface="宋体"/>
              </a:rPr>
              <a:t>进入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8078" y="4912844"/>
            <a:ext cx="1101725" cy="2959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91465">
              <a:lnSpc>
                <a:spcPts val="2120"/>
              </a:lnSpc>
            </a:pPr>
            <a:r>
              <a:rPr dirty="0" sz="2000" spc="35">
                <a:latin typeface="宋体"/>
                <a:cs typeface="宋体"/>
              </a:rPr>
              <a:t>进入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8511" y="3700854"/>
            <a:ext cx="1285240" cy="4076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60"/>
              </a:spcBef>
            </a:pPr>
            <a:r>
              <a:rPr dirty="0" sz="2000" spc="35">
                <a:latin typeface="宋体"/>
                <a:cs typeface="宋体"/>
              </a:rPr>
              <a:t>没有缓冲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5758" y="5961926"/>
            <a:ext cx="1631950" cy="2857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27355">
              <a:lnSpc>
                <a:spcPts val="2080"/>
              </a:lnSpc>
            </a:pPr>
            <a:r>
              <a:rPr dirty="0" sz="2000" spc="35">
                <a:latin typeface="宋体"/>
                <a:cs typeface="宋体"/>
              </a:rPr>
              <a:t>单缓冲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5466" y="4923020"/>
            <a:ext cx="1101725" cy="2705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ts val="2020"/>
              </a:lnSpc>
            </a:pPr>
            <a:r>
              <a:rPr dirty="0" sz="2000" spc="35">
                <a:latin typeface="宋体"/>
                <a:cs typeface="宋体"/>
              </a:rPr>
              <a:t>移动到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49382" y="2091445"/>
            <a:ext cx="1795145" cy="285750"/>
          </a:xfrm>
          <a:custGeom>
            <a:avLst/>
            <a:gdLst/>
            <a:ahLst/>
            <a:cxnLst/>
            <a:rect l="l" t="t" r="r" b="b"/>
            <a:pathLst>
              <a:path w="1795145" h="285750">
                <a:moveTo>
                  <a:pt x="0" y="285197"/>
                </a:moveTo>
                <a:lnTo>
                  <a:pt x="1794781" y="285196"/>
                </a:lnTo>
                <a:lnTo>
                  <a:pt x="1794781" y="0"/>
                </a:lnTo>
                <a:lnTo>
                  <a:pt x="0" y="0"/>
                </a:lnTo>
                <a:lnTo>
                  <a:pt x="0" y="2851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15871" y="2033659"/>
            <a:ext cx="106172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35">
                <a:latin typeface="宋体"/>
                <a:cs typeface="宋体"/>
              </a:rPr>
              <a:t>操作系统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7788" y="4322084"/>
            <a:ext cx="2091055" cy="2857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527050">
              <a:lnSpc>
                <a:spcPts val="2080"/>
              </a:lnSpc>
            </a:pPr>
            <a:r>
              <a:rPr dirty="0" sz="2000" spc="35">
                <a:latin typeface="宋体"/>
                <a:cs typeface="宋体"/>
              </a:rPr>
              <a:t>操作系统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1552" y="4299130"/>
            <a:ext cx="1367155" cy="2705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2020"/>
              </a:lnSpc>
            </a:pPr>
            <a:r>
              <a:rPr dirty="0" sz="2000" spc="35">
                <a:latin typeface="宋体"/>
                <a:cs typeface="宋体"/>
              </a:rPr>
              <a:t>用户进程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0610" y="2127132"/>
            <a:ext cx="1367155" cy="2705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2020"/>
              </a:lnSpc>
            </a:pPr>
            <a:r>
              <a:rPr dirty="0" sz="2000" spc="35">
                <a:latin typeface="宋体"/>
                <a:cs typeface="宋体"/>
              </a:rPr>
              <a:t>用户进程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578612"/>
            <a:ext cx="1708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双缓冲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5219" y="4150296"/>
            <a:ext cx="7304049" cy="1990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88326" y="5847225"/>
            <a:ext cx="835660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00" spc="25">
                <a:latin typeface="宋体"/>
                <a:cs typeface="宋体"/>
              </a:rPr>
              <a:t>双缓冲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619" y="4847823"/>
            <a:ext cx="1148080" cy="424180"/>
          </a:xfrm>
          <a:custGeom>
            <a:avLst/>
            <a:gdLst/>
            <a:ahLst/>
            <a:cxnLst/>
            <a:rect l="l" t="t" r="r" b="b"/>
            <a:pathLst>
              <a:path w="1148080" h="424179">
                <a:moveTo>
                  <a:pt x="0" y="423629"/>
                </a:moveTo>
                <a:lnTo>
                  <a:pt x="1147932" y="423629"/>
                </a:lnTo>
                <a:lnTo>
                  <a:pt x="1147932" y="0"/>
                </a:lnTo>
                <a:lnTo>
                  <a:pt x="0" y="0"/>
                </a:lnTo>
                <a:lnTo>
                  <a:pt x="0" y="423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2081" y="4851682"/>
            <a:ext cx="925830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00" spc="5">
                <a:latin typeface="Times New Roman"/>
                <a:cs typeface="Times New Roman"/>
              </a:rPr>
              <a:t>I/</a:t>
            </a:r>
            <a:r>
              <a:rPr dirty="0" sz="2100" spc="15">
                <a:latin typeface="Times New Roman"/>
                <a:cs typeface="Times New Roman"/>
              </a:rPr>
              <a:t>O</a:t>
            </a:r>
            <a:r>
              <a:rPr dirty="0" sz="2100" spc="25">
                <a:latin typeface="宋体"/>
                <a:cs typeface="宋体"/>
              </a:rPr>
              <a:t>设备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6234" y="4720716"/>
            <a:ext cx="1148080" cy="3073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03530">
              <a:lnSpc>
                <a:spcPts val="2210"/>
              </a:lnSpc>
            </a:pPr>
            <a:r>
              <a:rPr dirty="0" sz="2100" spc="25">
                <a:latin typeface="宋体"/>
                <a:cs typeface="宋体"/>
              </a:rPr>
              <a:t>进入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7337" y="4736603"/>
            <a:ext cx="1148080" cy="2806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68910">
              <a:lnSpc>
                <a:spcPts val="2105"/>
              </a:lnSpc>
            </a:pPr>
            <a:r>
              <a:rPr dirty="0" sz="2100" spc="25">
                <a:latin typeface="宋体"/>
                <a:cs typeface="宋体"/>
              </a:rPr>
              <a:t>移动到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3799" y="4106390"/>
            <a:ext cx="2179320" cy="297180"/>
          </a:xfrm>
          <a:custGeom>
            <a:avLst/>
            <a:gdLst/>
            <a:ahLst/>
            <a:cxnLst/>
            <a:rect l="l" t="t" r="r" b="b"/>
            <a:pathLst>
              <a:path w="2179320" h="297179">
                <a:moveTo>
                  <a:pt x="0" y="296552"/>
                </a:moveTo>
                <a:lnTo>
                  <a:pt x="2179023" y="296552"/>
                </a:lnTo>
                <a:lnTo>
                  <a:pt x="2179023" y="0"/>
                </a:lnTo>
                <a:lnTo>
                  <a:pt x="0" y="0"/>
                </a:lnTo>
                <a:lnTo>
                  <a:pt x="0" y="296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42271" y="4114356"/>
            <a:ext cx="1424305" cy="280670"/>
          </a:xfrm>
          <a:custGeom>
            <a:avLst/>
            <a:gdLst/>
            <a:ahLst/>
            <a:cxnLst/>
            <a:rect l="l" t="t" r="r" b="b"/>
            <a:pathLst>
              <a:path w="1424304" h="280670">
                <a:moveTo>
                  <a:pt x="0" y="280665"/>
                </a:moveTo>
                <a:lnTo>
                  <a:pt x="1424299" y="280665"/>
                </a:lnTo>
                <a:lnTo>
                  <a:pt x="1424299" y="0"/>
                </a:lnTo>
                <a:lnTo>
                  <a:pt x="0" y="0"/>
                </a:lnTo>
                <a:lnTo>
                  <a:pt x="0" y="2806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4065" y="2428494"/>
            <a:ext cx="8139430" cy="1966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最多两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个缓冲</a:t>
            </a:r>
            <a:endParaRPr sz="24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在一个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进程往一个缓冲区中传送数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据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从这个缓冲区取数据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)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的同时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，操作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统正在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清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空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或者填充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另一个缓冲区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3578860">
              <a:lnSpc>
                <a:spcPct val="100000"/>
              </a:lnSpc>
              <a:tabLst>
                <a:tab pos="6639559" algn="l"/>
              </a:tabLst>
            </a:pPr>
            <a:r>
              <a:rPr dirty="0" sz="2100" spc="25">
                <a:latin typeface="宋体"/>
                <a:cs typeface="宋体"/>
              </a:rPr>
              <a:t>操作系统	用户进程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125" y="751458"/>
            <a:ext cx="447738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/>
              <a:t>本</a:t>
            </a:r>
            <a:r>
              <a:rPr dirty="0" sz="5000" spc="25"/>
              <a:t>主</a:t>
            </a:r>
            <a:r>
              <a:rPr dirty="0" sz="5000"/>
              <a:t>题教学目标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240942" y="2566639"/>
            <a:ext cx="5932805" cy="301307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44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复习、了解</a:t>
            </a: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缓冲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区的设计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掌握磁盘调度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软件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设计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与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实现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掌握虚拟设备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8905" y="578612"/>
            <a:ext cx="22650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循</a:t>
            </a:r>
            <a:r>
              <a:rPr dirty="0" spc="15"/>
              <a:t>环</a:t>
            </a:r>
            <a:r>
              <a:rPr dirty="0"/>
              <a:t>缓冲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359379"/>
            <a:ext cx="4705985" cy="83121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使用两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个以上的缓冲区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使得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I/</a:t>
            </a:r>
            <a:r>
              <a:rPr dirty="0" sz="2400" spc="5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操作能跟得上进程的执行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1697" y="4025626"/>
            <a:ext cx="7137998" cy="21213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53806" y="5886503"/>
            <a:ext cx="1786889" cy="290195"/>
          </a:xfrm>
          <a:custGeom>
            <a:avLst/>
            <a:gdLst/>
            <a:ahLst/>
            <a:cxnLst/>
            <a:rect l="l" t="t" r="r" b="b"/>
            <a:pathLst>
              <a:path w="1786889" h="290195">
                <a:moveTo>
                  <a:pt x="0" y="289860"/>
                </a:moveTo>
                <a:lnTo>
                  <a:pt x="1786535" y="289860"/>
                </a:lnTo>
                <a:lnTo>
                  <a:pt x="1786535" y="0"/>
                </a:lnTo>
                <a:lnTo>
                  <a:pt x="0" y="0"/>
                </a:lnTo>
                <a:lnTo>
                  <a:pt x="0" y="28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06797" y="5827895"/>
            <a:ext cx="108077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25">
                <a:latin typeface="宋体"/>
                <a:cs typeface="宋体"/>
              </a:rPr>
              <a:t>循环缓冲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5443" y="3981723"/>
            <a:ext cx="2129790" cy="290195"/>
          </a:xfrm>
          <a:custGeom>
            <a:avLst/>
            <a:gdLst/>
            <a:ahLst/>
            <a:cxnLst/>
            <a:rect l="l" t="t" r="r" b="b"/>
            <a:pathLst>
              <a:path w="2129790" h="290195">
                <a:moveTo>
                  <a:pt x="0" y="289860"/>
                </a:moveTo>
                <a:lnTo>
                  <a:pt x="2129362" y="289860"/>
                </a:lnTo>
                <a:lnTo>
                  <a:pt x="2129362" y="0"/>
                </a:lnTo>
                <a:lnTo>
                  <a:pt x="0" y="0"/>
                </a:lnTo>
                <a:lnTo>
                  <a:pt x="0" y="28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19921" y="3923199"/>
            <a:ext cx="108077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25">
                <a:latin typeface="宋体"/>
                <a:cs typeface="宋体"/>
              </a:rPr>
              <a:t>操作系统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3461" y="4592515"/>
            <a:ext cx="1122045" cy="3003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97180">
              <a:lnSpc>
                <a:spcPts val="2160"/>
              </a:lnSpc>
            </a:pPr>
            <a:r>
              <a:rPr dirty="0" sz="2050" spc="25">
                <a:latin typeface="宋体"/>
                <a:cs typeface="宋体"/>
              </a:rPr>
              <a:t>进入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1840" y="4602858"/>
            <a:ext cx="1122045" cy="2749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2060"/>
              </a:lnSpc>
            </a:pPr>
            <a:r>
              <a:rPr dirty="0" sz="2050" spc="25">
                <a:latin typeface="宋体"/>
                <a:cs typeface="宋体"/>
              </a:rPr>
              <a:t>移动到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8557" y="4685698"/>
            <a:ext cx="1122045" cy="414655"/>
          </a:xfrm>
          <a:custGeom>
            <a:avLst/>
            <a:gdLst/>
            <a:ahLst/>
            <a:cxnLst/>
            <a:rect l="l" t="t" r="r" b="b"/>
            <a:pathLst>
              <a:path w="1122045" h="414654">
                <a:moveTo>
                  <a:pt x="0" y="414070"/>
                </a:moveTo>
                <a:lnTo>
                  <a:pt x="1121769" y="414070"/>
                </a:lnTo>
                <a:lnTo>
                  <a:pt x="1121769" y="0"/>
                </a:lnTo>
                <a:lnTo>
                  <a:pt x="0" y="0"/>
                </a:lnTo>
                <a:lnTo>
                  <a:pt x="0" y="414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37191" y="4689183"/>
            <a:ext cx="90487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5">
                <a:latin typeface="Times New Roman"/>
                <a:cs typeface="Times New Roman"/>
              </a:rPr>
              <a:t>I/</a:t>
            </a:r>
            <a:r>
              <a:rPr dirty="0" sz="2050" spc="15">
                <a:latin typeface="Times New Roman"/>
                <a:cs typeface="Times New Roman"/>
              </a:rPr>
              <a:t>O</a:t>
            </a:r>
            <a:r>
              <a:rPr dirty="0" sz="2050" spc="25">
                <a:latin typeface="宋体"/>
                <a:cs typeface="宋体"/>
              </a:rPr>
              <a:t>设备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0752" y="3943796"/>
            <a:ext cx="108077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25">
                <a:latin typeface="宋体"/>
                <a:cs typeface="宋体"/>
              </a:rPr>
              <a:t>用户进程</a:t>
            </a:r>
            <a:endParaRPr sz="2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491" y="2873121"/>
            <a:ext cx="808672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485" algn="l"/>
              </a:tabLst>
            </a:pPr>
            <a:r>
              <a:rPr dirty="0" sz="5400">
                <a:latin typeface="Times New Roman"/>
                <a:cs typeface="Times New Roman"/>
              </a:rPr>
              <a:t>9.3	</a:t>
            </a:r>
            <a:r>
              <a:rPr dirty="0" sz="5400"/>
              <a:t>独</a:t>
            </a:r>
            <a:r>
              <a:rPr dirty="0" sz="5400" spc="15"/>
              <a:t>占</a:t>
            </a:r>
            <a:r>
              <a:rPr dirty="0" sz="5400"/>
              <a:t>型外围设备的分配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 spc="5"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5105" y="795274"/>
            <a:ext cx="22650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设</a:t>
            </a:r>
            <a:r>
              <a:rPr dirty="0" spc="15"/>
              <a:t>备</a:t>
            </a:r>
            <a:r>
              <a:rPr dirty="0"/>
              <a:t>分配</a:t>
            </a:r>
          </a:p>
        </p:txBody>
      </p:sp>
      <p:sp>
        <p:nvSpPr>
          <p:cNvPr id="4" name="object 4"/>
          <p:cNvSpPr/>
          <p:nvPr/>
        </p:nvSpPr>
        <p:spPr>
          <a:xfrm>
            <a:off x="611123" y="2852927"/>
            <a:ext cx="8065134" cy="3599815"/>
          </a:xfrm>
          <a:custGeom>
            <a:avLst/>
            <a:gdLst/>
            <a:ahLst/>
            <a:cxnLst/>
            <a:rect l="l" t="t" r="r" b="b"/>
            <a:pathLst>
              <a:path w="8065134" h="3599815">
                <a:moveTo>
                  <a:pt x="0" y="3599688"/>
                </a:moveTo>
                <a:lnTo>
                  <a:pt x="8065008" y="3599688"/>
                </a:lnTo>
                <a:lnTo>
                  <a:pt x="8065008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0168" y="2858465"/>
            <a:ext cx="7766684" cy="1818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从设备的特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性来看，可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把设备分成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独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占设备、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共享设备和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虚拟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备三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 marL="285115" marR="57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相应的管理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和分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外围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备的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术可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成：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独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占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方式、共享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方式和虚拟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625" y="813053"/>
            <a:ext cx="5618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独</a:t>
            </a:r>
            <a:r>
              <a:rPr dirty="0" spc="15"/>
              <a:t>占</a:t>
            </a:r>
            <a:r>
              <a:rPr dirty="0"/>
              <a:t>型外围设备</a:t>
            </a:r>
            <a:r>
              <a:rPr dirty="0" spc="-25"/>
              <a:t>的</a:t>
            </a:r>
            <a:r>
              <a:rPr dirty="0"/>
              <a:t>分配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364463"/>
            <a:ext cx="8337550" cy="134747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独立性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25400">
              <a:lnSpc>
                <a:spcPct val="100000"/>
              </a:lnSpc>
              <a:spcBef>
                <a:spcPts val="345"/>
              </a:spcBef>
            </a:pP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作业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过设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逻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辑号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使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由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来</a:t>
            </a:r>
            <a:r>
              <a:rPr dirty="0" sz="2400" spc="20" b="1">
                <a:solidFill>
                  <a:srgbClr val="073D86"/>
                </a:solidFill>
                <a:latin typeface="Microsoft JhengHei"/>
                <a:cs typeface="Microsoft JhengHei"/>
              </a:rPr>
              <a:t>建立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逻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辑设备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与具体物理设备之间的对应关系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625" y="813053"/>
            <a:ext cx="5618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独</a:t>
            </a:r>
            <a:r>
              <a:rPr dirty="0" spc="15"/>
              <a:t>占</a:t>
            </a:r>
            <a:r>
              <a:rPr dirty="0"/>
              <a:t>型外围设备</a:t>
            </a:r>
            <a:r>
              <a:rPr dirty="0" spc="-25"/>
              <a:t>的</a:t>
            </a:r>
            <a:r>
              <a:rPr dirty="0"/>
              <a:t>分配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364463"/>
            <a:ext cx="8343265" cy="255460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的分配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4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静态分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配方式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动态分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配方式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表：设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类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，总台数，空闲台数，设备表起始地址</a:t>
            </a:r>
            <a:endParaRPr sz="24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：物理设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400" spc="60" b="1">
                <a:solidFill>
                  <a:srgbClr val="073D86"/>
                </a:solidFill>
                <a:latin typeface="Microsoft JhengHei"/>
                <a:cs typeface="Microsoft JhengHei"/>
              </a:rPr>
              <a:t>名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逻辑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名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占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400" spc="3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400" spc="45" b="1">
                <a:solidFill>
                  <a:srgbClr val="073D86"/>
                </a:solidFill>
                <a:latin typeface="Microsoft JhengHei"/>
                <a:cs typeface="Microsoft JhengHei"/>
              </a:rPr>
              <a:t>号</a:t>
            </a:r>
            <a:r>
              <a:rPr dirty="0" sz="2400" spc="35" b="1">
                <a:solidFill>
                  <a:srgbClr val="073D86"/>
                </a:solidFill>
                <a:latin typeface="Microsoft JhengHei"/>
                <a:cs typeface="Microsoft JhengHei"/>
              </a:rPr>
              <a:t>，是否分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配，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好</a:t>
            </a:r>
            <a:r>
              <a:rPr dirty="0" sz="2400" spc="-175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坏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132" y="848105"/>
            <a:ext cx="51104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5"/>
              <a:t>独占型外围</a:t>
            </a:r>
            <a:r>
              <a:rPr dirty="0" sz="4000" spc="-5"/>
              <a:t>设备</a:t>
            </a:r>
            <a:r>
              <a:rPr dirty="0" sz="4000" spc="10"/>
              <a:t>的</a:t>
            </a:r>
            <a:r>
              <a:rPr dirty="0" sz="4000" spc="-5"/>
              <a:t>分配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7217" y="1977188"/>
            <a:ext cx="5796280" cy="31788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设备分配算法</a:t>
            </a:r>
            <a:endParaRPr sz="2800">
              <a:latin typeface="Microsoft JhengHei"/>
              <a:cs typeface="Microsoft JhengHei"/>
            </a:endParaRPr>
          </a:p>
          <a:p>
            <a:pPr lvl="1" marL="547370" indent="-231775">
              <a:lnSpc>
                <a:spcPct val="100000"/>
              </a:lnSpc>
              <a:spcBef>
                <a:spcPts val="605"/>
              </a:spcBef>
              <a:buSzPct val="95833"/>
              <a:buAutoNum type="arabicParenR"/>
              <a:tabLst>
                <a:tab pos="548005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根据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设备类查设备类表</a:t>
            </a:r>
            <a:endParaRPr sz="2400">
              <a:latin typeface="Microsoft JhengHei"/>
              <a:cs typeface="Microsoft JhengHei"/>
            </a:endParaRPr>
          </a:p>
          <a:p>
            <a:pPr lvl="1" marL="599440" indent="-283845">
              <a:lnSpc>
                <a:spcPct val="100000"/>
              </a:lnSpc>
              <a:spcBef>
                <a:spcPts val="575"/>
              </a:spcBef>
              <a:buSzPct val="95833"/>
              <a:buAutoNum type="arabicParenR"/>
              <a:tabLst>
                <a:tab pos="59944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若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无空闲设备则等待设备</a:t>
            </a:r>
            <a:endParaRPr sz="2400">
              <a:latin typeface="Microsoft JhengHei"/>
              <a:cs typeface="Microsoft JhengHei"/>
            </a:endParaRPr>
          </a:p>
          <a:p>
            <a:pPr lvl="1" marL="599440" indent="-283845">
              <a:lnSpc>
                <a:spcPct val="100000"/>
              </a:lnSpc>
              <a:spcBef>
                <a:spcPts val="575"/>
              </a:spcBef>
              <a:buSzPct val="95833"/>
              <a:buAutoNum type="arabicParenR"/>
              <a:tabLst>
                <a:tab pos="59944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取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得设备表首地址</a:t>
            </a:r>
            <a:endParaRPr sz="2400">
              <a:latin typeface="Microsoft JhengHei"/>
              <a:cs typeface="Microsoft JhengHei"/>
            </a:endParaRPr>
          </a:p>
          <a:p>
            <a:pPr lvl="1" marL="599440" indent="-283845">
              <a:lnSpc>
                <a:spcPct val="100000"/>
              </a:lnSpc>
              <a:spcBef>
                <a:spcPts val="580"/>
              </a:spcBef>
              <a:buSzPct val="95833"/>
              <a:buAutoNum type="arabicParenR"/>
              <a:tabLst>
                <a:tab pos="59944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查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设备表发现空闲设备栏</a:t>
            </a:r>
            <a:endParaRPr sz="2400">
              <a:latin typeface="Microsoft JhengHei"/>
              <a:cs typeface="Microsoft JhengHei"/>
            </a:endParaRPr>
          </a:p>
          <a:p>
            <a:pPr lvl="1" marL="599440" indent="-283845">
              <a:lnSpc>
                <a:spcPct val="100000"/>
              </a:lnSpc>
              <a:spcBef>
                <a:spcPts val="575"/>
              </a:spcBef>
              <a:buSzPct val="95833"/>
              <a:buAutoNum type="arabicParenR"/>
              <a:tabLst>
                <a:tab pos="59944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若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未发现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空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闲设备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栏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则等待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endParaRPr sz="2400">
              <a:latin typeface="Microsoft JhengHei"/>
              <a:cs typeface="Microsoft JhengHei"/>
            </a:endParaRPr>
          </a:p>
          <a:p>
            <a:pPr lvl="1" marL="599440" indent="-283845">
              <a:lnSpc>
                <a:spcPct val="100000"/>
              </a:lnSpc>
              <a:spcBef>
                <a:spcPts val="580"/>
              </a:spcBef>
              <a:buSzPct val="95833"/>
              <a:buAutoNum type="arabicParenR"/>
              <a:tabLst>
                <a:tab pos="59944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填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占用进程号，逻辑设备名，分配设备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663" y="2873121"/>
            <a:ext cx="79146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latin typeface="Times New Roman"/>
                <a:cs typeface="Times New Roman"/>
              </a:rPr>
              <a:t>9.4</a:t>
            </a:r>
            <a:r>
              <a:rPr dirty="0" sz="5400" spc="-95">
                <a:latin typeface="Times New Roman"/>
                <a:cs typeface="Times New Roman"/>
              </a:rPr>
              <a:t> </a:t>
            </a:r>
            <a:r>
              <a:rPr dirty="0" sz="5400"/>
              <a:t>共</a:t>
            </a:r>
            <a:r>
              <a:rPr dirty="0" sz="5400" spc="15"/>
              <a:t>享</a:t>
            </a:r>
            <a:r>
              <a:rPr dirty="0" sz="5400"/>
              <a:t>型设备的驱动调度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8421" y="784097"/>
            <a:ext cx="12484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0"/>
              <a:t>磁盘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535929" y="5878829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 h="0">
                <a:moveTo>
                  <a:pt x="0" y="0"/>
                </a:moveTo>
                <a:lnTo>
                  <a:pt x="17647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35929" y="5212841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 h="0">
                <a:moveTo>
                  <a:pt x="0" y="0"/>
                </a:moveTo>
                <a:lnTo>
                  <a:pt x="17647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35929" y="4546853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 h="0">
                <a:moveTo>
                  <a:pt x="0" y="0"/>
                </a:moveTo>
                <a:lnTo>
                  <a:pt x="17647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7426" y="4260341"/>
            <a:ext cx="3345179" cy="381000"/>
          </a:xfrm>
          <a:custGeom>
            <a:avLst/>
            <a:gdLst/>
            <a:ahLst/>
            <a:cxnLst/>
            <a:rect l="l" t="t" r="r" b="b"/>
            <a:pathLst>
              <a:path w="3345179" h="381000">
                <a:moveTo>
                  <a:pt x="0" y="190499"/>
                </a:moveTo>
                <a:lnTo>
                  <a:pt x="28483" y="155320"/>
                </a:lnTo>
                <a:lnTo>
                  <a:pt x="63125" y="138496"/>
                </a:lnTo>
                <a:lnTo>
                  <a:pt x="110509" y="122280"/>
                </a:lnTo>
                <a:lnTo>
                  <a:pt x="169994" y="106746"/>
                </a:lnTo>
                <a:lnTo>
                  <a:pt x="240938" y="91967"/>
                </a:lnTo>
                <a:lnTo>
                  <a:pt x="280506" y="84883"/>
                </a:lnTo>
                <a:lnTo>
                  <a:pt x="322697" y="78016"/>
                </a:lnTo>
                <a:lnTo>
                  <a:pt x="367432" y="71374"/>
                </a:lnTo>
                <a:lnTo>
                  <a:pt x="414630" y="64967"/>
                </a:lnTo>
                <a:lnTo>
                  <a:pt x="464211" y="58803"/>
                </a:lnTo>
                <a:lnTo>
                  <a:pt x="516095" y="52893"/>
                </a:lnTo>
                <a:lnTo>
                  <a:pt x="570200" y="47244"/>
                </a:lnTo>
                <a:lnTo>
                  <a:pt x="626448" y="41867"/>
                </a:lnTo>
                <a:lnTo>
                  <a:pt x="684757" y="36771"/>
                </a:lnTo>
                <a:lnTo>
                  <a:pt x="745048" y="31963"/>
                </a:lnTo>
                <a:lnTo>
                  <a:pt x="807239" y="27455"/>
                </a:lnTo>
                <a:lnTo>
                  <a:pt x="871251" y="23255"/>
                </a:lnTo>
                <a:lnTo>
                  <a:pt x="937004" y="19372"/>
                </a:lnTo>
                <a:lnTo>
                  <a:pt x="1004417" y="15815"/>
                </a:lnTo>
                <a:lnTo>
                  <a:pt x="1073410" y="12593"/>
                </a:lnTo>
                <a:lnTo>
                  <a:pt x="1143902" y="9717"/>
                </a:lnTo>
                <a:lnTo>
                  <a:pt x="1215813" y="7194"/>
                </a:lnTo>
                <a:lnTo>
                  <a:pt x="1289064" y="5034"/>
                </a:lnTo>
                <a:lnTo>
                  <a:pt x="1363573" y="3246"/>
                </a:lnTo>
                <a:lnTo>
                  <a:pt x="1439260" y="1839"/>
                </a:lnTo>
                <a:lnTo>
                  <a:pt x="1516046" y="823"/>
                </a:lnTo>
                <a:lnTo>
                  <a:pt x="1593849" y="207"/>
                </a:lnTo>
                <a:lnTo>
                  <a:pt x="1672589" y="0"/>
                </a:lnTo>
                <a:lnTo>
                  <a:pt x="1751330" y="207"/>
                </a:lnTo>
                <a:lnTo>
                  <a:pt x="1829133" y="823"/>
                </a:lnTo>
                <a:lnTo>
                  <a:pt x="1905919" y="1839"/>
                </a:lnTo>
                <a:lnTo>
                  <a:pt x="1981606" y="3246"/>
                </a:lnTo>
                <a:lnTo>
                  <a:pt x="2056115" y="5034"/>
                </a:lnTo>
                <a:lnTo>
                  <a:pt x="2129366" y="7194"/>
                </a:lnTo>
                <a:lnTo>
                  <a:pt x="2201277" y="9717"/>
                </a:lnTo>
                <a:lnTo>
                  <a:pt x="2271769" y="12593"/>
                </a:lnTo>
                <a:lnTo>
                  <a:pt x="2340762" y="15815"/>
                </a:lnTo>
                <a:lnTo>
                  <a:pt x="2408175" y="19372"/>
                </a:lnTo>
                <a:lnTo>
                  <a:pt x="2473928" y="23255"/>
                </a:lnTo>
                <a:lnTo>
                  <a:pt x="2537940" y="27455"/>
                </a:lnTo>
                <a:lnTo>
                  <a:pt x="2600131" y="31963"/>
                </a:lnTo>
                <a:lnTo>
                  <a:pt x="2660422" y="36771"/>
                </a:lnTo>
                <a:lnTo>
                  <a:pt x="2718731" y="41867"/>
                </a:lnTo>
                <a:lnTo>
                  <a:pt x="2774979" y="47244"/>
                </a:lnTo>
                <a:lnTo>
                  <a:pt x="2829084" y="52893"/>
                </a:lnTo>
                <a:lnTo>
                  <a:pt x="2880968" y="58803"/>
                </a:lnTo>
                <a:lnTo>
                  <a:pt x="2930549" y="64967"/>
                </a:lnTo>
                <a:lnTo>
                  <a:pt x="2977747" y="71374"/>
                </a:lnTo>
                <a:lnTo>
                  <a:pt x="3022482" y="78016"/>
                </a:lnTo>
                <a:lnTo>
                  <a:pt x="3064673" y="84883"/>
                </a:lnTo>
                <a:lnTo>
                  <a:pt x="3104241" y="91967"/>
                </a:lnTo>
                <a:lnTo>
                  <a:pt x="3175185" y="106746"/>
                </a:lnTo>
                <a:lnTo>
                  <a:pt x="3234670" y="122280"/>
                </a:lnTo>
                <a:lnTo>
                  <a:pt x="3282054" y="138496"/>
                </a:lnTo>
                <a:lnTo>
                  <a:pt x="3316696" y="155320"/>
                </a:lnTo>
                <a:lnTo>
                  <a:pt x="3345179" y="190499"/>
                </a:lnTo>
                <a:lnTo>
                  <a:pt x="3343359" y="199463"/>
                </a:lnTo>
                <a:lnTo>
                  <a:pt x="3301008" y="234162"/>
                </a:lnTo>
                <a:lnTo>
                  <a:pt x="3259915" y="250691"/>
                </a:lnTo>
                <a:lnTo>
                  <a:pt x="3206400" y="266576"/>
                </a:lnTo>
                <a:lnTo>
                  <a:pt x="3141105" y="281741"/>
                </a:lnTo>
                <a:lnTo>
                  <a:pt x="3064673" y="296116"/>
                </a:lnTo>
                <a:lnTo>
                  <a:pt x="3022482" y="302983"/>
                </a:lnTo>
                <a:lnTo>
                  <a:pt x="2977747" y="309625"/>
                </a:lnTo>
                <a:lnTo>
                  <a:pt x="2930549" y="316032"/>
                </a:lnTo>
                <a:lnTo>
                  <a:pt x="2880968" y="322196"/>
                </a:lnTo>
                <a:lnTo>
                  <a:pt x="2829084" y="328106"/>
                </a:lnTo>
                <a:lnTo>
                  <a:pt x="2774979" y="333755"/>
                </a:lnTo>
                <a:lnTo>
                  <a:pt x="2718731" y="339132"/>
                </a:lnTo>
                <a:lnTo>
                  <a:pt x="2660422" y="344228"/>
                </a:lnTo>
                <a:lnTo>
                  <a:pt x="2600131" y="349036"/>
                </a:lnTo>
                <a:lnTo>
                  <a:pt x="2537940" y="353544"/>
                </a:lnTo>
                <a:lnTo>
                  <a:pt x="2473928" y="357744"/>
                </a:lnTo>
                <a:lnTo>
                  <a:pt x="2408175" y="361627"/>
                </a:lnTo>
                <a:lnTo>
                  <a:pt x="2340762" y="365184"/>
                </a:lnTo>
                <a:lnTo>
                  <a:pt x="2271769" y="368406"/>
                </a:lnTo>
                <a:lnTo>
                  <a:pt x="2201277" y="371282"/>
                </a:lnTo>
                <a:lnTo>
                  <a:pt x="2129366" y="373805"/>
                </a:lnTo>
                <a:lnTo>
                  <a:pt x="2056115" y="375965"/>
                </a:lnTo>
                <a:lnTo>
                  <a:pt x="1981606" y="377753"/>
                </a:lnTo>
                <a:lnTo>
                  <a:pt x="1905919" y="379160"/>
                </a:lnTo>
                <a:lnTo>
                  <a:pt x="1829133" y="380176"/>
                </a:lnTo>
                <a:lnTo>
                  <a:pt x="1751330" y="380792"/>
                </a:lnTo>
                <a:lnTo>
                  <a:pt x="1672589" y="380999"/>
                </a:lnTo>
                <a:lnTo>
                  <a:pt x="1593849" y="380792"/>
                </a:lnTo>
                <a:lnTo>
                  <a:pt x="1516046" y="380176"/>
                </a:lnTo>
                <a:lnTo>
                  <a:pt x="1439260" y="379160"/>
                </a:lnTo>
                <a:lnTo>
                  <a:pt x="1363573" y="377753"/>
                </a:lnTo>
                <a:lnTo>
                  <a:pt x="1289064" y="375965"/>
                </a:lnTo>
                <a:lnTo>
                  <a:pt x="1215813" y="373805"/>
                </a:lnTo>
                <a:lnTo>
                  <a:pt x="1143902" y="371282"/>
                </a:lnTo>
                <a:lnTo>
                  <a:pt x="1073410" y="368406"/>
                </a:lnTo>
                <a:lnTo>
                  <a:pt x="1004417" y="365184"/>
                </a:lnTo>
                <a:lnTo>
                  <a:pt x="937004" y="361627"/>
                </a:lnTo>
                <a:lnTo>
                  <a:pt x="871251" y="357744"/>
                </a:lnTo>
                <a:lnTo>
                  <a:pt x="807239" y="353544"/>
                </a:lnTo>
                <a:lnTo>
                  <a:pt x="745048" y="349036"/>
                </a:lnTo>
                <a:lnTo>
                  <a:pt x="684757" y="344228"/>
                </a:lnTo>
                <a:lnTo>
                  <a:pt x="626448" y="339132"/>
                </a:lnTo>
                <a:lnTo>
                  <a:pt x="570200" y="333755"/>
                </a:lnTo>
                <a:lnTo>
                  <a:pt x="516095" y="328106"/>
                </a:lnTo>
                <a:lnTo>
                  <a:pt x="464211" y="322196"/>
                </a:lnTo>
                <a:lnTo>
                  <a:pt x="414630" y="316032"/>
                </a:lnTo>
                <a:lnTo>
                  <a:pt x="367432" y="309625"/>
                </a:lnTo>
                <a:lnTo>
                  <a:pt x="322697" y="302983"/>
                </a:lnTo>
                <a:lnTo>
                  <a:pt x="280506" y="296116"/>
                </a:lnTo>
                <a:lnTo>
                  <a:pt x="240938" y="289032"/>
                </a:lnTo>
                <a:lnTo>
                  <a:pt x="169994" y="274253"/>
                </a:lnTo>
                <a:lnTo>
                  <a:pt x="110509" y="258719"/>
                </a:lnTo>
                <a:lnTo>
                  <a:pt x="63125" y="242503"/>
                </a:lnTo>
                <a:lnTo>
                  <a:pt x="28483" y="225679"/>
                </a:lnTo>
                <a:lnTo>
                  <a:pt x="0" y="19049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63721" y="4355591"/>
            <a:ext cx="1672589" cy="190500"/>
          </a:xfrm>
          <a:custGeom>
            <a:avLst/>
            <a:gdLst/>
            <a:ahLst/>
            <a:cxnLst/>
            <a:rect l="l" t="t" r="r" b="b"/>
            <a:pathLst>
              <a:path w="1672589" h="190500">
                <a:moveTo>
                  <a:pt x="0" y="95249"/>
                </a:moveTo>
                <a:lnTo>
                  <a:pt x="29880" y="120561"/>
                </a:lnTo>
                <a:lnTo>
                  <a:pt x="80537" y="136069"/>
                </a:lnTo>
                <a:lnTo>
                  <a:pt x="153026" y="150169"/>
                </a:lnTo>
                <a:lnTo>
                  <a:pt x="196719" y="156607"/>
                </a:lnTo>
                <a:lnTo>
                  <a:pt x="244983" y="162591"/>
                </a:lnTo>
                <a:lnTo>
                  <a:pt x="297522" y="168089"/>
                </a:lnTo>
                <a:lnTo>
                  <a:pt x="354041" y="173066"/>
                </a:lnTo>
                <a:lnTo>
                  <a:pt x="414245" y="177489"/>
                </a:lnTo>
                <a:lnTo>
                  <a:pt x="477838" y="181324"/>
                </a:lnTo>
                <a:lnTo>
                  <a:pt x="544525" y="184537"/>
                </a:lnTo>
                <a:lnTo>
                  <a:pt x="614009" y="187095"/>
                </a:lnTo>
                <a:lnTo>
                  <a:pt x="685996" y="188964"/>
                </a:lnTo>
                <a:lnTo>
                  <a:pt x="760190" y="190110"/>
                </a:lnTo>
                <a:lnTo>
                  <a:pt x="836294" y="190499"/>
                </a:lnTo>
                <a:lnTo>
                  <a:pt x="912399" y="190110"/>
                </a:lnTo>
                <a:lnTo>
                  <a:pt x="986593" y="188964"/>
                </a:lnTo>
                <a:lnTo>
                  <a:pt x="1058580" y="187095"/>
                </a:lnTo>
                <a:lnTo>
                  <a:pt x="1128064" y="184537"/>
                </a:lnTo>
                <a:lnTo>
                  <a:pt x="1194751" y="181324"/>
                </a:lnTo>
                <a:lnTo>
                  <a:pt x="1258344" y="177489"/>
                </a:lnTo>
                <a:lnTo>
                  <a:pt x="1318548" y="173066"/>
                </a:lnTo>
                <a:lnTo>
                  <a:pt x="1375067" y="168089"/>
                </a:lnTo>
                <a:lnTo>
                  <a:pt x="1427606" y="162591"/>
                </a:lnTo>
                <a:lnTo>
                  <a:pt x="1475870" y="156607"/>
                </a:lnTo>
                <a:lnTo>
                  <a:pt x="1519563" y="150169"/>
                </a:lnTo>
                <a:lnTo>
                  <a:pt x="1558388" y="143312"/>
                </a:lnTo>
                <a:lnTo>
                  <a:pt x="1620257" y="128474"/>
                </a:lnTo>
                <a:lnTo>
                  <a:pt x="1659112" y="112364"/>
                </a:lnTo>
                <a:lnTo>
                  <a:pt x="1672589" y="95249"/>
                </a:lnTo>
                <a:lnTo>
                  <a:pt x="1669171" y="86584"/>
                </a:lnTo>
                <a:lnTo>
                  <a:pt x="1620257" y="62025"/>
                </a:lnTo>
                <a:lnTo>
                  <a:pt x="1558388" y="47187"/>
                </a:lnTo>
                <a:lnTo>
                  <a:pt x="1519563" y="40330"/>
                </a:lnTo>
                <a:lnTo>
                  <a:pt x="1475870" y="33892"/>
                </a:lnTo>
                <a:lnTo>
                  <a:pt x="1427606" y="27908"/>
                </a:lnTo>
                <a:lnTo>
                  <a:pt x="1375067" y="22410"/>
                </a:lnTo>
                <a:lnTo>
                  <a:pt x="1318548" y="17433"/>
                </a:lnTo>
                <a:lnTo>
                  <a:pt x="1258344" y="13010"/>
                </a:lnTo>
                <a:lnTo>
                  <a:pt x="1194751" y="9175"/>
                </a:lnTo>
                <a:lnTo>
                  <a:pt x="1128064" y="5962"/>
                </a:lnTo>
                <a:lnTo>
                  <a:pt x="1058580" y="3404"/>
                </a:lnTo>
                <a:lnTo>
                  <a:pt x="986593" y="1535"/>
                </a:lnTo>
                <a:lnTo>
                  <a:pt x="912399" y="389"/>
                </a:lnTo>
                <a:lnTo>
                  <a:pt x="836294" y="0"/>
                </a:lnTo>
                <a:lnTo>
                  <a:pt x="760190" y="389"/>
                </a:lnTo>
                <a:lnTo>
                  <a:pt x="685996" y="1535"/>
                </a:lnTo>
                <a:lnTo>
                  <a:pt x="614009" y="3404"/>
                </a:lnTo>
                <a:lnTo>
                  <a:pt x="544525" y="5962"/>
                </a:lnTo>
                <a:lnTo>
                  <a:pt x="477838" y="9175"/>
                </a:lnTo>
                <a:lnTo>
                  <a:pt x="414245" y="13010"/>
                </a:lnTo>
                <a:lnTo>
                  <a:pt x="354041" y="17433"/>
                </a:lnTo>
                <a:lnTo>
                  <a:pt x="297522" y="22410"/>
                </a:lnTo>
                <a:lnTo>
                  <a:pt x="244983" y="27908"/>
                </a:lnTo>
                <a:lnTo>
                  <a:pt x="196719" y="33892"/>
                </a:lnTo>
                <a:lnTo>
                  <a:pt x="153026" y="40330"/>
                </a:lnTo>
                <a:lnTo>
                  <a:pt x="114201" y="47187"/>
                </a:lnTo>
                <a:lnTo>
                  <a:pt x="52332" y="62025"/>
                </a:lnTo>
                <a:lnTo>
                  <a:pt x="13477" y="78135"/>
                </a:lnTo>
                <a:lnTo>
                  <a:pt x="0" y="9524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1765" y="4165091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9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00015" y="4165091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9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8265" y="4165091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9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68265" y="597407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00015" y="597407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31765" y="597407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7426" y="5593841"/>
            <a:ext cx="3345179" cy="381000"/>
          </a:xfrm>
          <a:custGeom>
            <a:avLst/>
            <a:gdLst/>
            <a:ahLst/>
            <a:cxnLst/>
            <a:rect l="l" t="t" r="r" b="b"/>
            <a:pathLst>
              <a:path w="3345179" h="381000">
                <a:moveTo>
                  <a:pt x="0" y="190500"/>
                </a:moveTo>
                <a:lnTo>
                  <a:pt x="28483" y="155303"/>
                </a:lnTo>
                <a:lnTo>
                  <a:pt x="63125" y="138474"/>
                </a:lnTo>
                <a:lnTo>
                  <a:pt x="110509" y="122254"/>
                </a:lnTo>
                <a:lnTo>
                  <a:pt x="169994" y="106718"/>
                </a:lnTo>
                <a:lnTo>
                  <a:pt x="240938" y="91939"/>
                </a:lnTo>
                <a:lnTo>
                  <a:pt x="280506" y="84855"/>
                </a:lnTo>
                <a:lnTo>
                  <a:pt x="322697" y="77989"/>
                </a:lnTo>
                <a:lnTo>
                  <a:pt x="367432" y="71348"/>
                </a:lnTo>
                <a:lnTo>
                  <a:pt x="414630" y="64941"/>
                </a:lnTo>
                <a:lnTo>
                  <a:pt x="464211" y="58779"/>
                </a:lnTo>
                <a:lnTo>
                  <a:pt x="516095" y="52870"/>
                </a:lnTo>
                <a:lnTo>
                  <a:pt x="570200" y="47223"/>
                </a:lnTo>
                <a:lnTo>
                  <a:pt x="626448" y="41847"/>
                </a:lnTo>
                <a:lnTo>
                  <a:pt x="684757" y="36752"/>
                </a:lnTo>
                <a:lnTo>
                  <a:pt x="745048" y="31947"/>
                </a:lnTo>
                <a:lnTo>
                  <a:pt x="807239" y="27440"/>
                </a:lnTo>
                <a:lnTo>
                  <a:pt x="871251" y="23242"/>
                </a:lnTo>
                <a:lnTo>
                  <a:pt x="937004" y="19361"/>
                </a:lnTo>
                <a:lnTo>
                  <a:pt x="1004417" y="15805"/>
                </a:lnTo>
                <a:lnTo>
                  <a:pt x="1073410" y="12586"/>
                </a:lnTo>
                <a:lnTo>
                  <a:pt x="1143902" y="9710"/>
                </a:lnTo>
                <a:lnTo>
                  <a:pt x="1215813" y="7189"/>
                </a:lnTo>
                <a:lnTo>
                  <a:pt x="1289064" y="5030"/>
                </a:lnTo>
                <a:lnTo>
                  <a:pt x="1363573" y="3244"/>
                </a:lnTo>
                <a:lnTo>
                  <a:pt x="1439260" y="1838"/>
                </a:lnTo>
                <a:lnTo>
                  <a:pt x="1516046" y="823"/>
                </a:lnTo>
                <a:lnTo>
                  <a:pt x="1593849" y="207"/>
                </a:lnTo>
                <a:lnTo>
                  <a:pt x="1672589" y="0"/>
                </a:lnTo>
                <a:lnTo>
                  <a:pt x="1751330" y="207"/>
                </a:lnTo>
                <a:lnTo>
                  <a:pt x="1829133" y="823"/>
                </a:lnTo>
                <a:lnTo>
                  <a:pt x="1905919" y="1838"/>
                </a:lnTo>
                <a:lnTo>
                  <a:pt x="1981606" y="3244"/>
                </a:lnTo>
                <a:lnTo>
                  <a:pt x="2056115" y="5030"/>
                </a:lnTo>
                <a:lnTo>
                  <a:pt x="2129366" y="7189"/>
                </a:lnTo>
                <a:lnTo>
                  <a:pt x="2201277" y="9710"/>
                </a:lnTo>
                <a:lnTo>
                  <a:pt x="2271769" y="12586"/>
                </a:lnTo>
                <a:lnTo>
                  <a:pt x="2340762" y="15805"/>
                </a:lnTo>
                <a:lnTo>
                  <a:pt x="2408175" y="19361"/>
                </a:lnTo>
                <a:lnTo>
                  <a:pt x="2473928" y="23242"/>
                </a:lnTo>
                <a:lnTo>
                  <a:pt x="2537940" y="27440"/>
                </a:lnTo>
                <a:lnTo>
                  <a:pt x="2600131" y="31947"/>
                </a:lnTo>
                <a:lnTo>
                  <a:pt x="2660422" y="36752"/>
                </a:lnTo>
                <a:lnTo>
                  <a:pt x="2718731" y="41847"/>
                </a:lnTo>
                <a:lnTo>
                  <a:pt x="2774979" y="47223"/>
                </a:lnTo>
                <a:lnTo>
                  <a:pt x="2829084" y="52870"/>
                </a:lnTo>
                <a:lnTo>
                  <a:pt x="2880968" y="58779"/>
                </a:lnTo>
                <a:lnTo>
                  <a:pt x="2930549" y="64941"/>
                </a:lnTo>
                <a:lnTo>
                  <a:pt x="2977747" y="71348"/>
                </a:lnTo>
                <a:lnTo>
                  <a:pt x="3022482" y="77989"/>
                </a:lnTo>
                <a:lnTo>
                  <a:pt x="3064673" y="84855"/>
                </a:lnTo>
                <a:lnTo>
                  <a:pt x="3104241" y="91939"/>
                </a:lnTo>
                <a:lnTo>
                  <a:pt x="3175185" y="106718"/>
                </a:lnTo>
                <a:lnTo>
                  <a:pt x="3234670" y="122254"/>
                </a:lnTo>
                <a:lnTo>
                  <a:pt x="3282054" y="138474"/>
                </a:lnTo>
                <a:lnTo>
                  <a:pt x="3316696" y="155303"/>
                </a:lnTo>
                <a:lnTo>
                  <a:pt x="3345179" y="190500"/>
                </a:lnTo>
                <a:lnTo>
                  <a:pt x="3343359" y="199468"/>
                </a:lnTo>
                <a:lnTo>
                  <a:pt x="3301008" y="234182"/>
                </a:lnTo>
                <a:lnTo>
                  <a:pt x="3259915" y="250716"/>
                </a:lnTo>
                <a:lnTo>
                  <a:pt x="3206400" y="266603"/>
                </a:lnTo>
                <a:lnTo>
                  <a:pt x="3141105" y="281770"/>
                </a:lnTo>
                <a:lnTo>
                  <a:pt x="3064673" y="296144"/>
                </a:lnTo>
                <a:lnTo>
                  <a:pt x="3022482" y="303010"/>
                </a:lnTo>
                <a:lnTo>
                  <a:pt x="2977747" y="309651"/>
                </a:lnTo>
                <a:lnTo>
                  <a:pt x="2930549" y="316058"/>
                </a:lnTo>
                <a:lnTo>
                  <a:pt x="2880968" y="322220"/>
                </a:lnTo>
                <a:lnTo>
                  <a:pt x="2829084" y="328129"/>
                </a:lnTo>
                <a:lnTo>
                  <a:pt x="2774979" y="333776"/>
                </a:lnTo>
                <a:lnTo>
                  <a:pt x="2718731" y="339152"/>
                </a:lnTo>
                <a:lnTo>
                  <a:pt x="2660422" y="344247"/>
                </a:lnTo>
                <a:lnTo>
                  <a:pt x="2600131" y="349052"/>
                </a:lnTo>
                <a:lnTo>
                  <a:pt x="2537940" y="353559"/>
                </a:lnTo>
                <a:lnTo>
                  <a:pt x="2473928" y="357757"/>
                </a:lnTo>
                <a:lnTo>
                  <a:pt x="2408175" y="361638"/>
                </a:lnTo>
                <a:lnTo>
                  <a:pt x="2340762" y="365194"/>
                </a:lnTo>
                <a:lnTo>
                  <a:pt x="2271769" y="368413"/>
                </a:lnTo>
                <a:lnTo>
                  <a:pt x="2201277" y="371289"/>
                </a:lnTo>
                <a:lnTo>
                  <a:pt x="2129366" y="373810"/>
                </a:lnTo>
                <a:lnTo>
                  <a:pt x="2056115" y="375969"/>
                </a:lnTo>
                <a:lnTo>
                  <a:pt x="1981606" y="377755"/>
                </a:lnTo>
                <a:lnTo>
                  <a:pt x="1905919" y="379161"/>
                </a:lnTo>
                <a:lnTo>
                  <a:pt x="1829133" y="380176"/>
                </a:lnTo>
                <a:lnTo>
                  <a:pt x="1751330" y="380792"/>
                </a:lnTo>
                <a:lnTo>
                  <a:pt x="1672589" y="381000"/>
                </a:lnTo>
                <a:lnTo>
                  <a:pt x="1593849" y="380792"/>
                </a:lnTo>
                <a:lnTo>
                  <a:pt x="1516046" y="380176"/>
                </a:lnTo>
                <a:lnTo>
                  <a:pt x="1439260" y="379161"/>
                </a:lnTo>
                <a:lnTo>
                  <a:pt x="1363573" y="377755"/>
                </a:lnTo>
                <a:lnTo>
                  <a:pt x="1289064" y="375969"/>
                </a:lnTo>
                <a:lnTo>
                  <a:pt x="1215813" y="373810"/>
                </a:lnTo>
                <a:lnTo>
                  <a:pt x="1143902" y="371289"/>
                </a:lnTo>
                <a:lnTo>
                  <a:pt x="1073410" y="368413"/>
                </a:lnTo>
                <a:lnTo>
                  <a:pt x="1004417" y="365194"/>
                </a:lnTo>
                <a:lnTo>
                  <a:pt x="937004" y="361638"/>
                </a:lnTo>
                <a:lnTo>
                  <a:pt x="871251" y="357757"/>
                </a:lnTo>
                <a:lnTo>
                  <a:pt x="807239" y="353559"/>
                </a:lnTo>
                <a:lnTo>
                  <a:pt x="745048" y="349052"/>
                </a:lnTo>
                <a:lnTo>
                  <a:pt x="684757" y="344247"/>
                </a:lnTo>
                <a:lnTo>
                  <a:pt x="626448" y="339152"/>
                </a:lnTo>
                <a:lnTo>
                  <a:pt x="570200" y="333776"/>
                </a:lnTo>
                <a:lnTo>
                  <a:pt x="516095" y="328129"/>
                </a:lnTo>
                <a:lnTo>
                  <a:pt x="464211" y="322220"/>
                </a:lnTo>
                <a:lnTo>
                  <a:pt x="414630" y="316058"/>
                </a:lnTo>
                <a:lnTo>
                  <a:pt x="367432" y="309651"/>
                </a:lnTo>
                <a:lnTo>
                  <a:pt x="322697" y="303010"/>
                </a:lnTo>
                <a:lnTo>
                  <a:pt x="280506" y="296144"/>
                </a:lnTo>
                <a:lnTo>
                  <a:pt x="240938" y="289060"/>
                </a:lnTo>
                <a:lnTo>
                  <a:pt x="169994" y="274281"/>
                </a:lnTo>
                <a:lnTo>
                  <a:pt x="110509" y="258745"/>
                </a:lnTo>
                <a:lnTo>
                  <a:pt x="63125" y="242525"/>
                </a:lnTo>
                <a:lnTo>
                  <a:pt x="28483" y="225696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63721" y="5689091"/>
            <a:ext cx="1672589" cy="190500"/>
          </a:xfrm>
          <a:custGeom>
            <a:avLst/>
            <a:gdLst/>
            <a:ahLst/>
            <a:cxnLst/>
            <a:rect l="l" t="t" r="r" b="b"/>
            <a:pathLst>
              <a:path w="1672589" h="190500">
                <a:moveTo>
                  <a:pt x="0" y="95250"/>
                </a:moveTo>
                <a:lnTo>
                  <a:pt x="29880" y="120570"/>
                </a:lnTo>
                <a:lnTo>
                  <a:pt x="80537" y="136080"/>
                </a:lnTo>
                <a:lnTo>
                  <a:pt x="153026" y="150180"/>
                </a:lnTo>
                <a:lnTo>
                  <a:pt x="196719" y="156617"/>
                </a:lnTo>
                <a:lnTo>
                  <a:pt x="244983" y="162601"/>
                </a:lnTo>
                <a:lnTo>
                  <a:pt x="297522" y="168097"/>
                </a:lnTo>
                <a:lnTo>
                  <a:pt x="354041" y="173073"/>
                </a:lnTo>
                <a:lnTo>
                  <a:pt x="414245" y="177495"/>
                </a:lnTo>
                <a:lnTo>
                  <a:pt x="477838" y="181328"/>
                </a:lnTo>
                <a:lnTo>
                  <a:pt x="544525" y="184540"/>
                </a:lnTo>
                <a:lnTo>
                  <a:pt x="614009" y="187097"/>
                </a:lnTo>
                <a:lnTo>
                  <a:pt x="685996" y="188965"/>
                </a:lnTo>
                <a:lnTo>
                  <a:pt x="760190" y="190110"/>
                </a:lnTo>
                <a:lnTo>
                  <a:pt x="836294" y="190500"/>
                </a:lnTo>
                <a:lnTo>
                  <a:pt x="912399" y="190110"/>
                </a:lnTo>
                <a:lnTo>
                  <a:pt x="986593" y="188965"/>
                </a:lnTo>
                <a:lnTo>
                  <a:pt x="1058580" y="187097"/>
                </a:lnTo>
                <a:lnTo>
                  <a:pt x="1128064" y="184540"/>
                </a:lnTo>
                <a:lnTo>
                  <a:pt x="1194751" y="181328"/>
                </a:lnTo>
                <a:lnTo>
                  <a:pt x="1258344" y="177495"/>
                </a:lnTo>
                <a:lnTo>
                  <a:pt x="1318548" y="173073"/>
                </a:lnTo>
                <a:lnTo>
                  <a:pt x="1375067" y="168097"/>
                </a:lnTo>
                <a:lnTo>
                  <a:pt x="1427606" y="162601"/>
                </a:lnTo>
                <a:lnTo>
                  <a:pt x="1475870" y="156617"/>
                </a:lnTo>
                <a:lnTo>
                  <a:pt x="1519563" y="150180"/>
                </a:lnTo>
                <a:lnTo>
                  <a:pt x="1558388" y="143323"/>
                </a:lnTo>
                <a:lnTo>
                  <a:pt x="1620257" y="128485"/>
                </a:lnTo>
                <a:lnTo>
                  <a:pt x="1659112" y="112370"/>
                </a:lnTo>
                <a:lnTo>
                  <a:pt x="1672589" y="95250"/>
                </a:lnTo>
                <a:lnTo>
                  <a:pt x="1669171" y="86580"/>
                </a:lnTo>
                <a:lnTo>
                  <a:pt x="1620257" y="62014"/>
                </a:lnTo>
                <a:lnTo>
                  <a:pt x="1558388" y="47176"/>
                </a:lnTo>
                <a:lnTo>
                  <a:pt x="1519563" y="40319"/>
                </a:lnTo>
                <a:lnTo>
                  <a:pt x="1475870" y="33882"/>
                </a:lnTo>
                <a:lnTo>
                  <a:pt x="1427606" y="27898"/>
                </a:lnTo>
                <a:lnTo>
                  <a:pt x="1375067" y="22402"/>
                </a:lnTo>
                <a:lnTo>
                  <a:pt x="1318548" y="17426"/>
                </a:lnTo>
                <a:lnTo>
                  <a:pt x="1258344" y="13004"/>
                </a:lnTo>
                <a:lnTo>
                  <a:pt x="1194751" y="9171"/>
                </a:lnTo>
                <a:lnTo>
                  <a:pt x="1128064" y="5959"/>
                </a:lnTo>
                <a:lnTo>
                  <a:pt x="1058580" y="3402"/>
                </a:lnTo>
                <a:lnTo>
                  <a:pt x="986593" y="1534"/>
                </a:lnTo>
                <a:lnTo>
                  <a:pt x="912399" y="389"/>
                </a:lnTo>
                <a:lnTo>
                  <a:pt x="836294" y="0"/>
                </a:lnTo>
                <a:lnTo>
                  <a:pt x="760190" y="389"/>
                </a:lnTo>
                <a:lnTo>
                  <a:pt x="685996" y="1534"/>
                </a:lnTo>
                <a:lnTo>
                  <a:pt x="614009" y="3402"/>
                </a:lnTo>
                <a:lnTo>
                  <a:pt x="544525" y="5959"/>
                </a:lnTo>
                <a:lnTo>
                  <a:pt x="477838" y="9171"/>
                </a:lnTo>
                <a:lnTo>
                  <a:pt x="414245" y="13004"/>
                </a:lnTo>
                <a:lnTo>
                  <a:pt x="354041" y="17426"/>
                </a:lnTo>
                <a:lnTo>
                  <a:pt x="297522" y="22402"/>
                </a:lnTo>
                <a:lnTo>
                  <a:pt x="244983" y="27898"/>
                </a:lnTo>
                <a:lnTo>
                  <a:pt x="196719" y="33882"/>
                </a:lnTo>
                <a:lnTo>
                  <a:pt x="153026" y="40319"/>
                </a:lnTo>
                <a:lnTo>
                  <a:pt x="114201" y="47176"/>
                </a:lnTo>
                <a:lnTo>
                  <a:pt x="52332" y="62014"/>
                </a:lnTo>
                <a:lnTo>
                  <a:pt x="13477" y="78129"/>
                </a:lnTo>
                <a:lnTo>
                  <a:pt x="0" y="9525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27426" y="4927853"/>
            <a:ext cx="3345179" cy="381000"/>
          </a:xfrm>
          <a:custGeom>
            <a:avLst/>
            <a:gdLst/>
            <a:ahLst/>
            <a:cxnLst/>
            <a:rect l="l" t="t" r="r" b="b"/>
            <a:pathLst>
              <a:path w="3345179" h="381000">
                <a:moveTo>
                  <a:pt x="0" y="190500"/>
                </a:moveTo>
                <a:lnTo>
                  <a:pt x="28483" y="155320"/>
                </a:lnTo>
                <a:lnTo>
                  <a:pt x="63125" y="138496"/>
                </a:lnTo>
                <a:lnTo>
                  <a:pt x="110509" y="122280"/>
                </a:lnTo>
                <a:lnTo>
                  <a:pt x="169994" y="106746"/>
                </a:lnTo>
                <a:lnTo>
                  <a:pt x="240938" y="91967"/>
                </a:lnTo>
                <a:lnTo>
                  <a:pt x="280506" y="84883"/>
                </a:lnTo>
                <a:lnTo>
                  <a:pt x="322697" y="78016"/>
                </a:lnTo>
                <a:lnTo>
                  <a:pt x="367432" y="71374"/>
                </a:lnTo>
                <a:lnTo>
                  <a:pt x="414630" y="64967"/>
                </a:lnTo>
                <a:lnTo>
                  <a:pt x="464211" y="58803"/>
                </a:lnTo>
                <a:lnTo>
                  <a:pt x="516095" y="52893"/>
                </a:lnTo>
                <a:lnTo>
                  <a:pt x="570200" y="47244"/>
                </a:lnTo>
                <a:lnTo>
                  <a:pt x="626448" y="41867"/>
                </a:lnTo>
                <a:lnTo>
                  <a:pt x="684757" y="36771"/>
                </a:lnTo>
                <a:lnTo>
                  <a:pt x="745048" y="31963"/>
                </a:lnTo>
                <a:lnTo>
                  <a:pt x="807239" y="27455"/>
                </a:lnTo>
                <a:lnTo>
                  <a:pt x="871251" y="23255"/>
                </a:lnTo>
                <a:lnTo>
                  <a:pt x="937004" y="19372"/>
                </a:lnTo>
                <a:lnTo>
                  <a:pt x="1004417" y="15815"/>
                </a:lnTo>
                <a:lnTo>
                  <a:pt x="1073410" y="12593"/>
                </a:lnTo>
                <a:lnTo>
                  <a:pt x="1143902" y="9717"/>
                </a:lnTo>
                <a:lnTo>
                  <a:pt x="1215813" y="7194"/>
                </a:lnTo>
                <a:lnTo>
                  <a:pt x="1289064" y="5034"/>
                </a:lnTo>
                <a:lnTo>
                  <a:pt x="1363573" y="3246"/>
                </a:lnTo>
                <a:lnTo>
                  <a:pt x="1439260" y="1839"/>
                </a:lnTo>
                <a:lnTo>
                  <a:pt x="1516046" y="823"/>
                </a:lnTo>
                <a:lnTo>
                  <a:pt x="1593849" y="207"/>
                </a:lnTo>
                <a:lnTo>
                  <a:pt x="1672589" y="0"/>
                </a:lnTo>
                <a:lnTo>
                  <a:pt x="1751330" y="207"/>
                </a:lnTo>
                <a:lnTo>
                  <a:pt x="1829133" y="823"/>
                </a:lnTo>
                <a:lnTo>
                  <a:pt x="1905919" y="1839"/>
                </a:lnTo>
                <a:lnTo>
                  <a:pt x="1981606" y="3246"/>
                </a:lnTo>
                <a:lnTo>
                  <a:pt x="2056115" y="5034"/>
                </a:lnTo>
                <a:lnTo>
                  <a:pt x="2129366" y="7194"/>
                </a:lnTo>
                <a:lnTo>
                  <a:pt x="2201277" y="9717"/>
                </a:lnTo>
                <a:lnTo>
                  <a:pt x="2271769" y="12593"/>
                </a:lnTo>
                <a:lnTo>
                  <a:pt x="2340762" y="15815"/>
                </a:lnTo>
                <a:lnTo>
                  <a:pt x="2408175" y="19372"/>
                </a:lnTo>
                <a:lnTo>
                  <a:pt x="2473928" y="23255"/>
                </a:lnTo>
                <a:lnTo>
                  <a:pt x="2537940" y="27455"/>
                </a:lnTo>
                <a:lnTo>
                  <a:pt x="2600131" y="31963"/>
                </a:lnTo>
                <a:lnTo>
                  <a:pt x="2660422" y="36771"/>
                </a:lnTo>
                <a:lnTo>
                  <a:pt x="2718731" y="41867"/>
                </a:lnTo>
                <a:lnTo>
                  <a:pt x="2774979" y="47244"/>
                </a:lnTo>
                <a:lnTo>
                  <a:pt x="2829084" y="52893"/>
                </a:lnTo>
                <a:lnTo>
                  <a:pt x="2880968" y="58803"/>
                </a:lnTo>
                <a:lnTo>
                  <a:pt x="2930549" y="64967"/>
                </a:lnTo>
                <a:lnTo>
                  <a:pt x="2977747" y="71374"/>
                </a:lnTo>
                <a:lnTo>
                  <a:pt x="3022482" y="78016"/>
                </a:lnTo>
                <a:lnTo>
                  <a:pt x="3064673" y="84883"/>
                </a:lnTo>
                <a:lnTo>
                  <a:pt x="3104241" y="91967"/>
                </a:lnTo>
                <a:lnTo>
                  <a:pt x="3175185" y="106746"/>
                </a:lnTo>
                <a:lnTo>
                  <a:pt x="3234670" y="122280"/>
                </a:lnTo>
                <a:lnTo>
                  <a:pt x="3282054" y="138496"/>
                </a:lnTo>
                <a:lnTo>
                  <a:pt x="3316696" y="155320"/>
                </a:lnTo>
                <a:lnTo>
                  <a:pt x="3345179" y="190500"/>
                </a:lnTo>
                <a:lnTo>
                  <a:pt x="3343359" y="199463"/>
                </a:lnTo>
                <a:lnTo>
                  <a:pt x="3301008" y="234162"/>
                </a:lnTo>
                <a:lnTo>
                  <a:pt x="3259915" y="250691"/>
                </a:lnTo>
                <a:lnTo>
                  <a:pt x="3206400" y="266576"/>
                </a:lnTo>
                <a:lnTo>
                  <a:pt x="3141105" y="281741"/>
                </a:lnTo>
                <a:lnTo>
                  <a:pt x="3064673" y="296116"/>
                </a:lnTo>
                <a:lnTo>
                  <a:pt x="3022482" y="302983"/>
                </a:lnTo>
                <a:lnTo>
                  <a:pt x="2977747" y="309625"/>
                </a:lnTo>
                <a:lnTo>
                  <a:pt x="2930549" y="316032"/>
                </a:lnTo>
                <a:lnTo>
                  <a:pt x="2880968" y="322196"/>
                </a:lnTo>
                <a:lnTo>
                  <a:pt x="2829084" y="328106"/>
                </a:lnTo>
                <a:lnTo>
                  <a:pt x="2774979" y="333755"/>
                </a:lnTo>
                <a:lnTo>
                  <a:pt x="2718731" y="339132"/>
                </a:lnTo>
                <a:lnTo>
                  <a:pt x="2660422" y="344228"/>
                </a:lnTo>
                <a:lnTo>
                  <a:pt x="2600131" y="349036"/>
                </a:lnTo>
                <a:lnTo>
                  <a:pt x="2537940" y="353544"/>
                </a:lnTo>
                <a:lnTo>
                  <a:pt x="2473928" y="357744"/>
                </a:lnTo>
                <a:lnTo>
                  <a:pt x="2408175" y="361627"/>
                </a:lnTo>
                <a:lnTo>
                  <a:pt x="2340762" y="365184"/>
                </a:lnTo>
                <a:lnTo>
                  <a:pt x="2271769" y="368406"/>
                </a:lnTo>
                <a:lnTo>
                  <a:pt x="2201277" y="371282"/>
                </a:lnTo>
                <a:lnTo>
                  <a:pt x="2129366" y="373805"/>
                </a:lnTo>
                <a:lnTo>
                  <a:pt x="2056115" y="375965"/>
                </a:lnTo>
                <a:lnTo>
                  <a:pt x="1981606" y="377753"/>
                </a:lnTo>
                <a:lnTo>
                  <a:pt x="1905919" y="379160"/>
                </a:lnTo>
                <a:lnTo>
                  <a:pt x="1829133" y="380176"/>
                </a:lnTo>
                <a:lnTo>
                  <a:pt x="1751330" y="380792"/>
                </a:lnTo>
                <a:lnTo>
                  <a:pt x="1672589" y="381000"/>
                </a:lnTo>
                <a:lnTo>
                  <a:pt x="1593849" y="380792"/>
                </a:lnTo>
                <a:lnTo>
                  <a:pt x="1516046" y="380176"/>
                </a:lnTo>
                <a:lnTo>
                  <a:pt x="1439260" y="379160"/>
                </a:lnTo>
                <a:lnTo>
                  <a:pt x="1363573" y="377753"/>
                </a:lnTo>
                <a:lnTo>
                  <a:pt x="1289064" y="375965"/>
                </a:lnTo>
                <a:lnTo>
                  <a:pt x="1215813" y="373805"/>
                </a:lnTo>
                <a:lnTo>
                  <a:pt x="1143902" y="371282"/>
                </a:lnTo>
                <a:lnTo>
                  <a:pt x="1073410" y="368406"/>
                </a:lnTo>
                <a:lnTo>
                  <a:pt x="1004417" y="365184"/>
                </a:lnTo>
                <a:lnTo>
                  <a:pt x="937004" y="361627"/>
                </a:lnTo>
                <a:lnTo>
                  <a:pt x="871251" y="357744"/>
                </a:lnTo>
                <a:lnTo>
                  <a:pt x="807239" y="353544"/>
                </a:lnTo>
                <a:lnTo>
                  <a:pt x="745048" y="349036"/>
                </a:lnTo>
                <a:lnTo>
                  <a:pt x="684757" y="344228"/>
                </a:lnTo>
                <a:lnTo>
                  <a:pt x="626448" y="339132"/>
                </a:lnTo>
                <a:lnTo>
                  <a:pt x="570200" y="333755"/>
                </a:lnTo>
                <a:lnTo>
                  <a:pt x="516095" y="328106"/>
                </a:lnTo>
                <a:lnTo>
                  <a:pt x="464211" y="322196"/>
                </a:lnTo>
                <a:lnTo>
                  <a:pt x="414630" y="316032"/>
                </a:lnTo>
                <a:lnTo>
                  <a:pt x="367432" y="309625"/>
                </a:lnTo>
                <a:lnTo>
                  <a:pt x="322697" y="302983"/>
                </a:lnTo>
                <a:lnTo>
                  <a:pt x="280506" y="296116"/>
                </a:lnTo>
                <a:lnTo>
                  <a:pt x="240938" y="289032"/>
                </a:lnTo>
                <a:lnTo>
                  <a:pt x="169994" y="274253"/>
                </a:lnTo>
                <a:lnTo>
                  <a:pt x="110509" y="258719"/>
                </a:lnTo>
                <a:lnTo>
                  <a:pt x="63125" y="242503"/>
                </a:lnTo>
                <a:lnTo>
                  <a:pt x="28483" y="225679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63721" y="5023103"/>
            <a:ext cx="1672589" cy="190500"/>
          </a:xfrm>
          <a:custGeom>
            <a:avLst/>
            <a:gdLst/>
            <a:ahLst/>
            <a:cxnLst/>
            <a:rect l="l" t="t" r="r" b="b"/>
            <a:pathLst>
              <a:path w="1672589" h="190500">
                <a:moveTo>
                  <a:pt x="0" y="95250"/>
                </a:moveTo>
                <a:lnTo>
                  <a:pt x="29880" y="120561"/>
                </a:lnTo>
                <a:lnTo>
                  <a:pt x="80537" y="136069"/>
                </a:lnTo>
                <a:lnTo>
                  <a:pt x="153026" y="150169"/>
                </a:lnTo>
                <a:lnTo>
                  <a:pt x="196719" y="156607"/>
                </a:lnTo>
                <a:lnTo>
                  <a:pt x="244983" y="162591"/>
                </a:lnTo>
                <a:lnTo>
                  <a:pt x="297522" y="168089"/>
                </a:lnTo>
                <a:lnTo>
                  <a:pt x="354041" y="173066"/>
                </a:lnTo>
                <a:lnTo>
                  <a:pt x="414245" y="177489"/>
                </a:lnTo>
                <a:lnTo>
                  <a:pt x="477838" y="181324"/>
                </a:lnTo>
                <a:lnTo>
                  <a:pt x="544525" y="184537"/>
                </a:lnTo>
                <a:lnTo>
                  <a:pt x="614009" y="187095"/>
                </a:lnTo>
                <a:lnTo>
                  <a:pt x="685996" y="188964"/>
                </a:lnTo>
                <a:lnTo>
                  <a:pt x="760190" y="190110"/>
                </a:lnTo>
                <a:lnTo>
                  <a:pt x="836294" y="190500"/>
                </a:lnTo>
                <a:lnTo>
                  <a:pt x="912399" y="190110"/>
                </a:lnTo>
                <a:lnTo>
                  <a:pt x="986593" y="188964"/>
                </a:lnTo>
                <a:lnTo>
                  <a:pt x="1058580" y="187095"/>
                </a:lnTo>
                <a:lnTo>
                  <a:pt x="1128064" y="184537"/>
                </a:lnTo>
                <a:lnTo>
                  <a:pt x="1194751" y="181324"/>
                </a:lnTo>
                <a:lnTo>
                  <a:pt x="1258344" y="177489"/>
                </a:lnTo>
                <a:lnTo>
                  <a:pt x="1318548" y="173066"/>
                </a:lnTo>
                <a:lnTo>
                  <a:pt x="1375067" y="168089"/>
                </a:lnTo>
                <a:lnTo>
                  <a:pt x="1427606" y="162591"/>
                </a:lnTo>
                <a:lnTo>
                  <a:pt x="1475870" y="156607"/>
                </a:lnTo>
                <a:lnTo>
                  <a:pt x="1519563" y="150169"/>
                </a:lnTo>
                <a:lnTo>
                  <a:pt x="1558388" y="143312"/>
                </a:lnTo>
                <a:lnTo>
                  <a:pt x="1620257" y="128474"/>
                </a:lnTo>
                <a:lnTo>
                  <a:pt x="1659112" y="112364"/>
                </a:lnTo>
                <a:lnTo>
                  <a:pt x="1672589" y="95250"/>
                </a:lnTo>
                <a:lnTo>
                  <a:pt x="1669171" y="86584"/>
                </a:lnTo>
                <a:lnTo>
                  <a:pt x="1620257" y="62025"/>
                </a:lnTo>
                <a:lnTo>
                  <a:pt x="1558388" y="47187"/>
                </a:lnTo>
                <a:lnTo>
                  <a:pt x="1519563" y="40330"/>
                </a:lnTo>
                <a:lnTo>
                  <a:pt x="1475870" y="33892"/>
                </a:lnTo>
                <a:lnTo>
                  <a:pt x="1427606" y="27908"/>
                </a:lnTo>
                <a:lnTo>
                  <a:pt x="1375067" y="22410"/>
                </a:lnTo>
                <a:lnTo>
                  <a:pt x="1318548" y="17433"/>
                </a:lnTo>
                <a:lnTo>
                  <a:pt x="1258344" y="13010"/>
                </a:lnTo>
                <a:lnTo>
                  <a:pt x="1194751" y="9175"/>
                </a:lnTo>
                <a:lnTo>
                  <a:pt x="1128064" y="5962"/>
                </a:lnTo>
                <a:lnTo>
                  <a:pt x="1058580" y="3404"/>
                </a:lnTo>
                <a:lnTo>
                  <a:pt x="986593" y="1535"/>
                </a:lnTo>
                <a:lnTo>
                  <a:pt x="912399" y="389"/>
                </a:lnTo>
                <a:lnTo>
                  <a:pt x="836294" y="0"/>
                </a:lnTo>
                <a:lnTo>
                  <a:pt x="760190" y="389"/>
                </a:lnTo>
                <a:lnTo>
                  <a:pt x="685996" y="1535"/>
                </a:lnTo>
                <a:lnTo>
                  <a:pt x="614009" y="3404"/>
                </a:lnTo>
                <a:lnTo>
                  <a:pt x="544525" y="5962"/>
                </a:lnTo>
                <a:lnTo>
                  <a:pt x="477838" y="9175"/>
                </a:lnTo>
                <a:lnTo>
                  <a:pt x="414245" y="13010"/>
                </a:lnTo>
                <a:lnTo>
                  <a:pt x="354041" y="17433"/>
                </a:lnTo>
                <a:lnTo>
                  <a:pt x="297522" y="22410"/>
                </a:lnTo>
                <a:lnTo>
                  <a:pt x="244983" y="27908"/>
                </a:lnTo>
                <a:lnTo>
                  <a:pt x="196719" y="33892"/>
                </a:lnTo>
                <a:lnTo>
                  <a:pt x="153026" y="40330"/>
                </a:lnTo>
                <a:lnTo>
                  <a:pt x="114201" y="47187"/>
                </a:lnTo>
                <a:lnTo>
                  <a:pt x="52332" y="62025"/>
                </a:lnTo>
                <a:lnTo>
                  <a:pt x="13477" y="78135"/>
                </a:lnTo>
                <a:lnTo>
                  <a:pt x="0" y="9525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31765" y="4640579"/>
            <a:ext cx="0" cy="477520"/>
          </a:xfrm>
          <a:custGeom>
            <a:avLst/>
            <a:gdLst/>
            <a:ahLst/>
            <a:cxnLst/>
            <a:rect l="l" t="t" r="r" b="b"/>
            <a:pathLst>
              <a:path w="0" h="477520">
                <a:moveTo>
                  <a:pt x="0" y="0"/>
                </a:moveTo>
                <a:lnTo>
                  <a:pt x="0" y="4770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00015" y="4640579"/>
            <a:ext cx="0" cy="477520"/>
          </a:xfrm>
          <a:custGeom>
            <a:avLst/>
            <a:gdLst/>
            <a:ahLst/>
            <a:cxnLst/>
            <a:rect l="l" t="t" r="r" b="b"/>
            <a:pathLst>
              <a:path w="0" h="477520">
                <a:moveTo>
                  <a:pt x="0" y="0"/>
                </a:moveTo>
                <a:lnTo>
                  <a:pt x="0" y="4770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8265" y="4640579"/>
            <a:ext cx="0" cy="477520"/>
          </a:xfrm>
          <a:custGeom>
            <a:avLst/>
            <a:gdLst/>
            <a:ahLst/>
            <a:cxnLst/>
            <a:rect l="l" t="t" r="r" b="b"/>
            <a:pathLst>
              <a:path w="0" h="477520">
                <a:moveTo>
                  <a:pt x="0" y="0"/>
                </a:moveTo>
                <a:lnTo>
                  <a:pt x="0" y="4770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31765" y="5308091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4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00015" y="5308091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48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68265" y="5308091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4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35929" y="4356353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 h="0">
                <a:moveTo>
                  <a:pt x="0" y="0"/>
                </a:moveTo>
                <a:lnTo>
                  <a:pt x="17647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35929" y="5022341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 h="0">
                <a:moveTo>
                  <a:pt x="0" y="0"/>
                </a:moveTo>
                <a:lnTo>
                  <a:pt x="17647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35929" y="5688329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 h="0">
                <a:moveTo>
                  <a:pt x="0" y="0"/>
                </a:moveTo>
                <a:lnTo>
                  <a:pt x="17647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35929" y="4356353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4">
                <a:moveTo>
                  <a:pt x="0" y="0"/>
                </a:moveTo>
                <a:lnTo>
                  <a:pt x="0" y="944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35929" y="5022341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35929" y="5688329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31709" y="4166615"/>
            <a:ext cx="0" cy="1999614"/>
          </a:xfrm>
          <a:custGeom>
            <a:avLst/>
            <a:gdLst/>
            <a:ahLst/>
            <a:cxnLst/>
            <a:rect l="l" t="t" r="r" b="b"/>
            <a:pathLst>
              <a:path w="0" h="1999614">
                <a:moveTo>
                  <a:pt x="0" y="0"/>
                </a:moveTo>
                <a:lnTo>
                  <a:pt x="0" y="19994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99959" y="4166615"/>
            <a:ext cx="0" cy="1999614"/>
          </a:xfrm>
          <a:custGeom>
            <a:avLst/>
            <a:gdLst/>
            <a:ahLst/>
            <a:cxnLst/>
            <a:rect l="l" t="t" r="r" b="b"/>
            <a:pathLst>
              <a:path w="0" h="1999614">
                <a:moveTo>
                  <a:pt x="0" y="0"/>
                </a:moveTo>
                <a:lnTo>
                  <a:pt x="0" y="19994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68209" y="4166615"/>
            <a:ext cx="0" cy="1999614"/>
          </a:xfrm>
          <a:custGeom>
            <a:avLst/>
            <a:gdLst/>
            <a:ahLst/>
            <a:cxnLst/>
            <a:rect l="l" t="t" r="r" b="b"/>
            <a:pathLst>
              <a:path w="0" h="1999614">
                <a:moveTo>
                  <a:pt x="0" y="0"/>
                </a:moveTo>
                <a:lnTo>
                  <a:pt x="0" y="19994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64102" y="4450841"/>
            <a:ext cx="0" cy="1333500"/>
          </a:xfrm>
          <a:custGeom>
            <a:avLst/>
            <a:gdLst/>
            <a:ahLst/>
            <a:cxnLst/>
            <a:rect l="l" t="t" r="r" b="b"/>
            <a:pathLst>
              <a:path w="0" h="1333500">
                <a:moveTo>
                  <a:pt x="0" y="0"/>
                </a:moveTo>
                <a:lnTo>
                  <a:pt x="0" y="1333499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35929" y="4450841"/>
            <a:ext cx="0" cy="1333500"/>
          </a:xfrm>
          <a:custGeom>
            <a:avLst/>
            <a:gdLst/>
            <a:ahLst/>
            <a:cxnLst/>
            <a:rect l="l" t="t" r="r" b="b"/>
            <a:pathLst>
              <a:path w="0" h="1333500">
                <a:moveTo>
                  <a:pt x="0" y="0"/>
                </a:moveTo>
                <a:lnTo>
                  <a:pt x="0" y="1333499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03698" y="3690365"/>
            <a:ext cx="925194" cy="460375"/>
          </a:xfrm>
          <a:custGeom>
            <a:avLst/>
            <a:gdLst/>
            <a:ahLst/>
            <a:cxnLst/>
            <a:rect l="l" t="t" r="r" b="b"/>
            <a:pathLst>
              <a:path w="925195" h="460375">
                <a:moveTo>
                  <a:pt x="274447" y="0"/>
                </a:moveTo>
                <a:lnTo>
                  <a:pt x="382904" y="0"/>
                </a:lnTo>
                <a:lnTo>
                  <a:pt x="545591" y="0"/>
                </a:lnTo>
                <a:lnTo>
                  <a:pt x="925195" y="0"/>
                </a:lnTo>
                <a:lnTo>
                  <a:pt x="925195" y="166242"/>
                </a:lnTo>
                <a:lnTo>
                  <a:pt x="925195" y="237489"/>
                </a:lnTo>
                <a:lnTo>
                  <a:pt x="925195" y="284987"/>
                </a:lnTo>
                <a:lnTo>
                  <a:pt x="545591" y="284987"/>
                </a:lnTo>
                <a:lnTo>
                  <a:pt x="0" y="460374"/>
                </a:lnTo>
                <a:lnTo>
                  <a:pt x="382904" y="284987"/>
                </a:lnTo>
                <a:lnTo>
                  <a:pt x="274447" y="284987"/>
                </a:lnTo>
                <a:lnTo>
                  <a:pt x="274447" y="237489"/>
                </a:lnTo>
                <a:lnTo>
                  <a:pt x="274447" y="166242"/>
                </a:lnTo>
                <a:lnTo>
                  <a:pt x="274447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48561" y="4927853"/>
            <a:ext cx="1022985" cy="309245"/>
          </a:xfrm>
          <a:custGeom>
            <a:avLst/>
            <a:gdLst/>
            <a:ahLst/>
            <a:cxnLst/>
            <a:rect l="l" t="t" r="r" b="b"/>
            <a:pathLst>
              <a:path w="1022985" h="309245">
                <a:moveTo>
                  <a:pt x="0" y="0"/>
                </a:moveTo>
                <a:lnTo>
                  <a:pt x="596519" y="0"/>
                </a:lnTo>
                <a:lnTo>
                  <a:pt x="852169" y="0"/>
                </a:lnTo>
                <a:lnTo>
                  <a:pt x="1022604" y="0"/>
                </a:lnTo>
                <a:lnTo>
                  <a:pt x="1022604" y="176022"/>
                </a:lnTo>
                <a:lnTo>
                  <a:pt x="1022604" y="251460"/>
                </a:lnTo>
                <a:lnTo>
                  <a:pt x="1022604" y="301752"/>
                </a:lnTo>
                <a:lnTo>
                  <a:pt x="852169" y="301752"/>
                </a:lnTo>
                <a:lnTo>
                  <a:pt x="814577" y="309118"/>
                </a:lnTo>
                <a:lnTo>
                  <a:pt x="596519" y="301752"/>
                </a:lnTo>
                <a:lnTo>
                  <a:pt x="0" y="301752"/>
                </a:lnTo>
                <a:lnTo>
                  <a:pt x="0" y="251460"/>
                </a:lnTo>
                <a:lnTo>
                  <a:pt x="0" y="176022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641729" y="4922647"/>
            <a:ext cx="635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宋体"/>
                <a:cs typeface="宋体"/>
              </a:rPr>
              <a:t>盘</a:t>
            </a:r>
            <a:r>
              <a:rPr dirty="0" sz="1600" spc="-5">
                <a:latin typeface="宋体"/>
                <a:cs typeface="宋体"/>
              </a:rPr>
              <a:t>片组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87386" y="3499865"/>
            <a:ext cx="942975" cy="658495"/>
          </a:xfrm>
          <a:custGeom>
            <a:avLst/>
            <a:gdLst/>
            <a:ahLst/>
            <a:cxnLst/>
            <a:rect l="l" t="t" r="r" b="b"/>
            <a:pathLst>
              <a:path w="942975" h="658495">
                <a:moveTo>
                  <a:pt x="292227" y="0"/>
                </a:moveTo>
                <a:lnTo>
                  <a:pt x="400685" y="0"/>
                </a:lnTo>
                <a:lnTo>
                  <a:pt x="563372" y="0"/>
                </a:lnTo>
                <a:lnTo>
                  <a:pt x="942975" y="0"/>
                </a:lnTo>
                <a:lnTo>
                  <a:pt x="942975" y="287147"/>
                </a:lnTo>
                <a:lnTo>
                  <a:pt x="942975" y="410210"/>
                </a:lnTo>
                <a:lnTo>
                  <a:pt x="942975" y="492252"/>
                </a:lnTo>
                <a:lnTo>
                  <a:pt x="563372" y="492252"/>
                </a:lnTo>
                <a:lnTo>
                  <a:pt x="400685" y="492252"/>
                </a:lnTo>
                <a:lnTo>
                  <a:pt x="292227" y="492252"/>
                </a:lnTo>
                <a:lnTo>
                  <a:pt x="292227" y="410210"/>
                </a:lnTo>
                <a:lnTo>
                  <a:pt x="0" y="658114"/>
                </a:lnTo>
                <a:lnTo>
                  <a:pt x="292227" y="287147"/>
                </a:lnTo>
                <a:lnTo>
                  <a:pt x="292227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688706" y="3494659"/>
            <a:ext cx="4343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宋体"/>
                <a:cs typeface="宋体"/>
              </a:rPr>
              <a:t>移动 </a:t>
            </a:r>
            <a:r>
              <a:rPr dirty="0" sz="1600" spc="-5">
                <a:latin typeface="宋体"/>
                <a:cs typeface="宋体"/>
              </a:rPr>
              <a:t>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63367" y="4355591"/>
            <a:ext cx="277495" cy="1449705"/>
          </a:xfrm>
          <a:custGeom>
            <a:avLst/>
            <a:gdLst/>
            <a:ahLst/>
            <a:cxnLst/>
            <a:rect l="l" t="t" r="r" b="b"/>
            <a:pathLst>
              <a:path w="277494" h="1449704">
                <a:moveTo>
                  <a:pt x="277368" y="1449323"/>
                </a:moveTo>
                <a:lnTo>
                  <a:pt x="233537" y="1440436"/>
                </a:lnTo>
                <a:lnTo>
                  <a:pt x="195468" y="1415686"/>
                </a:lnTo>
                <a:lnTo>
                  <a:pt x="165445" y="1377945"/>
                </a:lnTo>
                <a:lnTo>
                  <a:pt x="145755" y="1330086"/>
                </a:lnTo>
                <a:lnTo>
                  <a:pt x="138683" y="1274978"/>
                </a:lnTo>
                <a:lnTo>
                  <a:pt x="138683" y="899032"/>
                </a:lnTo>
                <a:lnTo>
                  <a:pt x="131612" y="843932"/>
                </a:lnTo>
                <a:lnTo>
                  <a:pt x="111922" y="796067"/>
                </a:lnTo>
                <a:lnTo>
                  <a:pt x="81899" y="758315"/>
                </a:lnTo>
                <a:lnTo>
                  <a:pt x="43830" y="733555"/>
                </a:lnTo>
                <a:lnTo>
                  <a:pt x="0" y="724661"/>
                </a:lnTo>
                <a:lnTo>
                  <a:pt x="43830" y="715768"/>
                </a:lnTo>
                <a:lnTo>
                  <a:pt x="81899" y="691008"/>
                </a:lnTo>
                <a:lnTo>
                  <a:pt x="111922" y="653256"/>
                </a:lnTo>
                <a:lnTo>
                  <a:pt x="131612" y="605391"/>
                </a:lnTo>
                <a:lnTo>
                  <a:pt x="138683" y="550290"/>
                </a:lnTo>
                <a:lnTo>
                  <a:pt x="138683" y="174370"/>
                </a:lnTo>
                <a:lnTo>
                  <a:pt x="145755" y="119270"/>
                </a:lnTo>
                <a:lnTo>
                  <a:pt x="165445" y="71405"/>
                </a:lnTo>
                <a:lnTo>
                  <a:pt x="195468" y="33653"/>
                </a:lnTo>
                <a:lnTo>
                  <a:pt x="233537" y="8893"/>
                </a:lnTo>
                <a:lnTo>
                  <a:pt x="2773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66815" y="3499865"/>
            <a:ext cx="848360" cy="829310"/>
          </a:xfrm>
          <a:custGeom>
            <a:avLst/>
            <a:gdLst/>
            <a:ahLst/>
            <a:cxnLst/>
            <a:rect l="l" t="t" r="r" b="b"/>
            <a:pathLst>
              <a:path w="848359" h="829310">
                <a:moveTo>
                  <a:pt x="198755" y="0"/>
                </a:moveTo>
                <a:lnTo>
                  <a:pt x="306959" y="0"/>
                </a:lnTo>
                <a:lnTo>
                  <a:pt x="469264" y="0"/>
                </a:lnTo>
                <a:lnTo>
                  <a:pt x="847979" y="0"/>
                </a:lnTo>
                <a:lnTo>
                  <a:pt x="847979" y="287147"/>
                </a:lnTo>
                <a:lnTo>
                  <a:pt x="847979" y="410210"/>
                </a:lnTo>
                <a:lnTo>
                  <a:pt x="847979" y="492252"/>
                </a:lnTo>
                <a:lnTo>
                  <a:pt x="469264" y="492252"/>
                </a:lnTo>
                <a:lnTo>
                  <a:pt x="0" y="828929"/>
                </a:lnTo>
                <a:lnTo>
                  <a:pt x="306959" y="492252"/>
                </a:lnTo>
                <a:lnTo>
                  <a:pt x="198755" y="492252"/>
                </a:lnTo>
                <a:lnTo>
                  <a:pt x="198755" y="410210"/>
                </a:lnTo>
                <a:lnTo>
                  <a:pt x="198755" y="287147"/>
                </a:lnTo>
                <a:lnTo>
                  <a:pt x="198755" y="0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90168" y="2027047"/>
            <a:ext cx="6317615" cy="173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indent="-272415">
              <a:lnSpc>
                <a:spcPts val="3229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磁盘结构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2605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一个磁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道分为固定多个扇区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26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磁盘物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理块地址</a:t>
            </a:r>
            <a:r>
              <a:rPr dirty="0" sz="2400" spc="125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2400" spc="-7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(柱面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号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磁头号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扇区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号)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2745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磁盘读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写方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dirty="0" sz="2400" spc="125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2400" spc="-6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移</a:t>
            </a:r>
            <a:r>
              <a:rPr dirty="0" sz="2400" spc="575" b="1">
                <a:solidFill>
                  <a:srgbClr val="073D86"/>
                </a:solidFill>
                <a:latin typeface="Microsoft JhengHei"/>
                <a:cs typeface="Microsoft JhengHei"/>
              </a:rPr>
              <a:t>臂</a:t>
            </a:r>
            <a:r>
              <a:rPr dirty="0" sz="2400" spc="-5" b="1">
                <a:solidFill>
                  <a:srgbClr val="073D86"/>
                </a:solidFill>
                <a:latin typeface="Wingdings"/>
                <a:cs typeface="Wingdings"/>
              </a:rPr>
              <a:t></a:t>
            </a:r>
            <a:r>
              <a:rPr dirty="0" sz="2400" spc="-2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旋</a:t>
            </a:r>
            <a:r>
              <a:rPr dirty="0" sz="2400" spc="575" b="1">
                <a:solidFill>
                  <a:srgbClr val="073D86"/>
                </a:solidFill>
                <a:latin typeface="Microsoft JhengHei"/>
                <a:cs typeface="Microsoft JhengHei"/>
              </a:rPr>
              <a:t>转</a:t>
            </a:r>
            <a:r>
              <a:rPr dirty="0" sz="2400" spc="-5" b="1">
                <a:solidFill>
                  <a:srgbClr val="073D86"/>
                </a:solidFill>
                <a:latin typeface="Wingdings"/>
                <a:cs typeface="Wingdings"/>
              </a:rPr>
              <a:t></a:t>
            </a:r>
            <a:r>
              <a:rPr dirty="0" sz="2400" spc="-2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读写</a:t>
            </a:r>
            <a:endParaRPr sz="2400">
              <a:latin typeface="Microsoft JhengHei"/>
              <a:cs typeface="Microsoft JhengHei"/>
            </a:endParaRPr>
          </a:p>
          <a:p>
            <a:pPr algn="r" marR="5080">
              <a:lnSpc>
                <a:spcPct val="100000"/>
              </a:lnSpc>
              <a:spcBef>
                <a:spcPts val="380"/>
              </a:spcBef>
            </a:pPr>
            <a:r>
              <a:rPr dirty="0" sz="1600" spc="5">
                <a:latin typeface="宋体"/>
                <a:cs typeface="宋体"/>
              </a:rPr>
              <a:t>读写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73773" y="3738498"/>
            <a:ext cx="4343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宋体"/>
                <a:cs typeface="宋体"/>
              </a:rPr>
              <a:t>磁头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06317" y="3690365"/>
            <a:ext cx="965200" cy="650875"/>
          </a:xfrm>
          <a:custGeom>
            <a:avLst/>
            <a:gdLst/>
            <a:ahLst/>
            <a:cxnLst/>
            <a:rect l="l" t="t" r="r" b="b"/>
            <a:pathLst>
              <a:path w="965200" h="650875">
                <a:moveTo>
                  <a:pt x="0" y="0"/>
                </a:moveTo>
                <a:lnTo>
                  <a:pt x="379603" y="0"/>
                </a:lnTo>
                <a:lnTo>
                  <a:pt x="542290" y="0"/>
                </a:lnTo>
                <a:lnTo>
                  <a:pt x="650748" y="0"/>
                </a:lnTo>
                <a:lnTo>
                  <a:pt x="650748" y="176021"/>
                </a:lnTo>
                <a:lnTo>
                  <a:pt x="650748" y="251459"/>
                </a:lnTo>
                <a:lnTo>
                  <a:pt x="650748" y="301751"/>
                </a:lnTo>
                <a:lnTo>
                  <a:pt x="542290" y="301751"/>
                </a:lnTo>
                <a:lnTo>
                  <a:pt x="965073" y="650493"/>
                </a:lnTo>
                <a:lnTo>
                  <a:pt x="379603" y="301751"/>
                </a:lnTo>
                <a:lnTo>
                  <a:pt x="0" y="301751"/>
                </a:lnTo>
                <a:lnTo>
                  <a:pt x="0" y="251459"/>
                </a:lnTo>
                <a:lnTo>
                  <a:pt x="0" y="176021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414776" y="3684778"/>
            <a:ext cx="20027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6889" algn="l"/>
              </a:tabLst>
            </a:pPr>
            <a:r>
              <a:rPr dirty="0" sz="1600" spc="5">
                <a:latin typeface="宋体"/>
                <a:cs typeface="宋体"/>
              </a:rPr>
              <a:t>磁</a:t>
            </a:r>
            <a:r>
              <a:rPr dirty="0" sz="1600" spc="-5">
                <a:latin typeface="宋体"/>
                <a:cs typeface="宋体"/>
              </a:rPr>
              <a:t>道</a:t>
            </a:r>
            <a:r>
              <a:rPr dirty="0" sz="1600">
                <a:latin typeface="宋体"/>
                <a:cs typeface="宋体"/>
              </a:rPr>
              <a:t>	</a:t>
            </a:r>
            <a:r>
              <a:rPr dirty="0" sz="1600" spc="-5">
                <a:latin typeface="宋体"/>
                <a:cs typeface="宋体"/>
              </a:rPr>
              <a:t>轴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518277" y="4641341"/>
            <a:ext cx="1319530" cy="303530"/>
          </a:xfrm>
          <a:custGeom>
            <a:avLst/>
            <a:gdLst/>
            <a:ahLst/>
            <a:cxnLst/>
            <a:rect l="l" t="t" r="r" b="b"/>
            <a:pathLst>
              <a:path w="1319529" h="303529">
                <a:moveTo>
                  <a:pt x="668401" y="0"/>
                </a:moveTo>
                <a:lnTo>
                  <a:pt x="776859" y="0"/>
                </a:lnTo>
                <a:lnTo>
                  <a:pt x="939546" y="0"/>
                </a:lnTo>
                <a:lnTo>
                  <a:pt x="1319149" y="0"/>
                </a:lnTo>
                <a:lnTo>
                  <a:pt x="1319149" y="50545"/>
                </a:lnTo>
                <a:lnTo>
                  <a:pt x="1319149" y="126364"/>
                </a:lnTo>
                <a:lnTo>
                  <a:pt x="1319149" y="303275"/>
                </a:lnTo>
                <a:lnTo>
                  <a:pt x="939546" y="303275"/>
                </a:lnTo>
                <a:lnTo>
                  <a:pt x="776859" y="303275"/>
                </a:lnTo>
                <a:lnTo>
                  <a:pt x="668401" y="303275"/>
                </a:lnTo>
                <a:lnTo>
                  <a:pt x="668401" y="126364"/>
                </a:lnTo>
                <a:lnTo>
                  <a:pt x="0" y="151383"/>
                </a:lnTo>
                <a:lnTo>
                  <a:pt x="668401" y="50545"/>
                </a:lnTo>
                <a:lnTo>
                  <a:pt x="668401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545835" y="4637023"/>
            <a:ext cx="17418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宋体"/>
                <a:cs typeface="宋体"/>
              </a:rPr>
              <a:t>柱面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磁</a:t>
            </a:r>
            <a:r>
              <a:rPr dirty="0" spc="15"/>
              <a:t>盘</a:t>
            </a:r>
            <a:r>
              <a:rPr dirty="0"/>
              <a:t>性能参数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687192"/>
            <a:ext cx="7602855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为了读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或者写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磁头必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定位到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指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定的磁</a:t>
            </a:r>
            <a:r>
              <a:rPr dirty="0" sz="24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(trac</a:t>
            </a:r>
            <a:r>
              <a:rPr dirty="0" sz="2400" spc="5" b="1">
                <a:solidFill>
                  <a:srgbClr val="073D86"/>
                </a:solidFill>
                <a:latin typeface="Times New Roman"/>
                <a:cs typeface="Times New Roman"/>
              </a:rPr>
              <a:t>k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和该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磁道中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指定的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扇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区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(sector)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的开始处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寻道时</a:t>
            </a:r>
            <a:r>
              <a:rPr dirty="0" sz="2400" spc="555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记为</a:t>
            </a:r>
            <a:r>
              <a:rPr dirty="0" sz="2400" spc="-75" b="1">
                <a:solidFill>
                  <a:srgbClr val="073D86"/>
                </a:solidFill>
                <a:latin typeface="Times New Roman"/>
                <a:cs typeface="Times New Roman"/>
              </a:rPr>
              <a:t>Ts)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将磁盘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磁头臂移动指定磁道所需要的时间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旋转延</a:t>
            </a:r>
            <a:r>
              <a:rPr dirty="0" sz="2400" spc="555" b="1">
                <a:solidFill>
                  <a:srgbClr val="073D86"/>
                </a:solidFill>
                <a:latin typeface="Microsoft JhengHei"/>
                <a:cs typeface="Microsoft JhengHei"/>
              </a:rPr>
              <a:t>迟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(Rotational</a:t>
            </a:r>
            <a:r>
              <a:rPr dirty="0" sz="2400" spc="-2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delay</a:t>
            </a:r>
            <a:r>
              <a:rPr dirty="0" sz="2400" spc="-1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or</a:t>
            </a:r>
            <a:r>
              <a:rPr dirty="0" sz="2400" spc="-5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rotational</a:t>
            </a:r>
            <a:r>
              <a:rPr dirty="0" sz="2400" spc="-2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latency)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要读写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的扇区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达磁头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旋转时间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传送时间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901700"/>
            <a:ext cx="47517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磁盘</a:t>
            </a:r>
            <a:r>
              <a:rPr dirty="0">
                <a:latin typeface="Times New Roman"/>
                <a:cs typeface="Times New Roman"/>
              </a:rPr>
              <a:t>I/O</a:t>
            </a:r>
            <a:r>
              <a:rPr dirty="0"/>
              <a:t>传送的时序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3073" y="3405584"/>
            <a:ext cx="8255502" cy="1396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04453" y="3388362"/>
            <a:ext cx="98742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40">
                <a:latin typeface="宋体"/>
                <a:cs typeface="宋体"/>
              </a:rPr>
              <a:t>等待设备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4868" y="3388362"/>
            <a:ext cx="98742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40">
                <a:latin typeface="宋体"/>
                <a:cs typeface="宋体"/>
              </a:rPr>
              <a:t>等待通道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5641" y="3388362"/>
            <a:ext cx="50673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40">
                <a:latin typeface="宋体"/>
                <a:cs typeface="宋体"/>
              </a:rPr>
              <a:t>寻道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14928" y="3309660"/>
            <a:ext cx="1439545" cy="530225"/>
          </a:xfrm>
          <a:custGeom>
            <a:avLst/>
            <a:gdLst/>
            <a:ahLst/>
            <a:cxnLst/>
            <a:rect l="l" t="t" r="r" b="b"/>
            <a:pathLst>
              <a:path w="1439545" h="530225">
                <a:moveTo>
                  <a:pt x="0" y="529783"/>
                </a:moveTo>
                <a:lnTo>
                  <a:pt x="1438970" y="529783"/>
                </a:lnTo>
                <a:lnTo>
                  <a:pt x="1438970" y="0"/>
                </a:lnTo>
                <a:lnTo>
                  <a:pt x="0" y="0"/>
                </a:lnTo>
                <a:lnTo>
                  <a:pt x="0" y="5297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40676" y="3388362"/>
            <a:ext cx="98742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40">
                <a:latin typeface="宋体"/>
                <a:cs typeface="宋体"/>
              </a:rPr>
              <a:t>旋转延迟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80992" y="3309660"/>
            <a:ext cx="1136015" cy="530225"/>
          </a:xfrm>
          <a:custGeom>
            <a:avLst/>
            <a:gdLst/>
            <a:ahLst/>
            <a:cxnLst/>
            <a:rect l="l" t="t" r="r" b="b"/>
            <a:pathLst>
              <a:path w="1136015" h="530225">
                <a:moveTo>
                  <a:pt x="0" y="529783"/>
                </a:moveTo>
                <a:lnTo>
                  <a:pt x="1135987" y="529783"/>
                </a:lnTo>
                <a:lnTo>
                  <a:pt x="1135987" y="0"/>
                </a:lnTo>
                <a:lnTo>
                  <a:pt x="0" y="0"/>
                </a:lnTo>
                <a:lnTo>
                  <a:pt x="0" y="5297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55522" y="3388362"/>
            <a:ext cx="98742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40">
                <a:latin typeface="宋体"/>
                <a:cs typeface="宋体"/>
              </a:rPr>
              <a:t>数据传送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6669" y="4438932"/>
            <a:ext cx="1439545" cy="3663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335" rIns="0" bIns="0" rtlCol="0" vert="horz">
            <a:spAutoFit/>
          </a:bodyPr>
          <a:lstStyle/>
          <a:p>
            <a:pPr marL="358140">
              <a:lnSpc>
                <a:spcPct val="100000"/>
              </a:lnSpc>
              <a:spcBef>
                <a:spcPts val="105"/>
              </a:spcBef>
            </a:pPr>
            <a:r>
              <a:rPr dirty="0" sz="1850" spc="40">
                <a:latin typeface="宋体"/>
                <a:cs typeface="宋体"/>
              </a:rPr>
              <a:t>设备忙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9904" y="5595924"/>
            <a:ext cx="3044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1303EC"/>
                </a:solidFill>
                <a:latin typeface="华文新魏"/>
                <a:cs typeface="华文新魏"/>
              </a:rPr>
              <a:t>磁</a:t>
            </a:r>
            <a:r>
              <a:rPr dirty="0" sz="2800" spc="-5">
                <a:solidFill>
                  <a:srgbClr val="1303EC"/>
                </a:solidFill>
                <a:latin typeface="华文新魏"/>
                <a:cs typeface="华文新魏"/>
              </a:rPr>
              <a:t>盘I/O</a:t>
            </a:r>
            <a:r>
              <a:rPr dirty="0" sz="2800" spc="-10">
                <a:solidFill>
                  <a:srgbClr val="1303EC"/>
                </a:solidFill>
                <a:latin typeface="华文新魏"/>
                <a:cs typeface="华文新魏"/>
              </a:rPr>
              <a:t>传送的时序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245" y="679780"/>
            <a:ext cx="36830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华文新魏"/>
                <a:cs typeface="华文新魏"/>
              </a:rPr>
              <a:t>设备管理简介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611" y="2564892"/>
            <a:ext cx="8280400" cy="4032885"/>
          </a:xfrm>
          <a:custGeom>
            <a:avLst/>
            <a:gdLst/>
            <a:ahLst/>
            <a:cxnLst/>
            <a:rect l="l" t="t" r="r" b="b"/>
            <a:pathLst>
              <a:path w="8280400" h="4032884">
                <a:moveTo>
                  <a:pt x="0" y="4032504"/>
                </a:moveTo>
                <a:lnTo>
                  <a:pt x="8279892" y="4032504"/>
                </a:lnTo>
                <a:lnTo>
                  <a:pt x="8279892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742" y="2574797"/>
            <a:ext cx="8079105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635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设备管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理是操作系统中最庞杂和琐碎的部分，通常使</a:t>
            </a:r>
            <a:r>
              <a:rPr dirty="0" sz="2400" spc="1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400" spc="-45" b="1">
                <a:solidFill>
                  <a:srgbClr val="073D86"/>
                </a:solidFill>
                <a:latin typeface="Microsoft JhengHei"/>
                <a:cs typeface="Microsoft JhengHei"/>
              </a:rPr>
              <a:t>I/O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中断、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缓冲区管理、通道、设备驱动调度等多种技术</a:t>
            </a:r>
            <a:endParaRPr sz="24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目标</a:t>
            </a:r>
            <a:r>
              <a:rPr dirty="0" sz="2400" spc="125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2400" spc="-13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克服由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于设备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400" spc="-75" b="1">
                <a:solidFill>
                  <a:srgbClr val="073D86"/>
                </a:solidFill>
                <a:latin typeface="Microsoft JhengHei"/>
                <a:cs typeface="Microsoft JhengHei"/>
              </a:rPr>
              <a:t>CPU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速度的不匹配所引起的问题，使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主机和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设备并行工作，提高设备使用效率</a:t>
            </a:r>
            <a:endParaRPr sz="2400">
              <a:latin typeface="Microsoft JhengHei"/>
              <a:cs typeface="Microsoft JhengHei"/>
            </a:endParaRPr>
          </a:p>
          <a:p>
            <a:pPr algn="just" marL="285115" marR="16192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另一方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面，为了方便用户或高层进程使用，设备管理还对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各种设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备进行抽象，配置驱动程序，提供统一界面，屏蔽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设备的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物理细节和操作过程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磁</a:t>
            </a:r>
            <a:r>
              <a:rPr dirty="0" spc="15"/>
              <a:t>盘</a:t>
            </a:r>
            <a:r>
              <a:rPr dirty="0"/>
              <a:t>性能参数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328417"/>
            <a:ext cx="7299325" cy="274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15240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当要读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写的扇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区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(sector)</a:t>
            </a:r>
            <a:r>
              <a:rPr dirty="0" sz="2400" spc="-10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移动到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磁头下方，开始数据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传输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存取时</a:t>
            </a:r>
            <a:r>
              <a:rPr dirty="0" sz="2400" spc="555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(Access</a:t>
            </a:r>
            <a:r>
              <a:rPr dirty="0" sz="2400" spc="-1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time)</a:t>
            </a:r>
            <a:r>
              <a:rPr dirty="0" sz="2400" spc="-2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1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记为</a:t>
            </a:r>
            <a:r>
              <a:rPr dirty="0" sz="2400" spc="-75" b="1">
                <a:solidFill>
                  <a:srgbClr val="073D86"/>
                </a:solidFill>
                <a:latin typeface="Times New Roman"/>
                <a:cs typeface="Times New Roman"/>
              </a:rPr>
              <a:t>Ta)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4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达到读或者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写的位置所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要的时间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3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是寻道时间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、旋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转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延迟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传送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间的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总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endParaRPr sz="22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b</a:t>
            </a:r>
            <a:r>
              <a:rPr dirty="0" sz="2200" spc="-2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表示要传送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的字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节</a:t>
            </a:r>
            <a:r>
              <a:rPr dirty="0" sz="2200" spc="1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200" spc="-5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表示一个磁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道中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字节</a:t>
            </a:r>
            <a:r>
              <a:rPr dirty="0" sz="2200" spc="30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200" spc="-6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r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表 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示旋转速度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单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位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转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秒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8600" y="5415946"/>
            <a:ext cx="3525530" cy="855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磁</a:t>
            </a:r>
            <a:r>
              <a:rPr dirty="0" spc="15"/>
              <a:t>盘</a:t>
            </a:r>
            <a:r>
              <a:rPr dirty="0"/>
              <a:t>调度策略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501645"/>
            <a:ext cx="7773034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寻道时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间是影响性能差异的重要原因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一个磁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盘可能接收到一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组</a:t>
            </a:r>
            <a:r>
              <a:rPr dirty="0" sz="2400" spc="-50" b="1">
                <a:solidFill>
                  <a:srgbClr val="073D86"/>
                </a:solidFill>
                <a:latin typeface="Microsoft JhengHei"/>
                <a:cs typeface="Microsoft JhengHei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请求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如果随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机选择并响应这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些</a:t>
            </a:r>
            <a:r>
              <a:rPr dirty="0" sz="2400" spc="-40" b="1">
                <a:solidFill>
                  <a:srgbClr val="073D86"/>
                </a:solidFill>
                <a:latin typeface="Microsoft JhengHei"/>
                <a:cs typeface="Microsoft JhengHei"/>
              </a:rPr>
              <a:t>I/</a:t>
            </a:r>
            <a:r>
              <a:rPr dirty="0" sz="2400" spc="-75" b="1">
                <a:solidFill>
                  <a:srgbClr val="073D86"/>
                </a:solidFill>
                <a:latin typeface="Microsoft JhengHei"/>
                <a:cs typeface="Microsoft JhengHei"/>
              </a:rPr>
              <a:t>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请求，可能得到最坏的性能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磁</a:t>
            </a:r>
            <a:r>
              <a:rPr dirty="0" spc="15"/>
              <a:t>盘</a:t>
            </a:r>
            <a:r>
              <a:rPr dirty="0"/>
              <a:t>调度策略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14041"/>
            <a:ext cx="4802505" cy="13430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先进先</a:t>
            </a:r>
            <a:r>
              <a:rPr dirty="0" sz="2400" spc="565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First-in,</a:t>
            </a:r>
            <a:r>
              <a:rPr dirty="0" sz="2400" spc="-6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first-out</a:t>
            </a:r>
            <a:r>
              <a:rPr dirty="0" sz="2400" spc="-6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(FIFO)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按顺序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处理请求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对于所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有进程是公平的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磁</a:t>
            </a:r>
            <a:r>
              <a:rPr dirty="0" spc="15"/>
              <a:t>盘</a:t>
            </a:r>
            <a:r>
              <a:rPr dirty="0"/>
              <a:t>调度策略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13907"/>
            <a:ext cx="7027545" cy="30162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优先</a:t>
            </a:r>
            <a:r>
              <a:rPr dirty="0" sz="2400" spc="575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(Priority)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这种方法并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不会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化磁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盘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的使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率，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但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满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足操作</a:t>
            </a:r>
            <a:endParaRPr sz="2200">
              <a:latin typeface="Microsoft JhengHei"/>
              <a:cs typeface="Microsoft JhengHei"/>
            </a:endParaRPr>
          </a:p>
          <a:p>
            <a:pPr marL="588645">
              <a:lnSpc>
                <a:spcPct val="100000"/>
              </a:lnSpc>
              <a:spcBef>
                <a:spcPts val="25"/>
              </a:spcBef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系统的其他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目标</a:t>
            </a:r>
            <a:endParaRPr sz="2200">
              <a:latin typeface="Microsoft JhengHei"/>
              <a:cs typeface="Microsoft JhengHei"/>
            </a:endParaRPr>
          </a:p>
          <a:p>
            <a:pPr algn="just" lvl="1" marL="588645" marR="5080" indent="-273050">
              <a:lnSpc>
                <a:spcPct val="100299"/>
              </a:lnSpc>
              <a:spcBef>
                <a:spcPts val="5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通常比较短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的批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业和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交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互作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业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的优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级较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高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，而较 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长计算时间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的长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业优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级低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这就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使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得大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量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短作业 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能够迅速地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通过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且可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提供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比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较好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交互响 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应时间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但是长作业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不得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等待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很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长的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磁</a:t>
            </a:r>
            <a:r>
              <a:rPr dirty="0" spc="15"/>
              <a:t>盘</a:t>
            </a:r>
            <a:r>
              <a:rPr dirty="0"/>
              <a:t>调度策略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053326"/>
            <a:ext cx="7920355" cy="448945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后进先</a:t>
            </a:r>
            <a:r>
              <a:rPr dirty="0" sz="2800" spc="680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(Last-in,</a:t>
            </a: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first-out)</a:t>
            </a:r>
            <a:endParaRPr sz="2800">
              <a:latin typeface="Times New Roman"/>
              <a:cs typeface="Times New Roman"/>
            </a:endParaRPr>
          </a:p>
          <a:p>
            <a:pPr algn="just" lvl="1" marL="588645" marR="5080" indent="-273050">
              <a:lnSpc>
                <a:spcPts val="2590"/>
              </a:lnSpc>
              <a:spcBef>
                <a:spcPts val="64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在事务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处理系统中，把设备资源提供给最近的用户，会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导致磁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头臂在一个顺序文件中移动时移动得很少，甚至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不移动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利用这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种局部性可以提高吞吐量，减少队列长度</a:t>
            </a:r>
            <a:endParaRPr sz="24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只要一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个作业积极地使用文件系统，它就可以尽可能快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地得到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endParaRPr sz="24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ts val="259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如果由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于工作量大而磁盘保持忙状态，就有可能出现饿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死的情况</a:t>
            </a:r>
            <a:endParaRPr sz="24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ts val="259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当一个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作业已经往队列中送入一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请求，并且错过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了可以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提供服务的位置时，该作业就有可能永远得不到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服务，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除非它之前的队列变为空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磁</a:t>
            </a:r>
            <a:r>
              <a:rPr dirty="0" spc="15"/>
              <a:t>盘</a:t>
            </a:r>
            <a:r>
              <a:rPr dirty="0"/>
              <a:t>调度策略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583301"/>
            <a:ext cx="8155940" cy="2034539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最短服务时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间优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400" spc="-45" b="1">
                <a:solidFill>
                  <a:srgbClr val="073D86"/>
                </a:solidFill>
                <a:latin typeface="Times New Roman"/>
                <a:cs typeface="Times New Roman"/>
              </a:rPr>
              <a:t>(SSTF,</a:t>
            </a:r>
            <a:r>
              <a:rPr dirty="0" sz="2400" spc="-3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Shortest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 Service</a:t>
            </a:r>
            <a:r>
              <a:rPr dirty="0" sz="2400" spc="-6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solidFill>
                  <a:srgbClr val="073D86"/>
                </a:solidFill>
                <a:latin typeface="Times New Roman"/>
                <a:cs typeface="Times New Roman"/>
              </a:rPr>
              <a:t>Time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First)</a:t>
            </a:r>
            <a:endParaRPr sz="24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选择使磁头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臂从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前位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置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开始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移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动最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少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的磁</a:t>
            </a:r>
            <a:r>
              <a:rPr dirty="0" sz="2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盘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请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求，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因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此</a:t>
            </a:r>
            <a:endParaRPr sz="2200">
              <a:latin typeface="Microsoft JhengHei"/>
              <a:cs typeface="Microsoft JhengHei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SSTF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策略总是选择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导致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小寻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时间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请求</a:t>
            </a:r>
            <a:endParaRPr sz="22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899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总是选择最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小寻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时间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不能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保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证平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均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寻道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间最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小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，但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 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它的性能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比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FIFO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更好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磁</a:t>
            </a:r>
            <a:r>
              <a:rPr dirty="0" spc="15"/>
              <a:t>盘</a:t>
            </a:r>
            <a:r>
              <a:rPr dirty="0"/>
              <a:t>调度策略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340237"/>
            <a:ext cx="7307580" cy="269430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扫</a:t>
            </a:r>
            <a:r>
              <a:rPr dirty="0" sz="2800" spc="690" b="1">
                <a:solidFill>
                  <a:srgbClr val="073D86"/>
                </a:solidFill>
                <a:latin typeface="Microsoft JhengHei"/>
                <a:cs typeface="Microsoft JhengHei"/>
              </a:rPr>
              <a:t>描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(SCAN)</a:t>
            </a:r>
            <a:endParaRPr sz="2800">
              <a:latin typeface="Times New Roman"/>
              <a:cs typeface="Times New Roman"/>
            </a:endParaRPr>
          </a:p>
          <a:p>
            <a:pPr algn="just" lvl="1" marL="588645" marR="5080" indent="-273050">
              <a:lnSpc>
                <a:spcPct val="100299"/>
              </a:lnSpc>
              <a:spcBef>
                <a:spcPts val="54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要求磁头臂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仅仅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沿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向移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，并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途中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满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足所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为 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完成的请求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，直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它到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达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这个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向上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最后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个磁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 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或者在这个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方向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上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没有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他请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为止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后一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种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改进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 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候称为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LOOK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策略</a:t>
            </a:r>
            <a:endParaRPr sz="2200">
              <a:latin typeface="Microsoft JhengHei"/>
              <a:cs typeface="Microsoft JhengHei"/>
            </a:endParaRPr>
          </a:p>
          <a:p>
            <a:pPr algn="just" lvl="1" marL="588645" marR="5080" indent="-273050">
              <a:lnSpc>
                <a:spcPct val="100899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接着反转服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务方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向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，沿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相反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向扫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描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样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按顺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完 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成所有请求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磁</a:t>
            </a:r>
            <a:r>
              <a:rPr dirty="0" spc="15"/>
              <a:t>盘</a:t>
            </a:r>
            <a:r>
              <a:rPr dirty="0"/>
              <a:t>调度策略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407731"/>
            <a:ext cx="7867650" cy="169227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循环扫</a:t>
            </a:r>
            <a:r>
              <a:rPr dirty="0" sz="2800" spc="670" b="1">
                <a:solidFill>
                  <a:srgbClr val="073D86"/>
                </a:solidFill>
                <a:latin typeface="Microsoft JhengHei"/>
                <a:cs typeface="Microsoft JhengHei"/>
              </a:rPr>
              <a:t>描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(C-SCAN)</a:t>
            </a:r>
            <a:endParaRPr sz="28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把扫描限定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在一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方向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0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当访问到沿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某个方向的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后一个磁道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，磁头臂返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回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到磁盘</a:t>
            </a:r>
            <a:endParaRPr sz="2200">
              <a:latin typeface="Microsoft JhengHei"/>
              <a:cs typeface="Microsoft JhengHei"/>
            </a:endParaRPr>
          </a:p>
          <a:p>
            <a:pPr marL="588645">
              <a:lnSpc>
                <a:spcPct val="100000"/>
              </a:lnSpc>
              <a:spcBef>
                <a:spcPts val="25"/>
              </a:spcBef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相反方向磁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道的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末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端，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再次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始扫描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磁</a:t>
            </a:r>
            <a:r>
              <a:rPr dirty="0" spc="15"/>
              <a:t>盘</a:t>
            </a:r>
            <a:r>
              <a:rPr dirty="0"/>
              <a:t>调度策略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261399"/>
            <a:ext cx="8169275" cy="296354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N-step-SCAN</a:t>
            </a:r>
            <a:endParaRPr sz="2800">
              <a:latin typeface="Times New Roman"/>
              <a:cs typeface="Times New Roman"/>
            </a:endParaRPr>
          </a:p>
          <a:p>
            <a:pPr lvl="1" marL="588645" marR="177800" indent="-273050">
              <a:lnSpc>
                <a:spcPct val="100000"/>
              </a:lnSpc>
              <a:spcBef>
                <a:spcPts val="219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把磁盘请求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队列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成长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200" spc="15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子队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，每</a:t>
            </a:r>
            <a:r>
              <a:rPr dirty="0" sz="2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dirty="0" sz="2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SCA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 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一个子队列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6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在处理一个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队列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，新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请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求必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须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添加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其他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某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个队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总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6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如果在扫描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的最后剩下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请求数小</a:t>
            </a:r>
            <a:r>
              <a:rPr dirty="0" sz="2200" spc="15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，则它们全部将在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endParaRPr sz="2200">
              <a:latin typeface="Microsoft JhengHei"/>
              <a:cs typeface="Microsoft JhengHei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次扫描时处理</a:t>
            </a:r>
            <a:endParaRPr sz="22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26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200" spc="-10" b="1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很大时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N-step-SCAN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的性能接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近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SCAN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；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N=1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，实际 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上是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FIFO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磁</a:t>
            </a:r>
            <a:r>
              <a:rPr dirty="0" spc="15"/>
              <a:t>盘</a:t>
            </a:r>
            <a:r>
              <a:rPr dirty="0"/>
              <a:t>调度策略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261399"/>
            <a:ext cx="8145780" cy="195770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FSCAN</a:t>
            </a:r>
            <a:endParaRPr sz="2800">
              <a:latin typeface="Times New Roman"/>
              <a:cs typeface="Times New Roman"/>
            </a:endParaRPr>
          </a:p>
          <a:p>
            <a:pPr lvl="1" marL="588645" indent="-273050">
              <a:lnSpc>
                <a:spcPct val="100000"/>
              </a:lnSpc>
              <a:spcBef>
                <a:spcPts val="219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使用两个子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队列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6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当开始扫描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有请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都在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个队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而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另一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队列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空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6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在扫描过程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有新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的请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都被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放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入另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个队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6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因此，对新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请求的服务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延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迟到处理完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所有老请求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之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后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4" y="752043"/>
            <a:ext cx="42951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设备管理的功能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467" y="2597045"/>
            <a:ext cx="3107690" cy="25863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7015" indent="-234315">
              <a:lnSpc>
                <a:spcPct val="100000"/>
              </a:lnSpc>
              <a:spcBef>
                <a:spcPts val="770"/>
              </a:spcBef>
              <a:buSzPct val="96428"/>
              <a:buFont typeface="Candara"/>
              <a:buChar char="•"/>
              <a:tabLst>
                <a:tab pos="2476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设备中断处理</a:t>
            </a:r>
            <a:endParaRPr sz="2800">
              <a:latin typeface="Microsoft JhengHei"/>
              <a:cs typeface="Microsoft JhengHei"/>
            </a:endParaRPr>
          </a:p>
          <a:p>
            <a:pPr marL="247650" indent="-234950">
              <a:lnSpc>
                <a:spcPct val="100000"/>
              </a:lnSpc>
              <a:spcBef>
                <a:spcPts val="670"/>
              </a:spcBef>
              <a:buSzPct val="96428"/>
              <a:buFont typeface="Candara"/>
              <a:buChar char="•"/>
              <a:tabLst>
                <a:tab pos="24828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缓冲区管理</a:t>
            </a:r>
            <a:endParaRPr sz="2800">
              <a:latin typeface="Microsoft JhengHei"/>
              <a:cs typeface="Microsoft JhengHei"/>
            </a:endParaRPr>
          </a:p>
          <a:p>
            <a:pPr marL="247015" indent="-234315">
              <a:lnSpc>
                <a:spcPct val="100000"/>
              </a:lnSpc>
              <a:spcBef>
                <a:spcPts val="675"/>
              </a:spcBef>
              <a:buSzPct val="96428"/>
              <a:buFont typeface="Candara"/>
              <a:buChar char="•"/>
              <a:tabLst>
                <a:tab pos="2476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设备的分配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配</a:t>
            </a:r>
            <a:endParaRPr sz="2800">
              <a:latin typeface="Microsoft JhengHei"/>
              <a:cs typeface="Microsoft JhengHei"/>
            </a:endParaRPr>
          </a:p>
          <a:p>
            <a:pPr marL="247015" indent="-234315">
              <a:lnSpc>
                <a:spcPct val="100000"/>
              </a:lnSpc>
              <a:spcBef>
                <a:spcPts val="670"/>
              </a:spcBef>
              <a:buSzPct val="96428"/>
              <a:buFont typeface="Candara"/>
              <a:buChar char="•"/>
              <a:tabLst>
                <a:tab pos="2476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设备驱动调度</a:t>
            </a:r>
            <a:endParaRPr sz="2800">
              <a:latin typeface="Microsoft JhengHei"/>
              <a:cs typeface="Microsoft JhengHei"/>
            </a:endParaRPr>
          </a:p>
          <a:p>
            <a:pPr marL="247650" indent="-234950">
              <a:lnSpc>
                <a:spcPct val="100000"/>
              </a:lnSpc>
              <a:spcBef>
                <a:spcPts val="675"/>
              </a:spcBef>
              <a:buSzPct val="96428"/>
              <a:buFont typeface="Candara"/>
              <a:buChar char="•"/>
              <a:tabLst>
                <a:tab pos="248285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虚拟设备及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其实现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8651"/>
            <a:ext cx="71361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旋转</a:t>
            </a:r>
            <a:r>
              <a:rPr dirty="0"/>
              <a:t>调</a:t>
            </a:r>
            <a:r>
              <a:rPr dirty="0" spc="1065"/>
              <a:t>度</a:t>
            </a:r>
            <a:r>
              <a:rPr dirty="0">
                <a:latin typeface="Times New Roman"/>
                <a:cs typeface="Times New Roman"/>
              </a:rPr>
              <a:t>(Rotation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Schedule)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405888"/>
            <a:ext cx="7833995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2415">
              <a:lnSpc>
                <a:spcPct val="12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循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环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排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最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少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旋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转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圈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位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同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柱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面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的访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问 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请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；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旋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转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位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置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测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硬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磁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头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同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读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写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技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术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有利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于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提高旋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转调度的效率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优化分布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交替地址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745" y="871474"/>
            <a:ext cx="40652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RAID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0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(</a:t>
            </a:r>
            <a:r>
              <a:rPr dirty="0" spc="10"/>
              <a:t>无冗</a:t>
            </a:r>
            <a:r>
              <a:rPr dirty="0"/>
              <a:t>余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603" y="2276855"/>
            <a:ext cx="5903976" cy="2749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27221" y="5526430"/>
            <a:ext cx="2643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0033CC"/>
                </a:solidFill>
                <a:latin typeface="Microsoft JhengHei"/>
                <a:cs typeface="Microsoft JhengHei"/>
              </a:rPr>
              <a:t>(a)</a:t>
            </a:r>
            <a:r>
              <a:rPr dirty="0" sz="2400" spc="-4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80" b="1">
                <a:solidFill>
                  <a:srgbClr val="0033CC"/>
                </a:solidFill>
                <a:latin typeface="Microsoft JhengHei"/>
                <a:cs typeface="Microsoft JhengHei"/>
              </a:rPr>
              <a:t>RAID</a:t>
            </a:r>
            <a:r>
              <a:rPr dirty="0" sz="2400" spc="-7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20" b="1">
                <a:solidFill>
                  <a:srgbClr val="0033CC"/>
                </a:solidFill>
                <a:latin typeface="Microsoft JhengHei"/>
                <a:cs typeface="Microsoft JhengHei"/>
              </a:rPr>
              <a:t>0</a:t>
            </a:r>
            <a:r>
              <a:rPr dirty="0" sz="2400" spc="-3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20" b="1">
                <a:solidFill>
                  <a:srgbClr val="0033CC"/>
                </a:solidFill>
                <a:latin typeface="Microsoft JhengHei"/>
                <a:cs typeface="Microsoft JhengHei"/>
              </a:rPr>
              <a:t>(</a:t>
            </a:r>
            <a:r>
              <a:rPr dirty="0" sz="2400" spc="10" b="1">
                <a:solidFill>
                  <a:srgbClr val="0033CC"/>
                </a:solidFill>
                <a:latin typeface="Microsoft JhengHei"/>
                <a:cs typeface="Microsoft JhengHei"/>
              </a:rPr>
              <a:t>无冗余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)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5769" y="6064707"/>
            <a:ext cx="251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3CC"/>
                </a:solidFill>
                <a:latin typeface="华文新魏"/>
                <a:cs typeface="华文新魏"/>
              </a:rPr>
              <a:t>RAID</a:t>
            </a:r>
            <a:r>
              <a:rPr dirty="0" sz="2400" spc="-85">
                <a:solidFill>
                  <a:srgbClr val="0033CC"/>
                </a:solidFill>
                <a:latin typeface="华文新魏"/>
                <a:cs typeface="华文新魏"/>
              </a:rPr>
              <a:t> </a:t>
            </a:r>
            <a:r>
              <a:rPr dirty="0" sz="2400" spc="10">
                <a:solidFill>
                  <a:srgbClr val="0033CC"/>
                </a:solidFill>
                <a:latin typeface="华文新魏"/>
                <a:cs typeface="华文新魏"/>
              </a:rPr>
              <a:t>0</a:t>
            </a:r>
            <a:r>
              <a:rPr dirty="0" sz="2400">
                <a:solidFill>
                  <a:srgbClr val="0033CC"/>
                </a:solidFill>
                <a:latin typeface="华文新魏"/>
                <a:cs typeface="华文新魏"/>
              </a:rPr>
              <a:t>的数据映射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161" y="871474"/>
            <a:ext cx="35058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RAID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(</a:t>
            </a:r>
            <a:r>
              <a:rPr dirty="0" spc="10"/>
              <a:t>镜像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4715" y="2564892"/>
            <a:ext cx="8398764" cy="1915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82822" y="5526430"/>
            <a:ext cx="2297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 b="1">
                <a:solidFill>
                  <a:srgbClr val="0033CC"/>
                </a:solidFill>
                <a:latin typeface="Microsoft JhengHei"/>
                <a:cs typeface="Microsoft JhengHei"/>
              </a:rPr>
              <a:t>(b)</a:t>
            </a:r>
            <a:r>
              <a:rPr dirty="0" sz="2400" spc="-6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75" b="1">
                <a:solidFill>
                  <a:srgbClr val="0033CC"/>
                </a:solidFill>
                <a:latin typeface="Microsoft JhengHei"/>
                <a:cs typeface="Microsoft JhengHei"/>
              </a:rPr>
              <a:t>RAID</a:t>
            </a:r>
            <a:r>
              <a:rPr dirty="0" sz="2400" spc="-65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475" b="1">
                <a:solidFill>
                  <a:srgbClr val="0033CC"/>
                </a:solidFill>
                <a:latin typeface="Microsoft JhengHei"/>
                <a:cs typeface="Microsoft JhengHei"/>
              </a:rPr>
              <a:t>1</a:t>
            </a:r>
            <a:r>
              <a:rPr dirty="0" sz="2400" spc="-415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20" b="1">
                <a:solidFill>
                  <a:srgbClr val="0033CC"/>
                </a:solidFill>
                <a:latin typeface="Microsoft JhengHei"/>
                <a:cs typeface="Microsoft JhengHei"/>
              </a:rPr>
              <a:t>(</a:t>
            </a:r>
            <a:r>
              <a:rPr dirty="0" sz="2400" spc="10" b="1">
                <a:solidFill>
                  <a:srgbClr val="0033CC"/>
                </a:solidFill>
                <a:latin typeface="Microsoft JhengHei"/>
                <a:cs typeface="Microsoft JhengHei"/>
              </a:rPr>
              <a:t>镜像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)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2" y="951738"/>
            <a:ext cx="63011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RAID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(</a:t>
            </a:r>
            <a:r>
              <a:rPr dirty="0"/>
              <a:t>通</a:t>
            </a:r>
            <a:r>
              <a:rPr dirty="0" spc="15"/>
              <a:t>过</a:t>
            </a:r>
            <a:r>
              <a:rPr dirty="0"/>
              <a:t>海明码冗</a:t>
            </a:r>
            <a:r>
              <a:rPr dirty="0" spc="-5"/>
              <a:t>余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7095" y="2378964"/>
            <a:ext cx="8369808" cy="2100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06370" y="5526430"/>
            <a:ext cx="38341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 b="1">
                <a:solidFill>
                  <a:srgbClr val="0033CC"/>
                </a:solidFill>
                <a:latin typeface="Microsoft JhengHei"/>
                <a:cs typeface="Microsoft JhengHei"/>
              </a:rPr>
              <a:t>(c)</a:t>
            </a:r>
            <a:r>
              <a:rPr dirty="0" sz="2400" spc="-4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80" b="1">
                <a:solidFill>
                  <a:srgbClr val="0033CC"/>
                </a:solidFill>
                <a:latin typeface="Microsoft JhengHei"/>
                <a:cs typeface="Microsoft JhengHei"/>
              </a:rPr>
              <a:t>RAID</a:t>
            </a:r>
            <a:r>
              <a:rPr dirty="0" sz="2400" spc="-65" b="1">
                <a:solidFill>
                  <a:srgbClr val="0033CC"/>
                </a:solidFill>
                <a:latin typeface="Microsoft JhengHei"/>
                <a:cs typeface="Microsoft JhengHei"/>
              </a:rPr>
              <a:t> 2</a:t>
            </a:r>
            <a:r>
              <a:rPr dirty="0" sz="2400" spc="-45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20" b="1">
                <a:solidFill>
                  <a:srgbClr val="0033CC"/>
                </a:solidFill>
                <a:latin typeface="Microsoft JhengHei"/>
                <a:cs typeface="Microsoft JhengHei"/>
              </a:rPr>
              <a:t>(</a:t>
            </a:r>
            <a:r>
              <a:rPr dirty="0" sz="2400" spc="5" b="1">
                <a:solidFill>
                  <a:srgbClr val="0033CC"/>
                </a:solidFill>
                <a:latin typeface="Microsoft JhengHei"/>
                <a:cs typeface="Microsoft JhengHei"/>
              </a:rPr>
              <a:t>通过海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明码冗</a:t>
            </a:r>
            <a:r>
              <a:rPr dirty="0" sz="2400" spc="5" b="1">
                <a:solidFill>
                  <a:srgbClr val="0033CC"/>
                </a:solidFill>
                <a:latin typeface="Microsoft JhengHei"/>
                <a:cs typeface="Microsoft JhengHei"/>
              </a:rPr>
              <a:t>余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)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2" y="871474"/>
            <a:ext cx="63011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RAID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(</a:t>
            </a:r>
            <a:r>
              <a:rPr dirty="0"/>
              <a:t>交</a:t>
            </a:r>
            <a:r>
              <a:rPr dirty="0" spc="15"/>
              <a:t>错</a:t>
            </a:r>
            <a:r>
              <a:rPr dirty="0"/>
              <a:t>位奇偶校</a:t>
            </a:r>
            <a:r>
              <a:rPr dirty="0" spc="-5"/>
              <a:t>验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58824" y="2853015"/>
            <a:ext cx="6768724" cy="2124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06370" y="5526430"/>
            <a:ext cx="3879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0033CC"/>
                </a:solidFill>
                <a:latin typeface="Microsoft JhengHei"/>
                <a:cs typeface="Microsoft JhengHei"/>
              </a:rPr>
              <a:t>(d)</a:t>
            </a:r>
            <a:r>
              <a:rPr dirty="0" sz="2400" spc="-6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75" b="1">
                <a:solidFill>
                  <a:srgbClr val="0033CC"/>
                </a:solidFill>
                <a:latin typeface="Microsoft JhengHei"/>
                <a:cs typeface="Microsoft JhengHei"/>
              </a:rPr>
              <a:t>RAID</a:t>
            </a:r>
            <a:r>
              <a:rPr dirty="0" sz="2400" spc="-65" b="1">
                <a:solidFill>
                  <a:srgbClr val="0033CC"/>
                </a:solidFill>
                <a:latin typeface="Microsoft JhengHei"/>
                <a:cs typeface="Microsoft JhengHei"/>
              </a:rPr>
              <a:t> 3</a:t>
            </a:r>
            <a:r>
              <a:rPr dirty="0" sz="2400" spc="-55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20" b="1">
                <a:solidFill>
                  <a:srgbClr val="0033CC"/>
                </a:solidFill>
                <a:latin typeface="Microsoft JhengHei"/>
                <a:cs typeface="Microsoft JhengHei"/>
              </a:rPr>
              <a:t>(</a:t>
            </a:r>
            <a:r>
              <a:rPr dirty="0" sz="2400" spc="5" b="1">
                <a:solidFill>
                  <a:srgbClr val="0033CC"/>
                </a:solidFill>
                <a:latin typeface="Microsoft JhengHei"/>
                <a:cs typeface="Microsoft JhengHei"/>
              </a:rPr>
              <a:t>交错位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奇偶校</a:t>
            </a:r>
            <a:r>
              <a:rPr dirty="0" sz="2400" spc="5" b="1">
                <a:solidFill>
                  <a:srgbClr val="0033CC"/>
                </a:solidFill>
                <a:latin typeface="Microsoft JhengHei"/>
                <a:cs typeface="Microsoft JhengHei"/>
              </a:rPr>
              <a:t>验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)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580" y="871474"/>
            <a:ext cx="51828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RAID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(</a:t>
            </a:r>
            <a:r>
              <a:rPr dirty="0" spc="5"/>
              <a:t>块奇</a:t>
            </a:r>
            <a:r>
              <a:rPr dirty="0"/>
              <a:t>偶校</a:t>
            </a:r>
            <a:r>
              <a:rPr dirty="0" spc="-5"/>
              <a:t>验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62127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6383" y="2491739"/>
            <a:ext cx="7456932" cy="2330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06370" y="5526430"/>
            <a:ext cx="3244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 b="1">
                <a:solidFill>
                  <a:srgbClr val="0033CC"/>
                </a:solidFill>
                <a:latin typeface="Microsoft JhengHei"/>
                <a:cs typeface="Microsoft JhengHei"/>
              </a:rPr>
              <a:t>(e)</a:t>
            </a:r>
            <a:r>
              <a:rPr dirty="0" sz="2400" spc="-4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80" b="1">
                <a:solidFill>
                  <a:srgbClr val="0033CC"/>
                </a:solidFill>
                <a:latin typeface="Microsoft JhengHei"/>
                <a:cs typeface="Microsoft JhengHei"/>
              </a:rPr>
              <a:t>RAID</a:t>
            </a:r>
            <a:r>
              <a:rPr dirty="0" sz="2400" spc="-75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65" b="1">
                <a:solidFill>
                  <a:srgbClr val="0033CC"/>
                </a:solidFill>
                <a:latin typeface="Microsoft JhengHei"/>
                <a:cs typeface="Microsoft JhengHei"/>
              </a:rPr>
              <a:t>4</a:t>
            </a:r>
            <a:r>
              <a:rPr dirty="0" sz="2400" spc="-4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20" b="1">
                <a:solidFill>
                  <a:srgbClr val="0033CC"/>
                </a:solidFill>
                <a:latin typeface="Microsoft JhengHei"/>
                <a:cs typeface="Microsoft JhengHei"/>
              </a:rPr>
              <a:t>(</a:t>
            </a:r>
            <a:r>
              <a:rPr dirty="0" sz="2400" spc="5" b="1">
                <a:solidFill>
                  <a:srgbClr val="0033CC"/>
                </a:solidFill>
                <a:latin typeface="Microsoft JhengHei"/>
                <a:cs typeface="Microsoft JhengHei"/>
              </a:rPr>
              <a:t>块奇偶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校</a:t>
            </a:r>
            <a:r>
              <a:rPr dirty="0" sz="2400" spc="5" b="1">
                <a:solidFill>
                  <a:srgbClr val="0033CC"/>
                </a:solidFill>
                <a:latin typeface="Microsoft JhengHei"/>
                <a:cs typeface="Microsoft JhengHei"/>
              </a:rPr>
              <a:t>验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)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602" y="943483"/>
            <a:ext cx="55175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>
                <a:latin typeface="Times New Roman"/>
                <a:cs typeface="Times New Roman"/>
              </a:rPr>
              <a:t>RAID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5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(</a:t>
            </a:r>
            <a:r>
              <a:rPr dirty="0" sz="4000"/>
              <a:t>块分布奇</a:t>
            </a:r>
            <a:r>
              <a:rPr dirty="0" sz="4000" spc="-5"/>
              <a:t>偶</a:t>
            </a:r>
            <a:r>
              <a:rPr dirty="0" sz="4000"/>
              <a:t>校</a:t>
            </a:r>
            <a:r>
              <a:rPr dirty="0" sz="4000" spc="20"/>
              <a:t>验</a:t>
            </a:r>
            <a:r>
              <a:rPr dirty="0" sz="360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4711" y="2665475"/>
            <a:ext cx="6870624" cy="2491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06370" y="5526430"/>
            <a:ext cx="3853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 b="1">
                <a:solidFill>
                  <a:srgbClr val="0033CC"/>
                </a:solidFill>
                <a:latin typeface="Microsoft JhengHei"/>
                <a:cs typeface="Microsoft JhengHei"/>
              </a:rPr>
              <a:t>(e)</a:t>
            </a:r>
            <a:r>
              <a:rPr dirty="0" sz="2400" spc="-4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80" b="1">
                <a:solidFill>
                  <a:srgbClr val="0033CC"/>
                </a:solidFill>
                <a:latin typeface="Microsoft JhengHei"/>
                <a:cs typeface="Microsoft JhengHei"/>
              </a:rPr>
              <a:t>RAID</a:t>
            </a:r>
            <a:r>
              <a:rPr dirty="0" sz="2400" spc="-75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65" b="1">
                <a:solidFill>
                  <a:srgbClr val="0033CC"/>
                </a:solidFill>
                <a:latin typeface="Microsoft JhengHei"/>
                <a:cs typeface="Microsoft JhengHei"/>
              </a:rPr>
              <a:t>5</a:t>
            </a:r>
            <a:r>
              <a:rPr dirty="0" sz="2400" spc="-4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20" b="1">
                <a:solidFill>
                  <a:srgbClr val="0033CC"/>
                </a:solidFill>
                <a:latin typeface="Microsoft JhengHei"/>
                <a:cs typeface="Microsoft JhengHei"/>
              </a:rPr>
              <a:t>(</a:t>
            </a:r>
            <a:r>
              <a:rPr dirty="0" sz="2400" spc="5" b="1">
                <a:solidFill>
                  <a:srgbClr val="0033CC"/>
                </a:solidFill>
                <a:latin typeface="Microsoft JhengHei"/>
                <a:cs typeface="Microsoft JhengHei"/>
              </a:rPr>
              <a:t>块分布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奇偶校</a:t>
            </a:r>
            <a:r>
              <a:rPr dirty="0" sz="2400" spc="5" b="1">
                <a:solidFill>
                  <a:srgbClr val="0033CC"/>
                </a:solidFill>
                <a:latin typeface="Microsoft JhengHei"/>
                <a:cs typeface="Microsoft JhengHei"/>
              </a:rPr>
              <a:t>验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)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473" y="871474"/>
            <a:ext cx="46247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RAID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6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(</a:t>
            </a:r>
            <a:r>
              <a:rPr dirty="0"/>
              <a:t>双</a:t>
            </a:r>
            <a:r>
              <a:rPr dirty="0" spc="15"/>
              <a:t>重</a:t>
            </a:r>
            <a:r>
              <a:rPr dirty="0"/>
              <a:t>冗</a:t>
            </a:r>
            <a:r>
              <a:rPr dirty="0" spc="5"/>
              <a:t>余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8912" y="2635004"/>
            <a:ext cx="8255091" cy="216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06370" y="5526430"/>
            <a:ext cx="2884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0033CC"/>
                </a:solidFill>
                <a:latin typeface="Microsoft JhengHei"/>
                <a:cs typeface="Microsoft JhengHei"/>
              </a:rPr>
              <a:t>(f) </a:t>
            </a:r>
            <a:r>
              <a:rPr dirty="0" sz="2400" spc="-80" b="1">
                <a:solidFill>
                  <a:srgbClr val="0033CC"/>
                </a:solidFill>
                <a:latin typeface="Microsoft JhengHei"/>
                <a:cs typeface="Microsoft JhengHei"/>
              </a:rPr>
              <a:t>RAID</a:t>
            </a:r>
            <a:r>
              <a:rPr dirty="0" sz="2400" spc="-6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65" b="1">
                <a:solidFill>
                  <a:srgbClr val="0033CC"/>
                </a:solidFill>
                <a:latin typeface="Microsoft JhengHei"/>
                <a:cs typeface="Microsoft JhengHei"/>
              </a:rPr>
              <a:t>6</a:t>
            </a:r>
            <a:r>
              <a:rPr dirty="0" sz="2400" spc="-50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20" b="1">
                <a:solidFill>
                  <a:srgbClr val="0033CC"/>
                </a:solidFill>
                <a:latin typeface="Microsoft JhengHei"/>
                <a:cs typeface="Microsoft JhengHei"/>
              </a:rPr>
              <a:t>(</a:t>
            </a:r>
            <a:r>
              <a:rPr dirty="0" sz="2400" spc="10" b="1">
                <a:solidFill>
                  <a:srgbClr val="0033CC"/>
                </a:solidFill>
                <a:latin typeface="Microsoft JhengHei"/>
                <a:cs typeface="Microsoft JhengHei"/>
              </a:rPr>
              <a:t>双重冗</a:t>
            </a:r>
            <a:r>
              <a:rPr dirty="0" sz="2400" b="1">
                <a:solidFill>
                  <a:srgbClr val="0033CC"/>
                </a:solidFill>
                <a:latin typeface="Microsoft JhengHei"/>
                <a:cs typeface="Microsoft JhengHei"/>
              </a:rPr>
              <a:t>余)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398" y="871474"/>
            <a:ext cx="27749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磁</a:t>
            </a:r>
            <a:r>
              <a:rPr dirty="0" spc="1080"/>
              <a:t>盘</a:t>
            </a:r>
            <a:r>
              <a:rPr dirty="0">
                <a:latin typeface="Times New Roman"/>
                <a:cs typeface="Times New Roman"/>
              </a:rPr>
              <a:t>Ca</a:t>
            </a:r>
            <a:r>
              <a:rPr dirty="0" spc="5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14041"/>
            <a:ext cx="7312659" cy="13430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磁盘高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速缓存是主存中为磁盘扇区设置的一个缓冲区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包含磁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盘中某些扇区的副本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利用局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部性原理，可以减少平均存储器存取时间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789" y="2873121"/>
            <a:ext cx="359219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215" algn="l"/>
              </a:tabLst>
            </a:pPr>
            <a:r>
              <a:rPr dirty="0" sz="5400">
                <a:latin typeface="Times New Roman"/>
                <a:cs typeface="Times New Roman"/>
              </a:rPr>
              <a:t>9.1	</a:t>
            </a:r>
            <a:r>
              <a:rPr dirty="0" sz="5400" spc="-5">
                <a:latin typeface="Times New Roman"/>
                <a:cs typeface="Times New Roman"/>
              </a:rPr>
              <a:t>I/</a:t>
            </a:r>
            <a:r>
              <a:rPr dirty="0" sz="5400">
                <a:latin typeface="Times New Roman"/>
                <a:cs typeface="Times New Roman"/>
              </a:rPr>
              <a:t>O</a:t>
            </a:r>
            <a:r>
              <a:rPr dirty="0" sz="5400" spc="10"/>
              <a:t>硬件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994" y="810590"/>
            <a:ext cx="39090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"/>
              <a:t>替换策</a:t>
            </a:r>
            <a:r>
              <a:rPr dirty="0" sz="4800" spc="-5"/>
              <a:t>略</a:t>
            </a:r>
            <a:r>
              <a:rPr dirty="0" sz="4800">
                <a:latin typeface="Times New Roman"/>
                <a:cs typeface="Times New Roman"/>
              </a:rPr>
              <a:t>.LRU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2575940"/>
            <a:ext cx="7922895" cy="29521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替换在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高速缓存中未被访问的时间最长的块</a:t>
            </a:r>
            <a:endParaRPr sz="2400">
              <a:latin typeface="Microsoft JhengHei"/>
              <a:cs typeface="Microsoft JhengHei"/>
            </a:endParaRPr>
          </a:p>
          <a:p>
            <a:pPr algn="just" marL="285115" marR="5080" indent="-272415">
              <a:lnSpc>
                <a:spcPct val="901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逻辑上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，高速缓存有一个关于块的栈组成，最近访问过的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块在栈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顶，当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高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速缓存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的一个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被访问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时，它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栈中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当前的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位置移到栈顶</a:t>
            </a:r>
            <a:endParaRPr sz="2400">
              <a:latin typeface="Microsoft JhengHei"/>
              <a:cs typeface="Microsoft JhengHei"/>
            </a:endParaRPr>
          </a:p>
          <a:p>
            <a:pPr algn="just" marL="285115" marR="508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当一个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块从辅存中取入时，把位于栈顶的那一块移出，并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把新到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来的块压入栈顶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ts val="2735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并不需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要在主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中真正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移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动这些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，有一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栈指针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与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高速</a:t>
            </a:r>
            <a:endParaRPr sz="2400">
              <a:latin typeface="Microsoft JhengHei"/>
              <a:cs typeface="Microsoft JhengHei"/>
            </a:endParaRPr>
          </a:p>
          <a:p>
            <a:pPr marL="285115">
              <a:lnSpc>
                <a:spcPts val="2735"/>
              </a:lnSpc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缓存相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关联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036" y="438403"/>
            <a:ext cx="4741545" cy="126746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5"/>
              </a:spcBef>
            </a:pPr>
            <a:r>
              <a:rPr dirty="0"/>
              <a:t>替</a:t>
            </a:r>
            <a:r>
              <a:rPr dirty="0" spc="15"/>
              <a:t>换</a:t>
            </a:r>
            <a:r>
              <a:rPr dirty="0"/>
              <a:t>策</a:t>
            </a:r>
            <a:r>
              <a:rPr dirty="0" spc="5"/>
              <a:t>略</a:t>
            </a:r>
            <a:r>
              <a:rPr dirty="0">
                <a:latin typeface="Times New Roman"/>
                <a:cs typeface="Times New Roman"/>
              </a:rPr>
              <a:t>.LFU</a:t>
            </a: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3600" spc="-5">
                <a:latin typeface="Times New Roman"/>
                <a:cs typeface="Times New Roman"/>
              </a:rPr>
              <a:t>(Least </a:t>
            </a:r>
            <a:r>
              <a:rPr dirty="0" sz="3600" spc="-10">
                <a:latin typeface="Times New Roman"/>
                <a:cs typeface="Times New Roman"/>
              </a:rPr>
              <a:t>Frequently </a:t>
            </a:r>
            <a:r>
              <a:rPr dirty="0" sz="3600" spc="-5">
                <a:latin typeface="Times New Roman"/>
                <a:cs typeface="Times New Roman"/>
              </a:rPr>
              <a:t>Used)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2504694"/>
            <a:ext cx="7741284" cy="26962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替换集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合中被访问次数最少的块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5" b="1">
                <a:solidFill>
                  <a:srgbClr val="073D86"/>
                </a:solidFill>
                <a:latin typeface="Microsoft JhengHei"/>
                <a:cs typeface="Microsoft JhengHei"/>
              </a:rPr>
              <a:t>LFU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通过给每个块关联一个计数器来实现</a:t>
            </a:r>
            <a:endParaRPr sz="24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当一个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块被读入时，它的计数器被指定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400" spc="-475" b="1">
                <a:solidFill>
                  <a:srgbClr val="073D86"/>
                </a:solidFill>
                <a:latin typeface="Microsoft JhengHei"/>
                <a:cs typeface="Microsoft JhengHei"/>
              </a:rPr>
              <a:t>1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；当每次访问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到这一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块时，它的计数器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增</a:t>
            </a:r>
            <a:r>
              <a:rPr dirty="0" sz="2400" spc="-475" b="1">
                <a:solidFill>
                  <a:srgbClr val="073D86"/>
                </a:solidFill>
                <a:latin typeface="Microsoft JhengHei"/>
                <a:cs typeface="Microsoft JhengHei"/>
              </a:rPr>
              <a:t>1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当需要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替换时，选择计数器值最小的块</a:t>
            </a:r>
            <a:endParaRPr sz="2400">
              <a:latin typeface="Microsoft JhengHei"/>
              <a:cs typeface="Microsoft JhengHei"/>
            </a:endParaRPr>
          </a:p>
          <a:p>
            <a:pPr marL="285115" marR="1524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直觉上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400" spc="-135" b="1">
                <a:solidFill>
                  <a:srgbClr val="073D86"/>
                </a:solidFill>
                <a:latin typeface="Microsoft JhengHei"/>
                <a:cs typeface="Microsoft JhengHei"/>
              </a:rPr>
              <a:t>L</a:t>
            </a:r>
            <a:r>
              <a:rPr dirty="0" sz="2400" spc="-20" b="1">
                <a:solidFill>
                  <a:srgbClr val="073D86"/>
                </a:solidFill>
                <a:latin typeface="Microsoft JhengHei"/>
                <a:cs typeface="Microsoft JhengHei"/>
              </a:rPr>
              <a:t>F</a:t>
            </a:r>
            <a:r>
              <a:rPr dirty="0" sz="2400" spc="-25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比</a:t>
            </a:r>
            <a:r>
              <a:rPr dirty="0" sz="2400" spc="-135" b="1">
                <a:solidFill>
                  <a:srgbClr val="073D86"/>
                </a:solidFill>
                <a:latin typeface="Microsoft JhengHei"/>
                <a:cs typeface="Microsoft JhengHei"/>
              </a:rPr>
              <a:t>L</a:t>
            </a:r>
            <a:r>
              <a:rPr dirty="0" sz="2400" spc="-40" b="1">
                <a:solidFill>
                  <a:srgbClr val="073D86"/>
                </a:solidFill>
                <a:latin typeface="Microsoft JhengHei"/>
                <a:cs typeface="Microsoft JhengHei"/>
              </a:rPr>
              <a:t>R</a:t>
            </a:r>
            <a:r>
              <a:rPr dirty="0" sz="2400" spc="-30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更适合，因为</a:t>
            </a:r>
            <a:r>
              <a:rPr dirty="0" sz="2400" spc="-135" b="1">
                <a:solidFill>
                  <a:srgbClr val="073D86"/>
                </a:solidFill>
                <a:latin typeface="Microsoft JhengHei"/>
                <a:cs typeface="Microsoft JhengHei"/>
              </a:rPr>
              <a:t>L</a:t>
            </a:r>
            <a:r>
              <a:rPr dirty="0" sz="2400" spc="-20" b="1">
                <a:solidFill>
                  <a:srgbClr val="073D86"/>
                </a:solidFill>
                <a:latin typeface="Microsoft JhengHei"/>
                <a:cs typeface="Microsoft JhengHei"/>
              </a:rPr>
              <a:t>F</a:t>
            </a:r>
            <a:r>
              <a:rPr dirty="0" sz="2400" spc="-25" b="1">
                <a:solidFill>
                  <a:srgbClr val="073D86"/>
                </a:solidFill>
                <a:latin typeface="Microsoft JhengHei"/>
                <a:cs typeface="Microsoft JhengHei"/>
              </a:rPr>
              <a:t>U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使用了关于每个块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的更多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的相关信息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035" y="2873121"/>
            <a:ext cx="3977004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485" algn="l"/>
              </a:tabLst>
            </a:pPr>
            <a:r>
              <a:rPr dirty="0" sz="5400">
                <a:latin typeface="Times New Roman"/>
                <a:cs typeface="Times New Roman"/>
              </a:rPr>
              <a:t>9.5	</a:t>
            </a:r>
            <a:r>
              <a:rPr dirty="0" sz="5400" spc="10"/>
              <a:t>虚拟设备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2205" y="817626"/>
            <a:ext cx="31032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9.5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5"/>
              <a:t>虚拟</a:t>
            </a:r>
            <a:r>
              <a:rPr dirty="0"/>
              <a:t>设备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487528"/>
            <a:ext cx="7539355" cy="200088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虚拟设备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3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使用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一类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物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理设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模拟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另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一类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物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理设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的技术</a:t>
            </a:r>
            <a:endParaRPr sz="26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通常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是使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共享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外围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备模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拟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独占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外围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endParaRPr sz="26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脱机同时外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围设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6700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6673" y="6308658"/>
            <a:ext cx="18034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 spc="5">
                <a:latin typeface="Times New Roman"/>
                <a:cs typeface="Times New Roman"/>
              </a:rPr>
              <a:t>64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4229" y="864488"/>
            <a:ext cx="26650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SPOOLing</a:t>
            </a:r>
          </a:p>
        </p:txBody>
      </p:sp>
      <p:sp>
        <p:nvSpPr>
          <p:cNvPr id="4" name="object 4"/>
          <p:cNvSpPr/>
          <p:nvPr/>
        </p:nvSpPr>
        <p:spPr>
          <a:xfrm>
            <a:off x="394715" y="2421635"/>
            <a:ext cx="8498205" cy="4198620"/>
          </a:xfrm>
          <a:custGeom>
            <a:avLst/>
            <a:gdLst/>
            <a:ahLst/>
            <a:cxnLst/>
            <a:rect l="l" t="t" r="r" b="b"/>
            <a:pathLst>
              <a:path w="8498205" h="4198620">
                <a:moveTo>
                  <a:pt x="0" y="4198620"/>
                </a:moveTo>
                <a:lnTo>
                  <a:pt x="8497824" y="4198620"/>
                </a:lnTo>
                <a:lnTo>
                  <a:pt x="8497824" y="0"/>
                </a:lnTo>
                <a:lnTo>
                  <a:pt x="0" y="0"/>
                </a:lnTo>
                <a:lnTo>
                  <a:pt x="0" y="419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ts val="2735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pc="80">
                <a:latin typeface="Candara"/>
                <a:cs typeface="Candara"/>
              </a:rPr>
              <a:t>“</a:t>
            </a:r>
            <a:r>
              <a:rPr dirty="0" spc="80"/>
              <a:t>井”是用作缓冲的存储区域，采用井的技术能调节供求之</a:t>
            </a:r>
          </a:p>
          <a:p>
            <a:pPr marL="285115">
              <a:lnSpc>
                <a:spcPts val="2735"/>
              </a:lnSpc>
            </a:pPr>
            <a:r>
              <a:rPr dirty="0" spc="10"/>
              <a:t>间的矛</a:t>
            </a:r>
            <a:r>
              <a:rPr dirty="0"/>
              <a:t>盾，消除人工干预带来的损</a:t>
            </a:r>
            <a:r>
              <a:rPr dirty="0" spc="5"/>
              <a:t>失</a:t>
            </a:r>
            <a:r>
              <a:rPr dirty="0"/>
              <a:t>。</a:t>
            </a: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pc="10"/>
              <a:t>“预输</a:t>
            </a:r>
            <a:r>
              <a:rPr dirty="0"/>
              <a:t>入程序”</a:t>
            </a:r>
          </a:p>
          <a:p>
            <a:pPr algn="just" lvl="1" marL="588645" marR="13970" indent="-273050">
              <a:lnSpc>
                <a:spcPct val="90000"/>
              </a:lnSpc>
              <a:spcBef>
                <a:spcPts val="5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将一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批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作业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输入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备上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预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先输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到磁盘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缓冲区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暂 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保</a:t>
            </a:r>
            <a:r>
              <a:rPr dirty="0" sz="2000" spc="2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这称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2000" spc="25" b="1">
                <a:solidFill>
                  <a:srgbClr val="073D86"/>
                </a:solidFill>
                <a:latin typeface="Microsoft JhengHei"/>
                <a:cs typeface="Microsoft JhengHei"/>
              </a:rPr>
              <a:t>“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预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dirty="0" sz="2000" spc="25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”，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此</a:t>
            </a:r>
            <a:r>
              <a:rPr dirty="0" sz="2000" spc="25" b="1">
                <a:solidFill>
                  <a:srgbClr val="073D86"/>
                </a:solidFill>
                <a:latin typeface="Microsoft JhengHei"/>
                <a:cs typeface="Microsoft JhengHei"/>
              </a:rPr>
              <a:t>后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由作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业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调度程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作业执</a:t>
            </a:r>
            <a:r>
              <a:rPr dirty="0" sz="2000" spc="6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，  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业使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数据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不必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再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启动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入设</a:t>
            </a:r>
            <a:r>
              <a:rPr dirty="0" sz="2000" spc="4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，只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从磁盘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缓冲区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读 入</a:t>
            </a:r>
            <a:endParaRPr sz="20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2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pc="10"/>
              <a:t>“缓输</a:t>
            </a:r>
            <a:r>
              <a:rPr dirty="0"/>
              <a:t>出程序”</a:t>
            </a:r>
          </a:p>
          <a:p>
            <a:pPr algn="just" lvl="1" marL="588645" marR="16510" indent="-273050">
              <a:lnSpc>
                <a:spcPts val="216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业执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中不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必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直接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启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动输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只要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将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作业的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据暂时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保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存 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磁盘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输出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缓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冲</a:t>
            </a:r>
            <a:r>
              <a:rPr dirty="0" sz="2000" spc="25" b="1">
                <a:solidFill>
                  <a:srgbClr val="073D86"/>
                </a:solidFill>
                <a:latin typeface="Microsoft JhengHei"/>
                <a:cs typeface="Microsoft JhengHei"/>
              </a:rPr>
              <a:t>区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当作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业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毕</a:t>
            </a:r>
            <a:r>
              <a:rPr dirty="0" sz="2000" spc="35" b="1">
                <a:solidFill>
                  <a:srgbClr val="073D86"/>
                </a:solidFill>
                <a:latin typeface="Microsoft JhengHei"/>
                <a:cs typeface="Microsoft JhengHei"/>
              </a:rPr>
              <a:t>后，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由操作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组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织信息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批 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输出</a:t>
            </a:r>
            <a:endParaRPr sz="20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2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pc="10"/>
              <a:t>“井管</a:t>
            </a:r>
            <a:r>
              <a:rPr dirty="0"/>
              <a:t>理程序”</a:t>
            </a:r>
          </a:p>
        </p:txBody>
      </p:sp>
      <p:sp>
        <p:nvSpPr>
          <p:cNvPr id="6" name="object 6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426" y="803909"/>
            <a:ext cx="29032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latin typeface="Times New Roman"/>
                <a:cs typeface="Times New Roman"/>
              </a:rPr>
              <a:t>SPO</a:t>
            </a:r>
            <a:r>
              <a:rPr dirty="0" sz="4800" spc="-20">
                <a:latin typeface="Times New Roman"/>
                <a:cs typeface="Times New Roman"/>
              </a:rPr>
              <a:t>O</a:t>
            </a:r>
            <a:r>
              <a:rPr dirty="0" sz="4800" spc="-5">
                <a:latin typeface="Times New Roman"/>
                <a:cs typeface="Times New Roman"/>
              </a:rPr>
              <a:t>Ling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2307082"/>
            <a:ext cx="5091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联机同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时外围设备操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斯普林系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3890" y="2835401"/>
            <a:ext cx="1495425" cy="41338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34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预输入程序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3793" y="2733294"/>
            <a:ext cx="1496695" cy="204470"/>
          </a:xfrm>
          <a:custGeom>
            <a:avLst/>
            <a:gdLst/>
            <a:ahLst/>
            <a:cxnLst/>
            <a:rect l="l" t="t" r="r" b="b"/>
            <a:pathLst>
              <a:path w="1496695" h="204469">
                <a:moveTo>
                  <a:pt x="0" y="102107"/>
                </a:moveTo>
                <a:lnTo>
                  <a:pt x="33642" y="71745"/>
                </a:lnTo>
                <a:lnTo>
                  <a:pt x="90315" y="53439"/>
                </a:lnTo>
                <a:lnTo>
                  <a:pt x="127797" y="45020"/>
                </a:lnTo>
                <a:lnTo>
                  <a:pt x="170874" y="37159"/>
                </a:lnTo>
                <a:lnTo>
                  <a:pt x="219170" y="29908"/>
                </a:lnTo>
                <a:lnTo>
                  <a:pt x="272309" y="23318"/>
                </a:lnTo>
                <a:lnTo>
                  <a:pt x="329914" y="17439"/>
                </a:lnTo>
                <a:lnTo>
                  <a:pt x="391610" y="12324"/>
                </a:lnTo>
                <a:lnTo>
                  <a:pt x="457021" y="8024"/>
                </a:lnTo>
                <a:lnTo>
                  <a:pt x="525770" y="4590"/>
                </a:lnTo>
                <a:lnTo>
                  <a:pt x="597480" y="2074"/>
                </a:lnTo>
                <a:lnTo>
                  <a:pt x="671777" y="527"/>
                </a:lnTo>
                <a:lnTo>
                  <a:pt x="748283" y="0"/>
                </a:lnTo>
                <a:lnTo>
                  <a:pt x="824790" y="527"/>
                </a:lnTo>
                <a:lnTo>
                  <a:pt x="899087" y="2074"/>
                </a:lnTo>
                <a:lnTo>
                  <a:pt x="970797" y="4590"/>
                </a:lnTo>
                <a:lnTo>
                  <a:pt x="1039546" y="8024"/>
                </a:lnTo>
                <a:lnTo>
                  <a:pt x="1104957" y="12324"/>
                </a:lnTo>
                <a:lnTo>
                  <a:pt x="1166653" y="17439"/>
                </a:lnTo>
                <a:lnTo>
                  <a:pt x="1224258" y="23318"/>
                </a:lnTo>
                <a:lnTo>
                  <a:pt x="1277397" y="29908"/>
                </a:lnTo>
                <a:lnTo>
                  <a:pt x="1325693" y="37159"/>
                </a:lnTo>
                <a:lnTo>
                  <a:pt x="1368770" y="45020"/>
                </a:lnTo>
                <a:lnTo>
                  <a:pt x="1406252" y="53439"/>
                </a:lnTo>
                <a:lnTo>
                  <a:pt x="1462925" y="71745"/>
                </a:lnTo>
                <a:lnTo>
                  <a:pt x="1496567" y="102107"/>
                </a:lnTo>
                <a:lnTo>
                  <a:pt x="1492704" y="112547"/>
                </a:lnTo>
                <a:lnTo>
                  <a:pt x="1437763" y="141851"/>
                </a:lnTo>
                <a:lnTo>
                  <a:pt x="1368770" y="159195"/>
                </a:lnTo>
                <a:lnTo>
                  <a:pt x="1325693" y="167056"/>
                </a:lnTo>
                <a:lnTo>
                  <a:pt x="1277397" y="174307"/>
                </a:lnTo>
                <a:lnTo>
                  <a:pt x="1224258" y="180897"/>
                </a:lnTo>
                <a:lnTo>
                  <a:pt x="1166653" y="186776"/>
                </a:lnTo>
                <a:lnTo>
                  <a:pt x="1104957" y="191891"/>
                </a:lnTo>
                <a:lnTo>
                  <a:pt x="1039546" y="196191"/>
                </a:lnTo>
                <a:lnTo>
                  <a:pt x="970797" y="199625"/>
                </a:lnTo>
                <a:lnTo>
                  <a:pt x="899087" y="202141"/>
                </a:lnTo>
                <a:lnTo>
                  <a:pt x="824790" y="203688"/>
                </a:lnTo>
                <a:lnTo>
                  <a:pt x="748283" y="204215"/>
                </a:lnTo>
                <a:lnTo>
                  <a:pt x="671777" y="203688"/>
                </a:lnTo>
                <a:lnTo>
                  <a:pt x="597480" y="202141"/>
                </a:lnTo>
                <a:lnTo>
                  <a:pt x="525770" y="199625"/>
                </a:lnTo>
                <a:lnTo>
                  <a:pt x="457021" y="196191"/>
                </a:lnTo>
                <a:lnTo>
                  <a:pt x="391610" y="191891"/>
                </a:lnTo>
                <a:lnTo>
                  <a:pt x="329914" y="186776"/>
                </a:lnTo>
                <a:lnTo>
                  <a:pt x="272309" y="180897"/>
                </a:lnTo>
                <a:lnTo>
                  <a:pt x="219170" y="174307"/>
                </a:lnTo>
                <a:lnTo>
                  <a:pt x="170874" y="167056"/>
                </a:lnTo>
                <a:lnTo>
                  <a:pt x="127797" y="159195"/>
                </a:lnTo>
                <a:lnTo>
                  <a:pt x="90315" y="150776"/>
                </a:lnTo>
                <a:lnTo>
                  <a:pt x="33642" y="132470"/>
                </a:lnTo>
                <a:lnTo>
                  <a:pt x="0" y="10210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33793" y="6031229"/>
            <a:ext cx="1496695" cy="207645"/>
          </a:xfrm>
          <a:custGeom>
            <a:avLst/>
            <a:gdLst/>
            <a:ahLst/>
            <a:cxnLst/>
            <a:rect l="l" t="t" r="r" b="b"/>
            <a:pathLst>
              <a:path w="1496695" h="207645">
                <a:moveTo>
                  <a:pt x="0" y="103632"/>
                </a:moveTo>
                <a:lnTo>
                  <a:pt x="33642" y="72813"/>
                </a:lnTo>
                <a:lnTo>
                  <a:pt x="90315" y="54232"/>
                </a:lnTo>
                <a:lnTo>
                  <a:pt x="127797" y="45688"/>
                </a:lnTo>
                <a:lnTo>
                  <a:pt x="170874" y="37710"/>
                </a:lnTo>
                <a:lnTo>
                  <a:pt x="219170" y="30351"/>
                </a:lnTo>
                <a:lnTo>
                  <a:pt x="272309" y="23663"/>
                </a:lnTo>
                <a:lnTo>
                  <a:pt x="329914" y="17697"/>
                </a:lnTo>
                <a:lnTo>
                  <a:pt x="391610" y="12506"/>
                </a:lnTo>
                <a:lnTo>
                  <a:pt x="457021" y="8143"/>
                </a:lnTo>
                <a:lnTo>
                  <a:pt x="525770" y="4658"/>
                </a:lnTo>
                <a:lnTo>
                  <a:pt x="597480" y="2105"/>
                </a:lnTo>
                <a:lnTo>
                  <a:pt x="671777" y="534"/>
                </a:lnTo>
                <a:lnTo>
                  <a:pt x="748283" y="0"/>
                </a:lnTo>
                <a:lnTo>
                  <a:pt x="824790" y="534"/>
                </a:lnTo>
                <a:lnTo>
                  <a:pt x="899087" y="2105"/>
                </a:lnTo>
                <a:lnTo>
                  <a:pt x="970797" y="4658"/>
                </a:lnTo>
                <a:lnTo>
                  <a:pt x="1039546" y="8143"/>
                </a:lnTo>
                <a:lnTo>
                  <a:pt x="1104957" y="12506"/>
                </a:lnTo>
                <a:lnTo>
                  <a:pt x="1166653" y="17697"/>
                </a:lnTo>
                <a:lnTo>
                  <a:pt x="1224258" y="23663"/>
                </a:lnTo>
                <a:lnTo>
                  <a:pt x="1277397" y="30351"/>
                </a:lnTo>
                <a:lnTo>
                  <a:pt x="1325693" y="37710"/>
                </a:lnTo>
                <a:lnTo>
                  <a:pt x="1368770" y="45688"/>
                </a:lnTo>
                <a:lnTo>
                  <a:pt x="1406252" y="54232"/>
                </a:lnTo>
                <a:lnTo>
                  <a:pt x="1462925" y="72813"/>
                </a:lnTo>
                <a:lnTo>
                  <a:pt x="1496567" y="103632"/>
                </a:lnTo>
                <a:lnTo>
                  <a:pt x="1492704" y="114228"/>
                </a:lnTo>
                <a:lnTo>
                  <a:pt x="1437763" y="143972"/>
                </a:lnTo>
                <a:lnTo>
                  <a:pt x="1368770" y="161575"/>
                </a:lnTo>
                <a:lnTo>
                  <a:pt x="1325693" y="169553"/>
                </a:lnTo>
                <a:lnTo>
                  <a:pt x="1277397" y="176912"/>
                </a:lnTo>
                <a:lnTo>
                  <a:pt x="1224258" y="183600"/>
                </a:lnTo>
                <a:lnTo>
                  <a:pt x="1166653" y="189566"/>
                </a:lnTo>
                <a:lnTo>
                  <a:pt x="1104957" y="194757"/>
                </a:lnTo>
                <a:lnTo>
                  <a:pt x="1039546" y="199120"/>
                </a:lnTo>
                <a:lnTo>
                  <a:pt x="970797" y="202605"/>
                </a:lnTo>
                <a:lnTo>
                  <a:pt x="899087" y="205158"/>
                </a:lnTo>
                <a:lnTo>
                  <a:pt x="824790" y="206729"/>
                </a:lnTo>
                <a:lnTo>
                  <a:pt x="748283" y="207264"/>
                </a:lnTo>
                <a:lnTo>
                  <a:pt x="671777" y="206729"/>
                </a:lnTo>
                <a:lnTo>
                  <a:pt x="597480" y="205158"/>
                </a:lnTo>
                <a:lnTo>
                  <a:pt x="525770" y="202605"/>
                </a:lnTo>
                <a:lnTo>
                  <a:pt x="457021" y="199120"/>
                </a:lnTo>
                <a:lnTo>
                  <a:pt x="391610" y="194757"/>
                </a:lnTo>
                <a:lnTo>
                  <a:pt x="329914" y="189566"/>
                </a:lnTo>
                <a:lnTo>
                  <a:pt x="272309" y="183600"/>
                </a:lnTo>
                <a:lnTo>
                  <a:pt x="219170" y="176912"/>
                </a:lnTo>
                <a:lnTo>
                  <a:pt x="170874" y="169553"/>
                </a:lnTo>
                <a:lnTo>
                  <a:pt x="127797" y="161575"/>
                </a:lnTo>
                <a:lnTo>
                  <a:pt x="90315" y="153031"/>
                </a:lnTo>
                <a:lnTo>
                  <a:pt x="33642" y="134450"/>
                </a:lnTo>
                <a:lnTo>
                  <a:pt x="0" y="10363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33793" y="2835401"/>
            <a:ext cx="0" cy="3299460"/>
          </a:xfrm>
          <a:custGeom>
            <a:avLst/>
            <a:gdLst/>
            <a:ahLst/>
            <a:cxnLst/>
            <a:rect l="l" t="t" r="r" b="b"/>
            <a:pathLst>
              <a:path w="0" h="3299460">
                <a:moveTo>
                  <a:pt x="0" y="0"/>
                </a:moveTo>
                <a:lnTo>
                  <a:pt x="0" y="32994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30361" y="2835401"/>
            <a:ext cx="0" cy="3299460"/>
          </a:xfrm>
          <a:custGeom>
            <a:avLst/>
            <a:gdLst/>
            <a:ahLst/>
            <a:cxnLst/>
            <a:rect l="l" t="t" r="r" b="b"/>
            <a:pathLst>
              <a:path w="0" h="3299460">
                <a:moveTo>
                  <a:pt x="0" y="0"/>
                </a:moveTo>
                <a:lnTo>
                  <a:pt x="0" y="32994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39535" y="4570095"/>
            <a:ext cx="872490" cy="342900"/>
          </a:xfrm>
          <a:custGeom>
            <a:avLst/>
            <a:gdLst/>
            <a:ahLst/>
            <a:cxnLst/>
            <a:rect l="l" t="t" r="r" b="b"/>
            <a:pathLst>
              <a:path w="872490" h="342900">
                <a:moveTo>
                  <a:pt x="757925" y="306776"/>
                </a:moveTo>
                <a:lnTo>
                  <a:pt x="745109" y="342645"/>
                </a:lnTo>
                <a:lnTo>
                  <a:pt x="871982" y="327278"/>
                </a:lnTo>
                <a:lnTo>
                  <a:pt x="858486" y="313181"/>
                </a:lnTo>
                <a:lnTo>
                  <a:pt x="775842" y="313181"/>
                </a:lnTo>
                <a:lnTo>
                  <a:pt x="757925" y="306776"/>
                </a:lnTo>
                <a:close/>
              </a:path>
              <a:path w="872490" h="342900">
                <a:moveTo>
                  <a:pt x="770764" y="270843"/>
                </a:moveTo>
                <a:lnTo>
                  <a:pt x="757925" y="306776"/>
                </a:lnTo>
                <a:lnTo>
                  <a:pt x="775842" y="313181"/>
                </a:lnTo>
                <a:lnTo>
                  <a:pt x="788669" y="277240"/>
                </a:lnTo>
                <a:lnTo>
                  <a:pt x="770764" y="270843"/>
                </a:lnTo>
                <a:close/>
              </a:path>
              <a:path w="872490" h="342900">
                <a:moveTo>
                  <a:pt x="783589" y="234949"/>
                </a:moveTo>
                <a:lnTo>
                  <a:pt x="770764" y="270843"/>
                </a:lnTo>
                <a:lnTo>
                  <a:pt x="788669" y="277240"/>
                </a:lnTo>
                <a:lnTo>
                  <a:pt x="775842" y="313181"/>
                </a:lnTo>
                <a:lnTo>
                  <a:pt x="858486" y="313181"/>
                </a:lnTo>
                <a:lnTo>
                  <a:pt x="783589" y="234949"/>
                </a:lnTo>
                <a:close/>
              </a:path>
              <a:path w="872490" h="342900">
                <a:moveTo>
                  <a:pt x="12700" y="0"/>
                </a:moveTo>
                <a:lnTo>
                  <a:pt x="0" y="35813"/>
                </a:lnTo>
                <a:lnTo>
                  <a:pt x="757925" y="306776"/>
                </a:lnTo>
                <a:lnTo>
                  <a:pt x="770764" y="270843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45885" y="4055745"/>
            <a:ext cx="873760" cy="431165"/>
          </a:xfrm>
          <a:custGeom>
            <a:avLst/>
            <a:gdLst/>
            <a:ahLst/>
            <a:cxnLst/>
            <a:rect l="l" t="t" r="r" b="b"/>
            <a:pathLst>
              <a:path w="873759" h="431164">
                <a:moveTo>
                  <a:pt x="78739" y="327913"/>
                </a:moveTo>
                <a:lnTo>
                  <a:pt x="0" y="428624"/>
                </a:lnTo>
                <a:lnTo>
                  <a:pt x="127762" y="431164"/>
                </a:lnTo>
                <a:lnTo>
                  <a:pt x="115280" y="404875"/>
                </a:lnTo>
                <a:lnTo>
                  <a:pt x="94234" y="404875"/>
                </a:lnTo>
                <a:lnTo>
                  <a:pt x="77850" y="370585"/>
                </a:lnTo>
                <a:lnTo>
                  <a:pt x="95105" y="362384"/>
                </a:lnTo>
                <a:lnTo>
                  <a:pt x="78739" y="327913"/>
                </a:lnTo>
                <a:close/>
              </a:path>
              <a:path w="873759" h="431164">
                <a:moveTo>
                  <a:pt x="95105" y="362384"/>
                </a:moveTo>
                <a:lnTo>
                  <a:pt x="77850" y="370585"/>
                </a:lnTo>
                <a:lnTo>
                  <a:pt x="94234" y="404875"/>
                </a:lnTo>
                <a:lnTo>
                  <a:pt x="111404" y="396713"/>
                </a:lnTo>
                <a:lnTo>
                  <a:pt x="95105" y="362384"/>
                </a:lnTo>
                <a:close/>
              </a:path>
              <a:path w="873759" h="431164">
                <a:moveTo>
                  <a:pt x="111404" y="396713"/>
                </a:moveTo>
                <a:lnTo>
                  <a:pt x="94234" y="404875"/>
                </a:lnTo>
                <a:lnTo>
                  <a:pt x="115280" y="404875"/>
                </a:lnTo>
                <a:lnTo>
                  <a:pt x="111404" y="396713"/>
                </a:lnTo>
                <a:close/>
              </a:path>
              <a:path w="873759" h="431164">
                <a:moveTo>
                  <a:pt x="857504" y="0"/>
                </a:moveTo>
                <a:lnTo>
                  <a:pt x="95105" y="362384"/>
                </a:lnTo>
                <a:lnTo>
                  <a:pt x="111404" y="396713"/>
                </a:lnTo>
                <a:lnTo>
                  <a:pt x="873760" y="34289"/>
                </a:lnTo>
                <a:lnTo>
                  <a:pt x="857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23609" y="5188965"/>
            <a:ext cx="795020" cy="339090"/>
          </a:xfrm>
          <a:custGeom>
            <a:avLst/>
            <a:gdLst/>
            <a:ahLst/>
            <a:cxnLst/>
            <a:rect l="l" t="t" r="r" b="b"/>
            <a:pathLst>
              <a:path w="795020" h="339089">
                <a:moveTo>
                  <a:pt x="85470" y="232155"/>
                </a:moveTo>
                <a:lnTo>
                  <a:pt x="0" y="327151"/>
                </a:lnTo>
                <a:lnTo>
                  <a:pt x="127253" y="338581"/>
                </a:lnTo>
                <a:lnTo>
                  <a:pt x="116035" y="310006"/>
                </a:lnTo>
                <a:lnTo>
                  <a:pt x="95630" y="310006"/>
                </a:lnTo>
                <a:lnTo>
                  <a:pt x="81661" y="274573"/>
                </a:lnTo>
                <a:lnTo>
                  <a:pt x="99391" y="267612"/>
                </a:lnTo>
                <a:lnTo>
                  <a:pt x="85470" y="232155"/>
                </a:lnTo>
                <a:close/>
              </a:path>
              <a:path w="795020" h="339089">
                <a:moveTo>
                  <a:pt x="99391" y="267612"/>
                </a:moveTo>
                <a:lnTo>
                  <a:pt x="81661" y="274573"/>
                </a:lnTo>
                <a:lnTo>
                  <a:pt x="95630" y="310006"/>
                </a:lnTo>
                <a:lnTo>
                  <a:pt x="113311" y="303067"/>
                </a:lnTo>
                <a:lnTo>
                  <a:pt x="99391" y="267612"/>
                </a:lnTo>
                <a:close/>
              </a:path>
              <a:path w="795020" h="339089">
                <a:moveTo>
                  <a:pt x="113311" y="303067"/>
                </a:moveTo>
                <a:lnTo>
                  <a:pt x="95630" y="310006"/>
                </a:lnTo>
                <a:lnTo>
                  <a:pt x="116035" y="310006"/>
                </a:lnTo>
                <a:lnTo>
                  <a:pt x="113311" y="303067"/>
                </a:lnTo>
                <a:close/>
              </a:path>
              <a:path w="795020" h="339089">
                <a:moveTo>
                  <a:pt x="780922" y="0"/>
                </a:moveTo>
                <a:lnTo>
                  <a:pt x="99391" y="267612"/>
                </a:lnTo>
                <a:lnTo>
                  <a:pt x="113311" y="303067"/>
                </a:lnTo>
                <a:lnTo>
                  <a:pt x="794892" y="35559"/>
                </a:lnTo>
                <a:lnTo>
                  <a:pt x="78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33694" y="3026536"/>
            <a:ext cx="878205" cy="737235"/>
          </a:xfrm>
          <a:custGeom>
            <a:avLst/>
            <a:gdLst/>
            <a:ahLst/>
            <a:cxnLst/>
            <a:rect l="l" t="t" r="r" b="b"/>
            <a:pathLst>
              <a:path w="878204" h="737235">
                <a:moveTo>
                  <a:pt x="777852" y="678418"/>
                </a:moveTo>
                <a:lnTo>
                  <a:pt x="753490" y="707644"/>
                </a:lnTo>
                <a:lnTo>
                  <a:pt x="877824" y="736981"/>
                </a:lnTo>
                <a:lnTo>
                  <a:pt x="857562" y="690626"/>
                </a:lnTo>
                <a:lnTo>
                  <a:pt x="792479" y="690626"/>
                </a:lnTo>
                <a:lnTo>
                  <a:pt x="777852" y="678418"/>
                </a:lnTo>
                <a:close/>
              </a:path>
              <a:path w="878204" h="737235">
                <a:moveTo>
                  <a:pt x="802277" y="649117"/>
                </a:moveTo>
                <a:lnTo>
                  <a:pt x="777852" y="678418"/>
                </a:lnTo>
                <a:lnTo>
                  <a:pt x="792479" y="690626"/>
                </a:lnTo>
                <a:lnTo>
                  <a:pt x="816863" y="661288"/>
                </a:lnTo>
                <a:lnTo>
                  <a:pt x="802277" y="649117"/>
                </a:lnTo>
                <a:close/>
              </a:path>
              <a:path w="878204" h="737235">
                <a:moveTo>
                  <a:pt x="826642" y="619887"/>
                </a:moveTo>
                <a:lnTo>
                  <a:pt x="802277" y="649117"/>
                </a:lnTo>
                <a:lnTo>
                  <a:pt x="816863" y="661288"/>
                </a:lnTo>
                <a:lnTo>
                  <a:pt x="792479" y="690626"/>
                </a:lnTo>
                <a:lnTo>
                  <a:pt x="857562" y="690626"/>
                </a:lnTo>
                <a:lnTo>
                  <a:pt x="826642" y="619887"/>
                </a:lnTo>
                <a:close/>
              </a:path>
              <a:path w="878204" h="737235">
                <a:moveTo>
                  <a:pt x="24383" y="0"/>
                </a:moveTo>
                <a:lnTo>
                  <a:pt x="0" y="29210"/>
                </a:lnTo>
                <a:lnTo>
                  <a:pt x="777852" y="678418"/>
                </a:lnTo>
                <a:lnTo>
                  <a:pt x="802277" y="649117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92468" y="3435096"/>
          <a:ext cx="1397000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0"/>
              </a:tblGrid>
              <a:tr h="307847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作业</a:t>
                      </a:r>
                      <a:r>
                        <a:rPr dirty="0" sz="1800" spc="-165" b="1"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信息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69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133">
                <a:tc>
                  <a:txBody>
                    <a:bodyPr/>
                    <a:lstStyle/>
                    <a:p>
                      <a:pPr algn="ctr" marL="1905">
                        <a:lnSpc>
                          <a:spcPts val="214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作业</a:t>
                      </a:r>
                      <a:r>
                        <a:rPr dirty="0" sz="1800" spc="-220" b="1">
                          <a:latin typeface="Microsoft JhengHei"/>
                          <a:cs typeface="Microsoft JhengHei"/>
                        </a:rPr>
                        <a:t>n</a:t>
                      </a: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信息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889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811518" y="3041142"/>
            <a:ext cx="1318260" cy="3079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313690">
              <a:lnSpc>
                <a:spcPct val="100000"/>
              </a:lnSpc>
              <a:spcBef>
                <a:spcPts val="6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输入井</a:t>
            </a:r>
            <a:endParaRPr sz="1800">
              <a:latin typeface="Microsoft JhengHei"/>
              <a:cs typeface="Microsoft JhengHe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92468" y="4572000"/>
          <a:ext cx="1397000" cy="962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0"/>
              </a:tblGrid>
              <a:tr h="30708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作业</a:t>
                      </a:r>
                      <a:r>
                        <a:rPr dirty="0" sz="1800" spc="-165" b="1"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结果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69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609">
                <a:tc>
                  <a:txBody>
                    <a:bodyPr/>
                    <a:lstStyle/>
                    <a:p>
                      <a:pPr algn="ctr" marL="1270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作业</a:t>
                      </a:r>
                      <a:r>
                        <a:rPr dirty="0" sz="1800" spc="-220" b="1">
                          <a:latin typeface="Microsoft JhengHei"/>
                          <a:cs typeface="Microsoft JhengHei"/>
                        </a:rPr>
                        <a:t>n</a:t>
                      </a: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结果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825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834378" y="5621273"/>
            <a:ext cx="1316990" cy="3079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313055">
              <a:lnSpc>
                <a:spcPct val="100000"/>
              </a:lnSpc>
              <a:spcBef>
                <a:spcPts val="6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输出井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31614" y="5310378"/>
            <a:ext cx="1492250" cy="4114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5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缓输出程序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78729" y="4174997"/>
            <a:ext cx="870585" cy="722630"/>
          </a:xfrm>
          <a:custGeom>
            <a:avLst/>
            <a:gdLst/>
            <a:ahLst/>
            <a:cxnLst/>
            <a:rect l="l" t="t" r="r" b="b"/>
            <a:pathLst>
              <a:path w="870585" h="722629">
                <a:moveTo>
                  <a:pt x="0" y="722376"/>
                </a:moveTo>
                <a:lnTo>
                  <a:pt x="870203" y="722376"/>
                </a:lnTo>
                <a:lnTo>
                  <a:pt x="870203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156453" y="4206620"/>
            <a:ext cx="7162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井管理 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4254" y="4382261"/>
            <a:ext cx="1259205" cy="41338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34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运行作业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71977" y="2835401"/>
            <a:ext cx="1181100" cy="41338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34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输入设备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1226" y="5310378"/>
            <a:ext cx="1179830" cy="4114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35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输出设备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54658" y="5415660"/>
            <a:ext cx="949960" cy="512445"/>
          </a:xfrm>
          <a:custGeom>
            <a:avLst/>
            <a:gdLst/>
            <a:ahLst/>
            <a:cxnLst/>
            <a:rect l="l" t="t" r="r" b="b"/>
            <a:pathLst>
              <a:path w="949960" h="512445">
                <a:moveTo>
                  <a:pt x="0" y="0"/>
                </a:moveTo>
                <a:lnTo>
                  <a:pt x="949833" y="0"/>
                </a:lnTo>
                <a:lnTo>
                  <a:pt x="949833" y="410972"/>
                </a:lnTo>
                <a:lnTo>
                  <a:pt x="887934" y="411914"/>
                </a:lnTo>
                <a:lnTo>
                  <a:pt x="831387" y="414595"/>
                </a:lnTo>
                <a:lnTo>
                  <a:pt x="779656" y="418790"/>
                </a:lnTo>
                <a:lnTo>
                  <a:pt x="732206" y="424276"/>
                </a:lnTo>
                <a:lnTo>
                  <a:pt x="688501" y="430832"/>
                </a:lnTo>
                <a:lnTo>
                  <a:pt x="648008" y="438235"/>
                </a:lnTo>
                <a:lnTo>
                  <a:pt x="610189" y="446261"/>
                </a:lnTo>
                <a:lnTo>
                  <a:pt x="540437" y="463293"/>
                </a:lnTo>
                <a:lnTo>
                  <a:pt x="507433" y="471853"/>
                </a:lnTo>
                <a:lnTo>
                  <a:pt x="474964" y="480147"/>
                </a:lnTo>
                <a:lnTo>
                  <a:pt x="409487" y="495041"/>
                </a:lnTo>
                <a:lnTo>
                  <a:pt x="339726" y="506192"/>
                </a:lnTo>
                <a:lnTo>
                  <a:pt x="261398" y="511820"/>
                </a:lnTo>
                <a:lnTo>
                  <a:pt x="217683" y="512006"/>
                </a:lnTo>
                <a:lnTo>
                  <a:pt x="170221" y="510142"/>
                </a:lnTo>
                <a:lnTo>
                  <a:pt x="118477" y="506007"/>
                </a:lnTo>
                <a:lnTo>
                  <a:pt x="61915" y="499377"/>
                </a:lnTo>
                <a:lnTo>
                  <a:pt x="0" y="49002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32889" y="5362321"/>
            <a:ext cx="943610" cy="416559"/>
          </a:xfrm>
          <a:custGeom>
            <a:avLst/>
            <a:gdLst/>
            <a:ahLst/>
            <a:cxnLst/>
            <a:rect l="l" t="t" r="r" b="b"/>
            <a:pathLst>
              <a:path w="943610" h="416560">
                <a:moveTo>
                  <a:pt x="0" y="53339"/>
                </a:moveTo>
                <a:lnTo>
                  <a:pt x="0" y="0"/>
                </a:lnTo>
                <a:lnTo>
                  <a:pt x="943355" y="0"/>
                </a:lnTo>
                <a:lnTo>
                  <a:pt x="943355" y="413600"/>
                </a:lnTo>
                <a:lnTo>
                  <a:pt x="917035" y="414049"/>
                </a:lnTo>
                <a:lnTo>
                  <a:pt x="894048" y="415035"/>
                </a:lnTo>
                <a:lnTo>
                  <a:pt x="877776" y="416022"/>
                </a:lnTo>
                <a:lnTo>
                  <a:pt x="871601" y="4164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06422" y="5310378"/>
            <a:ext cx="951865" cy="414655"/>
          </a:xfrm>
          <a:custGeom>
            <a:avLst/>
            <a:gdLst/>
            <a:ahLst/>
            <a:cxnLst/>
            <a:rect l="l" t="t" r="r" b="b"/>
            <a:pathLst>
              <a:path w="951864" h="414654">
                <a:moveTo>
                  <a:pt x="0" y="51943"/>
                </a:moveTo>
                <a:lnTo>
                  <a:pt x="0" y="0"/>
                </a:lnTo>
                <a:lnTo>
                  <a:pt x="951610" y="0"/>
                </a:lnTo>
                <a:lnTo>
                  <a:pt x="951610" y="412267"/>
                </a:lnTo>
                <a:lnTo>
                  <a:pt x="921579" y="412602"/>
                </a:lnTo>
                <a:lnTo>
                  <a:pt x="895381" y="413340"/>
                </a:lnTo>
                <a:lnTo>
                  <a:pt x="876851" y="414078"/>
                </a:lnTo>
                <a:lnTo>
                  <a:pt x="869822" y="41441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32382" y="2733294"/>
            <a:ext cx="923925" cy="475615"/>
          </a:xfrm>
          <a:custGeom>
            <a:avLst/>
            <a:gdLst/>
            <a:ahLst/>
            <a:cxnLst/>
            <a:rect l="l" t="t" r="r" b="b"/>
            <a:pathLst>
              <a:path w="923925" h="475614">
                <a:moveTo>
                  <a:pt x="0" y="95122"/>
                </a:moveTo>
                <a:lnTo>
                  <a:pt x="923544" y="0"/>
                </a:lnTo>
                <a:lnTo>
                  <a:pt x="923544" y="475488"/>
                </a:lnTo>
                <a:lnTo>
                  <a:pt x="0" y="475488"/>
                </a:lnTo>
                <a:lnTo>
                  <a:pt x="0" y="9512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54658" y="2835401"/>
            <a:ext cx="922019" cy="475615"/>
          </a:xfrm>
          <a:custGeom>
            <a:avLst/>
            <a:gdLst/>
            <a:ahLst/>
            <a:cxnLst/>
            <a:rect l="l" t="t" r="r" b="b"/>
            <a:pathLst>
              <a:path w="922019" h="475614">
                <a:moveTo>
                  <a:pt x="0" y="95123"/>
                </a:moveTo>
                <a:lnTo>
                  <a:pt x="922019" y="0"/>
                </a:lnTo>
                <a:lnTo>
                  <a:pt x="922019" y="475488"/>
                </a:lnTo>
                <a:lnTo>
                  <a:pt x="0" y="475488"/>
                </a:lnTo>
                <a:lnTo>
                  <a:pt x="0" y="9512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75410" y="2937510"/>
            <a:ext cx="923925" cy="475615"/>
          </a:xfrm>
          <a:custGeom>
            <a:avLst/>
            <a:gdLst/>
            <a:ahLst/>
            <a:cxnLst/>
            <a:rect l="l" t="t" r="r" b="b"/>
            <a:pathLst>
              <a:path w="923925" h="475614">
                <a:moveTo>
                  <a:pt x="0" y="95123"/>
                </a:moveTo>
                <a:lnTo>
                  <a:pt x="923544" y="0"/>
                </a:lnTo>
                <a:lnTo>
                  <a:pt x="923544" y="475488"/>
                </a:lnTo>
                <a:lnTo>
                  <a:pt x="0" y="475488"/>
                </a:lnTo>
                <a:lnTo>
                  <a:pt x="0" y="9512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54602" y="2983992"/>
            <a:ext cx="393700" cy="114300"/>
          </a:xfrm>
          <a:custGeom>
            <a:avLst/>
            <a:gdLst/>
            <a:ahLst/>
            <a:cxnLst/>
            <a:rect l="l" t="t" r="r" b="b"/>
            <a:pathLst>
              <a:path w="393700" h="114300">
                <a:moveTo>
                  <a:pt x="278892" y="0"/>
                </a:moveTo>
                <a:lnTo>
                  <a:pt x="278892" y="114300"/>
                </a:lnTo>
                <a:lnTo>
                  <a:pt x="355092" y="76200"/>
                </a:lnTo>
                <a:lnTo>
                  <a:pt x="297942" y="76200"/>
                </a:lnTo>
                <a:lnTo>
                  <a:pt x="297942" y="38100"/>
                </a:lnTo>
                <a:lnTo>
                  <a:pt x="355092" y="38100"/>
                </a:lnTo>
                <a:lnTo>
                  <a:pt x="278892" y="0"/>
                </a:lnTo>
                <a:close/>
              </a:path>
              <a:path w="393700" h="114300">
                <a:moveTo>
                  <a:pt x="27889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78892" y="76200"/>
                </a:lnTo>
                <a:lnTo>
                  <a:pt x="278892" y="38100"/>
                </a:lnTo>
                <a:close/>
              </a:path>
              <a:path w="393700" h="114300">
                <a:moveTo>
                  <a:pt x="355092" y="38100"/>
                </a:moveTo>
                <a:lnTo>
                  <a:pt x="297942" y="38100"/>
                </a:lnTo>
                <a:lnTo>
                  <a:pt x="297942" y="76200"/>
                </a:lnTo>
                <a:lnTo>
                  <a:pt x="355092" y="76200"/>
                </a:lnTo>
                <a:lnTo>
                  <a:pt x="393192" y="57150"/>
                </a:lnTo>
                <a:lnTo>
                  <a:pt x="35509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78785" y="2983992"/>
            <a:ext cx="393700" cy="114300"/>
          </a:xfrm>
          <a:custGeom>
            <a:avLst/>
            <a:gdLst/>
            <a:ahLst/>
            <a:cxnLst/>
            <a:rect l="l" t="t" r="r" b="b"/>
            <a:pathLst>
              <a:path w="393700" h="114300">
                <a:moveTo>
                  <a:pt x="278891" y="0"/>
                </a:moveTo>
                <a:lnTo>
                  <a:pt x="278891" y="114300"/>
                </a:lnTo>
                <a:lnTo>
                  <a:pt x="355091" y="76200"/>
                </a:lnTo>
                <a:lnTo>
                  <a:pt x="297941" y="76200"/>
                </a:lnTo>
                <a:lnTo>
                  <a:pt x="297941" y="38100"/>
                </a:lnTo>
                <a:lnTo>
                  <a:pt x="355091" y="38100"/>
                </a:lnTo>
                <a:lnTo>
                  <a:pt x="278891" y="0"/>
                </a:lnTo>
                <a:close/>
              </a:path>
              <a:path w="393700" h="114300">
                <a:moveTo>
                  <a:pt x="27889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78891" y="76200"/>
                </a:lnTo>
                <a:lnTo>
                  <a:pt x="278891" y="38100"/>
                </a:lnTo>
                <a:close/>
              </a:path>
              <a:path w="393700" h="114300">
                <a:moveTo>
                  <a:pt x="355091" y="38100"/>
                </a:moveTo>
                <a:lnTo>
                  <a:pt x="297941" y="38100"/>
                </a:lnTo>
                <a:lnTo>
                  <a:pt x="297941" y="76200"/>
                </a:lnTo>
                <a:lnTo>
                  <a:pt x="355091" y="76200"/>
                </a:lnTo>
                <a:lnTo>
                  <a:pt x="393191" y="57150"/>
                </a:lnTo>
                <a:lnTo>
                  <a:pt x="35509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33850" y="5458967"/>
            <a:ext cx="393700" cy="114300"/>
          </a:xfrm>
          <a:custGeom>
            <a:avLst/>
            <a:gdLst/>
            <a:ahLst/>
            <a:cxnLst/>
            <a:rect l="l" t="t" r="r" b="b"/>
            <a:pathLst>
              <a:path w="39370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393700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393700" h="114300">
                <a:moveTo>
                  <a:pt x="393191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393191" y="76199"/>
                </a:lnTo>
                <a:lnTo>
                  <a:pt x="39319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58033" y="5458967"/>
            <a:ext cx="393700" cy="114300"/>
          </a:xfrm>
          <a:custGeom>
            <a:avLst/>
            <a:gdLst/>
            <a:ahLst/>
            <a:cxnLst/>
            <a:rect l="l" t="t" r="r" b="b"/>
            <a:pathLst>
              <a:path w="39370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393700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393700" h="114300">
                <a:moveTo>
                  <a:pt x="393192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393192" y="76199"/>
                </a:lnTo>
                <a:lnTo>
                  <a:pt x="39319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54602" y="4530852"/>
            <a:ext cx="1024255" cy="114300"/>
          </a:xfrm>
          <a:custGeom>
            <a:avLst/>
            <a:gdLst/>
            <a:ahLst/>
            <a:cxnLst/>
            <a:rect l="l" t="t" r="r" b="b"/>
            <a:pathLst>
              <a:path w="102425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24254" h="114300">
                <a:moveTo>
                  <a:pt x="909827" y="0"/>
                </a:moveTo>
                <a:lnTo>
                  <a:pt x="909827" y="114300"/>
                </a:lnTo>
                <a:lnTo>
                  <a:pt x="986027" y="76200"/>
                </a:lnTo>
                <a:lnTo>
                  <a:pt x="928877" y="76200"/>
                </a:lnTo>
                <a:lnTo>
                  <a:pt x="928877" y="38100"/>
                </a:lnTo>
                <a:lnTo>
                  <a:pt x="986027" y="38100"/>
                </a:lnTo>
                <a:lnTo>
                  <a:pt x="909827" y="0"/>
                </a:lnTo>
                <a:close/>
              </a:path>
              <a:path w="102425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24254" h="114300">
                <a:moveTo>
                  <a:pt x="90982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909827" y="76200"/>
                </a:lnTo>
                <a:lnTo>
                  <a:pt x="909827" y="38100"/>
                </a:lnTo>
                <a:close/>
              </a:path>
              <a:path w="1024254" h="114300">
                <a:moveTo>
                  <a:pt x="986027" y="38100"/>
                </a:moveTo>
                <a:lnTo>
                  <a:pt x="928877" y="38100"/>
                </a:lnTo>
                <a:lnTo>
                  <a:pt x="928877" y="76200"/>
                </a:lnTo>
                <a:lnTo>
                  <a:pt x="986027" y="76200"/>
                </a:lnTo>
                <a:lnTo>
                  <a:pt x="1024127" y="57150"/>
                </a:lnTo>
                <a:lnTo>
                  <a:pt x="98602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290821" y="3454146"/>
            <a:ext cx="1812289" cy="41338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33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作业调度程序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00828" y="3248405"/>
            <a:ext cx="114300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23665" y="3848861"/>
            <a:ext cx="1739900" cy="555625"/>
          </a:xfrm>
          <a:custGeom>
            <a:avLst/>
            <a:gdLst/>
            <a:ahLst/>
            <a:cxnLst/>
            <a:rect l="l" t="t" r="r" b="b"/>
            <a:pathLst>
              <a:path w="1739900" h="555625">
                <a:moveTo>
                  <a:pt x="93345" y="446024"/>
                </a:moveTo>
                <a:lnTo>
                  <a:pt x="0" y="533400"/>
                </a:lnTo>
                <a:lnTo>
                  <a:pt x="125857" y="555625"/>
                </a:lnTo>
                <a:lnTo>
                  <a:pt x="116627" y="524510"/>
                </a:lnTo>
                <a:lnTo>
                  <a:pt x="96774" y="524510"/>
                </a:lnTo>
                <a:lnTo>
                  <a:pt x="85851" y="488061"/>
                </a:lnTo>
                <a:lnTo>
                  <a:pt x="104198" y="482611"/>
                </a:lnTo>
                <a:lnTo>
                  <a:pt x="93345" y="446024"/>
                </a:lnTo>
                <a:close/>
              </a:path>
              <a:path w="1739900" h="555625">
                <a:moveTo>
                  <a:pt x="104198" y="482611"/>
                </a:moveTo>
                <a:lnTo>
                  <a:pt x="85851" y="488061"/>
                </a:lnTo>
                <a:lnTo>
                  <a:pt x="96774" y="524510"/>
                </a:lnTo>
                <a:lnTo>
                  <a:pt x="115019" y="519091"/>
                </a:lnTo>
                <a:lnTo>
                  <a:pt x="104198" y="482611"/>
                </a:lnTo>
                <a:close/>
              </a:path>
              <a:path w="1739900" h="555625">
                <a:moveTo>
                  <a:pt x="115019" y="519091"/>
                </a:moveTo>
                <a:lnTo>
                  <a:pt x="96774" y="524510"/>
                </a:lnTo>
                <a:lnTo>
                  <a:pt x="116627" y="524510"/>
                </a:lnTo>
                <a:lnTo>
                  <a:pt x="115019" y="519091"/>
                </a:lnTo>
                <a:close/>
              </a:path>
              <a:path w="1739900" h="555625">
                <a:moveTo>
                  <a:pt x="1728851" y="0"/>
                </a:moveTo>
                <a:lnTo>
                  <a:pt x="104198" y="482611"/>
                </a:lnTo>
                <a:lnTo>
                  <a:pt x="115019" y="519091"/>
                </a:lnTo>
                <a:lnTo>
                  <a:pt x="1739773" y="36575"/>
                </a:lnTo>
                <a:lnTo>
                  <a:pt x="1728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Times New Roman"/>
                <a:cs typeface="Times New Roman"/>
              </a:rPr>
              <a:t>66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5364" y="810514"/>
            <a:ext cx="73406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作业调度与进程调度的关系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2315" y="2177795"/>
            <a:ext cx="2299716" cy="2948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13632" y="2132076"/>
            <a:ext cx="1588008" cy="643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87546" y="2265426"/>
            <a:ext cx="2277110" cy="2926080"/>
          </a:xfrm>
          <a:custGeom>
            <a:avLst/>
            <a:gdLst/>
            <a:ahLst/>
            <a:cxnLst/>
            <a:rect l="l" t="t" r="r" b="b"/>
            <a:pathLst>
              <a:path w="2277110" h="2926079">
                <a:moveTo>
                  <a:pt x="0" y="2926080"/>
                </a:moveTo>
                <a:lnTo>
                  <a:pt x="2276855" y="2926080"/>
                </a:lnTo>
                <a:lnTo>
                  <a:pt x="2276855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87546" y="2265426"/>
            <a:ext cx="2277110" cy="2926080"/>
          </a:xfrm>
          <a:custGeom>
            <a:avLst/>
            <a:gdLst/>
            <a:ahLst/>
            <a:cxnLst/>
            <a:rect l="l" t="t" r="r" b="b"/>
            <a:pathLst>
              <a:path w="2277110" h="2926079">
                <a:moveTo>
                  <a:pt x="0" y="2926080"/>
                </a:moveTo>
                <a:lnTo>
                  <a:pt x="2276855" y="2926080"/>
                </a:lnTo>
                <a:lnTo>
                  <a:pt x="2276855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6685" y="2753105"/>
            <a:ext cx="615950" cy="599440"/>
          </a:xfrm>
          <a:custGeom>
            <a:avLst/>
            <a:gdLst/>
            <a:ahLst/>
            <a:cxnLst/>
            <a:rect l="l" t="t" r="r" b="b"/>
            <a:pathLst>
              <a:path w="615950" h="599439">
                <a:moveTo>
                  <a:pt x="307848" y="0"/>
                </a:moveTo>
                <a:lnTo>
                  <a:pt x="257905" y="3920"/>
                </a:lnTo>
                <a:lnTo>
                  <a:pt x="210531" y="15270"/>
                </a:lnTo>
                <a:lnTo>
                  <a:pt x="166359" y="33432"/>
                </a:lnTo>
                <a:lnTo>
                  <a:pt x="126022" y="57790"/>
                </a:lnTo>
                <a:lnTo>
                  <a:pt x="90154" y="87725"/>
                </a:lnTo>
                <a:lnTo>
                  <a:pt x="59387" y="122621"/>
                </a:lnTo>
                <a:lnTo>
                  <a:pt x="34355" y="161860"/>
                </a:lnTo>
                <a:lnTo>
                  <a:pt x="15691" y="204825"/>
                </a:lnTo>
                <a:lnTo>
                  <a:pt x="4028" y="250899"/>
                </a:lnTo>
                <a:lnTo>
                  <a:pt x="0" y="299466"/>
                </a:lnTo>
                <a:lnTo>
                  <a:pt x="4028" y="348032"/>
                </a:lnTo>
                <a:lnTo>
                  <a:pt x="15691" y="394106"/>
                </a:lnTo>
                <a:lnTo>
                  <a:pt x="34355" y="437071"/>
                </a:lnTo>
                <a:lnTo>
                  <a:pt x="59387" y="476310"/>
                </a:lnTo>
                <a:lnTo>
                  <a:pt x="90154" y="511206"/>
                </a:lnTo>
                <a:lnTo>
                  <a:pt x="126022" y="541141"/>
                </a:lnTo>
                <a:lnTo>
                  <a:pt x="166359" y="565499"/>
                </a:lnTo>
                <a:lnTo>
                  <a:pt x="210531" y="583661"/>
                </a:lnTo>
                <a:lnTo>
                  <a:pt x="257905" y="595011"/>
                </a:lnTo>
                <a:lnTo>
                  <a:pt x="307848" y="598932"/>
                </a:lnTo>
                <a:lnTo>
                  <a:pt x="357790" y="595011"/>
                </a:lnTo>
                <a:lnTo>
                  <a:pt x="405164" y="583661"/>
                </a:lnTo>
                <a:lnTo>
                  <a:pt x="449336" y="565499"/>
                </a:lnTo>
                <a:lnTo>
                  <a:pt x="489673" y="541141"/>
                </a:lnTo>
                <a:lnTo>
                  <a:pt x="525541" y="511206"/>
                </a:lnTo>
                <a:lnTo>
                  <a:pt x="556308" y="476310"/>
                </a:lnTo>
                <a:lnTo>
                  <a:pt x="581340" y="437071"/>
                </a:lnTo>
                <a:lnTo>
                  <a:pt x="600004" y="394106"/>
                </a:lnTo>
                <a:lnTo>
                  <a:pt x="611667" y="348032"/>
                </a:lnTo>
                <a:lnTo>
                  <a:pt x="615696" y="299466"/>
                </a:lnTo>
                <a:lnTo>
                  <a:pt x="611667" y="250899"/>
                </a:lnTo>
                <a:lnTo>
                  <a:pt x="600004" y="204825"/>
                </a:lnTo>
                <a:lnTo>
                  <a:pt x="581340" y="161860"/>
                </a:lnTo>
                <a:lnTo>
                  <a:pt x="556308" y="122621"/>
                </a:lnTo>
                <a:lnTo>
                  <a:pt x="525541" y="87725"/>
                </a:lnTo>
                <a:lnTo>
                  <a:pt x="489673" y="57790"/>
                </a:lnTo>
                <a:lnTo>
                  <a:pt x="449336" y="33432"/>
                </a:lnTo>
                <a:lnTo>
                  <a:pt x="405164" y="15270"/>
                </a:lnTo>
                <a:lnTo>
                  <a:pt x="357790" y="3920"/>
                </a:lnTo>
                <a:lnTo>
                  <a:pt x="307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6685" y="2753105"/>
            <a:ext cx="615950" cy="599440"/>
          </a:xfrm>
          <a:custGeom>
            <a:avLst/>
            <a:gdLst/>
            <a:ahLst/>
            <a:cxnLst/>
            <a:rect l="l" t="t" r="r" b="b"/>
            <a:pathLst>
              <a:path w="615950" h="599439">
                <a:moveTo>
                  <a:pt x="0" y="299466"/>
                </a:moveTo>
                <a:lnTo>
                  <a:pt x="4028" y="250899"/>
                </a:lnTo>
                <a:lnTo>
                  <a:pt x="15691" y="204825"/>
                </a:lnTo>
                <a:lnTo>
                  <a:pt x="34355" y="161860"/>
                </a:lnTo>
                <a:lnTo>
                  <a:pt x="59387" y="122621"/>
                </a:lnTo>
                <a:lnTo>
                  <a:pt x="90154" y="87725"/>
                </a:lnTo>
                <a:lnTo>
                  <a:pt x="126022" y="57790"/>
                </a:lnTo>
                <a:lnTo>
                  <a:pt x="166359" y="33432"/>
                </a:lnTo>
                <a:lnTo>
                  <a:pt x="210531" y="15270"/>
                </a:lnTo>
                <a:lnTo>
                  <a:pt x="257905" y="3920"/>
                </a:lnTo>
                <a:lnTo>
                  <a:pt x="307848" y="0"/>
                </a:lnTo>
                <a:lnTo>
                  <a:pt x="357790" y="3920"/>
                </a:lnTo>
                <a:lnTo>
                  <a:pt x="405164" y="15270"/>
                </a:lnTo>
                <a:lnTo>
                  <a:pt x="449336" y="33432"/>
                </a:lnTo>
                <a:lnTo>
                  <a:pt x="489673" y="57790"/>
                </a:lnTo>
                <a:lnTo>
                  <a:pt x="525541" y="87725"/>
                </a:lnTo>
                <a:lnTo>
                  <a:pt x="556308" y="122621"/>
                </a:lnTo>
                <a:lnTo>
                  <a:pt x="581340" y="161860"/>
                </a:lnTo>
                <a:lnTo>
                  <a:pt x="600004" y="204825"/>
                </a:lnTo>
                <a:lnTo>
                  <a:pt x="611667" y="250899"/>
                </a:lnTo>
                <a:lnTo>
                  <a:pt x="615696" y="299466"/>
                </a:lnTo>
                <a:lnTo>
                  <a:pt x="611667" y="348032"/>
                </a:lnTo>
                <a:lnTo>
                  <a:pt x="600004" y="394106"/>
                </a:lnTo>
                <a:lnTo>
                  <a:pt x="581340" y="437071"/>
                </a:lnTo>
                <a:lnTo>
                  <a:pt x="556308" y="476310"/>
                </a:lnTo>
                <a:lnTo>
                  <a:pt x="525541" y="511206"/>
                </a:lnTo>
                <a:lnTo>
                  <a:pt x="489673" y="541141"/>
                </a:lnTo>
                <a:lnTo>
                  <a:pt x="449336" y="565499"/>
                </a:lnTo>
                <a:lnTo>
                  <a:pt x="405164" y="583661"/>
                </a:lnTo>
                <a:lnTo>
                  <a:pt x="357790" y="595011"/>
                </a:lnTo>
                <a:lnTo>
                  <a:pt x="307848" y="598932"/>
                </a:lnTo>
                <a:lnTo>
                  <a:pt x="257905" y="595011"/>
                </a:lnTo>
                <a:lnTo>
                  <a:pt x="210531" y="583661"/>
                </a:lnTo>
                <a:lnTo>
                  <a:pt x="166359" y="565499"/>
                </a:lnTo>
                <a:lnTo>
                  <a:pt x="126022" y="541141"/>
                </a:lnTo>
                <a:lnTo>
                  <a:pt x="90154" y="511206"/>
                </a:lnTo>
                <a:lnTo>
                  <a:pt x="59387" y="476310"/>
                </a:lnTo>
                <a:lnTo>
                  <a:pt x="34355" y="437071"/>
                </a:lnTo>
                <a:lnTo>
                  <a:pt x="15691" y="394106"/>
                </a:lnTo>
                <a:lnTo>
                  <a:pt x="4028" y="348032"/>
                </a:lnTo>
                <a:lnTo>
                  <a:pt x="0" y="29946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80509" y="4150614"/>
            <a:ext cx="615950" cy="597535"/>
          </a:xfrm>
          <a:custGeom>
            <a:avLst/>
            <a:gdLst/>
            <a:ahLst/>
            <a:cxnLst/>
            <a:rect l="l" t="t" r="r" b="b"/>
            <a:pathLst>
              <a:path w="615950" h="597535">
                <a:moveTo>
                  <a:pt x="307848" y="0"/>
                </a:moveTo>
                <a:lnTo>
                  <a:pt x="257905" y="3909"/>
                </a:lnTo>
                <a:lnTo>
                  <a:pt x="210531" y="15227"/>
                </a:lnTo>
                <a:lnTo>
                  <a:pt x="166359" y="33340"/>
                </a:lnTo>
                <a:lnTo>
                  <a:pt x="126022" y="57631"/>
                </a:lnTo>
                <a:lnTo>
                  <a:pt x="90154" y="87487"/>
                </a:lnTo>
                <a:lnTo>
                  <a:pt x="59387" y="122291"/>
                </a:lnTo>
                <a:lnTo>
                  <a:pt x="34355" y="161430"/>
                </a:lnTo>
                <a:lnTo>
                  <a:pt x="15691" y="204289"/>
                </a:lnTo>
                <a:lnTo>
                  <a:pt x="4028" y="250251"/>
                </a:lnTo>
                <a:lnTo>
                  <a:pt x="0" y="298704"/>
                </a:lnTo>
                <a:lnTo>
                  <a:pt x="4028" y="347156"/>
                </a:lnTo>
                <a:lnTo>
                  <a:pt x="15691" y="393118"/>
                </a:lnTo>
                <a:lnTo>
                  <a:pt x="34355" y="435977"/>
                </a:lnTo>
                <a:lnTo>
                  <a:pt x="59387" y="475116"/>
                </a:lnTo>
                <a:lnTo>
                  <a:pt x="90154" y="509920"/>
                </a:lnTo>
                <a:lnTo>
                  <a:pt x="126022" y="539776"/>
                </a:lnTo>
                <a:lnTo>
                  <a:pt x="166359" y="564067"/>
                </a:lnTo>
                <a:lnTo>
                  <a:pt x="210531" y="582180"/>
                </a:lnTo>
                <a:lnTo>
                  <a:pt x="257905" y="593498"/>
                </a:lnTo>
                <a:lnTo>
                  <a:pt x="307848" y="597408"/>
                </a:lnTo>
                <a:lnTo>
                  <a:pt x="357790" y="593498"/>
                </a:lnTo>
                <a:lnTo>
                  <a:pt x="405164" y="582180"/>
                </a:lnTo>
                <a:lnTo>
                  <a:pt x="449336" y="564067"/>
                </a:lnTo>
                <a:lnTo>
                  <a:pt x="489673" y="539776"/>
                </a:lnTo>
                <a:lnTo>
                  <a:pt x="525541" y="509920"/>
                </a:lnTo>
                <a:lnTo>
                  <a:pt x="556308" y="475116"/>
                </a:lnTo>
                <a:lnTo>
                  <a:pt x="581340" y="435977"/>
                </a:lnTo>
                <a:lnTo>
                  <a:pt x="600004" y="393118"/>
                </a:lnTo>
                <a:lnTo>
                  <a:pt x="611667" y="347156"/>
                </a:lnTo>
                <a:lnTo>
                  <a:pt x="615695" y="298704"/>
                </a:lnTo>
                <a:lnTo>
                  <a:pt x="611667" y="250251"/>
                </a:lnTo>
                <a:lnTo>
                  <a:pt x="600004" y="204289"/>
                </a:lnTo>
                <a:lnTo>
                  <a:pt x="581340" y="161430"/>
                </a:lnTo>
                <a:lnTo>
                  <a:pt x="556308" y="122291"/>
                </a:lnTo>
                <a:lnTo>
                  <a:pt x="525541" y="87487"/>
                </a:lnTo>
                <a:lnTo>
                  <a:pt x="489673" y="57631"/>
                </a:lnTo>
                <a:lnTo>
                  <a:pt x="449336" y="33340"/>
                </a:lnTo>
                <a:lnTo>
                  <a:pt x="405164" y="15227"/>
                </a:lnTo>
                <a:lnTo>
                  <a:pt x="357790" y="3909"/>
                </a:lnTo>
                <a:lnTo>
                  <a:pt x="307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80509" y="4150614"/>
            <a:ext cx="615950" cy="597535"/>
          </a:xfrm>
          <a:custGeom>
            <a:avLst/>
            <a:gdLst/>
            <a:ahLst/>
            <a:cxnLst/>
            <a:rect l="l" t="t" r="r" b="b"/>
            <a:pathLst>
              <a:path w="615950" h="597535">
                <a:moveTo>
                  <a:pt x="0" y="298704"/>
                </a:moveTo>
                <a:lnTo>
                  <a:pt x="4028" y="250251"/>
                </a:lnTo>
                <a:lnTo>
                  <a:pt x="15691" y="204289"/>
                </a:lnTo>
                <a:lnTo>
                  <a:pt x="34355" y="161430"/>
                </a:lnTo>
                <a:lnTo>
                  <a:pt x="59387" y="122291"/>
                </a:lnTo>
                <a:lnTo>
                  <a:pt x="90154" y="87487"/>
                </a:lnTo>
                <a:lnTo>
                  <a:pt x="126022" y="57631"/>
                </a:lnTo>
                <a:lnTo>
                  <a:pt x="166359" y="33340"/>
                </a:lnTo>
                <a:lnTo>
                  <a:pt x="210531" y="15227"/>
                </a:lnTo>
                <a:lnTo>
                  <a:pt x="257905" y="3909"/>
                </a:lnTo>
                <a:lnTo>
                  <a:pt x="307848" y="0"/>
                </a:lnTo>
                <a:lnTo>
                  <a:pt x="357790" y="3909"/>
                </a:lnTo>
                <a:lnTo>
                  <a:pt x="405164" y="15227"/>
                </a:lnTo>
                <a:lnTo>
                  <a:pt x="449336" y="33340"/>
                </a:lnTo>
                <a:lnTo>
                  <a:pt x="489673" y="57631"/>
                </a:lnTo>
                <a:lnTo>
                  <a:pt x="525541" y="87487"/>
                </a:lnTo>
                <a:lnTo>
                  <a:pt x="556308" y="122291"/>
                </a:lnTo>
                <a:lnTo>
                  <a:pt x="581340" y="161430"/>
                </a:lnTo>
                <a:lnTo>
                  <a:pt x="600004" y="204289"/>
                </a:lnTo>
                <a:lnTo>
                  <a:pt x="611667" y="250251"/>
                </a:lnTo>
                <a:lnTo>
                  <a:pt x="615695" y="298704"/>
                </a:lnTo>
                <a:lnTo>
                  <a:pt x="611667" y="347156"/>
                </a:lnTo>
                <a:lnTo>
                  <a:pt x="600004" y="393118"/>
                </a:lnTo>
                <a:lnTo>
                  <a:pt x="581340" y="435977"/>
                </a:lnTo>
                <a:lnTo>
                  <a:pt x="556308" y="475116"/>
                </a:lnTo>
                <a:lnTo>
                  <a:pt x="525541" y="509920"/>
                </a:lnTo>
                <a:lnTo>
                  <a:pt x="489673" y="539776"/>
                </a:lnTo>
                <a:lnTo>
                  <a:pt x="449336" y="564067"/>
                </a:lnTo>
                <a:lnTo>
                  <a:pt x="405164" y="582180"/>
                </a:lnTo>
                <a:lnTo>
                  <a:pt x="357790" y="593498"/>
                </a:lnTo>
                <a:lnTo>
                  <a:pt x="307848" y="597408"/>
                </a:lnTo>
                <a:lnTo>
                  <a:pt x="257905" y="593498"/>
                </a:lnTo>
                <a:lnTo>
                  <a:pt x="210531" y="582180"/>
                </a:lnTo>
                <a:lnTo>
                  <a:pt x="166359" y="564067"/>
                </a:lnTo>
                <a:lnTo>
                  <a:pt x="126022" y="539776"/>
                </a:lnTo>
                <a:lnTo>
                  <a:pt x="90154" y="509920"/>
                </a:lnTo>
                <a:lnTo>
                  <a:pt x="59387" y="475116"/>
                </a:lnTo>
                <a:lnTo>
                  <a:pt x="34355" y="435977"/>
                </a:lnTo>
                <a:lnTo>
                  <a:pt x="15691" y="393118"/>
                </a:lnTo>
                <a:lnTo>
                  <a:pt x="4028" y="347156"/>
                </a:lnTo>
                <a:lnTo>
                  <a:pt x="0" y="29870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8309" y="4150614"/>
            <a:ext cx="615950" cy="597535"/>
          </a:xfrm>
          <a:custGeom>
            <a:avLst/>
            <a:gdLst/>
            <a:ahLst/>
            <a:cxnLst/>
            <a:rect l="l" t="t" r="r" b="b"/>
            <a:pathLst>
              <a:path w="615950" h="597535">
                <a:moveTo>
                  <a:pt x="307848" y="0"/>
                </a:moveTo>
                <a:lnTo>
                  <a:pt x="257905" y="3909"/>
                </a:lnTo>
                <a:lnTo>
                  <a:pt x="210531" y="15227"/>
                </a:lnTo>
                <a:lnTo>
                  <a:pt x="166359" y="33340"/>
                </a:lnTo>
                <a:lnTo>
                  <a:pt x="126022" y="57631"/>
                </a:lnTo>
                <a:lnTo>
                  <a:pt x="90154" y="87487"/>
                </a:lnTo>
                <a:lnTo>
                  <a:pt x="59387" y="122291"/>
                </a:lnTo>
                <a:lnTo>
                  <a:pt x="34355" y="161430"/>
                </a:lnTo>
                <a:lnTo>
                  <a:pt x="15691" y="204289"/>
                </a:lnTo>
                <a:lnTo>
                  <a:pt x="4028" y="250251"/>
                </a:lnTo>
                <a:lnTo>
                  <a:pt x="0" y="298704"/>
                </a:lnTo>
                <a:lnTo>
                  <a:pt x="4028" y="347156"/>
                </a:lnTo>
                <a:lnTo>
                  <a:pt x="15691" y="393118"/>
                </a:lnTo>
                <a:lnTo>
                  <a:pt x="34355" y="435977"/>
                </a:lnTo>
                <a:lnTo>
                  <a:pt x="59387" y="475116"/>
                </a:lnTo>
                <a:lnTo>
                  <a:pt x="90154" y="509920"/>
                </a:lnTo>
                <a:lnTo>
                  <a:pt x="126022" y="539776"/>
                </a:lnTo>
                <a:lnTo>
                  <a:pt x="166359" y="564067"/>
                </a:lnTo>
                <a:lnTo>
                  <a:pt x="210531" y="582180"/>
                </a:lnTo>
                <a:lnTo>
                  <a:pt x="257905" y="593498"/>
                </a:lnTo>
                <a:lnTo>
                  <a:pt x="307848" y="597408"/>
                </a:lnTo>
                <a:lnTo>
                  <a:pt x="357790" y="593498"/>
                </a:lnTo>
                <a:lnTo>
                  <a:pt x="405164" y="582180"/>
                </a:lnTo>
                <a:lnTo>
                  <a:pt x="449336" y="564067"/>
                </a:lnTo>
                <a:lnTo>
                  <a:pt x="489673" y="539776"/>
                </a:lnTo>
                <a:lnTo>
                  <a:pt x="525541" y="509920"/>
                </a:lnTo>
                <a:lnTo>
                  <a:pt x="556308" y="475116"/>
                </a:lnTo>
                <a:lnTo>
                  <a:pt x="581340" y="435977"/>
                </a:lnTo>
                <a:lnTo>
                  <a:pt x="600004" y="393118"/>
                </a:lnTo>
                <a:lnTo>
                  <a:pt x="611667" y="347156"/>
                </a:lnTo>
                <a:lnTo>
                  <a:pt x="615695" y="298704"/>
                </a:lnTo>
                <a:lnTo>
                  <a:pt x="611667" y="250251"/>
                </a:lnTo>
                <a:lnTo>
                  <a:pt x="600004" y="204289"/>
                </a:lnTo>
                <a:lnTo>
                  <a:pt x="581340" y="161430"/>
                </a:lnTo>
                <a:lnTo>
                  <a:pt x="556308" y="122291"/>
                </a:lnTo>
                <a:lnTo>
                  <a:pt x="525541" y="87487"/>
                </a:lnTo>
                <a:lnTo>
                  <a:pt x="489673" y="57631"/>
                </a:lnTo>
                <a:lnTo>
                  <a:pt x="449336" y="33340"/>
                </a:lnTo>
                <a:lnTo>
                  <a:pt x="405164" y="15227"/>
                </a:lnTo>
                <a:lnTo>
                  <a:pt x="357790" y="3909"/>
                </a:lnTo>
                <a:lnTo>
                  <a:pt x="307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28309" y="4150614"/>
            <a:ext cx="615950" cy="597535"/>
          </a:xfrm>
          <a:custGeom>
            <a:avLst/>
            <a:gdLst/>
            <a:ahLst/>
            <a:cxnLst/>
            <a:rect l="l" t="t" r="r" b="b"/>
            <a:pathLst>
              <a:path w="615950" h="597535">
                <a:moveTo>
                  <a:pt x="0" y="298704"/>
                </a:moveTo>
                <a:lnTo>
                  <a:pt x="4028" y="250251"/>
                </a:lnTo>
                <a:lnTo>
                  <a:pt x="15691" y="204289"/>
                </a:lnTo>
                <a:lnTo>
                  <a:pt x="34355" y="161430"/>
                </a:lnTo>
                <a:lnTo>
                  <a:pt x="59387" y="122291"/>
                </a:lnTo>
                <a:lnTo>
                  <a:pt x="90154" y="87487"/>
                </a:lnTo>
                <a:lnTo>
                  <a:pt x="126022" y="57631"/>
                </a:lnTo>
                <a:lnTo>
                  <a:pt x="166359" y="33340"/>
                </a:lnTo>
                <a:lnTo>
                  <a:pt x="210531" y="15227"/>
                </a:lnTo>
                <a:lnTo>
                  <a:pt x="257905" y="3909"/>
                </a:lnTo>
                <a:lnTo>
                  <a:pt x="307848" y="0"/>
                </a:lnTo>
                <a:lnTo>
                  <a:pt x="357790" y="3909"/>
                </a:lnTo>
                <a:lnTo>
                  <a:pt x="405164" y="15227"/>
                </a:lnTo>
                <a:lnTo>
                  <a:pt x="449336" y="33340"/>
                </a:lnTo>
                <a:lnTo>
                  <a:pt x="489673" y="57631"/>
                </a:lnTo>
                <a:lnTo>
                  <a:pt x="525541" y="87487"/>
                </a:lnTo>
                <a:lnTo>
                  <a:pt x="556308" y="122291"/>
                </a:lnTo>
                <a:lnTo>
                  <a:pt x="581340" y="161430"/>
                </a:lnTo>
                <a:lnTo>
                  <a:pt x="600004" y="204289"/>
                </a:lnTo>
                <a:lnTo>
                  <a:pt x="611667" y="250251"/>
                </a:lnTo>
                <a:lnTo>
                  <a:pt x="615695" y="298704"/>
                </a:lnTo>
                <a:lnTo>
                  <a:pt x="611667" y="347156"/>
                </a:lnTo>
                <a:lnTo>
                  <a:pt x="600004" y="393118"/>
                </a:lnTo>
                <a:lnTo>
                  <a:pt x="581340" y="435977"/>
                </a:lnTo>
                <a:lnTo>
                  <a:pt x="556308" y="475116"/>
                </a:lnTo>
                <a:lnTo>
                  <a:pt x="525541" y="509920"/>
                </a:lnTo>
                <a:lnTo>
                  <a:pt x="489673" y="539776"/>
                </a:lnTo>
                <a:lnTo>
                  <a:pt x="449336" y="564067"/>
                </a:lnTo>
                <a:lnTo>
                  <a:pt x="405164" y="582180"/>
                </a:lnTo>
                <a:lnTo>
                  <a:pt x="357790" y="593498"/>
                </a:lnTo>
                <a:lnTo>
                  <a:pt x="307848" y="597408"/>
                </a:lnTo>
                <a:lnTo>
                  <a:pt x="257905" y="593498"/>
                </a:lnTo>
                <a:lnTo>
                  <a:pt x="210531" y="582180"/>
                </a:lnTo>
                <a:lnTo>
                  <a:pt x="166359" y="564067"/>
                </a:lnTo>
                <a:lnTo>
                  <a:pt x="126022" y="539776"/>
                </a:lnTo>
                <a:lnTo>
                  <a:pt x="90154" y="509920"/>
                </a:lnTo>
                <a:lnTo>
                  <a:pt x="59387" y="475116"/>
                </a:lnTo>
                <a:lnTo>
                  <a:pt x="34355" y="435977"/>
                </a:lnTo>
                <a:lnTo>
                  <a:pt x="15691" y="393118"/>
                </a:lnTo>
                <a:lnTo>
                  <a:pt x="4028" y="347156"/>
                </a:lnTo>
                <a:lnTo>
                  <a:pt x="0" y="29870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09440" y="3152394"/>
            <a:ext cx="349250" cy="1001394"/>
          </a:xfrm>
          <a:custGeom>
            <a:avLst/>
            <a:gdLst/>
            <a:ahLst/>
            <a:cxnLst/>
            <a:rect l="l" t="t" r="r" b="b"/>
            <a:pathLst>
              <a:path w="349250" h="1001395">
                <a:moveTo>
                  <a:pt x="315294" y="68967"/>
                </a:moveTo>
                <a:lnTo>
                  <a:pt x="0" y="995044"/>
                </a:lnTo>
                <a:lnTo>
                  <a:pt x="18796" y="1001394"/>
                </a:lnTo>
                <a:lnTo>
                  <a:pt x="334091" y="75316"/>
                </a:lnTo>
                <a:lnTo>
                  <a:pt x="315294" y="68967"/>
                </a:lnTo>
                <a:close/>
              </a:path>
              <a:path w="349250" h="1001395">
                <a:moveTo>
                  <a:pt x="348889" y="56895"/>
                </a:moveTo>
                <a:lnTo>
                  <a:pt x="319405" y="56895"/>
                </a:lnTo>
                <a:lnTo>
                  <a:pt x="338200" y="63245"/>
                </a:lnTo>
                <a:lnTo>
                  <a:pt x="334091" y="75316"/>
                </a:lnTo>
                <a:lnTo>
                  <a:pt x="348742" y="80263"/>
                </a:lnTo>
                <a:lnTo>
                  <a:pt x="348889" y="56895"/>
                </a:lnTo>
                <a:close/>
              </a:path>
              <a:path w="349250" h="1001395">
                <a:moveTo>
                  <a:pt x="319405" y="56895"/>
                </a:moveTo>
                <a:lnTo>
                  <a:pt x="315294" y="68967"/>
                </a:lnTo>
                <a:lnTo>
                  <a:pt x="334091" y="75316"/>
                </a:lnTo>
                <a:lnTo>
                  <a:pt x="338200" y="63245"/>
                </a:lnTo>
                <a:lnTo>
                  <a:pt x="319405" y="56895"/>
                </a:lnTo>
                <a:close/>
              </a:path>
              <a:path w="349250" h="1001395">
                <a:moveTo>
                  <a:pt x="349250" y="0"/>
                </a:moveTo>
                <a:lnTo>
                  <a:pt x="300609" y="64007"/>
                </a:lnTo>
                <a:lnTo>
                  <a:pt x="315294" y="68967"/>
                </a:lnTo>
                <a:lnTo>
                  <a:pt x="319405" y="56895"/>
                </a:lnTo>
                <a:lnTo>
                  <a:pt x="348889" y="56895"/>
                </a:lnTo>
                <a:lnTo>
                  <a:pt x="349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761" y="3348863"/>
            <a:ext cx="317500" cy="901065"/>
          </a:xfrm>
          <a:custGeom>
            <a:avLst/>
            <a:gdLst/>
            <a:ahLst/>
            <a:cxnLst/>
            <a:rect l="l" t="t" r="r" b="b"/>
            <a:pathLst>
              <a:path w="317500" h="901064">
                <a:moveTo>
                  <a:pt x="635" y="820547"/>
                </a:moveTo>
                <a:lnTo>
                  <a:pt x="0" y="900811"/>
                </a:lnTo>
                <a:lnTo>
                  <a:pt x="43435" y="843914"/>
                </a:lnTo>
                <a:lnTo>
                  <a:pt x="29972" y="843914"/>
                </a:lnTo>
                <a:lnTo>
                  <a:pt x="11175" y="837564"/>
                </a:lnTo>
                <a:lnTo>
                  <a:pt x="15300" y="825538"/>
                </a:lnTo>
                <a:lnTo>
                  <a:pt x="635" y="820547"/>
                </a:lnTo>
                <a:close/>
              </a:path>
              <a:path w="317500" h="901064">
                <a:moveTo>
                  <a:pt x="15300" y="825538"/>
                </a:moveTo>
                <a:lnTo>
                  <a:pt x="11175" y="837564"/>
                </a:lnTo>
                <a:lnTo>
                  <a:pt x="29972" y="843914"/>
                </a:lnTo>
                <a:lnTo>
                  <a:pt x="34082" y="831931"/>
                </a:lnTo>
                <a:lnTo>
                  <a:pt x="15300" y="825538"/>
                </a:lnTo>
                <a:close/>
              </a:path>
              <a:path w="317500" h="901064">
                <a:moveTo>
                  <a:pt x="34082" y="831931"/>
                </a:moveTo>
                <a:lnTo>
                  <a:pt x="29972" y="843914"/>
                </a:lnTo>
                <a:lnTo>
                  <a:pt x="43435" y="843914"/>
                </a:lnTo>
                <a:lnTo>
                  <a:pt x="48767" y="836930"/>
                </a:lnTo>
                <a:lnTo>
                  <a:pt x="34082" y="831931"/>
                </a:lnTo>
                <a:close/>
              </a:path>
              <a:path w="317500" h="901064">
                <a:moveTo>
                  <a:pt x="298450" y="0"/>
                </a:moveTo>
                <a:lnTo>
                  <a:pt x="15300" y="825538"/>
                </a:lnTo>
                <a:lnTo>
                  <a:pt x="34082" y="831931"/>
                </a:lnTo>
                <a:lnTo>
                  <a:pt x="317246" y="6350"/>
                </a:lnTo>
                <a:lnTo>
                  <a:pt x="29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72532" y="3247135"/>
            <a:ext cx="440690" cy="903605"/>
          </a:xfrm>
          <a:custGeom>
            <a:avLst/>
            <a:gdLst/>
            <a:ahLst/>
            <a:cxnLst/>
            <a:rect l="l" t="t" r="r" b="b"/>
            <a:pathLst>
              <a:path w="440689" h="903604">
                <a:moveTo>
                  <a:pt x="398269" y="839126"/>
                </a:moveTo>
                <a:lnTo>
                  <a:pt x="384301" y="845819"/>
                </a:lnTo>
                <a:lnTo>
                  <a:pt x="440181" y="903477"/>
                </a:lnTo>
                <a:lnTo>
                  <a:pt x="433509" y="850519"/>
                </a:lnTo>
                <a:lnTo>
                  <a:pt x="403732" y="850519"/>
                </a:lnTo>
                <a:lnTo>
                  <a:pt x="398269" y="839126"/>
                </a:lnTo>
                <a:close/>
              </a:path>
              <a:path w="440689" h="903604">
                <a:moveTo>
                  <a:pt x="416196" y="830535"/>
                </a:moveTo>
                <a:lnTo>
                  <a:pt x="398269" y="839126"/>
                </a:lnTo>
                <a:lnTo>
                  <a:pt x="403732" y="850519"/>
                </a:lnTo>
                <a:lnTo>
                  <a:pt x="421639" y="841882"/>
                </a:lnTo>
                <a:lnTo>
                  <a:pt x="416196" y="830535"/>
                </a:lnTo>
                <a:close/>
              </a:path>
              <a:path w="440689" h="903604">
                <a:moveTo>
                  <a:pt x="430148" y="823849"/>
                </a:moveTo>
                <a:lnTo>
                  <a:pt x="416196" y="830535"/>
                </a:lnTo>
                <a:lnTo>
                  <a:pt x="421639" y="841882"/>
                </a:lnTo>
                <a:lnTo>
                  <a:pt x="403732" y="850519"/>
                </a:lnTo>
                <a:lnTo>
                  <a:pt x="433509" y="850519"/>
                </a:lnTo>
                <a:lnTo>
                  <a:pt x="430148" y="823849"/>
                </a:lnTo>
                <a:close/>
              </a:path>
              <a:path w="440689" h="903604">
                <a:moveTo>
                  <a:pt x="17779" y="0"/>
                </a:moveTo>
                <a:lnTo>
                  <a:pt x="0" y="8636"/>
                </a:lnTo>
                <a:lnTo>
                  <a:pt x="398269" y="839126"/>
                </a:lnTo>
                <a:lnTo>
                  <a:pt x="416196" y="830535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96205" y="4423917"/>
            <a:ext cx="832485" cy="50800"/>
          </a:xfrm>
          <a:custGeom>
            <a:avLst/>
            <a:gdLst/>
            <a:ahLst/>
            <a:cxnLst/>
            <a:rect l="l" t="t" r="r" b="b"/>
            <a:pathLst>
              <a:path w="832485" h="50800">
                <a:moveTo>
                  <a:pt x="76200" y="0"/>
                </a:moveTo>
                <a:lnTo>
                  <a:pt x="0" y="25399"/>
                </a:lnTo>
                <a:lnTo>
                  <a:pt x="76200" y="50799"/>
                </a:lnTo>
                <a:lnTo>
                  <a:pt x="76200" y="35305"/>
                </a:lnTo>
                <a:lnTo>
                  <a:pt x="63500" y="35305"/>
                </a:lnTo>
                <a:lnTo>
                  <a:pt x="63500" y="15493"/>
                </a:lnTo>
                <a:lnTo>
                  <a:pt x="76200" y="15493"/>
                </a:lnTo>
                <a:lnTo>
                  <a:pt x="76200" y="0"/>
                </a:lnTo>
                <a:close/>
              </a:path>
              <a:path w="832485" h="50800">
                <a:moveTo>
                  <a:pt x="76200" y="15493"/>
                </a:moveTo>
                <a:lnTo>
                  <a:pt x="63500" y="15493"/>
                </a:lnTo>
                <a:lnTo>
                  <a:pt x="63500" y="35305"/>
                </a:lnTo>
                <a:lnTo>
                  <a:pt x="76200" y="35305"/>
                </a:lnTo>
                <a:lnTo>
                  <a:pt x="76200" y="15493"/>
                </a:lnTo>
                <a:close/>
              </a:path>
              <a:path w="832485" h="50800">
                <a:moveTo>
                  <a:pt x="832104" y="15493"/>
                </a:moveTo>
                <a:lnTo>
                  <a:pt x="76200" y="15493"/>
                </a:lnTo>
                <a:lnTo>
                  <a:pt x="76200" y="35305"/>
                </a:lnTo>
                <a:lnTo>
                  <a:pt x="832104" y="35305"/>
                </a:lnTo>
                <a:lnTo>
                  <a:pt x="832104" y="15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9847" y="2854451"/>
            <a:ext cx="370840" cy="399415"/>
          </a:xfrm>
          <a:custGeom>
            <a:avLst/>
            <a:gdLst/>
            <a:ahLst/>
            <a:cxnLst/>
            <a:rect l="l" t="t" r="r" b="b"/>
            <a:pathLst>
              <a:path w="370839" h="399414">
                <a:moveTo>
                  <a:pt x="0" y="399288"/>
                </a:moveTo>
                <a:lnTo>
                  <a:pt x="370332" y="399288"/>
                </a:lnTo>
                <a:lnTo>
                  <a:pt x="370332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22725" y="2097898"/>
            <a:ext cx="1233170" cy="1247775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15"/>
              </a:spcBef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进程调度</a:t>
            </a:r>
            <a:endParaRPr sz="2400">
              <a:latin typeface="华文新魏"/>
              <a:cs typeface="华文新魏"/>
            </a:endParaRPr>
          </a:p>
          <a:p>
            <a:pPr algn="r" marR="111760">
              <a:lnSpc>
                <a:spcPts val="2160"/>
              </a:lnSpc>
              <a:spcBef>
                <a:spcPts val="1105"/>
              </a:spcBef>
            </a:pPr>
            <a:r>
              <a:rPr dirty="0" sz="2000" spc="5" b="1">
                <a:solidFill>
                  <a:srgbClr val="1303EC"/>
                </a:solidFill>
                <a:latin typeface="Microsoft JhengHei"/>
                <a:cs typeface="Microsoft JhengHei"/>
              </a:rPr>
              <a:t>运</a:t>
            </a:r>
            <a:endParaRPr sz="2000">
              <a:latin typeface="Microsoft JhengHei"/>
              <a:cs typeface="Microsoft JhengHei"/>
            </a:endParaRPr>
          </a:p>
          <a:p>
            <a:pPr algn="r" marR="112395">
              <a:lnSpc>
                <a:spcPts val="2160"/>
              </a:lnSpc>
            </a:pPr>
            <a:r>
              <a:rPr dirty="0" sz="2000" b="1">
                <a:solidFill>
                  <a:srgbClr val="1303EC"/>
                </a:solidFill>
                <a:latin typeface="Microsoft JhengHei"/>
                <a:cs typeface="Microsoft JhengHei"/>
              </a:rPr>
              <a:t>行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560" y="4165853"/>
            <a:ext cx="267335" cy="5746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R="5080">
              <a:lnSpc>
                <a:spcPct val="80000"/>
              </a:lnSpc>
              <a:spcBef>
                <a:spcPts val="585"/>
              </a:spcBef>
            </a:pPr>
            <a:r>
              <a:rPr dirty="0" sz="2000" b="1">
                <a:solidFill>
                  <a:srgbClr val="1303EC"/>
                </a:solidFill>
                <a:latin typeface="Microsoft JhengHei"/>
                <a:cs typeface="Microsoft JhengHei"/>
              </a:rPr>
              <a:t>就 绪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1726" y="4165853"/>
            <a:ext cx="267335" cy="5746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R="5080">
              <a:lnSpc>
                <a:spcPct val="80000"/>
              </a:lnSpc>
              <a:spcBef>
                <a:spcPts val="585"/>
              </a:spcBef>
            </a:pPr>
            <a:r>
              <a:rPr dirty="0" sz="2000" b="1">
                <a:solidFill>
                  <a:srgbClr val="1303EC"/>
                </a:solidFill>
                <a:latin typeface="Microsoft JhengHei"/>
                <a:cs typeface="Microsoft JhengHei"/>
              </a:rPr>
              <a:t>等 待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72055" y="2115311"/>
            <a:ext cx="402336" cy="3049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8320" y="2276855"/>
            <a:ext cx="673607" cy="2837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07285" y="2202942"/>
            <a:ext cx="379730" cy="3027045"/>
          </a:xfrm>
          <a:custGeom>
            <a:avLst/>
            <a:gdLst/>
            <a:ahLst/>
            <a:cxnLst/>
            <a:rect l="l" t="t" r="r" b="b"/>
            <a:pathLst>
              <a:path w="379730" h="3027045">
                <a:moveTo>
                  <a:pt x="0" y="3026663"/>
                </a:moveTo>
                <a:lnTo>
                  <a:pt x="379475" y="3026663"/>
                </a:lnTo>
                <a:lnTo>
                  <a:pt x="379475" y="0"/>
                </a:lnTo>
                <a:lnTo>
                  <a:pt x="0" y="0"/>
                </a:lnTo>
                <a:lnTo>
                  <a:pt x="0" y="3026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07285" y="2202942"/>
            <a:ext cx="379730" cy="3027045"/>
          </a:xfrm>
          <a:custGeom>
            <a:avLst/>
            <a:gdLst/>
            <a:ahLst/>
            <a:cxnLst/>
            <a:rect l="l" t="t" r="r" b="b"/>
            <a:pathLst>
              <a:path w="379730" h="3027045">
                <a:moveTo>
                  <a:pt x="0" y="3026663"/>
                </a:moveTo>
                <a:lnTo>
                  <a:pt x="379475" y="3026663"/>
                </a:lnTo>
                <a:lnTo>
                  <a:pt x="379475" y="0"/>
                </a:lnTo>
                <a:lnTo>
                  <a:pt x="0" y="0"/>
                </a:lnTo>
                <a:lnTo>
                  <a:pt x="0" y="302666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894077" y="240919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输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4077" y="314070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入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94077" y="387261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状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94077" y="460413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52572" y="2177795"/>
            <a:ext cx="403860" cy="29154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78835" y="2339339"/>
            <a:ext cx="673608" cy="28376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87801" y="2265426"/>
            <a:ext cx="381000" cy="2893060"/>
          </a:xfrm>
          <a:custGeom>
            <a:avLst/>
            <a:gdLst/>
            <a:ahLst/>
            <a:cxnLst/>
            <a:rect l="l" t="t" r="r" b="b"/>
            <a:pathLst>
              <a:path w="381000" h="2893060">
                <a:moveTo>
                  <a:pt x="0" y="2892552"/>
                </a:moveTo>
                <a:lnTo>
                  <a:pt x="381000" y="2892552"/>
                </a:lnTo>
                <a:lnTo>
                  <a:pt x="381000" y="0"/>
                </a:lnTo>
                <a:lnTo>
                  <a:pt x="0" y="0"/>
                </a:lnTo>
                <a:lnTo>
                  <a:pt x="0" y="2892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87801" y="2265426"/>
            <a:ext cx="381000" cy="2893060"/>
          </a:xfrm>
          <a:custGeom>
            <a:avLst/>
            <a:gdLst/>
            <a:ahLst/>
            <a:cxnLst/>
            <a:rect l="l" t="t" r="r" b="b"/>
            <a:pathLst>
              <a:path w="381000" h="2893060">
                <a:moveTo>
                  <a:pt x="0" y="2892552"/>
                </a:moveTo>
                <a:lnTo>
                  <a:pt x="381000" y="2892552"/>
                </a:lnTo>
                <a:lnTo>
                  <a:pt x="381000" y="0"/>
                </a:lnTo>
                <a:lnTo>
                  <a:pt x="0" y="0"/>
                </a:lnTo>
                <a:lnTo>
                  <a:pt x="0" y="289255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975610" y="247269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后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75610" y="320446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备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75610" y="393598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状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75610" y="466775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35140" y="2266188"/>
            <a:ext cx="417575" cy="2827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61404" y="2427732"/>
            <a:ext cx="673607" cy="28376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70369" y="2353817"/>
            <a:ext cx="394970" cy="2804160"/>
          </a:xfrm>
          <a:custGeom>
            <a:avLst/>
            <a:gdLst/>
            <a:ahLst/>
            <a:cxnLst/>
            <a:rect l="l" t="t" r="r" b="b"/>
            <a:pathLst>
              <a:path w="394970" h="2804160">
                <a:moveTo>
                  <a:pt x="0" y="2804160"/>
                </a:moveTo>
                <a:lnTo>
                  <a:pt x="394716" y="2804160"/>
                </a:lnTo>
                <a:lnTo>
                  <a:pt x="394716" y="0"/>
                </a:lnTo>
                <a:lnTo>
                  <a:pt x="0" y="0"/>
                </a:lnTo>
                <a:lnTo>
                  <a:pt x="0" y="2804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770369" y="2353817"/>
            <a:ext cx="394970" cy="280416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2184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20"/>
              </a:spcBef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完</a:t>
            </a:r>
            <a:endParaRPr sz="24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成</a:t>
            </a:r>
            <a:endParaRPr sz="2400">
              <a:latin typeface="华文新魏"/>
              <a:cs typeface="华文新魏"/>
            </a:endParaRPr>
          </a:p>
          <a:p>
            <a:pPr marR="81915">
              <a:lnSpc>
                <a:spcPct val="200000"/>
              </a:lnSpc>
            </a:pPr>
            <a:r>
              <a:rPr dirty="0" sz="2400">
                <a:solidFill>
                  <a:srgbClr val="1303EC"/>
                </a:solidFill>
                <a:latin typeface="华文新魏"/>
                <a:cs typeface="华文新魏"/>
              </a:rPr>
              <a:t>状 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33041" y="3918203"/>
            <a:ext cx="826769" cy="63500"/>
          </a:xfrm>
          <a:custGeom>
            <a:avLst/>
            <a:gdLst/>
            <a:ahLst/>
            <a:cxnLst/>
            <a:rect l="l" t="t" r="r" b="b"/>
            <a:pathLst>
              <a:path w="826769" h="63500">
                <a:moveTo>
                  <a:pt x="751204" y="12192"/>
                </a:moveTo>
                <a:lnTo>
                  <a:pt x="750622" y="27726"/>
                </a:lnTo>
                <a:lnTo>
                  <a:pt x="763269" y="28194"/>
                </a:lnTo>
                <a:lnTo>
                  <a:pt x="762507" y="48006"/>
                </a:lnTo>
                <a:lnTo>
                  <a:pt x="749861" y="48006"/>
                </a:lnTo>
                <a:lnTo>
                  <a:pt x="749300" y="62992"/>
                </a:lnTo>
                <a:lnTo>
                  <a:pt x="800403" y="48006"/>
                </a:lnTo>
                <a:lnTo>
                  <a:pt x="762507" y="48006"/>
                </a:lnTo>
                <a:lnTo>
                  <a:pt x="749879" y="47539"/>
                </a:lnTo>
                <a:lnTo>
                  <a:pt x="801996" y="47539"/>
                </a:lnTo>
                <a:lnTo>
                  <a:pt x="826388" y="40386"/>
                </a:lnTo>
                <a:lnTo>
                  <a:pt x="751204" y="12192"/>
                </a:lnTo>
                <a:close/>
              </a:path>
              <a:path w="826769" h="63500">
                <a:moveTo>
                  <a:pt x="750622" y="27726"/>
                </a:moveTo>
                <a:lnTo>
                  <a:pt x="749879" y="47539"/>
                </a:lnTo>
                <a:lnTo>
                  <a:pt x="762507" y="48006"/>
                </a:lnTo>
                <a:lnTo>
                  <a:pt x="763269" y="28194"/>
                </a:lnTo>
                <a:lnTo>
                  <a:pt x="750622" y="27726"/>
                </a:lnTo>
                <a:close/>
              </a:path>
              <a:path w="826769" h="63500">
                <a:moveTo>
                  <a:pt x="761" y="0"/>
                </a:moveTo>
                <a:lnTo>
                  <a:pt x="0" y="19812"/>
                </a:lnTo>
                <a:lnTo>
                  <a:pt x="749879" y="47539"/>
                </a:lnTo>
                <a:lnTo>
                  <a:pt x="750622" y="27726"/>
                </a:lnTo>
                <a:lnTo>
                  <a:pt x="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68802" y="3902709"/>
            <a:ext cx="619125" cy="50800"/>
          </a:xfrm>
          <a:custGeom>
            <a:avLst/>
            <a:gdLst/>
            <a:ahLst/>
            <a:cxnLst/>
            <a:rect l="l" t="t" r="r" b="b"/>
            <a:pathLst>
              <a:path w="619125" h="50800">
                <a:moveTo>
                  <a:pt x="542544" y="0"/>
                </a:moveTo>
                <a:lnTo>
                  <a:pt x="542544" y="50800"/>
                </a:lnTo>
                <a:lnTo>
                  <a:pt x="589026" y="35306"/>
                </a:lnTo>
                <a:lnTo>
                  <a:pt x="555244" y="35306"/>
                </a:lnTo>
                <a:lnTo>
                  <a:pt x="555244" y="15493"/>
                </a:lnTo>
                <a:lnTo>
                  <a:pt x="589026" y="15493"/>
                </a:lnTo>
                <a:lnTo>
                  <a:pt x="542544" y="0"/>
                </a:lnTo>
                <a:close/>
              </a:path>
              <a:path w="619125" h="50800">
                <a:moveTo>
                  <a:pt x="542544" y="15493"/>
                </a:moveTo>
                <a:lnTo>
                  <a:pt x="0" y="15493"/>
                </a:lnTo>
                <a:lnTo>
                  <a:pt x="0" y="35306"/>
                </a:lnTo>
                <a:lnTo>
                  <a:pt x="542544" y="35306"/>
                </a:lnTo>
                <a:lnTo>
                  <a:pt x="542544" y="15493"/>
                </a:lnTo>
                <a:close/>
              </a:path>
              <a:path w="619125" h="50800">
                <a:moveTo>
                  <a:pt x="589026" y="15493"/>
                </a:moveTo>
                <a:lnTo>
                  <a:pt x="555244" y="15493"/>
                </a:lnTo>
                <a:lnTo>
                  <a:pt x="555244" y="35306"/>
                </a:lnTo>
                <a:lnTo>
                  <a:pt x="589026" y="35306"/>
                </a:lnTo>
                <a:lnTo>
                  <a:pt x="618744" y="25400"/>
                </a:lnTo>
                <a:lnTo>
                  <a:pt x="589026" y="15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06820" y="3900678"/>
            <a:ext cx="463550" cy="50800"/>
          </a:xfrm>
          <a:custGeom>
            <a:avLst/>
            <a:gdLst/>
            <a:ahLst/>
            <a:cxnLst/>
            <a:rect l="l" t="t" r="r" b="b"/>
            <a:pathLst>
              <a:path w="463550" h="50800">
                <a:moveTo>
                  <a:pt x="387984" y="0"/>
                </a:moveTo>
                <a:lnTo>
                  <a:pt x="387596" y="15539"/>
                </a:lnTo>
                <a:lnTo>
                  <a:pt x="400303" y="15875"/>
                </a:lnTo>
                <a:lnTo>
                  <a:pt x="399796" y="35687"/>
                </a:lnTo>
                <a:lnTo>
                  <a:pt x="387092" y="35687"/>
                </a:lnTo>
                <a:lnTo>
                  <a:pt x="386714" y="50800"/>
                </a:lnTo>
                <a:lnTo>
                  <a:pt x="436407" y="35687"/>
                </a:lnTo>
                <a:lnTo>
                  <a:pt x="399796" y="35687"/>
                </a:lnTo>
                <a:lnTo>
                  <a:pt x="387101" y="35352"/>
                </a:lnTo>
                <a:lnTo>
                  <a:pt x="437507" y="35352"/>
                </a:lnTo>
                <a:lnTo>
                  <a:pt x="463550" y="27432"/>
                </a:lnTo>
                <a:lnTo>
                  <a:pt x="387984" y="0"/>
                </a:lnTo>
                <a:close/>
              </a:path>
              <a:path w="463550" h="50800">
                <a:moveTo>
                  <a:pt x="387596" y="15539"/>
                </a:moveTo>
                <a:lnTo>
                  <a:pt x="387101" y="35352"/>
                </a:lnTo>
                <a:lnTo>
                  <a:pt x="399796" y="35687"/>
                </a:lnTo>
                <a:lnTo>
                  <a:pt x="400303" y="15875"/>
                </a:lnTo>
                <a:lnTo>
                  <a:pt x="387596" y="15539"/>
                </a:lnTo>
                <a:close/>
              </a:path>
              <a:path w="463550" h="50800">
                <a:moveTo>
                  <a:pt x="507" y="5334"/>
                </a:moveTo>
                <a:lnTo>
                  <a:pt x="0" y="25146"/>
                </a:lnTo>
                <a:lnTo>
                  <a:pt x="387101" y="35352"/>
                </a:lnTo>
                <a:lnTo>
                  <a:pt x="387596" y="15539"/>
                </a:lnTo>
                <a:lnTo>
                  <a:pt x="507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08582" y="3933190"/>
            <a:ext cx="368935" cy="50800"/>
          </a:xfrm>
          <a:custGeom>
            <a:avLst/>
            <a:gdLst/>
            <a:ahLst/>
            <a:cxnLst/>
            <a:rect l="l" t="t" r="r" b="b"/>
            <a:pathLst>
              <a:path w="368935" h="50800">
                <a:moveTo>
                  <a:pt x="292607" y="0"/>
                </a:moveTo>
                <a:lnTo>
                  <a:pt x="292607" y="50800"/>
                </a:lnTo>
                <a:lnTo>
                  <a:pt x="339089" y="35306"/>
                </a:lnTo>
                <a:lnTo>
                  <a:pt x="305307" y="35306"/>
                </a:lnTo>
                <a:lnTo>
                  <a:pt x="305307" y="15493"/>
                </a:lnTo>
                <a:lnTo>
                  <a:pt x="339089" y="15493"/>
                </a:lnTo>
                <a:lnTo>
                  <a:pt x="292607" y="0"/>
                </a:lnTo>
                <a:close/>
              </a:path>
              <a:path w="368935" h="50800">
                <a:moveTo>
                  <a:pt x="292607" y="15493"/>
                </a:moveTo>
                <a:lnTo>
                  <a:pt x="0" y="15493"/>
                </a:lnTo>
                <a:lnTo>
                  <a:pt x="0" y="35306"/>
                </a:lnTo>
                <a:lnTo>
                  <a:pt x="292607" y="35306"/>
                </a:lnTo>
                <a:lnTo>
                  <a:pt x="292607" y="15493"/>
                </a:lnTo>
                <a:close/>
              </a:path>
              <a:path w="368935" h="50800">
                <a:moveTo>
                  <a:pt x="339089" y="15493"/>
                </a:moveTo>
                <a:lnTo>
                  <a:pt x="305307" y="15493"/>
                </a:lnTo>
                <a:lnTo>
                  <a:pt x="305307" y="35306"/>
                </a:lnTo>
                <a:lnTo>
                  <a:pt x="339089" y="35306"/>
                </a:lnTo>
                <a:lnTo>
                  <a:pt x="368807" y="25400"/>
                </a:lnTo>
                <a:lnTo>
                  <a:pt x="339089" y="15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410967" y="4195571"/>
            <a:ext cx="548640" cy="8890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260"/>
              </a:lnSpc>
            </a:pPr>
            <a:r>
              <a:rPr dirty="0" sz="2000" spc="10" b="1">
                <a:solidFill>
                  <a:srgbClr val="1303EC"/>
                </a:solidFill>
                <a:latin typeface="Microsoft JhengHei"/>
                <a:cs typeface="Microsoft JhengHei"/>
              </a:rPr>
              <a:t>预输</a:t>
            </a:r>
            <a:endParaRPr sz="2000">
              <a:latin typeface="Microsoft JhengHei"/>
              <a:cs typeface="Microsoft JhengHei"/>
            </a:endParaRPr>
          </a:p>
          <a:p>
            <a:pPr marL="635" marR="27940">
              <a:lnSpc>
                <a:spcPct val="100000"/>
              </a:lnSpc>
            </a:pPr>
            <a:r>
              <a:rPr dirty="0" sz="2000" spc="10" b="1">
                <a:solidFill>
                  <a:srgbClr val="1303EC"/>
                </a:solidFill>
                <a:latin typeface="Microsoft JhengHei"/>
                <a:cs typeface="Microsoft JhengHei"/>
              </a:rPr>
              <a:t>入完 </a:t>
            </a:r>
            <a:r>
              <a:rPr dirty="0" sz="2000" b="1">
                <a:solidFill>
                  <a:srgbClr val="1303EC"/>
                </a:solidFill>
                <a:latin typeface="Microsoft JhengHei"/>
                <a:cs typeface="Microsoft JhengHei"/>
              </a:rPr>
              <a:t>成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20184" y="5559552"/>
            <a:ext cx="1213103" cy="463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62271" y="5533644"/>
            <a:ext cx="1328927" cy="536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50079" y="5641847"/>
            <a:ext cx="1201420" cy="451484"/>
          </a:xfrm>
          <a:custGeom>
            <a:avLst/>
            <a:gdLst/>
            <a:ahLst/>
            <a:cxnLst/>
            <a:rect l="l" t="t" r="r" b="b"/>
            <a:pathLst>
              <a:path w="1201420" h="451485">
                <a:moveTo>
                  <a:pt x="0" y="451103"/>
                </a:moveTo>
                <a:lnTo>
                  <a:pt x="1200912" y="451103"/>
                </a:lnTo>
                <a:lnTo>
                  <a:pt x="1200912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450079" y="5641847"/>
            <a:ext cx="1201420" cy="45148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dirty="0" sz="2000" spc="10" b="1">
                <a:solidFill>
                  <a:srgbClr val="1303EC"/>
                </a:solidFill>
                <a:latin typeface="Microsoft JhengHei"/>
                <a:cs typeface="Microsoft JhengHei"/>
              </a:rPr>
              <a:t>作业</a:t>
            </a:r>
            <a:r>
              <a:rPr dirty="0" sz="2000" b="1">
                <a:solidFill>
                  <a:srgbClr val="1303EC"/>
                </a:solidFill>
                <a:latin typeface="Microsoft JhengHei"/>
                <a:cs typeface="Microsoft JhengHei"/>
              </a:rPr>
              <a:t>控制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30723" y="5190744"/>
            <a:ext cx="76200" cy="500380"/>
          </a:xfrm>
          <a:custGeom>
            <a:avLst/>
            <a:gdLst/>
            <a:ahLst/>
            <a:cxnLst/>
            <a:rect l="l" t="t" r="r" b="b"/>
            <a:pathLst>
              <a:path w="76200" h="500379">
                <a:moveTo>
                  <a:pt x="44450" y="63499"/>
                </a:moveTo>
                <a:lnTo>
                  <a:pt x="31750" y="63499"/>
                </a:lnTo>
                <a:lnTo>
                  <a:pt x="31750" y="499871"/>
                </a:lnTo>
                <a:lnTo>
                  <a:pt x="44450" y="499871"/>
                </a:lnTo>
                <a:lnTo>
                  <a:pt x="44450" y="63499"/>
                </a:lnTo>
                <a:close/>
              </a:path>
              <a:path w="76200" h="50037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50037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54223" y="5334000"/>
            <a:ext cx="1670303" cy="6888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26207" y="5308091"/>
            <a:ext cx="1924812" cy="8412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484120" y="5416296"/>
            <a:ext cx="1658620" cy="676910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46685" marR="10795" indent="-127000">
              <a:lnSpc>
                <a:spcPct val="100000"/>
              </a:lnSpc>
              <a:spcBef>
                <a:spcPts val="220"/>
              </a:spcBef>
            </a:pPr>
            <a:r>
              <a:rPr dirty="0" sz="2000" spc="10" b="1">
                <a:solidFill>
                  <a:srgbClr val="1303EC"/>
                </a:solidFill>
                <a:latin typeface="Microsoft JhengHei"/>
                <a:cs typeface="Microsoft JhengHei"/>
              </a:rPr>
              <a:t>作业</a:t>
            </a:r>
            <a:r>
              <a:rPr dirty="0" sz="2000" b="1">
                <a:solidFill>
                  <a:srgbClr val="1303EC"/>
                </a:solidFill>
                <a:latin typeface="Microsoft JhengHei"/>
                <a:cs typeface="Microsoft JhengHei"/>
              </a:rPr>
              <a:t>调度</a:t>
            </a:r>
            <a:r>
              <a:rPr dirty="0" sz="2000" spc="-10" b="1">
                <a:solidFill>
                  <a:srgbClr val="1303EC"/>
                </a:solidFill>
                <a:latin typeface="Microsoft JhengHei"/>
                <a:cs typeface="Microsoft JhengHei"/>
              </a:rPr>
              <a:t>(</a:t>
            </a:r>
            <a:r>
              <a:rPr dirty="0" sz="2000" b="1">
                <a:solidFill>
                  <a:srgbClr val="1303EC"/>
                </a:solidFill>
                <a:latin typeface="Microsoft JhengHei"/>
                <a:cs typeface="Microsoft JhengHei"/>
              </a:rPr>
              <a:t>选中 </a:t>
            </a:r>
            <a:r>
              <a:rPr dirty="0" sz="2000" spc="10" b="1">
                <a:solidFill>
                  <a:srgbClr val="1303EC"/>
                </a:solidFill>
                <a:latin typeface="Microsoft JhengHei"/>
                <a:cs typeface="Microsoft JhengHei"/>
              </a:rPr>
              <a:t>并创</a:t>
            </a:r>
            <a:r>
              <a:rPr dirty="0" sz="2000" b="1">
                <a:solidFill>
                  <a:srgbClr val="1303EC"/>
                </a:solidFill>
                <a:latin typeface="Microsoft JhengHei"/>
                <a:cs typeface="Microsoft JhengHei"/>
              </a:rPr>
              <a:t>建进</a:t>
            </a:r>
            <a:r>
              <a:rPr dirty="0" sz="2000" spc="-10" b="1">
                <a:solidFill>
                  <a:srgbClr val="1303EC"/>
                </a:solidFill>
                <a:latin typeface="Microsoft JhengHei"/>
                <a:cs typeface="Microsoft JhengHei"/>
              </a:rPr>
              <a:t>程</a:t>
            </a:r>
            <a:r>
              <a:rPr dirty="0" sz="2000" b="1">
                <a:solidFill>
                  <a:srgbClr val="1303EC"/>
                </a:solidFill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065520" y="5334000"/>
            <a:ext cx="1424940" cy="617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39611" y="5323332"/>
            <a:ext cx="1537715" cy="6736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95415" y="5416296"/>
            <a:ext cx="1412875" cy="605155"/>
          </a:xfrm>
          <a:custGeom>
            <a:avLst/>
            <a:gdLst/>
            <a:ahLst/>
            <a:cxnLst/>
            <a:rect l="l" t="t" r="r" b="b"/>
            <a:pathLst>
              <a:path w="1412875" h="605154">
                <a:moveTo>
                  <a:pt x="0" y="605027"/>
                </a:moveTo>
                <a:lnTo>
                  <a:pt x="1412747" y="605027"/>
                </a:lnTo>
                <a:lnTo>
                  <a:pt x="141274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995415" y="5416296"/>
            <a:ext cx="1412875" cy="6051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dirty="0" sz="1600" b="1">
                <a:solidFill>
                  <a:srgbClr val="1303EC"/>
                </a:solidFill>
                <a:latin typeface="Microsoft JhengHei"/>
                <a:cs typeface="Microsoft JhengHei"/>
              </a:rPr>
              <a:t>作业调</a:t>
            </a:r>
            <a:r>
              <a:rPr dirty="0" sz="1600" spc="5" b="1">
                <a:solidFill>
                  <a:srgbClr val="1303EC"/>
                </a:solidFill>
                <a:latin typeface="Microsoft JhengHei"/>
                <a:cs typeface="Microsoft JhengHei"/>
              </a:rPr>
              <a:t>度</a:t>
            </a:r>
            <a:r>
              <a:rPr dirty="0" sz="1600" b="1">
                <a:solidFill>
                  <a:srgbClr val="1303EC"/>
                </a:solidFill>
                <a:latin typeface="Microsoft JhengHei"/>
                <a:cs typeface="Microsoft JhengHei"/>
              </a:rPr>
              <a:t>(</a:t>
            </a:r>
            <a:r>
              <a:rPr dirty="0" sz="1600" spc="-5" b="1">
                <a:solidFill>
                  <a:srgbClr val="1303EC"/>
                </a:solidFill>
                <a:latin typeface="Microsoft JhengHei"/>
                <a:cs typeface="Microsoft JhengHei"/>
              </a:rPr>
              <a:t>作</a:t>
            </a:r>
            <a:endParaRPr sz="1600">
              <a:latin typeface="Microsoft JhengHei"/>
              <a:cs typeface="Microsoft JhengHei"/>
            </a:endParaRPr>
          </a:p>
          <a:p>
            <a:pPr marL="92710">
              <a:lnSpc>
                <a:spcPct val="100000"/>
              </a:lnSpc>
            </a:pPr>
            <a:r>
              <a:rPr dirty="0" sz="1600" spc="5" b="1">
                <a:solidFill>
                  <a:srgbClr val="1303EC"/>
                </a:solidFill>
                <a:latin typeface="Microsoft JhengHei"/>
                <a:cs typeface="Microsoft JhengHei"/>
              </a:rPr>
              <a:t>业</a:t>
            </a:r>
            <a:r>
              <a:rPr dirty="0" sz="1600" spc="-5" b="1">
                <a:solidFill>
                  <a:srgbClr val="1303EC"/>
                </a:solidFill>
                <a:latin typeface="Microsoft JhengHei"/>
                <a:cs typeface="Microsoft JhengHei"/>
              </a:rPr>
              <a:t>终止</a:t>
            </a:r>
            <a:r>
              <a:rPr dirty="0" sz="1600" spc="5" b="1">
                <a:solidFill>
                  <a:srgbClr val="1303EC"/>
                </a:solidFill>
                <a:latin typeface="Microsoft JhengHei"/>
                <a:cs typeface="Microsoft JhengHei"/>
              </a:rPr>
              <a:t>并</a:t>
            </a:r>
            <a:r>
              <a:rPr dirty="0" sz="1600" spc="-5" b="1">
                <a:solidFill>
                  <a:srgbClr val="1303EC"/>
                </a:solidFill>
                <a:latin typeface="Microsoft JhengHei"/>
                <a:cs typeface="Microsoft JhengHei"/>
              </a:rPr>
              <a:t>撤离</a:t>
            </a:r>
            <a:r>
              <a:rPr dirty="0" sz="1600" b="1">
                <a:solidFill>
                  <a:srgbClr val="1303EC"/>
                </a:solidFill>
                <a:latin typeface="Microsoft JhengHei"/>
                <a:cs typeface="Microsoft JhengHei"/>
              </a:rPr>
              <a:t>)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39311" y="4066032"/>
            <a:ext cx="76200" cy="1350645"/>
          </a:xfrm>
          <a:custGeom>
            <a:avLst/>
            <a:gdLst/>
            <a:ahLst/>
            <a:cxnLst/>
            <a:rect l="l" t="t" r="r" b="b"/>
            <a:pathLst>
              <a:path w="76200" h="1350645">
                <a:moveTo>
                  <a:pt x="44450" y="63500"/>
                </a:moveTo>
                <a:lnTo>
                  <a:pt x="31750" y="63500"/>
                </a:lnTo>
                <a:lnTo>
                  <a:pt x="31750" y="1350264"/>
                </a:lnTo>
                <a:lnTo>
                  <a:pt x="44450" y="1350264"/>
                </a:lnTo>
                <a:lnTo>
                  <a:pt x="44450" y="63500"/>
                </a:lnTo>
                <a:close/>
              </a:path>
              <a:path w="76200" h="135064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35064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577583" y="3927347"/>
            <a:ext cx="76200" cy="1574800"/>
          </a:xfrm>
          <a:custGeom>
            <a:avLst/>
            <a:gdLst/>
            <a:ahLst/>
            <a:cxnLst/>
            <a:rect l="l" t="t" r="r" b="b"/>
            <a:pathLst>
              <a:path w="76200" h="1574800">
                <a:moveTo>
                  <a:pt x="44450" y="63500"/>
                </a:moveTo>
                <a:lnTo>
                  <a:pt x="31750" y="63500"/>
                </a:lnTo>
                <a:lnTo>
                  <a:pt x="31750" y="1574292"/>
                </a:lnTo>
                <a:lnTo>
                  <a:pt x="44450" y="1574292"/>
                </a:lnTo>
                <a:lnTo>
                  <a:pt x="44450" y="63500"/>
                </a:lnTo>
                <a:close/>
              </a:path>
              <a:path w="76200" h="15748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5748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9831" y="2781300"/>
            <a:ext cx="1643380" cy="1167130"/>
          </a:xfrm>
          <a:custGeom>
            <a:avLst/>
            <a:gdLst/>
            <a:ahLst/>
            <a:cxnLst/>
            <a:rect l="l" t="t" r="r" b="b"/>
            <a:pathLst>
              <a:path w="1643380" h="1167129">
                <a:moveTo>
                  <a:pt x="1369060" y="647700"/>
                </a:moveTo>
                <a:lnTo>
                  <a:pt x="958342" y="647700"/>
                </a:lnTo>
                <a:lnTo>
                  <a:pt x="1536573" y="1166876"/>
                </a:lnTo>
                <a:lnTo>
                  <a:pt x="1369060" y="647700"/>
                </a:lnTo>
                <a:close/>
              </a:path>
              <a:path w="1643380" h="1167129">
                <a:moveTo>
                  <a:pt x="1642872" y="0"/>
                </a:moveTo>
                <a:lnTo>
                  <a:pt x="0" y="0"/>
                </a:lnTo>
                <a:lnTo>
                  <a:pt x="0" y="647700"/>
                </a:lnTo>
                <a:lnTo>
                  <a:pt x="1642872" y="647700"/>
                </a:lnTo>
                <a:lnTo>
                  <a:pt x="1642872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9831" y="2781300"/>
            <a:ext cx="1643380" cy="1167130"/>
          </a:xfrm>
          <a:custGeom>
            <a:avLst/>
            <a:gdLst/>
            <a:ahLst/>
            <a:cxnLst/>
            <a:rect l="l" t="t" r="r" b="b"/>
            <a:pathLst>
              <a:path w="1643380" h="1167129">
                <a:moveTo>
                  <a:pt x="0" y="0"/>
                </a:moveTo>
                <a:lnTo>
                  <a:pt x="958342" y="0"/>
                </a:lnTo>
                <a:lnTo>
                  <a:pt x="1369060" y="0"/>
                </a:lnTo>
                <a:lnTo>
                  <a:pt x="1642872" y="0"/>
                </a:lnTo>
                <a:lnTo>
                  <a:pt x="1642872" y="377825"/>
                </a:lnTo>
                <a:lnTo>
                  <a:pt x="1642872" y="539750"/>
                </a:lnTo>
                <a:lnTo>
                  <a:pt x="1642872" y="647700"/>
                </a:lnTo>
                <a:lnTo>
                  <a:pt x="1369060" y="647700"/>
                </a:lnTo>
                <a:lnTo>
                  <a:pt x="1536573" y="1166876"/>
                </a:lnTo>
                <a:lnTo>
                  <a:pt x="958342" y="647700"/>
                </a:lnTo>
                <a:lnTo>
                  <a:pt x="0" y="647700"/>
                </a:lnTo>
                <a:lnTo>
                  <a:pt x="0" y="539750"/>
                </a:lnTo>
                <a:lnTo>
                  <a:pt x="0" y="37782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58267" y="2795143"/>
            <a:ext cx="129794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1303EC"/>
                </a:solidFill>
                <a:latin typeface="华文新魏"/>
                <a:cs typeface="华文新魏"/>
              </a:rPr>
              <a:t>SPOOLing  </a:t>
            </a:r>
            <a:r>
              <a:rPr dirty="0" sz="2000">
                <a:solidFill>
                  <a:srgbClr val="1303EC"/>
                </a:solidFill>
                <a:latin typeface="华文新魏"/>
                <a:cs typeface="华文新魏"/>
              </a:rPr>
              <a:t>作业预输入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266305" y="2852927"/>
            <a:ext cx="1732914" cy="1113155"/>
          </a:xfrm>
          <a:custGeom>
            <a:avLst/>
            <a:gdLst/>
            <a:ahLst/>
            <a:cxnLst/>
            <a:rect l="l" t="t" r="r" b="b"/>
            <a:pathLst>
              <a:path w="1732915" h="1113154">
                <a:moveTo>
                  <a:pt x="746125" y="720851"/>
                </a:moveTo>
                <a:lnTo>
                  <a:pt x="323215" y="720851"/>
                </a:lnTo>
                <a:lnTo>
                  <a:pt x="0" y="1113028"/>
                </a:lnTo>
                <a:lnTo>
                  <a:pt x="746125" y="720851"/>
                </a:lnTo>
                <a:close/>
              </a:path>
              <a:path w="1732915" h="1113154">
                <a:moveTo>
                  <a:pt x="1732915" y="0"/>
                </a:moveTo>
                <a:lnTo>
                  <a:pt x="41275" y="0"/>
                </a:lnTo>
                <a:lnTo>
                  <a:pt x="41275" y="720851"/>
                </a:lnTo>
                <a:lnTo>
                  <a:pt x="1732915" y="720851"/>
                </a:lnTo>
                <a:lnTo>
                  <a:pt x="1732915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66305" y="2852927"/>
            <a:ext cx="1732914" cy="1113155"/>
          </a:xfrm>
          <a:custGeom>
            <a:avLst/>
            <a:gdLst/>
            <a:ahLst/>
            <a:cxnLst/>
            <a:rect l="l" t="t" r="r" b="b"/>
            <a:pathLst>
              <a:path w="1732915" h="1113154">
                <a:moveTo>
                  <a:pt x="41275" y="0"/>
                </a:moveTo>
                <a:lnTo>
                  <a:pt x="323215" y="0"/>
                </a:lnTo>
                <a:lnTo>
                  <a:pt x="746125" y="0"/>
                </a:lnTo>
                <a:lnTo>
                  <a:pt x="1732915" y="0"/>
                </a:lnTo>
                <a:lnTo>
                  <a:pt x="1732915" y="420497"/>
                </a:lnTo>
                <a:lnTo>
                  <a:pt x="1732915" y="600710"/>
                </a:lnTo>
                <a:lnTo>
                  <a:pt x="1732915" y="720851"/>
                </a:lnTo>
                <a:lnTo>
                  <a:pt x="746125" y="720851"/>
                </a:lnTo>
                <a:lnTo>
                  <a:pt x="0" y="1113028"/>
                </a:lnTo>
                <a:lnTo>
                  <a:pt x="323215" y="720851"/>
                </a:lnTo>
                <a:lnTo>
                  <a:pt x="41275" y="720851"/>
                </a:lnTo>
                <a:lnTo>
                  <a:pt x="41275" y="600710"/>
                </a:lnTo>
                <a:lnTo>
                  <a:pt x="41275" y="420497"/>
                </a:lnTo>
                <a:lnTo>
                  <a:pt x="4127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387208" y="2866085"/>
            <a:ext cx="1297940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1303EC"/>
                </a:solidFill>
                <a:latin typeface="华文新魏"/>
                <a:cs typeface="华文新魏"/>
              </a:rPr>
              <a:t>SPOOLing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1303EC"/>
                </a:solidFill>
                <a:latin typeface="华文新魏"/>
                <a:cs typeface="华文新魏"/>
              </a:rPr>
              <a:t>作业缓输出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165085" y="3908805"/>
            <a:ext cx="368935" cy="50800"/>
          </a:xfrm>
          <a:custGeom>
            <a:avLst/>
            <a:gdLst/>
            <a:ahLst/>
            <a:cxnLst/>
            <a:rect l="l" t="t" r="r" b="b"/>
            <a:pathLst>
              <a:path w="368934" h="50800">
                <a:moveTo>
                  <a:pt x="292608" y="0"/>
                </a:moveTo>
                <a:lnTo>
                  <a:pt x="292608" y="50800"/>
                </a:lnTo>
                <a:lnTo>
                  <a:pt x="339090" y="35306"/>
                </a:lnTo>
                <a:lnTo>
                  <a:pt x="305308" y="35306"/>
                </a:lnTo>
                <a:lnTo>
                  <a:pt x="305308" y="15494"/>
                </a:lnTo>
                <a:lnTo>
                  <a:pt x="339090" y="15494"/>
                </a:lnTo>
                <a:lnTo>
                  <a:pt x="292608" y="0"/>
                </a:lnTo>
                <a:close/>
              </a:path>
              <a:path w="368934" h="50800">
                <a:moveTo>
                  <a:pt x="292608" y="15494"/>
                </a:moveTo>
                <a:lnTo>
                  <a:pt x="0" y="15494"/>
                </a:lnTo>
                <a:lnTo>
                  <a:pt x="0" y="35306"/>
                </a:lnTo>
                <a:lnTo>
                  <a:pt x="292608" y="35306"/>
                </a:lnTo>
                <a:lnTo>
                  <a:pt x="292608" y="15494"/>
                </a:lnTo>
                <a:close/>
              </a:path>
              <a:path w="368934" h="50800">
                <a:moveTo>
                  <a:pt x="339090" y="15494"/>
                </a:moveTo>
                <a:lnTo>
                  <a:pt x="305308" y="15494"/>
                </a:lnTo>
                <a:lnTo>
                  <a:pt x="305308" y="35306"/>
                </a:lnTo>
                <a:lnTo>
                  <a:pt x="339090" y="35306"/>
                </a:lnTo>
                <a:lnTo>
                  <a:pt x="368808" y="25400"/>
                </a:lnTo>
                <a:lnTo>
                  <a:pt x="339090" y="15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2867025"/>
            <a:ext cx="80733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9500" algn="l"/>
              </a:tabLst>
            </a:pPr>
            <a:r>
              <a:rPr dirty="0" sz="4800">
                <a:latin typeface="Times New Roman"/>
                <a:cs typeface="Times New Roman"/>
              </a:rPr>
              <a:t>9.6	</a:t>
            </a:r>
            <a:r>
              <a:rPr dirty="0" sz="4800" spc="-5">
                <a:latin typeface="Times New Roman"/>
                <a:cs typeface="Times New Roman"/>
              </a:rPr>
              <a:t>I/O</a:t>
            </a:r>
            <a:r>
              <a:rPr dirty="0" sz="4800" spc="5"/>
              <a:t>设备管</a:t>
            </a:r>
            <a:r>
              <a:rPr dirty="0" sz="4800"/>
              <a:t>理的实现与层次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26" y="817626"/>
            <a:ext cx="195516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</a:t>
            </a: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 spc="10"/>
              <a:t>软件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93" y="2502227"/>
            <a:ext cx="8046084" cy="3284854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软件的设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计目标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7620">
              <a:lnSpc>
                <a:spcPct val="100000"/>
              </a:lnSpc>
              <a:spcBef>
                <a:spcPts val="445"/>
              </a:spcBef>
            </a:pPr>
            <a:r>
              <a:rPr dirty="0" sz="2200" spc="50" b="1">
                <a:solidFill>
                  <a:srgbClr val="073D86"/>
                </a:solidFill>
                <a:latin typeface="Microsoft JhengHei"/>
                <a:cs typeface="Microsoft JhengHei"/>
              </a:rPr>
              <a:t>把</a:t>
            </a:r>
            <a:r>
              <a:rPr dirty="0" sz="2200" spc="65" b="1">
                <a:solidFill>
                  <a:srgbClr val="073D86"/>
                </a:solidFill>
                <a:latin typeface="Microsoft JhengHei"/>
                <a:cs typeface="Microsoft JhengHei"/>
              </a:rPr>
              <a:t>软</a:t>
            </a:r>
            <a:r>
              <a:rPr dirty="0" sz="2200" spc="50" b="1">
                <a:solidFill>
                  <a:srgbClr val="073D86"/>
                </a:solidFill>
                <a:latin typeface="Microsoft JhengHei"/>
                <a:cs typeface="Microsoft JhengHei"/>
              </a:rPr>
              <a:t>件组</a:t>
            </a:r>
            <a:r>
              <a:rPr dirty="0" sz="2200" spc="65" b="1">
                <a:solidFill>
                  <a:srgbClr val="073D86"/>
                </a:solidFill>
                <a:latin typeface="Microsoft JhengHei"/>
                <a:cs typeface="Microsoft JhengHei"/>
              </a:rPr>
              <a:t>织</a:t>
            </a:r>
            <a:r>
              <a:rPr dirty="0" sz="2200" spc="50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200" spc="6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200" spc="50" b="1">
                <a:solidFill>
                  <a:srgbClr val="073D86"/>
                </a:solidFill>
                <a:latin typeface="Microsoft JhengHei"/>
                <a:cs typeface="Microsoft JhengHei"/>
              </a:rPr>
              <a:t>种层</a:t>
            </a:r>
            <a:r>
              <a:rPr dirty="0" sz="2200" spc="65" b="1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dirty="0" sz="2200" spc="50" b="1">
                <a:solidFill>
                  <a:srgbClr val="073D86"/>
                </a:solidFill>
                <a:latin typeface="Microsoft JhengHei"/>
                <a:cs typeface="Microsoft JhengHei"/>
              </a:rPr>
              <a:t>结</a:t>
            </a:r>
            <a:r>
              <a:rPr dirty="0" sz="2200" spc="95" b="1">
                <a:solidFill>
                  <a:srgbClr val="073D86"/>
                </a:solidFill>
                <a:latin typeface="Microsoft JhengHei"/>
                <a:cs typeface="Microsoft JhengHei"/>
              </a:rPr>
              <a:t>构</a:t>
            </a:r>
            <a:r>
              <a:rPr dirty="0" sz="2200" spc="5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200" spc="50" b="1">
                <a:solidFill>
                  <a:srgbClr val="073D86"/>
                </a:solidFill>
                <a:latin typeface="Microsoft JhengHei"/>
                <a:cs typeface="Microsoft JhengHei"/>
              </a:rPr>
              <a:t>低</a:t>
            </a:r>
            <a:r>
              <a:rPr dirty="0" sz="2200" spc="65" b="1">
                <a:solidFill>
                  <a:srgbClr val="073D86"/>
                </a:solidFill>
                <a:latin typeface="Microsoft JhengHei"/>
                <a:cs typeface="Microsoft JhengHei"/>
              </a:rPr>
              <a:t>层</a:t>
            </a:r>
            <a:r>
              <a:rPr dirty="0" sz="2200" spc="50" b="1">
                <a:solidFill>
                  <a:srgbClr val="073D86"/>
                </a:solidFill>
                <a:latin typeface="Microsoft JhengHei"/>
                <a:cs typeface="Microsoft JhengHei"/>
              </a:rPr>
              <a:t>软</a:t>
            </a:r>
            <a:r>
              <a:rPr dirty="0" sz="2200" spc="6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200" spc="50" b="1">
                <a:solidFill>
                  <a:srgbClr val="073D86"/>
                </a:solidFill>
                <a:latin typeface="Microsoft JhengHei"/>
                <a:cs typeface="Microsoft JhengHei"/>
              </a:rPr>
              <a:t>用来</a:t>
            </a:r>
            <a:r>
              <a:rPr dirty="0" sz="2200" spc="65" b="1">
                <a:solidFill>
                  <a:srgbClr val="073D86"/>
                </a:solidFill>
                <a:latin typeface="Microsoft JhengHei"/>
                <a:cs typeface="Microsoft JhengHei"/>
              </a:rPr>
              <a:t>屏</a:t>
            </a:r>
            <a:r>
              <a:rPr dirty="0" sz="2200" spc="50" b="1">
                <a:solidFill>
                  <a:srgbClr val="073D86"/>
                </a:solidFill>
                <a:latin typeface="Microsoft JhengHei"/>
                <a:cs typeface="Microsoft JhengHei"/>
              </a:rPr>
              <a:t>蔽</a:t>
            </a:r>
            <a:r>
              <a:rPr dirty="0" sz="2200" spc="65" b="1">
                <a:solidFill>
                  <a:srgbClr val="073D86"/>
                </a:solidFill>
                <a:latin typeface="Microsoft JhengHei"/>
                <a:cs typeface="Microsoft JhengHei"/>
              </a:rPr>
              <a:t>硬</a:t>
            </a:r>
            <a:r>
              <a:rPr dirty="0" sz="2200" spc="50" b="1">
                <a:solidFill>
                  <a:srgbClr val="073D86"/>
                </a:solidFill>
                <a:latin typeface="Microsoft JhengHei"/>
                <a:cs typeface="Microsoft JhengHei"/>
              </a:rPr>
              <a:t>件的</a:t>
            </a:r>
            <a:r>
              <a:rPr dirty="0" sz="2200" spc="65" b="1">
                <a:solidFill>
                  <a:srgbClr val="073D86"/>
                </a:solidFill>
                <a:latin typeface="Microsoft JhengHei"/>
                <a:cs typeface="Microsoft JhengHei"/>
              </a:rPr>
              <a:t>具</a:t>
            </a:r>
            <a:r>
              <a:rPr dirty="0" sz="2200" spc="50" b="1">
                <a:solidFill>
                  <a:srgbClr val="073D86"/>
                </a:solidFill>
                <a:latin typeface="Microsoft JhengHei"/>
                <a:cs typeface="Microsoft JhengHei"/>
              </a:rPr>
              <a:t>体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细 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节，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高层软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件则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要向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户提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供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简</a:t>
            </a:r>
            <a:r>
              <a:rPr dirty="0" sz="2200" spc="20" b="1">
                <a:solidFill>
                  <a:srgbClr val="073D86"/>
                </a:solidFill>
                <a:latin typeface="Microsoft JhengHei"/>
                <a:cs typeface="Microsoft JhengHei"/>
              </a:rPr>
              <a:t>洁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规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范的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界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面</a:t>
            </a:r>
            <a:endParaRPr sz="2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4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软件要解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决的主要问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题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endParaRPr sz="20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44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设备无关性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40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出错处理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9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同步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阻塞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——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异步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驱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dirty="0" sz="22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dirty="0" sz="2200" spc="5" b="1">
                <a:solidFill>
                  <a:srgbClr val="073D86"/>
                </a:solidFill>
                <a:latin typeface="Microsoft JhengHei"/>
                <a:cs typeface="Microsoft JhengHei"/>
              </a:rPr>
              <a:t>传输</a:t>
            </a:r>
            <a:endParaRPr sz="2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9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独占型外围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共享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型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外围</a:t>
            </a:r>
            <a:r>
              <a:rPr dirty="0" sz="220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626" y="817626"/>
            <a:ext cx="36322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</a:t>
            </a: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 spc="5"/>
              <a:t>软件</a:t>
            </a:r>
            <a:r>
              <a:rPr dirty="0"/>
              <a:t>的层次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109597"/>
            <a:ext cx="5048250" cy="296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软件的层次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8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层</a:t>
            </a:r>
            <a:r>
              <a:rPr dirty="0" sz="26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软件</a:t>
            </a:r>
            <a:endParaRPr sz="26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8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与设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备无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关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的操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6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软件</a:t>
            </a:r>
            <a:endParaRPr sz="26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814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驱动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endParaRPr sz="26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81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处理程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600" spc="-20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底层</a:t>
            </a:r>
            <a:r>
              <a:rPr dirty="0" sz="2600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12406" y="476719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新魏"/>
                <a:cs typeface="华文新魏"/>
              </a:rPr>
              <a:t>低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2406" y="267779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新魏"/>
                <a:cs typeface="华文新魏"/>
              </a:rPr>
              <a:t>高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8376" y="2987039"/>
            <a:ext cx="156972" cy="1662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56476" y="3025139"/>
            <a:ext cx="156972" cy="16626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34961" y="3141726"/>
            <a:ext cx="76200" cy="1583690"/>
          </a:xfrm>
          <a:custGeom>
            <a:avLst/>
            <a:gdLst/>
            <a:ahLst/>
            <a:cxnLst/>
            <a:rect l="l" t="t" r="r" b="b"/>
            <a:pathLst>
              <a:path w="76200" h="1583689">
                <a:moveTo>
                  <a:pt x="48006" y="63500"/>
                </a:moveTo>
                <a:lnTo>
                  <a:pt x="28194" y="63500"/>
                </a:lnTo>
                <a:lnTo>
                  <a:pt x="28194" y="1583436"/>
                </a:lnTo>
                <a:lnTo>
                  <a:pt x="48006" y="1583436"/>
                </a:lnTo>
                <a:lnTo>
                  <a:pt x="48006" y="63500"/>
                </a:lnTo>
                <a:close/>
              </a:path>
              <a:path w="76200" h="1583689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583689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26" y="817626"/>
            <a:ext cx="195516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</a:t>
            </a: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 spc="10"/>
              <a:t>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559558"/>
            <a:ext cx="7840980" cy="3037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2415">
              <a:lnSpc>
                <a:spcPct val="11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I/</a:t>
            </a:r>
            <a:r>
              <a:rPr dirty="0" sz="2400" spc="75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2400" spc="9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2400" spc="11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400" spc="-15" b="1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dirty="0" sz="2400" spc="80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设备及其接口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dirty="0" sz="2400" spc="110" b="1">
                <a:solidFill>
                  <a:srgbClr val="073D86"/>
                </a:solidFill>
                <a:latin typeface="Microsoft JhengHei"/>
                <a:cs typeface="Microsoft JhengHei"/>
              </a:rPr>
              <a:t>路</a:t>
            </a:r>
            <a:r>
              <a:rPr dirty="0" sz="2400" spc="9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部</a:t>
            </a:r>
            <a:r>
              <a:rPr dirty="0" sz="2400" spc="10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400" spc="9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2400" spc="90" b="1">
                <a:solidFill>
                  <a:srgbClr val="073D86"/>
                </a:solidFill>
                <a:latin typeface="Microsoft JhengHei"/>
                <a:cs typeface="Microsoft JhengHei"/>
              </a:rPr>
              <a:t>道和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管 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理软件</a:t>
            </a:r>
            <a:endParaRPr sz="24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4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硬件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4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设备与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介质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46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设备控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制器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46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方式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1741" y="865124"/>
            <a:ext cx="64262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I/O</a:t>
            </a:r>
            <a:r>
              <a:rPr dirty="0"/>
              <a:t>系</a:t>
            </a:r>
            <a:r>
              <a:rPr dirty="0" spc="15"/>
              <a:t>统</a:t>
            </a:r>
            <a:r>
              <a:rPr dirty="0"/>
              <a:t>各层软件及其</a:t>
            </a:r>
            <a:r>
              <a:rPr dirty="0" spc="-25"/>
              <a:t>功</a:t>
            </a:r>
            <a:r>
              <a:rPr dirty="0"/>
              <a:t>能</a:t>
            </a:r>
          </a:p>
        </p:txBody>
      </p:sp>
      <p:sp>
        <p:nvSpPr>
          <p:cNvPr id="3" name="object 3"/>
          <p:cNvSpPr/>
          <p:nvPr/>
        </p:nvSpPr>
        <p:spPr>
          <a:xfrm>
            <a:off x="1714500" y="2482595"/>
            <a:ext cx="2400300" cy="780415"/>
          </a:xfrm>
          <a:custGeom>
            <a:avLst/>
            <a:gdLst/>
            <a:ahLst/>
            <a:cxnLst/>
            <a:rect l="l" t="t" r="r" b="b"/>
            <a:pathLst>
              <a:path w="2400300" h="780414">
                <a:moveTo>
                  <a:pt x="0" y="780288"/>
                </a:moveTo>
                <a:lnTo>
                  <a:pt x="2400300" y="780288"/>
                </a:lnTo>
                <a:lnTo>
                  <a:pt x="2400300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14500" y="2482595"/>
            <a:ext cx="2400300" cy="7804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589915">
              <a:lnSpc>
                <a:spcPct val="100000"/>
              </a:lnSpc>
              <a:spcBef>
                <a:spcPts val="175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用户进程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5967" y="2482595"/>
            <a:ext cx="4000500" cy="780415"/>
          </a:xfrm>
          <a:custGeom>
            <a:avLst/>
            <a:gdLst/>
            <a:ahLst/>
            <a:cxnLst/>
            <a:rect l="l" t="t" r="r" b="b"/>
            <a:pathLst>
              <a:path w="4000500" h="780414">
                <a:moveTo>
                  <a:pt x="0" y="780288"/>
                </a:moveTo>
                <a:lnTo>
                  <a:pt x="4000499" y="780288"/>
                </a:lnTo>
                <a:lnTo>
                  <a:pt x="4000499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15967" y="2492121"/>
            <a:ext cx="40005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82550">
              <a:lnSpc>
                <a:spcPct val="100000"/>
              </a:lnSpc>
              <a:spcBef>
                <a:spcPts val="100"/>
              </a:spcBef>
            </a:pPr>
            <a:r>
              <a:rPr dirty="0" sz="2400" spc="13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dirty="0" sz="2400" spc="12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I/</a:t>
            </a:r>
            <a:r>
              <a:rPr dirty="0" sz="2400" spc="125">
                <a:solidFill>
                  <a:srgbClr val="073D86"/>
                </a:solidFill>
                <a:latin typeface="华文新魏"/>
                <a:cs typeface="华文新魏"/>
              </a:rPr>
              <a:t>O</a:t>
            </a:r>
            <a:r>
              <a:rPr dirty="0" sz="2400" spc="114">
                <a:solidFill>
                  <a:srgbClr val="073D86"/>
                </a:solidFill>
                <a:latin typeface="华文新魏"/>
                <a:cs typeface="华文新魏"/>
              </a:rPr>
              <a:t>调</a:t>
            </a:r>
            <a:r>
              <a:rPr dirty="0" sz="2400" spc="125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dirty="0" sz="2400" spc="114">
                <a:solidFill>
                  <a:srgbClr val="073D86"/>
                </a:solidFill>
                <a:latin typeface="华文新魏"/>
                <a:cs typeface="华文新魏"/>
              </a:rPr>
              <a:t>；格</a:t>
            </a:r>
            <a:r>
              <a:rPr dirty="0" sz="2400" spc="125">
                <a:solidFill>
                  <a:srgbClr val="073D86"/>
                </a:solidFill>
                <a:latin typeface="华文新魏"/>
                <a:cs typeface="华文新魏"/>
              </a:rPr>
              <a:t>式</a:t>
            </a:r>
            <a:r>
              <a:rPr dirty="0" sz="2400" spc="135">
                <a:solidFill>
                  <a:srgbClr val="073D86"/>
                </a:solidFill>
                <a:latin typeface="华文新魏"/>
                <a:cs typeface="华文新魏"/>
              </a:rPr>
              <a:t>化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I/</a:t>
            </a:r>
            <a:r>
              <a:rPr dirty="0" sz="2400" spc="125">
                <a:solidFill>
                  <a:srgbClr val="073D86"/>
                </a:solidFill>
                <a:latin typeface="华文新魏"/>
                <a:cs typeface="华文新魏"/>
              </a:rPr>
              <a:t>O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；  SPOOLING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4500" y="3262884"/>
            <a:ext cx="2400300" cy="779145"/>
          </a:xfrm>
          <a:custGeom>
            <a:avLst/>
            <a:gdLst/>
            <a:ahLst/>
            <a:cxnLst/>
            <a:rect l="l" t="t" r="r" b="b"/>
            <a:pathLst>
              <a:path w="2400300" h="779145">
                <a:moveTo>
                  <a:pt x="0" y="778763"/>
                </a:moveTo>
                <a:lnTo>
                  <a:pt x="2400300" y="778763"/>
                </a:lnTo>
                <a:lnTo>
                  <a:pt x="2400300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14500" y="3262884"/>
            <a:ext cx="2400300" cy="7791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165"/>
              </a:spcBef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设备无关软件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5967" y="3262884"/>
            <a:ext cx="4000500" cy="779145"/>
          </a:xfrm>
          <a:custGeom>
            <a:avLst/>
            <a:gdLst/>
            <a:ahLst/>
            <a:cxnLst/>
            <a:rect l="l" t="t" r="r" b="b"/>
            <a:pathLst>
              <a:path w="4000500" h="779145">
                <a:moveTo>
                  <a:pt x="0" y="778763"/>
                </a:moveTo>
                <a:lnTo>
                  <a:pt x="4000499" y="778763"/>
                </a:lnTo>
                <a:lnTo>
                  <a:pt x="4000499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15967" y="3271215"/>
            <a:ext cx="40005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2400" spc="114">
                <a:solidFill>
                  <a:srgbClr val="073D86"/>
                </a:solidFill>
                <a:latin typeface="华文新魏"/>
                <a:cs typeface="华文新魏"/>
              </a:rPr>
              <a:t>命名</a:t>
            </a:r>
            <a:r>
              <a:rPr dirty="0" sz="2400" spc="100">
                <a:solidFill>
                  <a:srgbClr val="073D86"/>
                </a:solidFill>
                <a:latin typeface="华文新魏"/>
                <a:cs typeface="华文新魏"/>
              </a:rPr>
              <a:t>；保</a:t>
            </a:r>
            <a:r>
              <a:rPr dirty="0" sz="2400" spc="114">
                <a:solidFill>
                  <a:srgbClr val="073D86"/>
                </a:solidFill>
                <a:latin typeface="华文新魏"/>
                <a:cs typeface="华文新魏"/>
              </a:rPr>
              <a:t>护；</a:t>
            </a:r>
            <a:r>
              <a:rPr dirty="0" sz="2400" spc="100">
                <a:solidFill>
                  <a:srgbClr val="073D86"/>
                </a:solidFill>
                <a:latin typeface="华文新魏"/>
                <a:cs typeface="华文新魏"/>
              </a:rPr>
              <a:t>阻塞</a:t>
            </a:r>
            <a:r>
              <a:rPr dirty="0" sz="2400" spc="114">
                <a:solidFill>
                  <a:srgbClr val="073D86"/>
                </a:solidFill>
                <a:latin typeface="华文新魏"/>
                <a:cs typeface="华文新魏"/>
              </a:rPr>
              <a:t>；缓冲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endParaRPr sz="2400">
              <a:latin typeface="华文新魏"/>
              <a:cs typeface="华文新魏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分配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14500" y="4041647"/>
            <a:ext cx="2400300" cy="782320"/>
          </a:xfrm>
          <a:custGeom>
            <a:avLst/>
            <a:gdLst/>
            <a:ahLst/>
            <a:cxnLst/>
            <a:rect l="l" t="t" r="r" b="b"/>
            <a:pathLst>
              <a:path w="2400300" h="782320">
                <a:moveTo>
                  <a:pt x="0" y="781812"/>
                </a:moveTo>
                <a:lnTo>
                  <a:pt x="2400300" y="781812"/>
                </a:lnTo>
                <a:lnTo>
                  <a:pt x="2400300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14500" y="4041647"/>
            <a:ext cx="2400300" cy="7823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175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设备驱动程序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5967" y="4026408"/>
            <a:ext cx="4000500" cy="78041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建立设备寄存器；检查状态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4500" y="5602223"/>
            <a:ext cx="2400300" cy="780415"/>
          </a:xfrm>
          <a:custGeom>
            <a:avLst/>
            <a:gdLst/>
            <a:ahLst/>
            <a:cxnLst/>
            <a:rect l="l" t="t" r="r" b="b"/>
            <a:pathLst>
              <a:path w="2400300" h="780414">
                <a:moveTo>
                  <a:pt x="0" y="780288"/>
                </a:moveTo>
                <a:lnTo>
                  <a:pt x="2400300" y="780288"/>
                </a:lnTo>
                <a:lnTo>
                  <a:pt x="2400300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14500" y="5602223"/>
            <a:ext cx="2400300" cy="7804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硬件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5967" y="5609844"/>
            <a:ext cx="4000500" cy="77279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1460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执行I/O操作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4500" y="4823459"/>
            <a:ext cx="2400300" cy="779145"/>
          </a:xfrm>
          <a:custGeom>
            <a:avLst/>
            <a:gdLst/>
            <a:ahLst/>
            <a:cxnLst/>
            <a:rect l="l" t="t" r="r" b="b"/>
            <a:pathLst>
              <a:path w="2400300" h="779145">
                <a:moveTo>
                  <a:pt x="0" y="778763"/>
                </a:moveTo>
                <a:lnTo>
                  <a:pt x="2400300" y="778763"/>
                </a:lnTo>
                <a:lnTo>
                  <a:pt x="2400300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14500" y="4823459"/>
            <a:ext cx="2400300" cy="7791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170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中断处理程序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5967" y="4817364"/>
            <a:ext cx="4000500" cy="78232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73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当I/O结束时，唤醒驱动程序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41500" y="3002279"/>
            <a:ext cx="127000" cy="520065"/>
          </a:xfrm>
          <a:custGeom>
            <a:avLst/>
            <a:gdLst/>
            <a:ahLst/>
            <a:cxnLst/>
            <a:rect l="l" t="t" r="r" b="b"/>
            <a:pathLst>
              <a:path w="127000" h="520064">
                <a:moveTo>
                  <a:pt x="57150" y="392684"/>
                </a:moveTo>
                <a:lnTo>
                  <a:pt x="0" y="392684"/>
                </a:lnTo>
                <a:lnTo>
                  <a:pt x="63500" y="519684"/>
                </a:lnTo>
                <a:lnTo>
                  <a:pt x="120650" y="405384"/>
                </a:lnTo>
                <a:lnTo>
                  <a:pt x="57150" y="405384"/>
                </a:lnTo>
                <a:lnTo>
                  <a:pt x="57150" y="392684"/>
                </a:lnTo>
                <a:close/>
              </a:path>
              <a:path w="127000" h="520064">
                <a:moveTo>
                  <a:pt x="69850" y="0"/>
                </a:moveTo>
                <a:lnTo>
                  <a:pt x="57150" y="0"/>
                </a:lnTo>
                <a:lnTo>
                  <a:pt x="57150" y="405384"/>
                </a:lnTo>
                <a:lnTo>
                  <a:pt x="69850" y="405384"/>
                </a:lnTo>
                <a:lnTo>
                  <a:pt x="69850" y="0"/>
                </a:lnTo>
                <a:close/>
              </a:path>
              <a:path w="127000" h="520064">
                <a:moveTo>
                  <a:pt x="127000" y="392684"/>
                </a:moveTo>
                <a:lnTo>
                  <a:pt x="69850" y="392684"/>
                </a:lnTo>
                <a:lnTo>
                  <a:pt x="69850" y="405384"/>
                </a:lnTo>
                <a:lnTo>
                  <a:pt x="120650" y="405384"/>
                </a:lnTo>
                <a:lnTo>
                  <a:pt x="127000" y="392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46500" y="3002279"/>
            <a:ext cx="127000" cy="520065"/>
          </a:xfrm>
          <a:custGeom>
            <a:avLst/>
            <a:gdLst/>
            <a:ahLst/>
            <a:cxnLst/>
            <a:rect l="l" t="t" r="r" b="b"/>
            <a:pathLst>
              <a:path w="127000" h="520064">
                <a:moveTo>
                  <a:pt x="63500" y="76200"/>
                </a:moveTo>
                <a:lnTo>
                  <a:pt x="57150" y="81279"/>
                </a:lnTo>
                <a:lnTo>
                  <a:pt x="57150" y="519684"/>
                </a:lnTo>
                <a:lnTo>
                  <a:pt x="69850" y="519684"/>
                </a:lnTo>
                <a:lnTo>
                  <a:pt x="69850" y="81279"/>
                </a:lnTo>
                <a:lnTo>
                  <a:pt x="63500" y="76200"/>
                </a:lnTo>
                <a:close/>
              </a:path>
              <a:path w="127000" h="520064">
                <a:moveTo>
                  <a:pt x="63500" y="0"/>
                </a:moveTo>
                <a:lnTo>
                  <a:pt x="0" y="127000"/>
                </a:lnTo>
                <a:lnTo>
                  <a:pt x="57150" y="81279"/>
                </a:lnTo>
                <a:lnTo>
                  <a:pt x="57150" y="76200"/>
                </a:lnTo>
                <a:lnTo>
                  <a:pt x="101600" y="76200"/>
                </a:lnTo>
                <a:lnTo>
                  <a:pt x="63500" y="0"/>
                </a:lnTo>
                <a:close/>
              </a:path>
              <a:path w="127000" h="520064">
                <a:moveTo>
                  <a:pt x="101600" y="76200"/>
                </a:moveTo>
                <a:lnTo>
                  <a:pt x="69850" y="76200"/>
                </a:lnTo>
                <a:lnTo>
                  <a:pt x="69850" y="81279"/>
                </a:lnTo>
                <a:lnTo>
                  <a:pt x="127000" y="127000"/>
                </a:lnTo>
                <a:lnTo>
                  <a:pt x="101600" y="76200"/>
                </a:lnTo>
                <a:close/>
              </a:path>
              <a:path w="127000" h="520064">
                <a:moveTo>
                  <a:pt x="63500" y="76200"/>
                </a:moveTo>
                <a:lnTo>
                  <a:pt x="57150" y="76200"/>
                </a:lnTo>
                <a:lnTo>
                  <a:pt x="57150" y="81279"/>
                </a:lnTo>
                <a:lnTo>
                  <a:pt x="63500" y="76200"/>
                </a:lnTo>
                <a:close/>
              </a:path>
              <a:path w="127000" h="520064">
                <a:moveTo>
                  <a:pt x="69850" y="76200"/>
                </a:moveTo>
                <a:lnTo>
                  <a:pt x="63500" y="76200"/>
                </a:lnTo>
                <a:lnTo>
                  <a:pt x="69850" y="81279"/>
                </a:lnTo>
                <a:lnTo>
                  <a:pt x="698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41500" y="3782567"/>
            <a:ext cx="127000" cy="520065"/>
          </a:xfrm>
          <a:custGeom>
            <a:avLst/>
            <a:gdLst/>
            <a:ahLst/>
            <a:cxnLst/>
            <a:rect l="l" t="t" r="r" b="b"/>
            <a:pathLst>
              <a:path w="127000" h="520064">
                <a:moveTo>
                  <a:pt x="57150" y="392683"/>
                </a:moveTo>
                <a:lnTo>
                  <a:pt x="0" y="392683"/>
                </a:lnTo>
                <a:lnTo>
                  <a:pt x="63500" y="519683"/>
                </a:lnTo>
                <a:lnTo>
                  <a:pt x="120650" y="405383"/>
                </a:lnTo>
                <a:lnTo>
                  <a:pt x="57150" y="405383"/>
                </a:lnTo>
                <a:lnTo>
                  <a:pt x="57150" y="392683"/>
                </a:lnTo>
                <a:close/>
              </a:path>
              <a:path w="127000" h="520064">
                <a:moveTo>
                  <a:pt x="69850" y="0"/>
                </a:moveTo>
                <a:lnTo>
                  <a:pt x="57150" y="0"/>
                </a:lnTo>
                <a:lnTo>
                  <a:pt x="57150" y="405383"/>
                </a:lnTo>
                <a:lnTo>
                  <a:pt x="69850" y="405383"/>
                </a:lnTo>
                <a:lnTo>
                  <a:pt x="69850" y="0"/>
                </a:lnTo>
                <a:close/>
              </a:path>
              <a:path w="127000" h="520064">
                <a:moveTo>
                  <a:pt x="127000" y="392683"/>
                </a:moveTo>
                <a:lnTo>
                  <a:pt x="69850" y="392683"/>
                </a:lnTo>
                <a:lnTo>
                  <a:pt x="69850" y="405383"/>
                </a:lnTo>
                <a:lnTo>
                  <a:pt x="120650" y="405383"/>
                </a:lnTo>
                <a:lnTo>
                  <a:pt x="127000" y="392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41500" y="4562855"/>
            <a:ext cx="127000" cy="1300480"/>
          </a:xfrm>
          <a:custGeom>
            <a:avLst/>
            <a:gdLst/>
            <a:ahLst/>
            <a:cxnLst/>
            <a:rect l="l" t="t" r="r" b="b"/>
            <a:pathLst>
              <a:path w="127000" h="1300479">
                <a:moveTo>
                  <a:pt x="57150" y="1172972"/>
                </a:moveTo>
                <a:lnTo>
                  <a:pt x="0" y="1172972"/>
                </a:lnTo>
                <a:lnTo>
                  <a:pt x="63500" y="1299972"/>
                </a:lnTo>
                <a:lnTo>
                  <a:pt x="120650" y="1185672"/>
                </a:lnTo>
                <a:lnTo>
                  <a:pt x="57150" y="1185672"/>
                </a:lnTo>
                <a:lnTo>
                  <a:pt x="57150" y="1172972"/>
                </a:lnTo>
                <a:close/>
              </a:path>
              <a:path w="127000" h="1300479">
                <a:moveTo>
                  <a:pt x="69850" y="0"/>
                </a:moveTo>
                <a:lnTo>
                  <a:pt x="57150" y="0"/>
                </a:lnTo>
                <a:lnTo>
                  <a:pt x="57150" y="1185672"/>
                </a:lnTo>
                <a:lnTo>
                  <a:pt x="69850" y="1185672"/>
                </a:lnTo>
                <a:lnTo>
                  <a:pt x="69850" y="0"/>
                </a:lnTo>
                <a:close/>
              </a:path>
              <a:path w="127000" h="1300479">
                <a:moveTo>
                  <a:pt x="127000" y="1172972"/>
                </a:moveTo>
                <a:lnTo>
                  <a:pt x="69850" y="1172972"/>
                </a:lnTo>
                <a:lnTo>
                  <a:pt x="69850" y="1185672"/>
                </a:lnTo>
                <a:lnTo>
                  <a:pt x="120650" y="1185672"/>
                </a:lnTo>
                <a:lnTo>
                  <a:pt x="127000" y="1172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6500" y="4562855"/>
            <a:ext cx="127000" cy="1300480"/>
          </a:xfrm>
          <a:custGeom>
            <a:avLst/>
            <a:gdLst/>
            <a:ahLst/>
            <a:cxnLst/>
            <a:rect l="l" t="t" r="r" b="b"/>
            <a:pathLst>
              <a:path w="127000" h="1300479">
                <a:moveTo>
                  <a:pt x="63500" y="76200"/>
                </a:moveTo>
                <a:lnTo>
                  <a:pt x="57150" y="81280"/>
                </a:lnTo>
                <a:lnTo>
                  <a:pt x="57150" y="1299972"/>
                </a:lnTo>
                <a:lnTo>
                  <a:pt x="69850" y="1299972"/>
                </a:lnTo>
                <a:lnTo>
                  <a:pt x="69850" y="81280"/>
                </a:lnTo>
                <a:lnTo>
                  <a:pt x="63500" y="76200"/>
                </a:lnTo>
                <a:close/>
              </a:path>
              <a:path w="127000" h="1300479">
                <a:moveTo>
                  <a:pt x="63500" y="0"/>
                </a:moveTo>
                <a:lnTo>
                  <a:pt x="0" y="127000"/>
                </a:lnTo>
                <a:lnTo>
                  <a:pt x="57150" y="81280"/>
                </a:lnTo>
                <a:lnTo>
                  <a:pt x="57150" y="76200"/>
                </a:lnTo>
                <a:lnTo>
                  <a:pt x="101600" y="76200"/>
                </a:lnTo>
                <a:lnTo>
                  <a:pt x="63500" y="0"/>
                </a:lnTo>
                <a:close/>
              </a:path>
              <a:path w="127000" h="1300479">
                <a:moveTo>
                  <a:pt x="101600" y="76200"/>
                </a:moveTo>
                <a:lnTo>
                  <a:pt x="69850" y="76200"/>
                </a:lnTo>
                <a:lnTo>
                  <a:pt x="69850" y="81280"/>
                </a:lnTo>
                <a:lnTo>
                  <a:pt x="127000" y="127000"/>
                </a:lnTo>
                <a:lnTo>
                  <a:pt x="101600" y="76200"/>
                </a:lnTo>
                <a:close/>
              </a:path>
              <a:path w="127000" h="1300479">
                <a:moveTo>
                  <a:pt x="63500" y="76200"/>
                </a:moveTo>
                <a:lnTo>
                  <a:pt x="57150" y="76200"/>
                </a:lnTo>
                <a:lnTo>
                  <a:pt x="57150" y="81280"/>
                </a:lnTo>
                <a:lnTo>
                  <a:pt x="63500" y="76200"/>
                </a:lnTo>
                <a:close/>
              </a:path>
              <a:path w="127000" h="1300479">
                <a:moveTo>
                  <a:pt x="69850" y="76200"/>
                </a:moveTo>
                <a:lnTo>
                  <a:pt x="63500" y="76200"/>
                </a:lnTo>
                <a:lnTo>
                  <a:pt x="69850" y="81280"/>
                </a:lnTo>
                <a:lnTo>
                  <a:pt x="698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46500" y="3782567"/>
            <a:ext cx="127000" cy="520065"/>
          </a:xfrm>
          <a:custGeom>
            <a:avLst/>
            <a:gdLst/>
            <a:ahLst/>
            <a:cxnLst/>
            <a:rect l="l" t="t" r="r" b="b"/>
            <a:pathLst>
              <a:path w="127000" h="520064">
                <a:moveTo>
                  <a:pt x="63500" y="76199"/>
                </a:moveTo>
                <a:lnTo>
                  <a:pt x="57150" y="81279"/>
                </a:lnTo>
                <a:lnTo>
                  <a:pt x="57150" y="519683"/>
                </a:lnTo>
                <a:lnTo>
                  <a:pt x="69850" y="519683"/>
                </a:lnTo>
                <a:lnTo>
                  <a:pt x="69850" y="81279"/>
                </a:lnTo>
                <a:lnTo>
                  <a:pt x="63500" y="76199"/>
                </a:lnTo>
                <a:close/>
              </a:path>
              <a:path w="127000" h="520064">
                <a:moveTo>
                  <a:pt x="63500" y="0"/>
                </a:moveTo>
                <a:lnTo>
                  <a:pt x="0" y="126999"/>
                </a:lnTo>
                <a:lnTo>
                  <a:pt x="57150" y="81279"/>
                </a:lnTo>
                <a:lnTo>
                  <a:pt x="57150" y="76199"/>
                </a:lnTo>
                <a:lnTo>
                  <a:pt x="101600" y="76199"/>
                </a:lnTo>
                <a:lnTo>
                  <a:pt x="63500" y="0"/>
                </a:lnTo>
                <a:close/>
              </a:path>
              <a:path w="127000" h="520064">
                <a:moveTo>
                  <a:pt x="101600" y="76199"/>
                </a:moveTo>
                <a:lnTo>
                  <a:pt x="69850" y="76199"/>
                </a:lnTo>
                <a:lnTo>
                  <a:pt x="69850" y="81279"/>
                </a:lnTo>
                <a:lnTo>
                  <a:pt x="127000" y="126999"/>
                </a:lnTo>
                <a:lnTo>
                  <a:pt x="101600" y="76199"/>
                </a:lnTo>
                <a:close/>
              </a:path>
              <a:path w="127000" h="520064">
                <a:moveTo>
                  <a:pt x="63500" y="76199"/>
                </a:moveTo>
                <a:lnTo>
                  <a:pt x="57150" y="76199"/>
                </a:lnTo>
                <a:lnTo>
                  <a:pt x="57150" y="81279"/>
                </a:lnTo>
                <a:lnTo>
                  <a:pt x="63500" y="76199"/>
                </a:lnTo>
                <a:close/>
              </a:path>
              <a:path w="127000" h="520064">
                <a:moveTo>
                  <a:pt x="69850" y="76199"/>
                </a:moveTo>
                <a:lnTo>
                  <a:pt x="63500" y="76199"/>
                </a:lnTo>
                <a:lnTo>
                  <a:pt x="69850" y="81279"/>
                </a:lnTo>
                <a:lnTo>
                  <a:pt x="698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59991" y="2939288"/>
            <a:ext cx="401320" cy="127000"/>
          </a:xfrm>
          <a:custGeom>
            <a:avLst/>
            <a:gdLst/>
            <a:ahLst/>
            <a:cxnLst/>
            <a:rect l="l" t="t" r="r" b="b"/>
            <a:pathLst>
              <a:path w="401319" h="127000">
                <a:moveTo>
                  <a:pt x="388497" y="56896"/>
                </a:moveTo>
                <a:lnTo>
                  <a:pt x="324612" y="56896"/>
                </a:lnTo>
                <a:lnTo>
                  <a:pt x="324612" y="69596"/>
                </a:lnTo>
                <a:lnTo>
                  <a:pt x="319561" y="69615"/>
                </a:lnTo>
                <a:lnTo>
                  <a:pt x="274066" y="127000"/>
                </a:lnTo>
                <a:lnTo>
                  <a:pt x="400812" y="62991"/>
                </a:lnTo>
                <a:lnTo>
                  <a:pt x="388497" y="56896"/>
                </a:lnTo>
                <a:close/>
              </a:path>
              <a:path w="401319" h="127000">
                <a:moveTo>
                  <a:pt x="319502" y="56915"/>
                </a:moveTo>
                <a:lnTo>
                  <a:pt x="0" y="58165"/>
                </a:lnTo>
                <a:lnTo>
                  <a:pt x="0" y="70865"/>
                </a:lnTo>
                <a:lnTo>
                  <a:pt x="319561" y="69615"/>
                </a:lnTo>
                <a:lnTo>
                  <a:pt x="324612" y="63246"/>
                </a:lnTo>
                <a:lnTo>
                  <a:pt x="319502" y="56915"/>
                </a:lnTo>
                <a:close/>
              </a:path>
              <a:path w="401319" h="127000">
                <a:moveTo>
                  <a:pt x="324612" y="63246"/>
                </a:moveTo>
                <a:lnTo>
                  <a:pt x="319561" y="69615"/>
                </a:lnTo>
                <a:lnTo>
                  <a:pt x="324612" y="69596"/>
                </a:lnTo>
                <a:lnTo>
                  <a:pt x="324612" y="63246"/>
                </a:lnTo>
                <a:close/>
              </a:path>
              <a:path w="401319" h="127000">
                <a:moveTo>
                  <a:pt x="324612" y="56896"/>
                </a:moveTo>
                <a:lnTo>
                  <a:pt x="319502" y="56915"/>
                </a:lnTo>
                <a:lnTo>
                  <a:pt x="324612" y="63246"/>
                </a:lnTo>
                <a:lnTo>
                  <a:pt x="324612" y="56896"/>
                </a:lnTo>
                <a:close/>
              </a:path>
              <a:path w="401319" h="127000">
                <a:moveTo>
                  <a:pt x="273558" y="0"/>
                </a:moveTo>
                <a:lnTo>
                  <a:pt x="319502" y="56915"/>
                </a:lnTo>
                <a:lnTo>
                  <a:pt x="388497" y="56896"/>
                </a:lnTo>
                <a:lnTo>
                  <a:pt x="273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77996" y="2217166"/>
            <a:ext cx="605155" cy="524510"/>
          </a:xfrm>
          <a:custGeom>
            <a:avLst/>
            <a:gdLst/>
            <a:ahLst/>
            <a:cxnLst/>
            <a:rect l="l" t="t" r="r" b="b"/>
            <a:pathLst>
              <a:path w="605154" h="524510">
                <a:moveTo>
                  <a:pt x="54482" y="393446"/>
                </a:moveTo>
                <a:lnTo>
                  <a:pt x="0" y="524510"/>
                </a:lnTo>
                <a:lnTo>
                  <a:pt x="137540" y="489458"/>
                </a:lnTo>
                <a:lnTo>
                  <a:pt x="107328" y="454533"/>
                </a:lnTo>
                <a:lnTo>
                  <a:pt x="90550" y="454533"/>
                </a:lnTo>
                <a:lnTo>
                  <a:pt x="82295" y="444881"/>
                </a:lnTo>
                <a:lnTo>
                  <a:pt x="91835" y="436623"/>
                </a:lnTo>
                <a:lnTo>
                  <a:pt x="54482" y="393446"/>
                </a:lnTo>
                <a:close/>
              </a:path>
              <a:path w="605154" h="524510">
                <a:moveTo>
                  <a:pt x="91835" y="436623"/>
                </a:moveTo>
                <a:lnTo>
                  <a:pt x="82295" y="444881"/>
                </a:lnTo>
                <a:lnTo>
                  <a:pt x="90550" y="454533"/>
                </a:lnTo>
                <a:lnTo>
                  <a:pt x="100145" y="446230"/>
                </a:lnTo>
                <a:lnTo>
                  <a:pt x="91835" y="436623"/>
                </a:lnTo>
                <a:close/>
              </a:path>
              <a:path w="605154" h="524510">
                <a:moveTo>
                  <a:pt x="100145" y="446230"/>
                </a:moveTo>
                <a:lnTo>
                  <a:pt x="90550" y="454533"/>
                </a:lnTo>
                <a:lnTo>
                  <a:pt x="107328" y="454533"/>
                </a:lnTo>
                <a:lnTo>
                  <a:pt x="100145" y="446230"/>
                </a:lnTo>
                <a:close/>
              </a:path>
              <a:path w="605154" h="524510">
                <a:moveTo>
                  <a:pt x="596264" y="0"/>
                </a:moveTo>
                <a:lnTo>
                  <a:pt x="91835" y="436623"/>
                </a:lnTo>
                <a:lnTo>
                  <a:pt x="100145" y="446230"/>
                </a:lnTo>
                <a:lnTo>
                  <a:pt x="604646" y="9651"/>
                </a:lnTo>
                <a:lnTo>
                  <a:pt x="596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92451" y="1962911"/>
            <a:ext cx="1524000" cy="520065"/>
          </a:xfrm>
          <a:custGeom>
            <a:avLst/>
            <a:gdLst/>
            <a:ahLst/>
            <a:cxnLst/>
            <a:rect l="l" t="t" r="r" b="b"/>
            <a:pathLst>
              <a:path w="1524000" h="520064">
                <a:moveTo>
                  <a:pt x="0" y="519684"/>
                </a:moveTo>
                <a:lnTo>
                  <a:pt x="1524000" y="519684"/>
                </a:lnTo>
                <a:lnTo>
                  <a:pt x="1524000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191000" y="1859279"/>
            <a:ext cx="1524000" cy="431800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7329">
              <a:lnSpc>
                <a:spcPts val="2690"/>
              </a:lnSpc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I/O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应答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05500" y="1962911"/>
            <a:ext cx="1524000" cy="520065"/>
          </a:xfrm>
          <a:custGeom>
            <a:avLst/>
            <a:gdLst/>
            <a:ahLst/>
            <a:cxnLst/>
            <a:rect l="l" t="t" r="r" b="b"/>
            <a:pathLst>
              <a:path w="1524000" h="520064">
                <a:moveTo>
                  <a:pt x="0" y="519684"/>
                </a:moveTo>
                <a:lnTo>
                  <a:pt x="1524000" y="519684"/>
                </a:lnTo>
                <a:lnTo>
                  <a:pt x="1524000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92451" y="1925573"/>
            <a:ext cx="5337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  <a:tabLst>
                <a:tab pos="4040504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层次	I/O功能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1000" y="2741676"/>
            <a:ext cx="1143000" cy="521334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36195">
              <a:lnSpc>
                <a:spcPts val="2695"/>
              </a:lnSpc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I/O请求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86071" y="3227832"/>
            <a:ext cx="3930650" cy="1905"/>
          </a:xfrm>
          <a:custGeom>
            <a:avLst/>
            <a:gdLst/>
            <a:ahLst/>
            <a:cxnLst/>
            <a:rect l="l" t="t" r="r" b="b"/>
            <a:pathLst>
              <a:path w="3930650" h="1905">
                <a:moveTo>
                  <a:pt x="0" y="0"/>
                </a:moveTo>
                <a:lnTo>
                  <a:pt x="3930396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86071" y="4020311"/>
            <a:ext cx="3930650" cy="1905"/>
          </a:xfrm>
          <a:custGeom>
            <a:avLst/>
            <a:gdLst/>
            <a:ahLst/>
            <a:cxnLst/>
            <a:rect l="l" t="t" r="r" b="b"/>
            <a:pathLst>
              <a:path w="3930650" h="1904">
                <a:moveTo>
                  <a:pt x="0" y="0"/>
                </a:moveTo>
                <a:lnTo>
                  <a:pt x="393039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86071" y="4811267"/>
            <a:ext cx="3930650" cy="1905"/>
          </a:xfrm>
          <a:custGeom>
            <a:avLst/>
            <a:gdLst/>
            <a:ahLst/>
            <a:cxnLst/>
            <a:rect l="l" t="t" r="r" b="b"/>
            <a:pathLst>
              <a:path w="3930650" h="1904">
                <a:moveTo>
                  <a:pt x="0" y="0"/>
                </a:moveTo>
                <a:lnTo>
                  <a:pt x="3930396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86071" y="5603747"/>
            <a:ext cx="3930650" cy="1905"/>
          </a:xfrm>
          <a:custGeom>
            <a:avLst/>
            <a:gdLst/>
            <a:ahLst/>
            <a:cxnLst/>
            <a:rect l="l" t="t" r="r" b="b"/>
            <a:pathLst>
              <a:path w="3930650" h="1904">
                <a:moveTo>
                  <a:pt x="0" y="0"/>
                </a:moveTo>
                <a:lnTo>
                  <a:pt x="3930396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86071" y="2506979"/>
            <a:ext cx="3930650" cy="1905"/>
          </a:xfrm>
          <a:custGeom>
            <a:avLst/>
            <a:gdLst/>
            <a:ahLst/>
            <a:cxnLst/>
            <a:rect l="l" t="t" r="r" b="b"/>
            <a:pathLst>
              <a:path w="3930650" h="1905">
                <a:moveTo>
                  <a:pt x="0" y="0"/>
                </a:moveTo>
                <a:lnTo>
                  <a:pt x="393039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339" y="817626"/>
            <a:ext cx="64287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I/O</a:t>
            </a:r>
            <a:r>
              <a:rPr dirty="0" spc="5"/>
              <a:t>系统</a:t>
            </a:r>
            <a:r>
              <a:rPr dirty="0"/>
              <a:t>各层软件及其功能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228214"/>
            <a:ext cx="5788025" cy="2997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断处理程序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1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通知用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户程</a:t>
            </a: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操作沿链推进的程度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9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通知用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户程序输入输出操作正常结束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96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通知用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户程序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现的输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输出操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异常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9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通知程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序外围设备上重要的异步信号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6700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339" y="817626"/>
            <a:ext cx="64287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I/O</a:t>
            </a:r>
            <a:r>
              <a:rPr dirty="0" spc="5"/>
              <a:t>系统</a:t>
            </a:r>
            <a:r>
              <a:rPr dirty="0"/>
              <a:t>各层软件及其功能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142" y="2047113"/>
            <a:ext cx="7539990" cy="2329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驱动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94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驱动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序中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包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括了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有与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备相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关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的代码</a:t>
            </a:r>
            <a:endParaRPr sz="26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37700"/>
              </a:lnSpc>
              <a:spcBef>
                <a:spcPts val="6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每个设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驱动程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只处理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种设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或者一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类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紧 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密相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关的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817626"/>
            <a:ext cx="64262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I/O</a:t>
            </a:r>
            <a:r>
              <a:rPr dirty="0"/>
              <a:t>系</a:t>
            </a:r>
            <a:r>
              <a:rPr dirty="0" spc="15"/>
              <a:t>统</a:t>
            </a:r>
            <a:r>
              <a:rPr dirty="0"/>
              <a:t>各层软件及其</a:t>
            </a:r>
            <a:r>
              <a:rPr dirty="0" spc="-25"/>
              <a:t>功</a:t>
            </a:r>
            <a:r>
              <a:rPr dirty="0"/>
              <a:t>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160777"/>
            <a:ext cx="7986395" cy="4142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与设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备无关</a:t>
            </a:r>
            <a:r>
              <a:rPr dirty="0" sz="32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软件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ts val="2735"/>
              </a:lnSpc>
              <a:spcBef>
                <a:spcPts val="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75" b="1">
                <a:solidFill>
                  <a:srgbClr val="073D86"/>
                </a:solidFill>
                <a:latin typeface="Microsoft JhengHei"/>
                <a:cs typeface="Microsoft JhengHei"/>
              </a:rPr>
              <a:t>执行适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400" spc="75" b="1">
                <a:solidFill>
                  <a:srgbClr val="073D86"/>
                </a:solidFill>
                <a:latin typeface="Microsoft JhengHei"/>
                <a:cs typeface="Microsoft JhengHei"/>
              </a:rPr>
              <a:t>于所有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2400" spc="75" b="1">
                <a:solidFill>
                  <a:srgbClr val="073D86"/>
                </a:solidFill>
                <a:latin typeface="Microsoft JhengHei"/>
                <a:cs typeface="Microsoft JhengHei"/>
              </a:rPr>
              <a:t>备的常</a:t>
            </a:r>
            <a:r>
              <a:rPr dirty="0" sz="2400" spc="11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400" spc="2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spc="80" b="1">
                <a:solidFill>
                  <a:srgbClr val="073D86"/>
                </a:solidFill>
                <a:latin typeface="Microsoft JhengHei"/>
                <a:cs typeface="Microsoft JhengHei"/>
              </a:rPr>
              <a:t>功能，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dirty="0" sz="2400" spc="75" b="1">
                <a:solidFill>
                  <a:srgbClr val="073D86"/>
                </a:solidFill>
                <a:latin typeface="Microsoft JhengHei"/>
                <a:cs typeface="Microsoft JhengHei"/>
              </a:rPr>
              <a:t>向用户</a:t>
            </a:r>
            <a:r>
              <a:rPr dirty="0" sz="2400" spc="65" b="1">
                <a:solidFill>
                  <a:srgbClr val="073D86"/>
                </a:solidFill>
                <a:latin typeface="Microsoft JhengHei"/>
                <a:cs typeface="Microsoft JhengHei"/>
              </a:rPr>
              <a:t>层</a:t>
            </a:r>
            <a:r>
              <a:rPr dirty="0" sz="2400" spc="75" b="1">
                <a:solidFill>
                  <a:srgbClr val="073D86"/>
                </a:solidFill>
                <a:latin typeface="Microsoft JhengHei"/>
                <a:cs typeface="Microsoft JhengHei"/>
              </a:rPr>
              <a:t>软件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提</a:t>
            </a:r>
            <a:endParaRPr sz="2400">
              <a:latin typeface="Microsoft JhengHei"/>
              <a:cs typeface="Microsoft JhengHei"/>
            </a:endParaRPr>
          </a:p>
          <a:p>
            <a:pPr marL="285115">
              <a:lnSpc>
                <a:spcPts val="2735"/>
              </a:lnSpc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供一个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一致的接口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对设备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驱动程序的统一接口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设备命名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设备保护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提供独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立于设</a:t>
            </a:r>
            <a:r>
              <a:rPr dirty="0" sz="24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的块大小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缓冲区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块设备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的存储分配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独占型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外围设备的分配和释放</a:t>
            </a:r>
            <a:endParaRPr sz="24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错误报告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817626"/>
            <a:ext cx="64262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I/O</a:t>
            </a:r>
            <a:r>
              <a:rPr dirty="0"/>
              <a:t>系</a:t>
            </a:r>
            <a:r>
              <a:rPr dirty="0" spc="15"/>
              <a:t>统</a:t>
            </a:r>
            <a:r>
              <a:rPr dirty="0"/>
              <a:t>各层软件及其</a:t>
            </a:r>
            <a:r>
              <a:rPr dirty="0" spc="-25"/>
              <a:t>功</a:t>
            </a:r>
            <a:r>
              <a:rPr dirty="0"/>
              <a:t>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733294"/>
            <a:ext cx="3265804" cy="2530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3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层</a:t>
            </a:r>
            <a:r>
              <a:rPr dirty="0" sz="32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软件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26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库例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程构</a:t>
            </a:r>
            <a:endParaRPr sz="26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1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b="1">
                <a:solidFill>
                  <a:srgbClr val="073D86"/>
                </a:solidFill>
                <a:latin typeface="Times New Roman"/>
                <a:cs typeface="Times New Roman"/>
              </a:rPr>
              <a:t>SPOOLing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endParaRPr sz="26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1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守护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2600" spc="-5" b="1">
                <a:solidFill>
                  <a:srgbClr val="073D86"/>
                </a:solidFill>
                <a:latin typeface="Times New Roman"/>
                <a:cs typeface="Times New Roman"/>
              </a:rPr>
              <a:t>(daemon)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017" y="878281"/>
            <a:ext cx="47415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indows</a:t>
            </a:r>
            <a:r>
              <a:rPr dirty="0" spc="10"/>
              <a:t>的</a:t>
            </a:r>
            <a:r>
              <a:rPr dirty="0">
                <a:latin typeface="Times New Roman"/>
                <a:cs typeface="Times New Roman"/>
              </a:rPr>
              <a:t>I/</a:t>
            </a:r>
            <a:r>
              <a:rPr dirty="0" spc="-10">
                <a:latin typeface="Times New Roman"/>
                <a:cs typeface="Times New Roman"/>
              </a:rPr>
              <a:t>O</a:t>
            </a:r>
            <a:r>
              <a:rPr dirty="0" spc="5"/>
              <a:t>管理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5417" y="2134361"/>
            <a:ext cx="2905125" cy="4318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573405">
              <a:lnSpc>
                <a:spcPct val="100000"/>
              </a:lnSpc>
              <a:spcBef>
                <a:spcPts val="320"/>
              </a:spcBef>
            </a:pPr>
            <a:r>
              <a:rPr dirty="0" sz="1800" spc="-5" b="1">
                <a:latin typeface="Times New Roman"/>
                <a:cs typeface="Times New Roman"/>
              </a:rPr>
              <a:t>I/O</a:t>
            </a:r>
            <a:r>
              <a:rPr dirty="0" sz="1800" spc="10" b="1">
                <a:latin typeface="Microsoft JhengHei"/>
                <a:cs typeface="Microsoft JhengHei"/>
              </a:rPr>
              <a:t>子系统</a:t>
            </a:r>
            <a:r>
              <a:rPr dirty="0" sz="1800" b="1">
                <a:latin typeface="Times New Roman"/>
                <a:cs typeface="Times New Roman"/>
              </a:rPr>
              <a:t>(Ntxxx)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5417" y="2998470"/>
            <a:ext cx="2905125" cy="4318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591820">
              <a:lnSpc>
                <a:spcPct val="100000"/>
              </a:lnSpc>
              <a:spcBef>
                <a:spcPts val="320"/>
              </a:spcBef>
            </a:pPr>
            <a:r>
              <a:rPr dirty="0" sz="1800" spc="-5" b="1">
                <a:latin typeface="Times New Roman"/>
                <a:cs typeface="Times New Roman"/>
              </a:rPr>
              <a:t>I/O</a:t>
            </a:r>
            <a:r>
              <a:rPr dirty="0" sz="1800" spc="10" b="1">
                <a:latin typeface="Microsoft JhengHei"/>
                <a:cs typeface="Microsoft JhengHei"/>
              </a:rPr>
              <a:t>管理器</a:t>
            </a:r>
            <a:r>
              <a:rPr dirty="0" sz="1800" b="1">
                <a:latin typeface="Times New Roman"/>
                <a:cs typeface="Times New Roman"/>
              </a:rPr>
              <a:t>(Ioxxx)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5417" y="3862578"/>
            <a:ext cx="2905125" cy="4318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416559">
              <a:lnSpc>
                <a:spcPct val="100000"/>
              </a:lnSpc>
              <a:spcBef>
                <a:spcPts val="32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核心态设备驱动程序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5417" y="4726685"/>
            <a:ext cx="2905125" cy="4318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556895">
              <a:lnSpc>
                <a:spcPct val="100000"/>
              </a:lnSpc>
              <a:spcBef>
                <a:spcPts val="320"/>
              </a:spcBef>
            </a:pPr>
            <a:r>
              <a:rPr dirty="0" sz="1800" spc="-5" b="1">
                <a:latin typeface="Times New Roman"/>
                <a:cs typeface="Times New Roman"/>
              </a:rPr>
              <a:t>HAL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I/O</a:t>
            </a:r>
            <a:r>
              <a:rPr dirty="0" sz="1800" spc="5" b="1">
                <a:latin typeface="Microsoft JhengHei"/>
                <a:cs typeface="Microsoft JhengHei"/>
              </a:rPr>
              <a:t>访问例程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0640" y="2565654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69">
                <a:moveTo>
                  <a:pt x="38100" y="318516"/>
                </a:moveTo>
                <a:lnTo>
                  <a:pt x="0" y="318516"/>
                </a:lnTo>
                <a:lnTo>
                  <a:pt x="57150" y="432816"/>
                </a:lnTo>
                <a:lnTo>
                  <a:pt x="104775" y="337566"/>
                </a:lnTo>
                <a:lnTo>
                  <a:pt x="38100" y="337566"/>
                </a:lnTo>
                <a:lnTo>
                  <a:pt x="38100" y="318516"/>
                </a:lnTo>
                <a:close/>
              </a:path>
              <a:path w="114300" h="433069">
                <a:moveTo>
                  <a:pt x="76200" y="0"/>
                </a:moveTo>
                <a:lnTo>
                  <a:pt x="38100" y="0"/>
                </a:lnTo>
                <a:lnTo>
                  <a:pt x="38100" y="337566"/>
                </a:lnTo>
                <a:lnTo>
                  <a:pt x="76200" y="337566"/>
                </a:lnTo>
                <a:lnTo>
                  <a:pt x="76200" y="0"/>
                </a:lnTo>
                <a:close/>
              </a:path>
              <a:path w="114300" h="433069">
                <a:moveTo>
                  <a:pt x="114300" y="318516"/>
                </a:moveTo>
                <a:lnTo>
                  <a:pt x="76200" y="318516"/>
                </a:lnTo>
                <a:lnTo>
                  <a:pt x="76200" y="337566"/>
                </a:lnTo>
                <a:lnTo>
                  <a:pt x="104775" y="337566"/>
                </a:lnTo>
                <a:lnTo>
                  <a:pt x="114300" y="31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20640" y="3429761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70">
                <a:moveTo>
                  <a:pt x="38100" y="318515"/>
                </a:moveTo>
                <a:lnTo>
                  <a:pt x="0" y="318515"/>
                </a:lnTo>
                <a:lnTo>
                  <a:pt x="57150" y="432815"/>
                </a:lnTo>
                <a:lnTo>
                  <a:pt x="104775" y="337565"/>
                </a:lnTo>
                <a:lnTo>
                  <a:pt x="38100" y="337565"/>
                </a:lnTo>
                <a:lnTo>
                  <a:pt x="38100" y="318515"/>
                </a:lnTo>
                <a:close/>
              </a:path>
              <a:path w="114300" h="433070">
                <a:moveTo>
                  <a:pt x="76200" y="0"/>
                </a:moveTo>
                <a:lnTo>
                  <a:pt x="38100" y="0"/>
                </a:lnTo>
                <a:lnTo>
                  <a:pt x="38100" y="337565"/>
                </a:lnTo>
                <a:lnTo>
                  <a:pt x="76200" y="337565"/>
                </a:lnTo>
                <a:lnTo>
                  <a:pt x="76200" y="0"/>
                </a:lnTo>
                <a:close/>
              </a:path>
              <a:path w="114300" h="433070">
                <a:moveTo>
                  <a:pt x="114300" y="318515"/>
                </a:moveTo>
                <a:lnTo>
                  <a:pt x="76200" y="318515"/>
                </a:lnTo>
                <a:lnTo>
                  <a:pt x="76200" y="337565"/>
                </a:lnTo>
                <a:lnTo>
                  <a:pt x="104775" y="337565"/>
                </a:lnTo>
                <a:lnTo>
                  <a:pt x="114300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20640" y="4293870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70">
                <a:moveTo>
                  <a:pt x="38100" y="318515"/>
                </a:moveTo>
                <a:lnTo>
                  <a:pt x="0" y="318515"/>
                </a:lnTo>
                <a:lnTo>
                  <a:pt x="57150" y="432815"/>
                </a:lnTo>
                <a:lnTo>
                  <a:pt x="104775" y="337565"/>
                </a:lnTo>
                <a:lnTo>
                  <a:pt x="38100" y="337565"/>
                </a:lnTo>
                <a:lnTo>
                  <a:pt x="38100" y="318515"/>
                </a:lnTo>
                <a:close/>
              </a:path>
              <a:path w="114300" h="433070">
                <a:moveTo>
                  <a:pt x="76200" y="0"/>
                </a:moveTo>
                <a:lnTo>
                  <a:pt x="38100" y="0"/>
                </a:lnTo>
                <a:lnTo>
                  <a:pt x="38100" y="337565"/>
                </a:lnTo>
                <a:lnTo>
                  <a:pt x="76200" y="337565"/>
                </a:lnTo>
                <a:lnTo>
                  <a:pt x="76200" y="0"/>
                </a:lnTo>
                <a:close/>
              </a:path>
              <a:path w="114300" h="433070">
                <a:moveTo>
                  <a:pt x="114300" y="318515"/>
                </a:moveTo>
                <a:lnTo>
                  <a:pt x="76200" y="318515"/>
                </a:lnTo>
                <a:lnTo>
                  <a:pt x="76200" y="337565"/>
                </a:lnTo>
                <a:lnTo>
                  <a:pt x="104775" y="337565"/>
                </a:lnTo>
                <a:lnTo>
                  <a:pt x="114300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20640" y="5157978"/>
            <a:ext cx="114300" cy="433070"/>
          </a:xfrm>
          <a:custGeom>
            <a:avLst/>
            <a:gdLst/>
            <a:ahLst/>
            <a:cxnLst/>
            <a:rect l="l" t="t" r="r" b="b"/>
            <a:pathLst>
              <a:path w="114300" h="433070">
                <a:moveTo>
                  <a:pt x="38100" y="318516"/>
                </a:moveTo>
                <a:lnTo>
                  <a:pt x="0" y="318516"/>
                </a:lnTo>
                <a:lnTo>
                  <a:pt x="57150" y="432816"/>
                </a:lnTo>
                <a:lnTo>
                  <a:pt x="104775" y="337566"/>
                </a:lnTo>
                <a:lnTo>
                  <a:pt x="38100" y="337566"/>
                </a:lnTo>
                <a:lnTo>
                  <a:pt x="38100" y="318516"/>
                </a:lnTo>
                <a:close/>
              </a:path>
              <a:path w="114300" h="433070">
                <a:moveTo>
                  <a:pt x="76200" y="0"/>
                </a:moveTo>
                <a:lnTo>
                  <a:pt x="38100" y="0"/>
                </a:lnTo>
                <a:lnTo>
                  <a:pt x="38100" y="337566"/>
                </a:lnTo>
                <a:lnTo>
                  <a:pt x="76200" y="337566"/>
                </a:lnTo>
                <a:lnTo>
                  <a:pt x="76200" y="0"/>
                </a:lnTo>
                <a:close/>
              </a:path>
              <a:path w="114300" h="433070">
                <a:moveTo>
                  <a:pt x="114300" y="318516"/>
                </a:moveTo>
                <a:lnTo>
                  <a:pt x="76200" y="318516"/>
                </a:lnTo>
                <a:lnTo>
                  <a:pt x="76200" y="337566"/>
                </a:lnTo>
                <a:lnTo>
                  <a:pt x="104775" y="337566"/>
                </a:lnTo>
                <a:lnTo>
                  <a:pt x="114300" y="31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25417" y="5590794"/>
            <a:ext cx="2905125" cy="4318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596265">
              <a:lnSpc>
                <a:spcPct val="100000"/>
              </a:lnSpc>
              <a:spcBef>
                <a:spcPts val="320"/>
              </a:spcBef>
            </a:pPr>
            <a:r>
              <a:rPr dirty="0" sz="1800" spc="-5" b="1">
                <a:latin typeface="Times New Roman"/>
                <a:cs typeface="Times New Roman"/>
              </a:rPr>
              <a:t>I/O</a:t>
            </a:r>
            <a:r>
              <a:rPr dirty="0" sz="1800" spc="10" b="1">
                <a:latin typeface="Microsoft JhengHei"/>
                <a:cs typeface="Microsoft JhengHei"/>
              </a:rPr>
              <a:t>端口和寄存器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1254" y="3429761"/>
            <a:ext cx="830580" cy="129730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algn="just" marL="184785" marR="178435">
              <a:lnSpc>
                <a:spcPct val="98500"/>
              </a:lnSpc>
              <a:spcBef>
                <a:spcPts val="45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驱动 程序 支持 例程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81833" y="4018788"/>
            <a:ext cx="1243965" cy="114300"/>
          </a:xfrm>
          <a:custGeom>
            <a:avLst/>
            <a:gdLst/>
            <a:ahLst/>
            <a:cxnLst/>
            <a:rect l="l" t="t" r="r" b="b"/>
            <a:pathLst>
              <a:path w="124396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243964" h="114300">
                <a:moveTo>
                  <a:pt x="1129283" y="0"/>
                </a:moveTo>
                <a:lnTo>
                  <a:pt x="1129283" y="114300"/>
                </a:lnTo>
                <a:lnTo>
                  <a:pt x="1205483" y="76200"/>
                </a:lnTo>
                <a:lnTo>
                  <a:pt x="1148333" y="76200"/>
                </a:lnTo>
                <a:lnTo>
                  <a:pt x="1148333" y="38100"/>
                </a:lnTo>
                <a:lnTo>
                  <a:pt x="1205483" y="38100"/>
                </a:lnTo>
                <a:lnTo>
                  <a:pt x="1129283" y="0"/>
                </a:lnTo>
                <a:close/>
              </a:path>
              <a:path w="124396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243964" h="114300">
                <a:moveTo>
                  <a:pt x="112928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129283" y="76200"/>
                </a:lnTo>
                <a:lnTo>
                  <a:pt x="1129283" y="38100"/>
                </a:lnTo>
                <a:close/>
              </a:path>
              <a:path w="1243964" h="114300">
                <a:moveTo>
                  <a:pt x="1205483" y="38100"/>
                </a:moveTo>
                <a:lnTo>
                  <a:pt x="1148333" y="38100"/>
                </a:lnTo>
                <a:lnTo>
                  <a:pt x="1148333" y="76200"/>
                </a:lnTo>
                <a:lnTo>
                  <a:pt x="1205483" y="76200"/>
                </a:lnTo>
                <a:lnTo>
                  <a:pt x="1243583" y="57150"/>
                </a:lnTo>
                <a:lnTo>
                  <a:pt x="12054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01036" y="871474"/>
            <a:ext cx="47421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indo</a:t>
            </a:r>
            <a:r>
              <a:rPr dirty="0" spc="5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dirty="0" spc="10"/>
              <a:t>的</a:t>
            </a:r>
            <a:r>
              <a:rPr dirty="0">
                <a:latin typeface="Times New Roman"/>
                <a:cs typeface="Times New Roman"/>
              </a:rPr>
              <a:t>I/</a:t>
            </a: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/>
              <a:t>管理</a:t>
            </a:r>
          </a:p>
        </p:txBody>
      </p:sp>
      <p:sp>
        <p:nvSpPr>
          <p:cNvPr id="9" name="object 9"/>
          <p:cNvSpPr/>
          <p:nvPr/>
        </p:nvSpPr>
        <p:spPr>
          <a:xfrm>
            <a:off x="2196083" y="2276855"/>
            <a:ext cx="5111496" cy="405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113" y="844753"/>
            <a:ext cx="55098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>
                <a:latin typeface="Times New Roman"/>
                <a:cs typeface="Times New Roman"/>
              </a:rPr>
              <a:t>Windows</a:t>
            </a:r>
            <a:r>
              <a:rPr dirty="0" sz="4800" spc="5"/>
              <a:t>的设备管理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797761"/>
            <a:ext cx="21316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设备驱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动程序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2350770"/>
            <a:ext cx="6847840" cy="39941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20"/>
              </a:lnSpc>
            </a:pPr>
            <a:r>
              <a:rPr dirty="0" sz="1800" spc="-10" b="1">
                <a:latin typeface="Times New Roman"/>
                <a:cs typeface="Times New Roman"/>
              </a:rPr>
              <a:t>Windows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I/O</a:t>
            </a:r>
            <a:r>
              <a:rPr dirty="0" sz="1800" spc="10" b="1">
                <a:latin typeface="Microsoft JhengHei"/>
                <a:cs typeface="Microsoft JhengHei"/>
              </a:rPr>
              <a:t>系统接口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9877" y="3135629"/>
            <a:ext cx="1440180" cy="3860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421005">
              <a:lnSpc>
                <a:spcPct val="100000"/>
              </a:lnSpc>
              <a:spcBef>
                <a:spcPts val="305"/>
              </a:spcBef>
            </a:pPr>
            <a:r>
              <a:rPr dirty="0" sz="1800" spc="-5" b="1">
                <a:latin typeface="Times New Roman"/>
                <a:cs typeface="Times New Roman"/>
              </a:rPr>
              <a:t>CDFS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2457" y="3135629"/>
            <a:ext cx="1442085" cy="3860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800" spc="-90" b="1">
                <a:latin typeface="Times New Roman"/>
                <a:cs typeface="Times New Roman"/>
              </a:rPr>
              <a:t>FAT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2614" y="3135629"/>
            <a:ext cx="1440180" cy="3860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427355">
              <a:lnSpc>
                <a:spcPct val="100000"/>
              </a:lnSpc>
              <a:spcBef>
                <a:spcPts val="305"/>
              </a:spcBef>
            </a:pPr>
            <a:r>
              <a:rPr dirty="0" sz="1800" spc="-5" b="1">
                <a:latin typeface="Times New Roman"/>
                <a:cs typeface="Times New Roman"/>
              </a:rPr>
              <a:t>NTFS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6830" y="4164329"/>
            <a:ext cx="1443355" cy="64325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800" spc="-5" b="1">
                <a:latin typeface="Times New Roman"/>
                <a:cs typeface="Times New Roman"/>
              </a:rPr>
              <a:t>CDROM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类驱动程序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1245" y="4164329"/>
            <a:ext cx="1440180" cy="64325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其他</a:t>
            </a:r>
            <a:endParaRPr sz="18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类驱动程序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2614" y="3908297"/>
            <a:ext cx="1440180" cy="64198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290"/>
              </a:spcBef>
            </a:pPr>
            <a:r>
              <a:rPr dirty="0" sz="1800" spc="-5" b="1">
                <a:latin typeface="Times New Roman"/>
                <a:cs typeface="Times New Roman"/>
              </a:rPr>
              <a:t>FTDISK</a:t>
            </a:r>
            <a:endParaRPr sz="180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  <a:spcBef>
                <a:spcPts val="3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驱动程序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2457" y="4164329"/>
            <a:ext cx="1442085" cy="64325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2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磁盘</a:t>
            </a:r>
            <a:endParaRPr sz="18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类驱动程序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73579" y="2750057"/>
            <a:ext cx="114300" cy="386080"/>
          </a:xfrm>
          <a:custGeom>
            <a:avLst/>
            <a:gdLst/>
            <a:ahLst/>
            <a:cxnLst/>
            <a:rect l="l" t="t" r="r" b="b"/>
            <a:pathLst>
              <a:path w="114300" h="386080">
                <a:moveTo>
                  <a:pt x="38100" y="271271"/>
                </a:moveTo>
                <a:lnTo>
                  <a:pt x="0" y="271271"/>
                </a:lnTo>
                <a:lnTo>
                  <a:pt x="57150" y="385571"/>
                </a:lnTo>
                <a:lnTo>
                  <a:pt x="104775" y="290321"/>
                </a:lnTo>
                <a:lnTo>
                  <a:pt x="38100" y="290321"/>
                </a:lnTo>
                <a:lnTo>
                  <a:pt x="38100" y="271271"/>
                </a:lnTo>
                <a:close/>
              </a:path>
              <a:path w="114300" h="386080">
                <a:moveTo>
                  <a:pt x="76200" y="0"/>
                </a:moveTo>
                <a:lnTo>
                  <a:pt x="38100" y="0"/>
                </a:lnTo>
                <a:lnTo>
                  <a:pt x="38100" y="290321"/>
                </a:lnTo>
                <a:lnTo>
                  <a:pt x="76200" y="290321"/>
                </a:lnTo>
                <a:lnTo>
                  <a:pt x="76200" y="0"/>
                </a:lnTo>
                <a:close/>
              </a:path>
              <a:path w="114300" h="386080">
                <a:moveTo>
                  <a:pt x="114300" y="271271"/>
                </a:moveTo>
                <a:lnTo>
                  <a:pt x="76200" y="271271"/>
                </a:lnTo>
                <a:lnTo>
                  <a:pt x="76200" y="290321"/>
                </a:lnTo>
                <a:lnTo>
                  <a:pt x="104775" y="290321"/>
                </a:lnTo>
                <a:lnTo>
                  <a:pt x="114300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76315" y="2750057"/>
            <a:ext cx="114300" cy="386080"/>
          </a:xfrm>
          <a:custGeom>
            <a:avLst/>
            <a:gdLst/>
            <a:ahLst/>
            <a:cxnLst/>
            <a:rect l="l" t="t" r="r" b="b"/>
            <a:pathLst>
              <a:path w="114300" h="386080">
                <a:moveTo>
                  <a:pt x="38100" y="271271"/>
                </a:moveTo>
                <a:lnTo>
                  <a:pt x="0" y="271271"/>
                </a:lnTo>
                <a:lnTo>
                  <a:pt x="57150" y="385571"/>
                </a:lnTo>
                <a:lnTo>
                  <a:pt x="104775" y="290321"/>
                </a:lnTo>
                <a:lnTo>
                  <a:pt x="38100" y="290321"/>
                </a:lnTo>
                <a:lnTo>
                  <a:pt x="38100" y="271271"/>
                </a:lnTo>
                <a:close/>
              </a:path>
              <a:path w="114300" h="386080">
                <a:moveTo>
                  <a:pt x="76200" y="0"/>
                </a:moveTo>
                <a:lnTo>
                  <a:pt x="38100" y="0"/>
                </a:lnTo>
                <a:lnTo>
                  <a:pt x="38100" y="290321"/>
                </a:lnTo>
                <a:lnTo>
                  <a:pt x="76200" y="290321"/>
                </a:lnTo>
                <a:lnTo>
                  <a:pt x="76200" y="0"/>
                </a:lnTo>
                <a:close/>
              </a:path>
              <a:path w="114300" h="386080">
                <a:moveTo>
                  <a:pt x="114300" y="271271"/>
                </a:moveTo>
                <a:lnTo>
                  <a:pt x="76200" y="271271"/>
                </a:lnTo>
                <a:lnTo>
                  <a:pt x="76200" y="290321"/>
                </a:lnTo>
                <a:lnTo>
                  <a:pt x="104775" y="290321"/>
                </a:lnTo>
                <a:lnTo>
                  <a:pt x="114300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76159" y="2750057"/>
            <a:ext cx="114300" cy="386080"/>
          </a:xfrm>
          <a:custGeom>
            <a:avLst/>
            <a:gdLst/>
            <a:ahLst/>
            <a:cxnLst/>
            <a:rect l="l" t="t" r="r" b="b"/>
            <a:pathLst>
              <a:path w="114300" h="386080">
                <a:moveTo>
                  <a:pt x="38100" y="271271"/>
                </a:moveTo>
                <a:lnTo>
                  <a:pt x="0" y="271271"/>
                </a:lnTo>
                <a:lnTo>
                  <a:pt x="57150" y="385571"/>
                </a:lnTo>
                <a:lnTo>
                  <a:pt x="104775" y="290321"/>
                </a:lnTo>
                <a:lnTo>
                  <a:pt x="38100" y="290321"/>
                </a:lnTo>
                <a:lnTo>
                  <a:pt x="38100" y="271271"/>
                </a:lnTo>
                <a:close/>
              </a:path>
              <a:path w="114300" h="386080">
                <a:moveTo>
                  <a:pt x="76200" y="0"/>
                </a:moveTo>
                <a:lnTo>
                  <a:pt x="38100" y="0"/>
                </a:lnTo>
                <a:lnTo>
                  <a:pt x="38100" y="290321"/>
                </a:lnTo>
                <a:lnTo>
                  <a:pt x="76200" y="290321"/>
                </a:lnTo>
                <a:lnTo>
                  <a:pt x="76200" y="0"/>
                </a:lnTo>
                <a:close/>
              </a:path>
              <a:path w="114300" h="386080">
                <a:moveTo>
                  <a:pt x="114300" y="271271"/>
                </a:moveTo>
                <a:lnTo>
                  <a:pt x="76200" y="271271"/>
                </a:lnTo>
                <a:lnTo>
                  <a:pt x="76200" y="290321"/>
                </a:lnTo>
                <a:lnTo>
                  <a:pt x="104775" y="290321"/>
                </a:lnTo>
                <a:lnTo>
                  <a:pt x="114300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73579" y="3521202"/>
            <a:ext cx="114300" cy="643255"/>
          </a:xfrm>
          <a:custGeom>
            <a:avLst/>
            <a:gdLst/>
            <a:ahLst/>
            <a:cxnLst/>
            <a:rect l="l" t="t" r="r" b="b"/>
            <a:pathLst>
              <a:path w="114300" h="643254">
                <a:moveTo>
                  <a:pt x="38100" y="528828"/>
                </a:moveTo>
                <a:lnTo>
                  <a:pt x="0" y="528828"/>
                </a:lnTo>
                <a:lnTo>
                  <a:pt x="57150" y="643128"/>
                </a:lnTo>
                <a:lnTo>
                  <a:pt x="104775" y="547878"/>
                </a:lnTo>
                <a:lnTo>
                  <a:pt x="38100" y="547878"/>
                </a:lnTo>
                <a:lnTo>
                  <a:pt x="38100" y="528828"/>
                </a:lnTo>
                <a:close/>
              </a:path>
              <a:path w="114300" h="643254">
                <a:moveTo>
                  <a:pt x="76200" y="0"/>
                </a:moveTo>
                <a:lnTo>
                  <a:pt x="38100" y="0"/>
                </a:lnTo>
                <a:lnTo>
                  <a:pt x="38100" y="547878"/>
                </a:lnTo>
                <a:lnTo>
                  <a:pt x="76200" y="547878"/>
                </a:lnTo>
                <a:lnTo>
                  <a:pt x="76200" y="0"/>
                </a:lnTo>
                <a:close/>
              </a:path>
              <a:path w="114300" h="643254">
                <a:moveTo>
                  <a:pt x="114300" y="528828"/>
                </a:moveTo>
                <a:lnTo>
                  <a:pt x="76200" y="528828"/>
                </a:lnTo>
                <a:lnTo>
                  <a:pt x="76200" y="547878"/>
                </a:lnTo>
                <a:lnTo>
                  <a:pt x="104775" y="547878"/>
                </a:lnTo>
                <a:lnTo>
                  <a:pt x="114300" y="528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74947" y="2750057"/>
            <a:ext cx="114300" cy="1414780"/>
          </a:xfrm>
          <a:custGeom>
            <a:avLst/>
            <a:gdLst/>
            <a:ahLst/>
            <a:cxnLst/>
            <a:rect l="l" t="t" r="r" b="b"/>
            <a:pathLst>
              <a:path w="114300" h="1414779">
                <a:moveTo>
                  <a:pt x="38100" y="1299971"/>
                </a:moveTo>
                <a:lnTo>
                  <a:pt x="0" y="1299971"/>
                </a:lnTo>
                <a:lnTo>
                  <a:pt x="57150" y="1414271"/>
                </a:lnTo>
                <a:lnTo>
                  <a:pt x="104775" y="1319021"/>
                </a:lnTo>
                <a:lnTo>
                  <a:pt x="38100" y="1319021"/>
                </a:lnTo>
                <a:lnTo>
                  <a:pt x="38100" y="1299971"/>
                </a:lnTo>
                <a:close/>
              </a:path>
              <a:path w="114300" h="1414779">
                <a:moveTo>
                  <a:pt x="76200" y="0"/>
                </a:moveTo>
                <a:lnTo>
                  <a:pt x="38100" y="0"/>
                </a:lnTo>
                <a:lnTo>
                  <a:pt x="38100" y="1319021"/>
                </a:lnTo>
                <a:lnTo>
                  <a:pt x="76200" y="1319021"/>
                </a:lnTo>
                <a:lnTo>
                  <a:pt x="76200" y="0"/>
                </a:lnTo>
                <a:close/>
              </a:path>
              <a:path w="114300" h="1414779">
                <a:moveTo>
                  <a:pt x="114300" y="1299971"/>
                </a:moveTo>
                <a:lnTo>
                  <a:pt x="76200" y="1299971"/>
                </a:lnTo>
                <a:lnTo>
                  <a:pt x="76200" y="1319021"/>
                </a:lnTo>
                <a:lnTo>
                  <a:pt x="104775" y="1319021"/>
                </a:lnTo>
                <a:lnTo>
                  <a:pt x="114300" y="1299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33309" y="3521202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33465" y="3650741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179984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76315" y="3521202"/>
            <a:ext cx="114300" cy="387350"/>
          </a:xfrm>
          <a:custGeom>
            <a:avLst/>
            <a:gdLst/>
            <a:ahLst/>
            <a:cxnLst/>
            <a:rect l="l" t="t" r="r" b="b"/>
            <a:pathLst>
              <a:path w="114300" h="387350">
                <a:moveTo>
                  <a:pt x="38100" y="272796"/>
                </a:moveTo>
                <a:lnTo>
                  <a:pt x="0" y="272796"/>
                </a:lnTo>
                <a:lnTo>
                  <a:pt x="57150" y="387096"/>
                </a:lnTo>
                <a:lnTo>
                  <a:pt x="104775" y="291846"/>
                </a:lnTo>
                <a:lnTo>
                  <a:pt x="38100" y="291846"/>
                </a:lnTo>
                <a:lnTo>
                  <a:pt x="38100" y="272796"/>
                </a:lnTo>
                <a:close/>
              </a:path>
              <a:path w="114300" h="387350">
                <a:moveTo>
                  <a:pt x="76200" y="0"/>
                </a:moveTo>
                <a:lnTo>
                  <a:pt x="38100" y="0"/>
                </a:lnTo>
                <a:lnTo>
                  <a:pt x="38100" y="291846"/>
                </a:lnTo>
                <a:lnTo>
                  <a:pt x="76200" y="291846"/>
                </a:lnTo>
                <a:lnTo>
                  <a:pt x="76200" y="0"/>
                </a:lnTo>
                <a:close/>
              </a:path>
              <a:path w="114300" h="387350">
                <a:moveTo>
                  <a:pt x="114300" y="272796"/>
                </a:moveTo>
                <a:lnTo>
                  <a:pt x="76200" y="272796"/>
                </a:lnTo>
                <a:lnTo>
                  <a:pt x="76200" y="291846"/>
                </a:lnTo>
                <a:lnTo>
                  <a:pt x="104775" y="291846"/>
                </a:lnTo>
                <a:lnTo>
                  <a:pt x="114300" y="272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33465" y="4549902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33465" y="4679441"/>
            <a:ext cx="899160" cy="0"/>
          </a:xfrm>
          <a:custGeom>
            <a:avLst/>
            <a:gdLst/>
            <a:ahLst/>
            <a:cxnLst/>
            <a:rect l="l" t="t" r="r" b="b"/>
            <a:pathLst>
              <a:path w="899159" h="0">
                <a:moveTo>
                  <a:pt x="0" y="0"/>
                </a:moveTo>
                <a:lnTo>
                  <a:pt x="89916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32626" y="3778758"/>
            <a:ext cx="0" cy="901065"/>
          </a:xfrm>
          <a:custGeom>
            <a:avLst/>
            <a:gdLst/>
            <a:ahLst/>
            <a:cxnLst/>
            <a:rect l="l" t="t" r="r" b="b"/>
            <a:pathLst>
              <a:path w="0" h="901064">
                <a:moveTo>
                  <a:pt x="0" y="90068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32626" y="3778758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5" h="0">
                <a:moveTo>
                  <a:pt x="0" y="0"/>
                </a:moveTo>
                <a:lnTo>
                  <a:pt x="9006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76159" y="3778758"/>
            <a:ext cx="114300" cy="386080"/>
          </a:xfrm>
          <a:custGeom>
            <a:avLst/>
            <a:gdLst/>
            <a:ahLst/>
            <a:cxnLst/>
            <a:rect l="l" t="t" r="r" b="b"/>
            <a:pathLst>
              <a:path w="114300" h="386079">
                <a:moveTo>
                  <a:pt x="38100" y="271272"/>
                </a:moveTo>
                <a:lnTo>
                  <a:pt x="0" y="271272"/>
                </a:lnTo>
                <a:lnTo>
                  <a:pt x="57150" y="385572"/>
                </a:lnTo>
                <a:lnTo>
                  <a:pt x="104775" y="290322"/>
                </a:lnTo>
                <a:lnTo>
                  <a:pt x="38100" y="290322"/>
                </a:lnTo>
                <a:lnTo>
                  <a:pt x="38100" y="271272"/>
                </a:lnTo>
                <a:close/>
              </a:path>
              <a:path w="114300" h="386079">
                <a:moveTo>
                  <a:pt x="76200" y="0"/>
                </a:moveTo>
                <a:lnTo>
                  <a:pt x="38100" y="0"/>
                </a:lnTo>
                <a:lnTo>
                  <a:pt x="38100" y="290322"/>
                </a:lnTo>
                <a:lnTo>
                  <a:pt x="76200" y="290322"/>
                </a:lnTo>
                <a:lnTo>
                  <a:pt x="76200" y="0"/>
                </a:lnTo>
                <a:close/>
              </a:path>
              <a:path w="114300" h="386079">
                <a:moveTo>
                  <a:pt x="114300" y="271272"/>
                </a:moveTo>
                <a:lnTo>
                  <a:pt x="76200" y="271272"/>
                </a:lnTo>
                <a:lnTo>
                  <a:pt x="76200" y="290322"/>
                </a:lnTo>
                <a:lnTo>
                  <a:pt x="104775" y="290322"/>
                </a:lnTo>
                <a:lnTo>
                  <a:pt x="114300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30729" y="4807458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32097" y="4807458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33309" y="4807458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30729" y="4936997"/>
            <a:ext cx="5402580" cy="0"/>
          </a:xfrm>
          <a:custGeom>
            <a:avLst/>
            <a:gdLst/>
            <a:ahLst/>
            <a:cxnLst/>
            <a:rect l="l" t="t" r="r" b="b"/>
            <a:pathLst>
              <a:path w="5402580" h="0">
                <a:moveTo>
                  <a:pt x="0" y="0"/>
                </a:moveTo>
                <a:lnTo>
                  <a:pt x="54025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74108" y="4936997"/>
            <a:ext cx="114300" cy="386080"/>
          </a:xfrm>
          <a:custGeom>
            <a:avLst/>
            <a:gdLst/>
            <a:ahLst/>
            <a:cxnLst/>
            <a:rect l="l" t="t" r="r" b="b"/>
            <a:pathLst>
              <a:path w="114300" h="386079">
                <a:moveTo>
                  <a:pt x="38100" y="271271"/>
                </a:moveTo>
                <a:lnTo>
                  <a:pt x="0" y="271271"/>
                </a:lnTo>
                <a:lnTo>
                  <a:pt x="57150" y="385571"/>
                </a:lnTo>
                <a:lnTo>
                  <a:pt x="104775" y="290321"/>
                </a:lnTo>
                <a:lnTo>
                  <a:pt x="38100" y="290321"/>
                </a:lnTo>
                <a:lnTo>
                  <a:pt x="38100" y="271271"/>
                </a:lnTo>
                <a:close/>
              </a:path>
              <a:path w="114300" h="386079">
                <a:moveTo>
                  <a:pt x="76200" y="0"/>
                </a:moveTo>
                <a:lnTo>
                  <a:pt x="38100" y="0"/>
                </a:lnTo>
                <a:lnTo>
                  <a:pt x="38100" y="290321"/>
                </a:lnTo>
                <a:lnTo>
                  <a:pt x="76200" y="290321"/>
                </a:lnTo>
                <a:lnTo>
                  <a:pt x="76200" y="0"/>
                </a:lnTo>
                <a:close/>
              </a:path>
              <a:path w="114300" h="386079">
                <a:moveTo>
                  <a:pt x="114300" y="271271"/>
                </a:moveTo>
                <a:lnTo>
                  <a:pt x="76200" y="271271"/>
                </a:lnTo>
                <a:lnTo>
                  <a:pt x="76200" y="290321"/>
                </a:lnTo>
                <a:lnTo>
                  <a:pt x="104775" y="290321"/>
                </a:lnTo>
                <a:lnTo>
                  <a:pt x="114300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011929" y="5322570"/>
            <a:ext cx="1443355" cy="64325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261620" marR="253365" indent="230504">
              <a:lnSpc>
                <a:spcPct val="100000"/>
              </a:lnSpc>
              <a:spcBef>
                <a:spcPts val="32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端口 驱动程序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29578" y="5322570"/>
            <a:ext cx="1445260" cy="64325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262890" marR="253365" indent="114300">
              <a:lnSpc>
                <a:spcPct val="100000"/>
              </a:lnSpc>
              <a:spcBef>
                <a:spcPts val="32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小端口 驱动程序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31258" y="5965697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31258" y="6093714"/>
            <a:ext cx="1262380" cy="0"/>
          </a:xfrm>
          <a:custGeom>
            <a:avLst/>
            <a:gdLst/>
            <a:ahLst/>
            <a:cxnLst/>
            <a:rect l="l" t="t" r="r" b="b"/>
            <a:pathLst>
              <a:path w="1262379" h="0">
                <a:moveTo>
                  <a:pt x="0" y="0"/>
                </a:moveTo>
                <a:lnTo>
                  <a:pt x="126187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93129" y="5065014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102870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93129" y="5065014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 h="0">
                <a:moveTo>
                  <a:pt x="0" y="0"/>
                </a:moveTo>
                <a:lnTo>
                  <a:pt x="1260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96328" y="5065014"/>
            <a:ext cx="114300" cy="257810"/>
          </a:xfrm>
          <a:custGeom>
            <a:avLst/>
            <a:gdLst/>
            <a:ahLst/>
            <a:cxnLst/>
            <a:rect l="l" t="t" r="r" b="b"/>
            <a:pathLst>
              <a:path w="114300" h="257810">
                <a:moveTo>
                  <a:pt x="38100" y="143256"/>
                </a:moveTo>
                <a:lnTo>
                  <a:pt x="0" y="143256"/>
                </a:lnTo>
                <a:lnTo>
                  <a:pt x="57150" y="257556"/>
                </a:lnTo>
                <a:lnTo>
                  <a:pt x="104775" y="162306"/>
                </a:lnTo>
                <a:lnTo>
                  <a:pt x="38100" y="162306"/>
                </a:lnTo>
                <a:lnTo>
                  <a:pt x="38100" y="143256"/>
                </a:lnTo>
                <a:close/>
              </a:path>
              <a:path w="114300" h="257810">
                <a:moveTo>
                  <a:pt x="76200" y="0"/>
                </a:moveTo>
                <a:lnTo>
                  <a:pt x="38100" y="0"/>
                </a:lnTo>
                <a:lnTo>
                  <a:pt x="38100" y="162306"/>
                </a:lnTo>
                <a:lnTo>
                  <a:pt x="76200" y="162306"/>
                </a:lnTo>
                <a:lnTo>
                  <a:pt x="76200" y="0"/>
                </a:lnTo>
                <a:close/>
              </a:path>
              <a:path w="114300" h="257810">
                <a:moveTo>
                  <a:pt x="114300" y="143256"/>
                </a:moveTo>
                <a:lnTo>
                  <a:pt x="76200" y="143256"/>
                </a:lnTo>
                <a:lnTo>
                  <a:pt x="76200" y="162306"/>
                </a:lnTo>
                <a:lnTo>
                  <a:pt x="104775" y="162306"/>
                </a:lnTo>
                <a:lnTo>
                  <a:pt x="114300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404" y="909574"/>
            <a:ext cx="61690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imes New Roman"/>
                <a:cs typeface="Times New Roman"/>
              </a:rPr>
              <a:t>Windows</a:t>
            </a:r>
            <a:r>
              <a:rPr dirty="0"/>
              <a:t>设备管理的扩展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852625"/>
            <a:ext cx="24384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即插即用结构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52671" y="2496311"/>
          <a:ext cx="4796790" cy="29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275"/>
                <a:gridCol w="1185545"/>
                <a:gridCol w="1184275"/>
                <a:gridCol w="1185545"/>
              </a:tblGrid>
              <a:tr h="254508">
                <a:tc>
                  <a:txBody>
                    <a:bodyPr/>
                    <a:lstStyle/>
                    <a:p>
                      <a:pPr marL="178435">
                        <a:lnSpc>
                          <a:spcPts val="1530"/>
                        </a:lnSpc>
                      </a:pPr>
                      <a:r>
                        <a:rPr dirty="0" sz="1300" spc="5" b="1">
                          <a:latin typeface="Microsoft JhengHei"/>
                          <a:cs typeface="Microsoft JhengHei"/>
                        </a:rPr>
                        <a:t>类</a:t>
                      </a:r>
                      <a:r>
                        <a:rPr dirty="0" sz="1300" spc="-5" b="1">
                          <a:latin typeface="Microsoft JhengHei"/>
                          <a:cs typeface="Microsoft JhengHei"/>
                        </a:rPr>
                        <a:t>安装</a:t>
                      </a:r>
                      <a:r>
                        <a:rPr dirty="0" sz="1300" spc="5" b="1">
                          <a:latin typeface="Microsoft JhengHei"/>
                          <a:cs typeface="Microsoft JhengHei"/>
                        </a:rPr>
                        <a:t>程</a:t>
                      </a:r>
                      <a:r>
                        <a:rPr dirty="0" sz="1300" spc="-5" b="1">
                          <a:latin typeface="Microsoft JhengHei"/>
                          <a:cs typeface="Microsoft JhengHei"/>
                        </a:rPr>
                        <a:t>序</a:t>
                      </a:r>
                      <a:endParaRPr sz="13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530"/>
                        </a:lnSpc>
                      </a:pPr>
                      <a:r>
                        <a:rPr dirty="0" sz="1300" spc="5" b="1">
                          <a:latin typeface="Microsoft JhengHei"/>
                          <a:cs typeface="Microsoft JhengHei"/>
                        </a:rPr>
                        <a:t>控</a:t>
                      </a:r>
                      <a:r>
                        <a:rPr dirty="0" sz="1300" spc="-5" b="1">
                          <a:latin typeface="Microsoft JhengHei"/>
                          <a:cs typeface="Microsoft JhengHei"/>
                        </a:rPr>
                        <a:t>制面</a:t>
                      </a:r>
                      <a:r>
                        <a:rPr dirty="0" sz="1300" spc="5" b="1">
                          <a:latin typeface="Microsoft JhengHei"/>
                          <a:cs typeface="Microsoft JhengHei"/>
                        </a:rPr>
                        <a:t>板</a:t>
                      </a:r>
                      <a:r>
                        <a:rPr dirty="0" sz="1300" spc="-5" b="1">
                          <a:latin typeface="Microsoft JhengHei"/>
                          <a:cs typeface="Microsoft JhengHei"/>
                        </a:rPr>
                        <a:t>程序</a:t>
                      </a:r>
                      <a:endParaRPr sz="13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530"/>
                        </a:lnSpc>
                      </a:pPr>
                      <a:r>
                        <a:rPr dirty="0" sz="1300" spc="5" b="1">
                          <a:latin typeface="Microsoft JhengHei"/>
                          <a:cs typeface="Microsoft JhengHei"/>
                        </a:rPr>
                        <a:t>假</a:t>
                      </a:r>
                      <a:r>
                        <a:rPr dirty="0" sz="1300" spc="-5" b="1">
                          <a:latin typeface="Microsoft JhengHei"/>
                          <a:cs typeface="Microsoft JhengHei"/>
                        </a:rPr>
                        <a:t>脱机</a:t>
                      </a:r>
                      <a:r>
                        <a:rPr dirty="0" sz="1300" spc="5" b="1">
                          <a:latin typeface="Microsoft JhengHei"/>
                          <a:cs typeface="Microsoft JhengHei"/>
                        </a:rPr>
                        <a:t>程</a:t>
                      </a:r>
                      <a:r>
                        <a:rPr dirty="0" sz="1300" spc="-5" b="1">
                          <a:latin typeface="Microsoft JhengHei"/>
                          <a:cs typeface="Microsoft JhengHei"/>
                        </a:rPr>
                        <a:t>序</a:t>
                      </a:r>
                      <a:endParaRPr sz="13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530"/>
                        </a:lnSpc>
                      </a:pPr>
                      <a:r>
                        <a:rPr dirty="0" sz="1300" spc="5" b="1">
                          <a:latin typeface="Microsoft JhengHei"/>
                          <a:cs typeface="Microsoft JhengHei"/>
                        </a:rPr>
                        <a:t>其他</a:t>
                      </a:r>
                      <a:endParaRPr sz="13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91361" y="2963417"/>
            <a:ext cx="2880360" cy="637540"/>
          </a:xfrm>
          <a:custGeom>
            <a:avLst/>
            <a:gdLst/>
            <a:ahLst/>
            <a:cxnLst/>
            <a:rect l="l" t="t" r="r" b="b"/>
            <a:pathLst>
              <a:path w="2880360" h="637539">
                <a:moveTo>
                  <a:pt x="0" y="637031"/>
                </a:moveTo>
                <a:lnTo>
                  <a:pt x="2880360" y="637031"/>
                </a:lnTo>
                <a:lnTo>
                  <a:pt x="2880360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23033" y="2947797"/>
            <a:ext cx="10160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5" b="1">
                <a:latin typeface="Microsoft JhengHei"/>
                <a:cs typeface="Microsoft JhengHei"/>
              </a:rPr>
              <a:t>即</a:t>
            </a:r>
            <a:r>
              <a:rPr dirty="0" sz="1300" spc="-5" b="1">
                <a:latin typeface="Microsoft JhengHei"/>
                <a:cs typeface="Microsoft JhengHei"/>
              </a:rPr>
              <a:t>插即</a:t>
            </a:r>
            <a:r>
              <a:rPr dirty="0" sz="1300" spc="5" b="1">
                <a:latin typeface="Microsoft JhengHei"/>
                <a:cs typeface="Microsoft JhengHei"/>
              </a:rPr>
              <a:t>用</a:t>
            </a:r>
            <a:r>
              <a:rPr dirty="0" sz="1300" spc="-5" b="1">
                <a:latin typeface="Microsoft JhengHei"/>
                <a:cs typeface="Microsoft JhengHei"/>
              </a:rPr>
              <a:t>组件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3574" y="3217926"/>
            <a:ext cx="1184275" cy="256540"/>
          </a:xfrm>
          <a:custGeom>
            <a:avLst/>
            <a:gdLst/>
            <a:ahLst/>
            <a:cxnLst/>
            <a:rect l="l" t="t" r="r" b="b"/>
            <a:pathLst>
              <a:path w="1184275" h="256539">
                <a:moveTo>
                  <a:pt x="0" y="256032"/>
                </a:moveTo>
                <a:lnTo>
                  <a:pt x="1184148" y="256032"/>
                </a:lnTo>
                <a:lnTo>
                  <a:pt x="1184148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12239" y="3202686"/>
            <a:ext cx="229044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1420" algn="l"/>
              </a:tabLst>
            </a:pPr>
            <a:r>
              <a:rPr dirty="0" sz="1300" spc="5" b="1">
                <a:latin typeface="Microsoft JhengHei"/>
                <a:cs typeface="Microsoft JhengHei"/>
              </a:rPr>
              <a:t>枚</a:t>
            </a:r>
            <a:r>
              <a:rPr dirty="0" sz="1300" spc="-5" b="1">
                <a:latin typeface="Microsoft JhengHei"/>
                <a:cs typeface="Microsoft JhengHei"/>
              </a:rPr>
              <a:t>举控制	</a:t>
            </a:r>
            <a:r>
              <a:rPr dirty="0" sz="1300" spc="5" b="1">
                <a:latin typeface="Microsoft JhengHei"/>
                <a:cs typeface="Microsoft JhengHei"/>
              </a:rPr>
              <a:t>硬</a:t>
            </a:r>
            <a:r>
              <a:rPr dirty="0" sz="1300" spc="-5" b="1">
                <a:latin typeface="Microsoft JhengHei"/>
                <a:cs typeface="Microsoft JhengHei"/>
              </a:rPr>
              <a:t>件事</a:t>
            </a:r>
            <a:r>
              <a:rPr dirty="0" sz="1300" spc="5" b="1">
                <a:latin typeface="Microsoft JhengHei"/>
                <a:cs typeface="Microsoft JhengHei"/>
              </a:rPr>
              <a:t>件</a:t>
            </a:r>
            <a:r>
              <a:rPr dirty="0" sz="1300" spc="-5" b="1">
                <a:latin typeface="Microsoft JhengHei"/>
                <a:cs typeface="Microsoft JhengHei"/>
              </a:rPr>
              <a:t>管理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4050" y="3024377"/>
            <a:ext cx="1015365" cy="25654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535"/>
              </a:lnSpc>
            </a:pPr>
            <a:r>
              <a:rPr dirty="0" sz="1300" spc="5" b="1">
                <a:latin typeface="Microsoft JhengHei"/>
                <a:cs typeface="Microsoft JhengHei"/>
              </a:rPr>
              <a:t>安装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48378" y="2769870"/>
            <a:ext cx="1693545" cy="254635"/>
          </a:xfrm>
          <a:custGeom>
            <a:avLst/>
            <a:gdLst/>
            <a:ahLst/>
            <a:cxnLst/>
            <a:rect l="l" t="t" r="r" b="b"/>
            <a:pathLst>
              <a:path w="1693545" h="254635">
                <a:moveTo>
                  <a:pt x="0" y="0"/>
                </a:moveTo>
                <a:lnTo>
                  <a:pt x="1693164" y="2545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41541" y="2769870"/>
            <a:ext cx="1691639" cy="254635"/>
          </a:xfrm>
          <a:custGeom>
            <a:avLst/>
            <a:gdLst/>
            <a:ahLst/>
            <a:cxnLst/>
            <a:rect l="l" t="t" r="r" b="b"/>
            <a:pathLst>
              <a:path w="1691640" h="254635">
                <a:moveTo>
                  <a:pt x="1691639" y="0"/>
                </a:moveTo>
                <a:lnTo>
                  <a:pt x="0" y="2545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34050" y="2769870"/>
            <a:ext cx="508000" cy="254635"/>
          </a:xfrm>
          <a:custGeom>
            <a:avLst/>
            <a:gdLst/>
            <a:ahLst/>
            <a:cxnLst/>
            <a:rect l="l" t="t" r="r" b="b"/>
            <a:pathLst>
              <a:path w="508000" h="254635">
                <a:moveTo>
                  <a:pt x="0" y="0"/>
                </a:moveTo>
                <a:lnTo>
                  <a:pt x="507491" y="25450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41541" y="2769870"/>
            <a:ext cx="508000" cy="254635"/>
          </a:xfrm>
          <a:custGeom>
            <a:avLst/>
            <a:gdLst/>
            <a:ahLst/>
            <a:cxnLst/>
            <a:rect l="l" t="t" r="r" b="b"/>
            <a:pathLst>
              <a:path w="508000" h="254635">
                <a:moveTo>
                  <a:pt x="507491" y="0"/>
                </a:moveTo>
                <a:lnTo>
                  <a:pt x="0" y="25450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71721" y="3095244"/>
            <a:ext cx="1862455" cy="114300"/>
          </a:xfrm>
          <a:custGeom>
            <a:avLst/>
            <a:gdLst/>
            <a:ahLst/>
            <a:cxnLst/>
            <a:rect l="l" t="t" r="r" b="b"/>
            <a:pathLst>
              <a:path w="1862454" h="114300">
                <a:moveTo>
                  <a:pt x="1748027" y="0"/>
                </a:moveTo>
                <a:lnTo>
                  <a:pt x="1748027" y="114300"/>
                </a:lnTo>
                <a:lnTo>
                  <a:pt x="1824227" y="76200"/>
                </a:lnTo>
                <a:lnTo>
                  <a:pt x="1767077" y="76200"/>
                </a:lnTo>
                <a:lnTo>
                  <a:pt x="1767077" y="38100"/>
                </a:lnTo>
                <a:lnTo>
                  <a:pt x="1824227" y="38100"/>
                </a:lnTo>
                <a:lnTo>
                  <a:pt x="1748027" y="0"/>
                </a:lnTo>
                <a:close/>
              </a:path>
              <a:path w="1862454" h="114300">
                <a:moveTo>
                  <a:pt x="174802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748027" y="76200"/>
                </a:lnTo>
                <a:lnTo>
                  <a:pt x="1748027" y="38100"/>
                </a:lnTo>
                <a:close/>
              </a:path>
              <a:path w="1862454" h="114300">
                <a:moveTo>
                  <a:pt x="1824227" y="38100"/>
                </a:moveTo>
                <a:lnTo>
                  <a:pt x="1767077" y="38100"/>
                </a:lnTo>
                <a:lnTo>
                  <a:pt x="1767077" y="76200"/>
                </a:lnTo>
                <a:lnTo>
                  <a:pt x="1824227" y="76200"/>
                </a:lnTo>
                <a:lnTo>
                  <a:pt x="1862327" y="57150"/>
                </a:lnTo>
                <a:lnTo>
                  <a:pt x="182422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03214" y="3345941"/>
            <a:ext cx="2708275" cy="554990"/>
          </a:xfrm>
          <a:custGeom>
            <a:avLst/>
            <a:gdLst/>
            <a:ahLst/>
            <a:cxnLst/>
            <a:rect l="l" t="t" r="r" b="b"/>
            <a:pathLst>
              <a:path w="2708275" h="554989">
                <a:moveTo>
                  <a:pt x="0" y="554736"/>
                </a:moveTo>
                <a:lnTo>
                  <a:pt x="2708147" y="554736"/>
                </a:lnTo>
                <a:lnTo>
                  <a:pt x="2708147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81827" y="3330067"/>
            <a:ext cx="6851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5" b="1">
                <a:latin typeface="Microsoft JhengHei"/>
                <a:cs typeface="Microsoft JhengHei"/>
              </a:rPr>
              <a:t>应</a:t>
            </a:r>
            <a:r>
              <a:rPr dirty="0" sz="1300" spc="-5" b="1">
                <a:latin typeface="Microsoft JhengHei"/>
                <a:cs typeface="Microsoft JhengHei"/>
              </a:rPr>
              <a:t>用程序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72378" y="3600450"/>
            <a:ext cx="676910" cy="254635"/>
          </a:xfrm>
          <a:custGeom>
            <a:avLst/>
            <a:gdLst/>
            <a:ahLst/>
            <a:cxnLst/>
            <a:rect l="l" t="t" r="r" b="b"/>
            <a:pathLst>
              <a:path w="676909" h="254635">
                <a:moveTo>
                  <a:pt x="0" y="254507"/>
                </a:moveTo>
                <a:lnTo>
                  <a:pt x="676655" y="254507"/>
                </a:lnTo>
                <a:lnTo>
                  <a:pt x="676655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19721" y="3600450"/>
            <a:ext cx="675640" cy="254635"/>
          </a:xfrm>
          <a:custGeom>
            <a:avLst/>
            <a:gdLst/>
            <a:ahLst/>
            <a:cxnLst/>
            <a:rect l="l" t="t" r="r" b="b"/>
            <a:pathLst>
              <a:path w="675640" h="254635">
                <a:moveTo>
                  <a:pt x="0" y="254507"/>
                </a:moveTo>
                <a:lnTo>
                  <a:pt x="675131" y="254507"/>
                </a:lnTo>
                <a:lnTo>
                  <a:pt x="675131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65542" y="3600450"/>
            <a:ext cx="676910" cy="254635"/>
          </a:xfrm>
          <a:custGeom>
            <a:avLst/>
            <a:gdLst/>
            <a:ahLst/>
            <a:cxnLst/>
            <a:rect l="l" t="t" r="r" b="b"/>
            <a:pathLst>
              <a:path w="676909" h="254635">
                <a:moveTo>
                  <a:pt x="0" y="254507"/>
                </a:moveTo>
                <a:lnTo>
                  <a:pt x="676655" y="254507"/>
                </a:lnTo>
                <a:lnTo>
                  <a:pt x="676655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64229" y="3473958"/>
            <a:ext cx="0" cy="254635"/>
          </a:xfrm>
          <a:custGeom>
            <a:avLst/>
            <a:gdLst/>
            <a:ahLst/>
            <a:cxnLst/>
            <a:rect l="l" t="t" r="r" b="b"/>
            <a:pathLst>
              <a:path w="0" h="254635">
                <a:moveTo>
                  <a:pt x="0" y="0"/>
                </a:moveTo>
                <a:lnTo>
                  <a:pt x="0" y="2545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64229" y="3671315"/>
            <a:ext cx="2708275" cy="114300"/>
          </a:xfrm>
          <a:custGeom>
            <a:avLst/>
            <a:gdLst/>
            <a:ahLst/>
            <a:cxnLst/>
            <a:rect l="l" t="t" r="r" b="b"/>
            <a:pathLst>
              <a:path w="2708275" h="114300">
                <a:moveTo>
                  <a:pt x="2593848" y="0"/>
                </a:moveTo>
                <a:lnTo>
                  <a:pt x="2593848" y="114299"/>
                </a:lnTo>
                <a:lnTo>
                  <a:pt x="2670048" y="76199"/>
                </a:lnTo>
                <a:lnTo>
                  <a:pt x="2612898" y="76199"/>
                </a:lnTo>
                <a:lnTo>
                  <a:pt x="2612898" y="38099"/>
                </a:lnTo>
                <a:lnTo>
                  <a:pt x="2670048" y="38099"/>
                </a:lnTo>
                <a:lnTo>
                  <a:pt x="2593848" y="0"/>
                </a:lnTo>
                <a:close/>
              </a:path>
              <a:path w="2708275" h="114300">
                <a:moveTo>
                  <a:pt x="2593848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593848" y="76199"/>
                </a:lnTo>
                <a:lnTo>
                  <a:pt x="2593848" y="38099"/>
                </a:lnTo>
                <a:close/>
              </a:path>
              <a:path w="2708275" h="114300">
                <a:moveTo>
                  <a:pt x="2670048" y="38099"/>
                </a:moveTo>
                <a:lnTo>
                  <a:pt x="2612898" y="38099"/>
                </a:lnTo>
                <a:lnTo>
                  <a:pt x="2612898" y="76199"/>
                </a:lnTo>
                <a:lnTo>
                  <a:pt x="2670048" y="76199"/>
                </a:lnTo>
                <a:lnTo>
                  <a:pt x="2708148" y="57149"/>
                </a:lnTo>
                <a:lnTo>
                  <a:pt x="2670048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4410" y="3982973"/>
            <a:ext cx="7617459" cy="0"/>
          </a:xfrm>
          <a:custGeom>
            <a:avLst/>
            <a:gdLst/>
            <a:ahLst/>
            <a:cxnLst/>
            <a:rect l="l" t="t" r="r" b="b"/>
            <a:pathLst>
              <a:path w="7617459" h="0">
                <a:moveTo>
                  <a:pt x="0" y="0"/>
                </a:moveTo>
                <a:lnTo>
                  <a:pt x="76169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54074" y="3712209"/>
            <a:ext cx="5207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5" b="1">
                <a:latin typeface="Microsoft JhengHei"/>
                <a:cs typeface="Microsoft JhengHei"/>
              </a:rPr>
              <a:t>用</a:t>
            </a:r>
            <a:r>
              <a:rPr dirty="0" sz="1300" spc="-5" b="1">
                <a:latin typeface="Microsoft JhengHei"/>
                <a:cs typeface="Microsoft JhengHei"/>
              </a:rPr>
              <a:t>户态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56817" y="4094479"/>
            <a:ext cx="5207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5" b="1">
                <a:latin typeface="Microsoft JhengHei"/>
                <a:cs typeface="Microsoft JhengHei"/>
              </a:rPr>
              <a:t>核</a:t>
            </a:r>
            <a:r>
              <a:rPr dirty="0" sz="1300" spc="-5" b="1">
                <a:latin typeface="Microsoft JhengHei"/>
                <a:cs typeface="Microsoft JhengHei"/>
              </a:rPr>
              <a:t>心态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40229" y="4109465"/>
            <a:ext cx="6263640" cy="637540"/>
          </a:xfrm>
          <a:custGeom>
            <a:avLst/>
            <a:gdLst/>
            <a:ahLst/>
            <a:cxnLst/>
            <a:rect l="l" t="t" r="r" b="b"/>
            <a:pathLst>
              <a:path w="6263640" h="637539">
                <a:moveTo>
                  <a:pt x="0" y="637031"/>
                </a:moveTo>
                <a:lnTo>
                  <a:pt x="6263640" y="637031"/>
                </a:lnTo>
                <a:lnTo>
                  <a:pt x="6263640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18842" y="4482795"/>
            <a:ext cx="13804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6925" algn="l"/>
              </a:tabLst>
            </a:pPr>
            <a:r>
              <a:rPr dirty="0" sz="1300" b="1">
                <a:latin typeface="Microsoft JhengHei"/>
                <a:cs typeface="Microsoft JhengHei"/>
              </a:rPr>
              <a:t>执行</a:t>
            </a:r>
            <a:r>
              <a:rPr dirty="0" sz="1300" spc="-5" b="1">
                <a:latin typeface="Microsoft JhengHei"/>
                <a:cs typeface="Microsoft JhengHei"/>
              </a:rPr>
              <a:t>体	</a:t>
            </a:r>
            <a:r>
              <a:rPr dirty="0" sz="1300" spc="-10" b="1">
                <a:latin typeface="Times New Roman"/>
                <a:cs typeface="Times New Roman"/>
              </a:rPr>
              <a:t>I/O</a:t>
            </a:r>
            <a:r>
              <a:rPr dirty="0" sz="1300" b="1">
                <a:latin typeface="Microsoft JhengHei"/>
                <a:cs typeface="Microsoft JhengHei"/>
              </a:rPr>
              <a:t>接口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42740" y="4482795"/>
            <a:ext cx="10223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latin typeface="Microsoft JhengHei"/>
                <a:cs typeface="Microsoft JhengHei"/>
              </a:rPr>
              <a:t>即插即用接口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0604" y="4482795"/>
            <a:ext cx="11849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latin typeface="Microsoft JhengHei"/>
                <a:cs typeface="Microsoft JhengHei"/>
              </a:rPr>
              <a:t>电源管理</a:t>
            </a:r>
            <a:r>
              <a:rPr dirty="0" sz="1300" spc="-5" b="1">
                <a:latin typeface="Microsoft JhengHei"/>
                <a:cs typeface="Microsoft JhengHei"/>
              </a:rPr>
              <a:t>器</a:t>
            </a:r>
            <a:r>
              <a:rPr dirty="0" sz="1300" b="1">
                <a:latin typeface="Microsoft JhengHei"/>
                <a:cs typeface="Microsoft JhengHei"/>
              </a:rPr>
              <a:t>接</a:t>
            </a:r>
            <a:r>
              <a:rPr dirty="0" sz="1300" spc="-5" b="1">
                <a:latin typeface="Microsoft JhengHei"/>
                <a:cs typeface="Microsoft JhengHei"/>
              </a:rPr>
              <a:t>口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33394" y="4237482"/>
            <a:ext cx="1355090" cy="25463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08610">
              <a:lnSpc>
                <a:spcPts val="1535"/>
              </a:lnSpc>
            </a:pPr>
            <a:r>
              <a:rPr dirty="0" sz="1300" spc="-10" b="1">
                <a:latin typeface="Times New Roman"/>
                <a:cs typeface="Times New Roman"/>
              </a:rPr>
              <a:t>I/O</a:t>
            </a:r>
            <a:r>
              <a:rPr dirty="0" sz="1300" spc="5" b="1">
                <a:latin typeface="Microsoft JhengHei"/>
                <a:cs typeface="Microsoft JhengHei"/>
              </a:rPr>
              <a:t>管理器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10917" y="4237482"/>
            <a:ext cx="1353820" cy="25463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8425">
              <a:lnSpc>
                <a:spcPts val="1535"/>
              </a:lnSpc>
            </a:pPr>
            <a:r>
              <a:rPr dirty="0" sz="1300" spc="5" b="1">
                <a:latin typeface="Microsoft JhengHei"/>
                <a:cs typeface="Microsoft JhengHei"/>
              </a:rPr>
              <a:t>即</a:t>
            </a:r>
            <a:r>
              <a:rPr dirty="0" sz="1300" spc="-5" b="1">
                <a:latin typeface="Microsoft JhengHei"/>
                <a:cs typeface="Microsoft JhengHei"/>
              </a:rPr>
              <a:t>插即</a:t>
            </a:r>
            <a:r>
              <a:rPr dirty="0" sz="1300" spc="5" b="1">
                <a:latin typeface="Microsoft JhengHei"/>
                <a:cs typeface="Microsoft JhengHei"/>
              </a:rPr>
              <a:t>用</a:t>
            </a:r>
            <a:r>
              <a:rPr dirty="0" sz="1300" spc="-5" b="1">
                <a:latin typeface="Microsoft JhengHei"/>
                <a:cs typeface="Microsoft JhengHei"/>
              </a:rPr>
              <a:t>管理器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55870" y="4237482"/>
            <a:ext cx="1356360" cy="25463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64795">
              <a:lnSpc>
                <a:spcPts val="1535"/>
              </a:lnSpc>
            </a:pPr>
            <a:r>
              <a:rPr dirty="0" sz="1300" spc="5" b="1">
                <a:latin typeface="Microsoft JhengHei"/>
                <a:cs typeface="Microsoft JhengHei"/>
              </a:rPr>
              <a:t>电</a:t>
            </a:r>
            <a:r>
              <a:rPr dirty="0" sz="1300" spc="-5" b="1">
                <a:latin typeface="Microsoft JhengHei"/>
                <a:cs typeface="Microsoft JhengHei"/>
              </a:rPr>
              <a:t>源管</a:t>
            </a:r>
            <a:r>
              <a:rPr dirty="0" sz="1300" spc="5" b="1">
                <a:latin typeface="Microsoft JhengHei"/>
                <a:cs typeface="Microsoft JhengHei"/>
              </a:rPr>
              <a:t>理</a:t>
            </a:r>
            <a:r>
              <a:rPr dirty="0" sz="1300" spc="-5" b="1">
                <a:latin typeface="Microsoft JhengHei"/>
                <a:cs typeface="Microsoft JhengHei"/>
              </a:rPr>
              <a:t>器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79869" y="4237482"/>
            <a:ext cx="1353820" cy="25463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535"/>
              </a:lnSpc>
            </a:pPr>
            <a:r>
              <a:rPr dirty="0" sz="1300" spc="5" b="1">
                <a:latin typeface="Microsoft JhengHei"/>
                <a:cs typeface="Microsoft JhengHei"/>
              </a:rPr>
              <a:t>其</a:t>
            </a:r>
            <a:r>
              <a:rPr dirty="0" sz="1300" spc="-5" b="1">
                <a:latin typeface="Microsoft JhengHei"/>
                <a:cs typeface="Microsoft JhengHei"/>
              </a:rPr>
              <a:t>他执</a:t>
            </a:r>
            <a:r>
              <a:rPr dirty="0" sz="1300" spc="5" b="1">
                <a:latin typeface="Microsoft JhengHei"/>
                <a:cs typeface="Microsoft JhengHei"/>
              </a:rPr>
              <a:t>行</a:t>
            </a:r>
            <a:r>
              <a:rPr dirty="0" sz="1300" spc="-5" b="1">
                <a:latin typeface="Microsoft JhengHei"/>
                <a:cs typeface="Microsoft JhengHei"/>
              </a:rPr>
              <a:t>体组件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26005" y="3461258"/>
            <a:ext cx="692785" cy="776605"/>
          </a:xfrm>
          <a:custGeom>
            <a:avLst/>
            <a:gdLst/>
            <a:ahLst/>
            <a:cxnLst/>
            <a:rect l="l" t="t" r="r" b="b"/>
            <a:pathLst>
              <a:path w="692785" h="776604">
                <a:moveTo>
                  <a:pt x="602268" y="703418"/>
                </a:moveTo>
                <a:lnTo>
                  <a:pt x="573786" y="728725"/>
                </a:lnTo>
                <a:lnTo>
                  <a:pt x="692404" y="776223"/>
                </a:lnTo>
                <a:lnTo>
                  <a:pt x="676683" y="717676"/>
                </a:lnTo>
                <a:lnTo>
                  <a:pt x="614933" y="717676"/>
                </a:lnTo>
                <a:lnTo>
                  <a:pt x="602268" y="703418"/>
                </a:lnTo>
                <a:close/>
              </a:path>
              <a:path w="692785" h="776604">
                <a:moveTo>
                  <a:pt x="630715" y="678141"/>
                </a:moveTo>
                <a:lnTo>
                  <a:pt x="602268" y="703418"/>
                </a:lnTo>
                <a:lnTo>
                  <a:pt x="614933" y="717676"/>
                </a:lnTo>
                <a:lnTo>
                  <a:pt x="643382" y="692403"/>
                </a:lnTo>
                <a:lnTo>
                  <a:pt x="630715" y="678141"/>
                </a:lnTo>
                <a:close/>
              </a:path>
              <a:path w="692785" h="776604">
                <a:moveTo>
                  <a:pt x="659257" y="652779"/>
                </a:moveTo>
                <a:lnTo>
                  <a:pt x="630715" y="678141"/>
                </a:lnTo>
                <a:lnTo>
                  <a:pt x="643382" y="692403"/>
                </a:lnTo>
                <a:lnTo>
                  <a:pt x="614933" y="717676"/>
                </a:lnTo>
                <a:lnTo>
                  <a:pt x="676683" y="717676"/>
                </a:lnTo>
                <a:lnTo>
                  <a:pt x="659257" y="652779"/>
                </a:lnTo>
                <a:close/>
              </a:path>
              <a:path w="692785" h="776604">
                <a:moveTo>
                  <a:pt x="28448" y="0"/>
                </a:moveTo>
                <a:lnTo>
                  <a:pt x="0" y="25400"/>
                </a:lnTo>
                <a:lnTo>
                  <a:pt x="602268" y="703418"/>
                </a:lnTo>
                <a:lnTo>
                  <a:pt x="630715" y="678141"/>
                </a:lnTo>
                <a:lnTo>
                  <a:pt x="28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99588" y="3473958"/>
            <a:ext cx="114300" cy="763905"/>
          </a:xfrm>
          <a:custGeom>
            <a:avLst/>
            <a:gdLst/>
            <a:ahLst/>
            <a:cxnLst/>
            <a:rect l="l" t="t" r="r" b="b"/>
            <a:pathLst>
              <a:path w="114300" h="763904">
                <a:moveTo>
                  <a:pt x="76200" y="95250"/>
                </a:moveTo>
                <a:lnTo>
                  <a:pt x="38100" y="95250"/>
                </a:lnTo>
                <a:lnTo>
                  <a:pt x="38100" y="763523"/>
                </a:lnTo>
                <a:lnTo>
                  <a:pt x="76200" y="763523"/>
                </a:lnTo>
                <a:lnTo>
                  <a:pt x="76200" y="95250"/>
                </a:lnTo>
                <a:close/>
              </a:path>
              <a:path w="114300" h="76390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6390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47722" y="5002529"/>
            <a:ext cx="5756275" cy="0"/>
          </a:xfrm>
          <a:custGeom>
            <a:avLst/>
            <a:gdLst/>
            <a:ahLst/>
            <a:cxnLst/>
            <a:rect l="l" t="t" r="r" b="b"/>
            <a:pathLst>
              <a:path w="5756275" h="0">
                <a:moveTo>
                  <a:pt x="0" y="0"/>
                </a:moveTo>
                <a:lnTo>
                  <a:pt x="57561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07079" y="4746497"/>
            <a:ext cx="114300" cy="256540"/>
          </a:xfrm>
          <a:custGeom>
            <a:avLst/>
            <a:gdLst/>
            <a:ahLst/>
            <a:cxnLst/>
            <a:rect l="l" t="t" r="r" b="b"/>
            <a:pathLst>
              <a:path w="114300" h="256539">
                <a:moveTo>
                  <a:pt x="76200" y="95250"/>
                </a:moveTo>
                <a:lnTo>
                  <a:pt x="38100" y="95250"/>
                </a:lnTo>
                <a:lnTo>
                  <a:pt x="38100" y="256031"/>
                </a:lnTo>
                <a:lnTo>
                  <a:pt x="76200" y="256031"/>
                </a:lnTo>
                <a:lnTo>
                  <a:pt x="76200" y="95250"/>
                </a:lnTo>
                <a:close/>
              </a:path>
              <a:path w="114300" h="2565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565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60391" y="4746497"/>
            <a:ext cx="114300" cy="256540"/>
          </a:xfrm>
          <a:custGeom>
            <a:avLst/>
            <a:gdLst/>
            <a:ahLst/>
            <a:cxnLst/>
            <a:rect l="l" t="t" r="r" b="b"/>
            <a:pathLst>
              <a:path w="114300" h="256539">
                <a:moveTo>
                  <a:pt x="76200" y="95250"/>
                </a:moveTo>
                <a:lnTo>
                  <a:pt x="38100" y="95250"/>
                </a:lnTo>
                <a:lnTo>
                  <a:pt x="38100" y="256031"/>
                </a:lnTo>
                <a:lnTo>
                  <a:pt x="76200" y="256031"/>
                </a:lnTo>
                <a:lnTo>
                  <a:pt x="76200" y="95250"/>
                </a:lnTo>
                <a:close/>
              </a:path>
              <a:path w="114300" h="2565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565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68540" y="4746497"/>
            <a:ext cx="114300" cy="256540"/>
          </a:xfrm>
          <a:custGeom>
            <a:avLst/>
            <a:gdLst/>
            <a:ahLst/>
            <a:cxnLst/>
            <a:rect l="l" t="t" r="r" b="b"/>
            <a:pathLst>
              <a:path w="114300" h="256539">
                <a:moveTo>
                  <a:pt x="76200" y="95250"/>
                </a:moveTo>
                <a:lnTo>
                  <a:pt x="38100" y="95250"/>
                </a:lnTo>
                <a:lnTo>
                  <a:pt x="38100" y="256031"/>
                </a:lnTo>
                <a:lnTo>
                  <a:pt x="76200" y="256031"/>
                </a:lnTo>
                <a:lnTo>
                  <a:pt x="76200" y="95250"/>
                </a:lnTo>
                <a:close/>
              </a:path>
              <a:path w="114300" h="2565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565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15228" y="4746497"/>
            <a:ext cx="114300" cy="256540"/>
          </a:xfrm>
          <a:custGeom>
            <a:avLst/>
            <a:gdLst/>
            <a:ahLst/>
            <a:cxnLst/>
            <a:rect l="l" t="t" r="r" b="b"/>
            <a:pathLst>
              <a:path w="114300" h="256539">
                <a:moveTo>
                  <a:pt x="76200" y="95250"/>
                </a:moveTo>
                <a:lnTo>
                  <a:pt x="38100" y="95250"/>
                </a:lnTo>
                <a:lnTo>
                  <a:pt x="38100" y="256031"/>
                </a:lnTo>
                <a:lnTo>
                  <a:pt x="76200" y="256031"/>
                </a:lnTo>
                <a:lnTo>
                  <a:pt x="76200" y="95250"/>
                </a:lnTo>
                <a:close/>
              </a:path>
              <a:path w="114300" h="2565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565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358646" y="4858892"/>
            <a:ext cx="7969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WDM</a:t>
            </a:r>
            <a:r>
              <a:rPr dirty="0" sz="1300" spc="5" b="1">
                <a:latin typeface="Microsoft JhengHei"/>
                <a:cs typeface="Microsoft JhengHei"/>
              </a:rPr>
              <a:t>接口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75244" y="4731511"/>
            <a:ext cx="6851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5" b="1">
                <a:latin typeface="Microsoft JhengHei"/>
                <a:cs typeface="Microsoft JhengHei"/>
              </a:rPr>
              <a:t>其</a:t>
            </a:r>
            <a:r>
              <a:rPr dirty="0" sz="1300" spc="-5" b="1">
                <a:latin typeface="Microsoft JhengHei"/>
                <a:cs typeface="Microsoft JhengHei"/>
              </a:rPr>
              <a:t>他接口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25573" y="5511546"/>
            <a:ext cx="508000" cy="25463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525"/>
              </a:lnSpc>
            </a:pPr>
            <a:r>
              <a:rPr dirty="0" sz="1300" spc="-5" b="1">
                <a:latin typeface="Times New Roman"/>
                <a:cs typeface="Times New Roman"/>
              </a:rPr>
              <a:t>ACPI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18410" y="5511546"/>
            <a:ext cx="508000" cy="25463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8419">
              <a:lnSpc>
                <a:spcPts val="1535"/>
              </a:lnSpc>
            </a:pPr>
            <a:r>
              <a:rPr dirty="0" sz="1300" spc="-5" b="1">
                <a:latin typeface="Times New Roman"/>
                <a:cs typeface="Times New Roman"/>
              </a:rPr>
              <a:t>PC</a:t>
            </a:r>
            <a:r>
              <a:rPr dirty="0" sz="1300" spc="-5" b="1">
                <a:latin typeface="Microsoft JhengHei"/>
                <a:cs typeface="Microsoft JhengHei"/>
              </a:rPr>
              <a:t>卡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09722" y="5511546"/>
            <a:ext cx="508000" cy="25463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3345">
              <a:lnSpc>
                <a:spcPts val="1525"/>
              </a:lnSpc>
            </a:pPr>
            <a:r>
              <a:rPr dirty="0" sz="1300" spc="-5" b="1">
                <a:latin typeface="Times New Roman"/>
                <a:cs typeface="Times New Roman"/>
              </a:rPr>
              <a:t>USB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02558" y="5511546"/>
            <a:ext cx="508000" cy="25463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525"/>
              </a:lnSpc>
            </a:pPr>
            <a:r>
              <a:rPr dirty="0" sz="1300" spc="-5" b="1">
                <a:latin typeface="Times New Roman"/>
                <a:cs typeface="Times New Roman"/>
              </a:rPr>
              <a:t>PCI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79214" y="5257038"/>
            <a:ext cx="1862455" cy="554990"/>
          </a:xfrm>
          <a:custGeom>
            <a:avLst/>
            <a:gdLst/>
            <a:ahLst/>
            <a:cxnLst/>
            <a:rect l="l" t="t" r="r" b="b"/>
            <a:pathLst>
              <a:path w="1862454" h="554989">
                <a:moveTo>
                  <a:pt x="0" y="554736"/>
                </a:moveTo>
                <a:lnTo>
                  <a:pt x="1862327" y="554736"/>
                </a:lnTo>
                <a:lnTo>
                  <a:pt x="1862327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4459223" y="5492496"/>
          <a:ext cx="1142365" cy="29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/>
                <a:gridCol w="69850"/>
                <a:gridCol w="507365"/>
              </a:tblGrid>
              <a:tr h="254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5648705" y="5511546"/>
            <a:ext cx="508000" cy="254635"/>
          </a:xfrm>
          <a:custGeom>
            <a:avLst/>
            <a:gdLst/>
            <a:ahLst/>
            <a:cxnLst/>
            <a:rect l="l" t="t" r="r" b="b"/>
            <a:pathLst>
              <a:path w="508000" h="254635">
                <a:moveTo>
                  <a:pt x="0" y="254507"/>
                </a:moveTo>
                <a:lnTo>
                  <a:pt x="507491" y="254507"/>
                </a:lnTo>
                <a:lnTo>
                  <a:pt x="507491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23838" y="5257038"/>
            <a:ext cx="1946275" cy="554990"/>
          </a:xfrm>
          <a:custGeom>
            <a:avLst/>
            <a:gdLst/>
            <a:ahLst/>
            <a:cxnLst/>
            <a:rect l="l" t="t" r="r" b="b"/>
            <a:pathLst>
              <a:path w="1946275" h="554989">
                <a:moveTo>
                  <a:pt x="0" y="554736"/>
                </a:moveTo>
                <a:lnTo>
                  <a:pt x="1946148" y="554736"/>
                </a:lnTo>
                <a:lnTo>
                  <a:pt x="194614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840229" y="5240858"/>
            <a:ext cx="6129020" cy="5715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5"/>
              </a:spcBef>
              <a:tabLst>
                <a:tab pos="2752090" algn="l"/>
                <a:tab pos="4794885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WDM</a:t>
            </a:r>
            <a:r>
              <a:rPr dirty="0" sz="1300" b="1">
                <a:latin typeface="Microsoft JhengHei"/>
                <a:cs typeface="Microsoft JhengHei"/>
              </a:rPr>
              <a:t>即插即用总线</a:t>
            </a:r>
            <a:r>
              <a:rPr dirty="0" sz="1300" spc="-5" b="1">
                <a:latin typeface="Microsoft JhengHei"/>
                <a:cs typeface="Microsoft JhengHei"/>
              </a:rPr>
              <a:t>驱</a:t>
            </a:r>
            <a:r>
              <a:rPr dirty="0" sz="1300" spc="-15" b="1">
                <a:latin typeface="Microsoft JhengHei"/>
                <a:cs typeface="Microsoft JhengHei"/>
              </a:rPr>
              <a:t>动</a:t>
            </a:r>
            <a:r>
              <a:rPr dirty="0" sz="1300" b="1">
                <a:latin typeface="Microsoft JhengHei"/>
                <a:cs typeface="Microsoft JhengHei"/>
              </a:rPr>
              <a:t>程</a:t>
            </a:r>
            <a:r>
              <a:rPr dirty="0" sz="1300" spc="-5" b="1">
                <a:latin typeface="Microsoft JhengHei"/>
                <a:cs typeface="Microsoft JhengHei"/>
              </a:rPr>
              <a:t>序	</a:t>
            </a:r>
            <a:r>
              <a:rPr dirty="0" sz="1300" spc="-10" b="1">
                <a:latin typeface="Times New Roman"/>
                <a:cs typeface="Times New Roman"/>
              </a:rPr>
              <a:t>WDM</a:t>
            </a:r>
            <a:r>
              <a:rPr dirty="0" sz="1300" b="1">
                <a:latin typeface="Microsoft JhengHei"/>
                <a:cs typeface="Microsoft JhengHei"/>
              </a:rPr>
              <a:t>设备驱动程</a:t>
            </a:r>
            <a:r>
              <a:rPr dirty="0" sz="1300" spc="-5" b="1">
                <a:latin typeface="Microsoft JhengHei"/>
                <a:cs typeface="Microsoft JhengHei"/>
              </a:rPr>
              <a:t>序	</a:t>
            </a:r>
            <a:r>
              <a:rPr dirty="0" sz="1300" b="1">
                <a:latin typeface="Microsoft JhengHei"/>
                <a:cs typeface="Microsoft JhengHei"/>
              </a:rPr>
              <a:t>即</a:t>
            </a:r>
            <a:r>
              <a:rPr dirty="0" sz="1300" spc="-5" b="1">
                <a:latin typeface="Microsoft JhengHei"/>
                <a:cs typeface="Microsoft JhengHei"/>
              </a:rPr>
              <a:t>插</a:t>
            </a:r>
            <a:r>
              <a:rPr dirty="0" sz="1300" spc="-15" b="1">
                <a:latin typeface="Microsoft JhengHei"/>
                <a:cs typeface="Microsoft JhengHei"/>
              </a:rPr>
              <a:t>即</a:t>
            </a:r>
            <a:r>
              <a:rPr dirty="0" sz="1300" b="1">
                <a:latin typeface="Microsoft JhengHei"/>
                <a:cs typeface="Microsoft JhengHei"/>
              </a:rPr>
              <a:t>用</a:t>
            </a:r>
            <a:r>
              <a:rPr dirty="0" sz="1300" spc="-5" b="1">
                <a:latin typeface="Microsoft JhengHei"/>
                <a:cs typeface="Microsoft JhengHei"/>
              </a:rPr>
              <a:t>驱</a:t>
            </a:r>
            <a:r>
              <a:rPr dirty="0" sz="1300" spc="-15" b="1">
                <a:latin typeface="Microsoft JhengHei"/>
                <a:cs typeface="Microsoft JhengHei"/>
              </a:rPr>
              <a:t>动</a:t>
            </a:r>
            <a:r>
              <a:rPr dirty="0" sz="1300" b="1">
                <a:latin typeface="Microsoft JhengHei"/>
                <a:cs typeface="Microsoft JhengHei"/>
              </a:rPr>
              <a:t>程</a:t>
            </a:r>
            <a:r>
              <a:rPr dirty="0" sz="1300" spc="-5" b="1">
                <a:latin typeface="Microsoft JhengHei"/>
                <a:cs typeface="Microsoft JhengHei"/>
              </a:rPr>
              <a:t>序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12229" y="5511546"/>
            <a:ext cx="508000" cy="254635"/>
          </a:xfrm>
          <a:custGeom>
            <a:avLst/>
            <a:gdLst/>
            <a:ahLst/>
            <a:cxnLst/>
            <a:rect l="l" t="t" r="r" b="b"/>
            <a:pathLst>
              <a:path w="508000" h="254635">
                <a:moveTo>
                  <a:pt x="0" y="254507"/>
                </a:moveTo>
                <a:lnTo>
                  <a:pt x="507492" y="254507"/>
                </a:lnTo>
                <a:lnTo>
                  <a:pt x="507492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6998207" y="5492496"/>
          <a:ext cx="1144270" cy="29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/>
                <a:gridCol w="68579"/>
                <a:gridCol w="509269"/>
              </a:tblGrid>
              <a:tr h="254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3136392" y="5002529"/>
            <a:ext cx="114300" cy="254635"/>
          </a:xfrm>
          <a:custGeom>
            <a:avLst/>
            <a:gdLst/>
            <a:ahLst/>
            <a:cxnLst/>
            <a:rect l="l" t="t" r="r" b="b"/>
            <a:pathLst>
              <a:path w="114300" h="254635">
                <a:moveTo>
                  <a:pt x="76200" y="95250"/>
                </a:moveTo>
                <a:lnTo>
                  <a:pt x="38100" y="95250"/>
                </a:lnTo>
                <a:lnTo>
                  <a:pt x="38100" y="254508"/>
                </a:lnTo>
                <a:lnTo>
                  <a:pt x="76200" y="254508"/>
                </a:lnTo>
                <a:lnTo>
                  <a:pt x="76200" y="95250"/>
                </a:lnTo>
                <a:close/>
              </a:path>
              <a:path w="114300" h="25463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5463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38571" y="5002529"/>
            <a:ext cx="114300" cy="254635"/>
          </a:xfrm>
          <a:custGeom>
            <a:avLst/>
            <a:gdLst/>
            <a:ahLst/>
            <a:cxnLst/>
            <a:rect l="l" t="t" r="r" b="b"/>
            <a:pathLst>
              <a:path w="114300" h="254635">
                <a:moveTo>
                  <a:pt x="76200" y="95250"/>
                </a:moveTo>
                <a:lnTo>
                  <a:pt x="38100" y="95250"/>
                </a:lnTo>
                <a:lnTo>
                  <a:pt x="38100" y="254508"/>
                </a:lnTo>
                <a:lnTo>
                  <a:pt x="76200" y="254508"/>
                </a:lnTo>
                <a:lnTo>
                  <a:pt x="76200" y="95250"/>
                </a:lnTo>
                <a:close/>
              </a:path>
              <a:path w="114300" h="25463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5463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200900" y="5002529"/>
            <a:ext cx="114300" cy="254635"/>
          </a:xfrm>
          <a:custGeom>
            <a:avLst/>
            <a:gdLst/>
            <a:ahLst/>
            <a:cxnLst/>
            <a:rect l="l" t="t" r="r" b="b"/>
            <a:pathLst>
              <a:path w="114300" h="254635">
                <a:moveTo>
                  <a:pt x="76200" y="95250"/>
                </a:moveTo>
                <a:lnTo>
                  <a:pt x="38100" y="95250"/>
                </a:lnTo>
                <a:lnTo>
                  <a:pt x="38100" y="254508"/>
                </a:lnTo>
                <a:lnTo>
                  <a:pt x="76200" y="254508"/>
                </a:lnTo>
                <a:lnTo>
                  <a:pt x="76200" y="95250"/>
                </a:lnTo>
                <a:close/>
              </a:path>
              <a:path w="114300" h="25463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5463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94410" y="5918453"/>
            <a:ext cx="7447915" cy="25463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535"/>
              </a:lnSpc>
            </a:pPr>
            <a:r>
              <a:rPr dirty="0" sz="1300" spc="5" b="1">
                <a:latin typeface="Microsoft JhengHei"/>
                <a:cs typeface="Microsoft JhengHei"/>
              </a:rPr>
              <a:t>硬件抽象层</a:t>
            </a:r>
            <a:r>
              <a:rPr dirty="0" sz="1300" spc="-5" b="1">
                <a:latin typeface="Times New Roman"/>
                <a:cs typeface="Times New Roman"/>
              </a:rPr>
              <a:t>HAL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125" y="751458"/>
            <a:ext cx="447738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/>
              <a:t>本</a:t>
            </a:r>
            <a:r>
              <a:rPr dirty="0" sz="5000" spc="25"/>
              <a:t>主</a:t>
            </a:r>
            <a:r>
              <a:rPr dirty="0" sz="5000"/>
              <a:t>题教学目标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240942" y="2587059"/>
            <a:ext cx="5177155" cy="258572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2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复习、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解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设备、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控制方式</a:t>
            </a:r>
            <a:endParaRPr sz="24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spc="-5" b="1">
                <a:solidFill>
                  <a:srgbClr val="073D86"/>
                </a:solidFill>
                <a:latin typeface="Microsoft JhengHei"/>
                <a:cs typeface="Microsoft JhengHei"/>
              </a:rPr>
              <a:t>缓冲区的设计</a:t>
            </a:r>
            <a:endParaRPr sz="24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掌握磁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盘调度</a:t>
            </a:r>
            <a:endParaRPr sz="24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软件系统的设计与实现</a:t>
            </a:r>
            <a:endParaRPr sz="24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掌握虚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拟设备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045" y="871474"/>
            <a:ext cx="30727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</a:t>
            </a: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 spc="5"/>
              <a:t>设备</a:t>
            </a:r>
            <a:r>
              <a:rPr dirty="0"/>
              <a:t>分类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034436"/>
            <a:ext cx="3251835" cy="422275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类型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字符型设备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块存储设备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网络设备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9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从直</a:t>
            </a:r>
            <a:r>
              <a:rPr dirty="0" sz="2900" b="1">
                <a:solidFill>
                  <a:srgbClr val="073D86"/>
                </a:solidFill>
                <a:latin typeface="Microsoft JhengHei"/>
                <a:cs typeface="Microsoft JhengHei"/>
              </a:rPr>
              <a:t>观使用的角度</a:t>
            </a:r>
            <a:endParaRPr sz="29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输入设备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输出设备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输入</a:t>
            </a:r>
            <a:r>
              <a:rPr dirty="0" sz="2800" spc="-10" b="1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输出设备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871474"/>
            <a:ext cx="47510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I/O</a:t>
            </a:r>
            <a:r>
              <a:rPr dirty="0"/>
              <a:t>设</a:t>
            </a:r>
            <a:r>
              <a:rPr dirty="0" spc="15"/>
              <a:t>备</a:t>
            </a:r>
            <a:r>
              <a:rPr dirty="0"/>
              <a:t>的速度差异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667" y="2311146"/>
            <a:ext cx="5651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"/>
                <a:cs typeface="Microsoft JhengHei"/>
              </a:rPr>
              <a:t>数据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率</a:t>
            </a:r>
            <a:r>
              <a:rPr dirty="0" sz="2400" spc="125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2400" spc="-12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Microsoft JhengHei"/>
                <a:cs typeface="Microsoft JhengHei"/>
              </a:rPr>
              <a:t>数据传</a:t>
            </a:r>
            <a:r>
              <a:rPr dirty="0" sz="2400" b="1">
                <a:solidFill>
                  <a:srgbClr val="073D86"/>
                </a:solidFill>
                <a:latin typeface="Microsoft JhengHei"/>
                <a:cs typeface="Microsoft JhengHei"/>
              </a:rPr>
              <a:t>送率可能相差几个数量级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904" y="2773678"/>
            <a:ext cx="7868411" cy="3968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费翔林</dc:creator>
  <dc:title>CH4 存储管理</dc:title>
  <dcterms:created xsi:type="dcterms:W3CDTF">2019-09-12T16:03:14Z</dcterms:created>
  <dcterms:modified xsi:type="dcterms:W3CDTF">2019-09-12T16:03:14Z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