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919" r:id="rId3"/>
    <p:sldId id="876" r:id="rId4"/>
    <p:sldId id="877" r:id="rId5"/>
    <p:sldId id="878" r:id="rId6"/>
    <p:sldId id="879" r:id="rId7"/>
    <p:sldId id="880" r:id="rId8"/>
    <p:sldId id="933" r:id="rId9"/>
    <p:sldId id="882" r:id="rId10"/>
    <p:sldId id="883" r:id="rId11"/>
    <p:sldId id="884" r:id="rId12"/>
    <p:sldId id="885" r:id="rId13"/>
    <p:sldId id="886" r:id="rId14"/>
    <p:sldId id="887" r:id="rId15"/>
    <p:sldId id="888" r:id="rId16"/>
    <p:sldId id="891" r:id="rId17"/>
    <p:sldId id="918" r:id="rId18"/>
    <p:sldId id="889" r:id="rId19"/>
    <p:sldId id="890" r:id="rId20"/>
    <p:sldId id="875" r:id="rId21"/>
    <p:sldId id="808" r:id="rId22"/>
    <p:sldId id="806" r:id="rId23"/>
    <p:sldId id="811" r:id="rId24"/>
    <p:sldId id="917" r:id="rId25"/>
    <p:sldId id="871" r:id="rId26"/>
    <p:sldId id="872" r:id="rId27"/>
    <p:sldId id="868" r:id="rId28"/>
    <p:sldId id="893" r:id="rId29"/>
    <p:sldId id="894" r:id="rId30"/>
    <p:sldId id="895" r:id="rId31"/>
    <p:sldId id="896" r:id="rId32"/>
    <p:sldId id="897" r:id="rId33"/>
    <p:sldId id="898" r:id="rId34"/>
    <p:sldId id="899" r:id="rId35"/>
    <p:sldId id="900" r:id="rId36"/>
    <p:sldId id="901" r:id="rId37"/>
    <p:sldId id="902" r:id="rId38"/>
    <p:sldId id="903" r:id="rId39"/>
    <p:sldId id="904" r:id="rId40"/>
    <p:sldId id="905" r:id="rId41"/>
    <p:sldId id="906" r:id="rId42"/>
    <p:sldId id="907" r:id="rId43"/>
    <p:sldId id="920" r:id="rId44"/>
    <p:sldId id="908" r:id="rId45"/>
    <p:sldId id="909" r:id="rId46"/>
    <p:sldId id="910" r:id="rId47"/>
    <p:sldId id="911" r:id="rId48"/>
    <p:sldId id="912" r:id="rId49"/>
    <p:sldId id="847" r:id="rId50"/>
    <p:sldId id="913" r:id="rId51"/>
    <p:sldId id="914" r:id="rId52"/>
    <p:sldId id="928" r:id="rId53"/>
    <p:sldId id="915" r:id="rId54"/>
    <p:sldId id="916" r:id="rId55"/>
    <p:sldId id="922" r:id="rId56"/>
    <p:sldId id="923" r:id="rId57"/>
    <p:sldId id="924" r:id="rId58"/>
    <p:sldId id="925" r:id="rId59"/>
    <p:sldId id="846" r:id="rId60"/>
    <p:sldId id="926" r:id="rId61"/>
    <p:sldId id="927" r:id="rId62"/>
    <p:sldId id="929" r:id="rId63"/>
    <p:sldId id="857" r:id="rId64"/>
    <p:sldId id="859" r:id="rId65"/>
    <p:sldId id="861" r:id="rId66"/>
    <p:sldId id="862" r:id="rId67"/>
    <p:sldId id="863" r:id="rId68"/>
    <p:sldId id="864" r:id="rId69"/>
    <p:sldId id="865" r:id="rId70"/>
    <p:sldId id="932" r:id="rId71"/>
    <p:sldId id="866" r:id="rId72"/>
    <p:sldId id="867" r:id="rId7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0066CC"/>
    <a:srgbClr val="0066FF"/>
    <a:srgbClr val="009242"/>
    <a:srgbClr val="FF0000"/>
    <a:srgbClr val="004821"/>
    <a:srgbClr val="0080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078" autoAdjust="0"/>
    <p:restoredTop sz="89343" autoAdjust="0"/>
  </p:normalViewPr>
  <p:slideViewPr>
    <p:cSldViewPr>
      <p:cViewPr varScale="1">
        <p:scale>
          <a:sx n="77" d="100"/>
          <a:sy n="77" d="100"/>
        </p:scale>
        <p:origin x="1186"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212"/>
    </p:cViewPr>
  </p:sorterViewPr>
  <p:notesViewPr>
    <p:cSldViewPr>
      <p:cViewPr varScale="1">
        <p:scale>
          <a:sx n="68" d="100"/>
          <a:sy n="68" d="100"/>
        </p:scale>
        <p:origin x="-3288" y="-108"/>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BDCCB735-2475-4934-9258-531F8C3D8B39}"/>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1" name="Rectangle 3">
            <a:extLst>
              <a:ext uri="{FF2B5EF4-FFF2-40B4-BE49-F238E27FC236}">
                <a16:creationId xmlns:a16="http://schemas.microsoft.com/office/drawing/2014/main" id="{F623F97C-742A-4D5E-8849-F24F88475574}"/>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31748" name="Rectangle 4">
            <a:extLst>
              <a:ext uri="{FF2B5EF4-FFF2-40B4-BE49-F238E27FC236}">
                <a16:creationId xmlns:a16="http://schemas.microsoft.com/office/drawing/2014/main" id="{A5B57E29-0C4F-472B-9CD8-885399E2690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3" name="Rectangle 5">
            <a:extLst>
              <a:ext uri="{FF2B5EF4-FFF2-40B4-BE49-F238E27FC236}">
                <a16:creationId xmlns:a16="http://schemas.microsoft.com/office/drawing/2014/main" id="{05B9945E-31DE-40C4-979C-793A5EE5A979}"/>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7894" name="Rectangle 6">
            <a:extLst>
              <a:ext uri="{FF2B5EF4-FFF2-40B4-BE49-F238E27FC236}">
                <a16:creationId xmlns:a16="http://schemas.microsoft.com/office/drawing/2014/main" id="{B0E75879-9248-4720-99CB-5FFCC856EE25}"/>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5" name="Rectangle 7">
            <a:extLst>
              <a:ext uri="{FF2B5EF4-FFF2-40B4-BE49-F238E27FC236}">
                <a16:creationId xmlns:a16="http://schemas.microsoft.com/office/drawing/2014/main" id="{B9260643-F0E3-4D03-BCFB-92C9FE9B1364}"/>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FD82774-BF8F-41B5-817D-5ED5781A1068}"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a:extLst>
              <a:ext uri="{FF2B5EF4-FFF2-40B4-BE49-F238E27FC236}">
                <a16:creationId xmlns:a16="http://schemas.microsoft.com/office/drawing/2014/main" id="{838C1473-EBF4-48C5-A02E-8B311AAD44A9}"/>
              </a:ext>
            </a:extLst>
          </p:cNvPr>
          <p:cNvSpPr>
            <a:spLocks noGrp="1" noRot="1" noChangeAspect="1" noChangeArrowheads="1" noTextEdit="1"/>
          </p:cNvSpPr>
          <p:nvPr>
            <p:ph type="sldImg"/>
          </p:nvPr>
        </p:nvSpPr>
        <p:spPr>
          <a:ln/>
        </p:spPr>
      </p:sp>
      <p:sp>
        <p:nvSpPr>
          <p:cNvPr id="520195" name="Rectangle 3">
            <a:extLst>
              <a:ext uri="{FF2B5EF4-FFF2-40B4-BE49-F238E27FC236}">
                <a16:creationId xmlns:a16="http://schemas.microsoft.com/office/drawing/2014/main" id="{9FE0C0BB-3680-4DAE-A563-51227F2AA9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a:extLst>
              <a:ext uri="{FF2B5EF4-FFF2-40B4-BE49-F238E27FC236}">
                <a16:creationId xmlns:a16="http://schemas.microsoft.com/office/drawing/2014/main" id="{A4D390B8-DD2D-41EF-A59F-1B3EE8EAE5A8}"/>
              </a:ext>
            </a:extLst>
          </p:cNvPr>
          <p:cNvSpPr>
            <a:spLocks noGrp="1" noRot="1" noChangeAspect="1" noChangeArrowheads="1" noTextEdit="1"/>
          </p:cNvSpPr>
          <p:nvPr>
            <p:ph type="sldImg"/>
          </p:nvPr>
        </p:nvSpPr>
        <p:spPr>
          <a:xfrm>
            <a:off x="1144588" y="576263"/>
            <a:ext cx="4586287" cy="3440112"/>
          </a:xfrm>
          <a:ln/>
        </p:spPr>
      </p:sp>
      <p:sp>
        <p:nvSpPr>
          <p:cNvPr id="484355" name="Rectangle 3">
            <a:extLst>
              <a:ext uri="{FF2B5EF4-FFF2-40B4-BE49-F238E27FC236}">
                <a16:creationId xmlns:a16="http://schemas.microsoft.com/office/drawing/2014/main" id="{94A3196C-0796-4809-B8C7-176148207901}"/>
              </a:ext>
            </a:extLst>
          </p:cNvPr>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45" tIns="44232" rIns="90045" bIns="44232"/>
          <a:lstStyle/>
          <a:p>
            <a:r>
              <a:rPr lang="en-US" altLang="zh-CN">
                <a:latin typeface="Arial" panose="020B0604020202020204" pitchFamily="34" charset="0"/>
              </a:rPr>
              <a:t>Need to explain 1) clock cycle, 2) clock frequency.</a:t>
            </a:r>
          </a:p>
          <a:p>
            <a:r>
              <a:rPr lang="en-US" altLang="zh-CN">
                <a:latin typeface="Arial" panose="020B0604020202020204" pitchFamily="34" charset="0"/>
              </a:rPr>
              <a:t>Mention that CPI is important.</a:t>
            </a:r>
          </a:p>
          <a:p>
            <a:endParaRPr lang="en-US" altLang="zh-CN">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a:extLst>
              <a:ext uri="{FF2B5EF4-FFF2-40B4-BE49-F238E27FC236}">
                <a16:creationId xmlns:a16="http://schemas.microsoft.com/office/drawing/2014/main" id="{F3004C10-BC66-4AB0-BA66-8937C5A31360}"/>
              </a:ext>
            </a:extLst>
          </p:cNvPr>
          <p:cNvSpPr>
            <a:spLocks noGrp="1" noRot="1" noChangeAspect="1" noChangeArrowheads="1" noTextEdit="1"/>
          </p:cNvSpPr>
          <p:nvPr>
            <p:ph type="sldImg"/>
          </p:nvPr>
        </p:nvSpPr>
        <p:spPr>
          <a:xfrm>
            <a:off x="1144588" y="576263"/>
            <a:ext cx="4586287" cy="3440112"/>
          </a:xfrm>
          <a:ln/>
        </p:spPr>
      </p:sp>
      <p:sp>
        <p:nvSpPr>
          <p:cNvPr id="487427" name="Rectangle 3">
            <a:extLst>
              <a:ext uri="{FF2B5EF4-FFF2-40B4-BE49-F238E27FC236}">
                <a16:creationId xmlns:a16="http://schemas.microsoft.com/office/drawing/2014/main" id="{03851B3F-D33F-41C1-ACE5-9B281AAC545B}"/>
              </a:ext>
            </a:extLst>
          </p:cNvPr>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45" tIns="44232" rIns="90045" bIns="44232"/>
          <a:lstStyle/>
          <a:p>
            <a:r>
              <a:rPr lang="en-US" altLang="zh-CN">
                <a:latin typeface="Arial" panose="020B0604020202020204" pitchFamily="34" charset="0"/>
              </a:rPr>
              <a:t>So CPU time is determined by 3 factors.</a:t>
            </a:r>
          </a:p>
          <a:p>
            <a:endParaRPr lang="en-US" altLang="zh-CN">
              <a:latin typeface="Arial" panose="020B0604020202020204" pitchFamily="34" charset="0"/>
            </a:endParaRPr>
          </a:p>
          <a:p>
            <a:r>
              <a:rPr lang="en-US" altLang="zh-CN">
                <a:latin typeface="Arial" panose="020B0604020202020204" pitchFamily="34" charset="0"/>
              </a:rPr>
              <a:t>The formula is specially useful because it separates the 3 key factors that affect performance.</a:t>
            </a:r>
          </a:p>
          <a:p>
            <a:r>
              <a:rPr lang="en-US" altLang="zh-CN">
                <a:latin typeface="Arial" panose="020B0604020202020204" pitchFamily="34" charset="0"/>
              </a:rPr>
              <a:t>Time : ( length, CPI, Clock). Which are software dependent and which are hardware dependent?</a:t>
            </a:r>
          </a:p>
          <a:p>
            <a:endParaRPr lang="en-US" altLang="zh-CN">
              <a:latin typeface="Arial" panose="020B0604020202020204" pitchFamily="34" charset="0"/>
            </a:endParaRPr>
          </a:p>
          <a:p>
            <a:r>
              <a:rPr lang="en-US" altLang="zh-CN">
                <a:latin typeface="Arial" panose="020B0604020202020204" pitchFamily="34" charset="0"/>
              </a:rPr>
              <a:t>The table shows how such 3 factors are affected by other techniques.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a:extLst>
              <a:ext uri="{FF2B5EF4-FFF2-40B4-BE49-F238E27FC236}">
                <a16:creationId xmlns:a16="http://schemas.microsoft.com/office/drawing/2014/main" id="{BC9B7D88-6E74-4644-A7FC-654AB45B9A2B}"/>
              </a:ext>
            </a:extLst>
          </p:cNvPr>
          <p:cNvSpPr>
            <a:spLocks noGrp="1" noRot="1" noChangeAspect="1" noChangeArrowheads="1" noTextEdit="1"/>
          </p:cNvSpPr>
          <p:nvPr>
            <p:ph type="sldImg"/>
          </p:nvPr>
        </p:nvSpPr>
        <p:spPr>
          <a:xfrm>
            <a:off x="1144588" y="576263"/>
            <a:ext cx="4586287" cy="3440112"/>
          </a:xfrm>
          <a:ln/>
        </p:spPr>
      </p:sp>
      <p:sp>
        <p:nvSpPr>
          <p:cNvPr id="489475" name="Rectangle 3">
            <a:extLst>
              <a:ext uri="{FF2B5EF4-FFF2-40B4-BE49-F238E27FC236}">
                <a16:creationId xmlns:a16="http://schemas.microsoft.com/office/drawing/2014/main" id="{7B8361C2-EB7E-49DB-A583-E005CC431025}"/>
              </a:ext>
            </a:extLst>
          </p:cNvPr>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45" tIns="44232" rIns="90045" bIns="44232"/>
          <a:lstStyle/>
          <a:p>
            <a:r>
              <a:rPr lang="en-US" altLang="zh-CN">
                <a:latin typeface="Arial" panose="020B0604020202020204" pitchFamily="34" charset="0"/>
              </a:rPr>
              <a:t>So CPU time is determined by 3 factors.</a:t>
            </a:r>
          </a:p>
          <a:p>
            <a:endParaRPr lang="en-US" altLang="zh-CN">
              <a:latin typeface="Arial" panose="020B0604020202020204" pitchFamily="34" charset="0"/>
            </a:endParaRPr>
          </a:p>
          <a:p>
            <a:r>
              <a:rPr lang="en-US" altLang="zh-CN">
                <a:latin typeface="Arial" panose="020B0604020202020204" pitchFamily="34" charset="0"/>
              </a:rPr>
              <a:t>The formula is specially useful because it separates the 3 key factors that affect performance.</a:t>
            </a:r>
          </a:p>
          <a:p>
            <a:r>
              <a:rPr lang="en-US" altLang="zh-CN">
                <a:latin typeface="Arial" panose="020B0604020202020204" pitchFamily="34" charset="0"/>
              </a:rPr>
              <a:t>Time : ( length, CPI, Clock). Which are software dependent and which are hardware dependent?</a:t>
            </a:r>
          </a:p>
          <a:p>
            <a:endParaRPr lang="en-US" altLang="zh-CN">
              <a:latin typeface="Arial" panose="020B0604020202020204" pitchFamily="34" charset="0"/>
            </a:endParaRPr>
          </a:p>
          <a:p>
            <a:r>
              <a:rPr lang="en-US" altLang="zh-CN">
                <a:latin typeface="Arial" panose="020B0604020202020204" pitchFamily="34" charset="0"/>
              </a:rPr>
              <a:t>The table shows how such 3 factors are affected by other techniques.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a:extLst>
              <a:ext uri="{FF2B5EF4-FFF2-40B4-BE49-F238E27FC236}">
                <a16:creationId xmlns:a16="http://schemas.microsoft.com/office/drawing/2014/main" id="{57D0D42C-E83D-48F7-9031-60A53D7C3296}"/>
              </a:ext>
            </a:extLst>
          </p:cNvPr>
          <p:cNvSpPr>
            <a:spLocks noGrp="1" noRot="1" noChangeAspect="1" noChangeArrowheads="1" noTextEdit="1"/>
          </p:cNvSpPr>
          <p:nvPr>
            <p:ph type="sldImg"/>
          </p:nvPr>
        </p:nvSpPr>
        <p:spPr>
          <a:xfrm>
            <a:off x="1144588" y="576263"/>
            <a:ext cx="4586287" cy="3440112"/>
          </a:xfrm>
          <a:ln/>
        </p:spPr>
      </p:sp>
      <p:sp>
        <p:nvSpPr>
          <p:cNvPr id="491523" name="Rectangle 3">
            <a:extLst>
              <a:ext uri="{FF2B5EF4-FFF2-40B4-BE49-F238E27FC236}">
                <a16:creationId xmlns:a16="http://schemas.microsoft.com/office/drawing/2014/main" id="{ED509629-1165-4365-85E7-0A8D4BC395DC}"/>
              </a:ext>
            </a:extLst>
          </p:cNvPr>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45" tIns="44232" rIns="90045" bIns="44232"/>
          <a:lstStyle/>
          <a:p>
            <a:r>
              <a:rPr lang="en-US" altLang="zh-CN">
                <a:latin typeface="Arial" panose="020B0604020202020204" pitchFamily="34" charset="0"/>
              </a:rPr>
              <a:t>CPU execution time, clock cycle are easy to get.</a:t>
            </a:r>
          </a:p>
          <a:p>
            <a:r>
              <a:rPr lang="en-US" altLang="zh-CN">
                <a:latin typeface="Arial" panose="020B0604020202020204" pitchFamily="34" charset="0"/>
              </a:rPr>
              <a:t>How to measure CPI or instruction count? Static counting for small programs or dynamic recording tools(simulator and hardware counter) for large programs.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a:extLst>
              <a:ext uri="{FF2B5EF4-FFF2-40B4-BE49-F238E27FC236}">
                <a16:creationId xmlns:a16="http://schemas.microsoft.com/office/drawing/2014/main" id="{CE97A19F-9B5F-47A5-B563-978120A0D6F1}"/>
              </a:ext>
            </a:extLst>
          </p:cNvPr>
          <p:cNvSpPr>
            <a:spLocks noGrp="1" noRot="1" noChangeAspect="1" noChangeArrowheads="1" noTextEdit="1"/>
          </p:cNvSpPr>
          <p:nvPr>
            <p:ph type="sldImg"/>
          </p:nvPr>
        </p:nvSpPr>
        <p:spPr>
          <a:xfrm>
            <a:off x="1144588" y="576263"/>
            <a:ext cx="4586287" cy="3440112"/>
          </a:xfrm>
          <a:ln/>
        </p:spPr>
      </p:sp>
      <p:sp>
        <p:nvSpPr>
          <p:cNvPr id="493571" name="Rectangle 3">
            <a:extLst>
              <a:ext uri="{FF2B5EF4-FFF2-40B4-BE49-F238E27FC236}">
                <a16:creationId xmlns:a16="http://schemas.microsoft.com/office/drawing/2014/main" id="{C86644CA-87BB-43DF-BB14-1C07BD52AD7D}"/>
              </a:ext>
            </a:extLst>
          </p:cNvPr>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45" tIns="44232" rIns="90045" bIns="44232"/>
          <a:lstStyle/>
          <a:p>
            <a:endParaRPr lang="en-US" altLang="zh-CN">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a:extLst>
              <a:ext uri="{FF2B5EF4-FFF2-40B4-BE49-F238E27FC236}">
                <a16:creationId xmlns:a16="http://schemas.microsoft.com/office/drawing/2014/main" id="{4032ABD0-6E81-422A-AD21-057400F376AF}"/>
              </a:ext>
            </a:extLst>
          </p:cNvPr>
          <p:cNvSpPr>
            <a:spLocks noGrp="1" noRot="1" noChangeAspect="1" noChangeArrowheads="1" noTextEdit="1"/>
          </p:cNvSpPr>
          <p:nvPr>
            <p:ph type="sldImg"/>
          </p:nvPr>
        </p:nvSpPr>
        <p:spPr>
          <a:xfrm>
            <a:off x="1144588" y="576263"/>
            <a:ext cx="4586287" cy="3440112"/>
          </a:xfrm>
          <a:ln/>
        </p:spPr>
      </p:sp>
      <p:sp>
        <p:nvSpPr>
          <p:cNvPr id="495619" name="Rectangle 3">
            <a:extLst>
              <a:ext uri="{FF2B5EF4-FFF2-40B4-BE49-F238E27FC236}">
                <a16:creationId xmlns:a16="http://schemas.microsoft.com/office/drawing/2014/main" id="{A6217D33-98F0-4FA1-814F-9CB9F3A2FFF6}"/>
              </a:ext>
            </a:extLst>
          </p:cNvPr>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45" tIns="44232" rIns="90045" bIns="44232"/>
          <a:lstStyle/>
          <a:p>
            <a:r>
              <a:rPr lang="en-US" altLang="zh-CN">
                <a:latin typeface="Arial" panose="020B0604020202020204" pitchFamily="34" charset="0"/>
              </a:rPr>
              <a:t>Due to such pitfalls, MIPS is not a convincing measurement of the speed.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a:extLst>
              <a:ext uri="{FF2B5EF4-FFF2-40B4-BE49-F238E27FC236}">
                <a16:creationId xmlns:a16="http://schemas.microsoft.com/office/drawing/2014/main" id="{18DA6B00-D37E-410D-8C62-A247F4394385}"/>
              </a:ext>
            </a:extLst>
          </p:cNvPr>
          <p:cNvSpPr>
            <a:spLocks noGrp="1" noRot="1" noChangeAspect="1" noChangeArrowheads="1" noTextEdit="1"/>
          </p:cNvSpPr>
          <p:nvPr>
            <p:ph type="sldImg"/>
          </p:nvPr>
        </p:nvSpPr>
        <p:spPr>
          <a:xfrm>
            <a:off x="1144588" y="576263"/>
            <a:ext cx="4586287" cy="3440112"/>
          </a:xfrm>
          <a:ln/>
        </p:spPr>
      </p:sp>
      <p:sp>
        <p:nvSpPr>
          <p:cNvPr id="497667" name="Rectangle 3">
            <a:extLst>
              <a:ext uri="{FF2B5EF4-FFF2-40B4-BE49-F238E27FC236}">
                <a16:creationId xmlns:a16="http://schemas.microsoft.com/office/drawing/2014/main" id="{92B1C39F-7A9C-41D4-BBAD-5A888E4B48D4}"/>
              </a:ext>
            </a:extLst>
          </p:cNvPr>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45" tIns="44232" rIns="90045" bIns="44232"/>
          <a:lstStyle/>
          <a:p>
            <a:pPr>
              <a:spcBef>
                <a:spcPct val="0"/>
              </a:spcBef>
            </a:pPr>
            <a:endParaRPr lang="en-US" altLang="zh-CN" sz="1800">
              <a:latin typeface="Helvetica" panose="020B0604020202020204" pitchFamily="34" charset="0"/>
            </a:endParaRPr>
          </a:p>
          <a:p>
            <a:pPr>
              <a:spcBef>
                <a:spcPct val="0"/>
              </a:spcBef>
            </a:pPr>
            <a:endParaRPr lang="en-US" altLang="zh-CN" sz="1800">
              <a:latin typeface="Helvetica" panose="020B0604020202020204" pitchFamily="34" charset="0"/>
            </a:endParaRPr>
          </a:p>
          <a:p>
            <a:pPr>
              <a:spcBef>
                <a:spcPct val="0"/>
              </a:spcBef>
            </a:pPr>
            <a:endParaRPr lang="en-US" altLang="zh-CN" sz="1800">
              <a:latin typeface="Helvetica" panose="020B0604020202020204" pitchFamily="34" charset="0"/>
            </a:endParaRPr>
          </a:p>
          <a:p>
            <a:pPr>
              <a:spcBef>
                <a:spcPct val="0"/>
              </a:spcBef>
            </a:pPr>
            <a:endParaRPr lang="en-US" altLang="zh-CN" sz="1800">
              <a:latin typeface="Helvetica"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a:extLst>
              <a:ext uri="{FF2B5EF4-FFF2-40B4-BE49-F238E27FC236}">
                <a16:creationId xmlns:a16="http://schemas.microsoft.com/office/drawing/2014/main" id="{32008FFF-868D-4618-9871-461462DD490E}"/>
              </a:ext>
            </a:extLst>
          </p:cNvPr>
          <p:cNvSpPr>
            <a:spLocks noGrp="1" noRot="1" noChangeAspect="1" noChangeArrowheads="1" noTextEdit="1"/>
          </p:cNvSpPr>
          <p:nvPr>
            <p:ph type="sldImg"/>
          </p:nvPr>
        </p:nvSpPr>
        <p:spPr>
          <a:xfrm>
            <a:off x="1144588" y="576263"/>
            <a:ext cx="4586287" cy="3440112"/>
          </a:xfrm>
          <a:ln/>
        </p:spPr>
      </p:sp>
      <p:sp>
        <p:nvSpPr>
          <p:cNvPr id="499715" name="Rectangle 3">
            <a:extLst>
              <a:ext uri="{FF2B5EF4-FFF2-40B4-BE49-F238E27FC236}">
                <a16:creationId xmlns:a16="http://schemas.microsoft.com/office/drawing/2014/main" id="{4FFA16F2-AF7D-4547-A967-D29018170EDE}"/>
              </a:ext>
            </a:extLst>
          </p:cNvPr>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45" tIns="44232" rIns="90045" bIns="44232"/>
          <a:lstStyle/>
          <a:p>
            <a:r>
              <a:rPr lang="en-US" altLang="zh-CN">
                <a:latin typeface="Arial" panose="020B0604020202020204" pitchFamily="34" charset="0"/>
              </a:rPr>
              <a:t>So far, All we discussed is for the performance evaluation of one computer based on one program. But how to compare 2 computers? Can we use only one program for the comparison purpose? You might have already seen the importance of benchmarks.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a:extLst>
              <a:ext uri="{FF2B5EF4-FFF2-40B4-BE49-F238E27FC236}">
                <a16:creationId xmlns:a16="http://schemas.microsoft.com/office/drawing/2014/main" id="{6B472AA4-4614-41CD-95BE-9830FA1A2E8A}"/>
              </a:ext>
            </a:extLst>
          </p:cNvPr>
          <p:cNvSpPr>
            <a:spLocks noGrp="1" noRot="1" noChangeAspect="1" noChangeArrowheads="1" noTextEdit="1"/>
          </p:cNvSpPr>
          <p:nvPr>
            <p:ph type="sldImg"/>
          </p:nvPr>
        </p:nvSpPr>
        <p:spPr>
          <a:ln/>
        </p:spPr>
      </p:sp>
      <p:sp>
        <p:nvSpPr>
          <p:cNvPr id="539651" name="Rectangle 3">
            <a:extLst>
              <a:ext uri="{FF2B5EF4-FFF2-40B4-BE49-F238E27FC236}">
                <a16:creationId xmlns:a16="http://schemas.microsoft.com/office/drawing/2014/main" id="{37C8412C-CD42-4645-907F-D76764AB26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a:extLst>
              <a:ext uri="{FF2B5EF4-FFF2-40B4-BE49-F238E27FC236}">
                <a16:creationId xmlns:a16="http://schemas.microsoft.com/office/drawing/2014/main" id="{1BDB4EEA-FEBE-46BA-8159-7E6800DF35FD}"/>
              </a:ext>
            </a:extLst>
          </p:cNvPr>
          <p:cNvSpPr>
            <a:spLocks noGrp="1" noRot="1" noChangeAspect="1" noChangeArrowheads="1" noTextEdit="1"/>
          </p:cNvSpPr>
          <p:nvPr>
            <p:ph type="sldImg"/>
          </p:nvPr>
        </p:nvSpPr>
        <p:spPr>
          <a:solidFill>
            <a:srgbClr val="FFFFFF"/>
          </a:solidFill>
          <a:ln/>
        </p:spPr>
      </p:sp>
      <p:sp>
        <p:nvSpPr>
          <p:cNvPr id="541699" name="Rectangle 3">
            <a:extLst>
              <a:ext uri="{FF2B5EF4-FFF2-40B4-BE49-F238E27FC236}">
                <a16:creationId xmlns:a16="http://schemas.microsoft.com/office/drawing/2014/main" id="{54A8851B-322D-44EC-B477-F71C1998DE19}"/>
              </a:ext>
            </a:extLst>
          </p:cNvPr>
          <p:cNvSpPr>
            <a:spLocks noGrp="1" noChangeArrowheads="1"/>
          </p:cNvSpPr>
          <p:nvPr>
            <p:ph type="body" idx="1"/>
          </p:nvPr>
        </p:nvSpPr>
        <p:spPr>
          <a:xfrm>
            <a:off x="914400" y="4343400"/>
            <a:ext cx="5029200" cy="4114800"/>
          </a:xfrm>
          <a:solidFill>
            <a:srgbClr val="FFFFFF"/>
          </a:solidFill>
          <a:ln>
            <a:solidFill>
              <a:srgbClr val="000000"/>
            </a:solidFill>
          </a:ln>
        </p:spPr>
        <p:txBody>
          <a:bodyPr lIns="91424" tIns="45711" rIns="91424" bIns="45711"/>
          <a:lstStyle/>
          <a:p>
            <a:r>
              <a:rPr lang="en-US" altLang="zh-CN">
                <a:latin typeface="Arial" panose="020B0604020202020204" pitchFamily="34" charset="0"/>
              </a:rPr>
              <a:t>ENICA 18000</a:t>
            </a:r>
            <a:r>
              <a:rPr lang="zh-CN" altLang="en-US">
                <a:latin typeface="Arial" panose="020B0604020202020204" pitchFamily="34" charset="0"/>
              </a:rPr>
              <a:t>个电子管，1500个继电器，重30吨。有20个寄存器，每个10位十进制数（100个电子管），每一位十进制数用10个电子管表示，看十个电子管中哪个亮表示几。有6000个开关。靠设置开关、连接插头和插座来编程。</a:t>
            </a:r>
          </a:p>
          <a:p>
            <a:r>
              <a:rPr lang="zh-CN" altLang="en-US">
                <a:latin typeface="Arial" panose="020B0604020202020204" pitchFamily="34" charset="0"/>
              </a:rPr>
              <a:t>第一次开机时甚至整个费城地区的照明都闪烁变暗。该机正式运行到</a:t>
            </a:r>
            <a:r>
              <a:rPr lang="en-US" altLang="zh-CN">
                <a:latin typeface="Arial" panose="020B0604020202020204" pitchFamily="34" charset="0"/>
              </a:rPr>
              <a:t>1955</a:t>
            </a:r>
            <a:r>
              <a:rPr lang="zh-CN" altLang="en-US">
                <a:latin typeface="Arial" panose="020B0604020202020204" pitchFamily="34" charset="0"/>
              </a:rPr>
              <a:t>年</a:t>
            </a:r>
            <a:r>
              <a:rPr lang="en-US" altLang="zh-CN">
                <a:latin typeface="Arial" panose="020B0604020202020204" pitchFamily="34" charset="0"/>
              </a:rPr>
              <a:t>10</a:t>
            </a:r>
            <a:r>
              <a:rPr lang="zh-CN" altLang="en-US">
                <a:latin typeface="Arial" panose="020B0604020202020204" pitchFamily="34" charset="0"/>
              </a:rPr>
              <a:t>月</a:t>
            </a:r>
            <a:r>
              <a:rPr lang="en-US" altLang="zh-CN">
                <a:latin typeface="Arial" panose="020B0604020202020204" pitchFamily="34" charset="0"/>
              </a:rPr>
              <a:t>2</a:t>
            </a:r>
            <a:r>
              <a:rPr lang="zh-CN" altLang="en-US">
                <a:latin typeface="Arial" panose="020B0604020202020204" pitchFamily="34" charset="0"/>
              </a:rPr>
              <a:t>日，这十年间共运行了</a:t>
            </a:r>
            <a:r>
              <a:rPr lang="en-US" altLang="zh-CN">
                <a:latin typeface="Arial" panose="020B0604020202020204" pitchFamily="34" charset="0"/>
              </a:rPr>
              <a:t>80 223</a:t>
            </a:r>
            <a:r>
              <a:rPr lang="zh-CN" altLang="en-US">
                <a:latin typeface="Arial" panose="020B0604020202020204" pitchFamily="34" charset="0"/>
              </a:rPr>
              <a:t>个小时。</a:t>
            </a:r>
          </a:p>
          <a:p>
            <a:endParaRPr lang="zh-CN"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a:extLst>
              <a:ext uri="{FF2B5EF4-FFF2-40B4-BE49-F238E27FC236}">
                <a16:creationId xmlns:a16="http://schemas.microsoft.com/office/drawing/2014/main" id="{9D302F8D-D8D6-48F4-A0A5-CCF76131F920}"/>
              </a:ext>
            </a:extLst>
          </p:cNvPr>
          <p:cNvSpPr>
            <a:spLocks noGrp="1" noRot="1" noChangeAspect="1" noChangeArrowheads="1" noTextEdit="1"/>
          </p:cNvSpPr>
          <p:nvPr>
            <p:ph type="sldImg"/>
          </p:nvPr>
        </p:nvSpPr>
        <p:spPr>
          <a:ln/>
        </p:spPr>
      </p:sp>
      <p:sp>
        <p:nvSpPr>
          <p:cNvPr id="543747" name="Rectangle 3">
            <a:extLst>
              <a:ext uri="{FF2B5EF4-FFF2-40B4-BE49-F238E27FC236}">
                <a16:creationId xmlns:a16="http://schemas.microsoft.com/office/drawing/2014/main" id="{B5546DD4-4906-4FF9-A399-8DD8CE77A3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300">
                <a:latin typeface="微软雅黑" panose="020B0503020204020204" pitchFamily="34" charset="-122"/>
                <a:ea typeface="微软雅黑" panose="020B0503020204020204" pitchFamily="34" charset="-122"/>
              </a:rPr>
              <a:t>冯</a:t>
            </a:r>
            <a:r>
              <a:rPr lang="en-US" altLang="zh-CN" sz="1300">
                <a:latin typeface="微软雅黑" panose="020B0503020204020204" pitchFamily="34" charset="-122"/>
                <a:ea typeface="微软雅黑" panose="020B0503020204020204" pitchFamily="34" charset="-122"/>
              </a:rPr>
              <a:t>·</a:t>
            </a:r>
            <a:r>
              <a:rPr lang="zh-CN" altLang="en-US" sz="1300">
                <a:latin typeface="微软雅黑" panose="020B0503020204020204" pitchFamily="34" charset="-122"/>
                <a:ea typeface="微软雅黑" panose="020B0503020204020204" pitchFamily="34" charset="-122"/>
              </a:rPr>
              <a:t>诺伊曼是原籍匈牙利的数学家，被称为“计算机之父”和“博弈论之父”，</a:t>
            </a:r>
            <a:r>
              <a:rPr lang="en-US" altLang="zh-CN" sz="1300">
                <a:latin typeface="微软雅黑" panose="020B0503020204020204" pitchFamily="34" charset="-122"/>
                <a:ea typeface="微软雅黑" panose="020B0503020204020204" pitchFamily="34" charset="-122"/>
              </a:rPr>
              <a:t>EDVAC</a:t>
            </a:r>
            <a:r>
              <a:rPr lang="zh-CN" altLang="en-US" sz="1300">
                <a:latin typeface="微软雅黑" panose="020B0503020204020204" pitchFamily="34" charset="-122"/>
                <a:ea typeface="微软雅黑" panose="020B0503020204020204" pitchFamily="34" charset="-122"/>
              </a:rPr>
              <a:t>称为离散变量自动电子计算机</a:t>
            </a:r>
          </a:p>
          <a:p>
            <a:r>
              <a:rPr lang="zh-CN" altLang="en-US" sz="1300">
                <a:latin typeface="微软雅黑" panose="020B0503020204020204" pitchFamily="34" charset="-122"/>
                <a:ea typeface="微软雅黑" panose="020B0503020204020204" pitchFamily="34" charset="-122"/>
              </a:rPr>
              <a:t>因为</a:t>
            </a:r>
            <a:r>
              <a:rPr lang="en-US" altLang="zh-CN" sz="1300">
                <a:latin typeface="微软雅黑" panose="020B0503020204020204" pitchFamily="34" charset="-122"/>
                <a:ea typeface="微软雅黑" panose="020B0503020204020204" pitchFamily="34" charset="-122"/>
              </a:rPr>
              <a:t>ENIAC</a:t>
            </a:r>
            <a:r>
              <a:rPr lang="zh-CN" altLang="en-US" sz="1300">
                <a:latin typeface="微软雅黑" panose="020B0503020204020204" pitchFamily="34" charset="-122"/>
                <a:ea typeface="微软雅黑" panose="020B0503020204020204" pitchFamily="34" charset="-122"/>
              </a:rPr>
              <a:t>没有存储器，也不是用二进制表示信息，所以，制造和使用的时候有很多问题，</a:t>
            </a:r>
            <a:r>
              <a:rPr lang="en-US" altLang="zh-CN" sz="1300">
                <a:latin typeface="微软雅黑" panose="020B0503020204020204" pitchFamily="34" charset="-122"/>
                <a:ea typeface="微软雅黑" panose="020B0503020204020204" pitchFamily="34" charset="-122"/>
              </a:rPr>
              <a:t>ENIAC</a:t>
            </a:r>
            <a:r>
              <a:rPr lang="zh-CN" altLang="en-US" sz="1300">
                <a:latin typeface="微软雅黑" panose="020B0503020204020204" pitchFamily="34" charset="-122"/>
                <a:ea typeface="微软雅黑" panose="020B0503020204020204" pitchFamily="34" charset="-122"/>
              </a:rPr>
              <a:t>研制小组认为许多方面需要改进，因此，在他们共同研讨的基础上，才有了</a:t>
            </a:r>
            <a:r>
              <a:rPr lang="en-US" altLang="zh-CN" sz="1300">
                <a:latin typeface="微软雅黑" panose="020B0503020204020204" pitchFamily="34" charset="-122"/>
                <a:ea typeface="微软雅黑" panose="020B0503020204020204" pitchFamily="34" charset="-122"/>
              </a:rPr>
              <a:t>EDVAC</a:t>
            </a:r>
            <a:r>
              <a:rPr lang="zh-CN" altLang="en-US" sz="1300">
                <a:latin typeface="微软雅黑" panose="020B0503020204020204" pitchFamily="34" charset="-122"/>
                <a:ea typeface="微软雅黑" panose="020B0503020204020204" pitchFamily="34" charset="-122"/>
              </a:rPr>
              <a:t>方案的思想。</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a:extLst>
              <a:ext uri="{FF2B5EF4-FFF2-40B4-BE49-F238E27FC236}">
                <a16:creationId xmlns:a16="http://schemas.microsoft.com/office/drawing/2014/main" id="{578BEA89-C0DB-4E23-92C5-BAC6BB1E24B5}"/>
              </a:ext>
            </a:extLst>
          </p:cNvPr>
          <p:cNvSpPr>
            <a:spLocks noGrp="1" noRot="1" noChangeAspect="1" noChangeArrowheads="1" noTextEdit="1"/>
          </p:cNvSpPr>
          <p:nvPr>
            <p:ph type="sldImg"/>
          </p:nvPr>
        </p:nvSpPr>
        <p:spPr>
          <a:ln/>
        </p:spPr>
      </p:sp>
      <p:sp>
        <p:nvSpPr>
          <p:cNvPr id="550915" name="Rectangle 3">
            <a:extLst>
              <a:ext uri="{FF2B5EF4-FFF2-40B4-BE49-F238E27FC236}">
                <a16:creationId xmlns:a16="http://schemas.microsoft.com/office/drawing/2014/main" id="{61502ED1-9EAD-4EAD-8555-85D10F7AA4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算术逻辑部件：</a:t>
            </a:r>
            <a:r>
              <a:rPr lang="en-US" altLang="zh-CN">
                <a:latin typeface="Arial" panose="020B0604020202020204" pitchFamily="34" charset="0"/>
              </a:rPr>
              <a:t>Arithmetic Logic Unit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a:extLst>
              <a:ext uri="{FF2B5EF4-FFF2-40B4-BE49-F238E27FC236}">
                <a16:creationId xmlns:a16="http://schemas.microsoft.com/office/drawing/2014/main" id="{A5F7FA40-2989-47A3-ADC2-D7CC80B49413}"/>
              </a:ext>
            </a:extLst>
          </p:cNvPr>
          <p:cNvSpPr>
            <a:spLocks noGrp="1" noRot="1" noChangeAspect="1" noChangeArrowheads="1" noTextEdit="1"/>
          </p:cNvSpPr>
          <p:nvPr>
            <p:ph type="sldImg"/>
          </p:nvPr>
        </p:nvSpPr>
        <p:spPr>
          <a:ln/>
        </p:spPr>
      </p:sp>
      <p:sp>
        <p:nvSpPr>
          <p:cNvPr id="559107" name="Rectangle 3">
            <a:extLst>
              <a:ext uri="{FF2B5EF4-FFF2-40B4-BE49-F238E27FC236}">
                <a16:creationId xmlns:a16="http://schemas.microsoft.com/office/drawing/2014/main" id="{0FDE0C13-DF9A-4DC4-8914-BB97C77A8C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a:extLst>
              <a:ext uri="{FF2B5EF4-FFF2-40B4-BE49-F238E27FC236}">
                <a16:creationId xmlns:a16="http://schemas.microsoft.com/office/drawing/2014/main" id="{2BE9A74B-AF5F-41C3-A207-1EF167D872E5}"/>
              </a:ext>
            </a:extLst>
          </p:cNvPr>
          <p:cNvSpPr>
            <a:spLocks noGrp="1" noRot="1" noChangeAspect="1" noChangeArrowheads="1" noTextEdit="1"/>
          </p:cNvSpPr>
          <p:nvPr>
            <p:ph type="sldImg"/>
          </p:nvPr>
        </p:nvSpPr>
        <p:spPr>
          <a:ln/>
        </p:spPr>
      </p:sp>
      <p:sp>
        <p:nvSpPr>
          <p:cNvPr id="561155" name="Rectangle 3">
            <a:extLst>
              <a:ext uri="{FF2B5EF4-FFF2-40B4-BE49-F238E27FC236}">
                <a16:creationId xmlns:a16="http://schemas.microsoft.com/office/drawing/2014/main" id="{2210D061-E3B3-4F6F-BF27-CE54BF92F3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a:extLst>
              <a:ext uri="{FF2B5EF4-FFF2-40B4-BE49-F238E27FC236}">
                <a16:creationId xmlns:a16="http://schemas.microsoft.com/office/drawing/2014/main" id="{715D6E55-F1F1-4404-A4D4-E0C2E58FF421}"/>
              </a:ext>
            </a:extLst>
          </p:cNvPr>
          <p:cNvSpPr>
            <a:spLocks noGrp="1" noRot="1" noChangeAspect="1" noChangeArrowheads="1" noTextEdit="1"/>
          </p:cNvSpPr>
          <p:nvPr>
            <p:ph type="sldImg"/>
          </p:nvPr>
        </p:nvSpPr>
        <p:spPr>
          <a:xfrm>
            <a:off x="1143000" y="576263"/>
            <a:ext cx="4586288" cy="3440112"/>
          </a:xfrm>
          <a:ln/>
        </p:spPr>
      </p:sp>
      <p:sp>
        <p:nvSpPr>
          <p:cNvPr id="567299" name="Rectangle 3">
            <a:extLst>
              <a:ext uri="{FF2B5EF4-FFF2-40B4-BE49-F238E27FC236}">
                <a16:creationId xmlns:a16="http://schemas.microsoft.com/office/drawing/2014/main" id="{0C5E772B-4E9B-49D6-895F-DFAA304D54FE}"/>
              </a:ext>
            </a:extLst>
          </p:cNvPr>
          <p:cNvSpPr>
            <a:spLocks noGrp="1" noChangeArrowheads="1"/>
          </p:cNvSpPr>
          <p:nvPr>
            <p:ph type="body" idx="1"/>
          </p:nvPr>
        </p:nvSpPr>
        <p:spPr>
          <a:xfrm>
            <a:off x="517525" y="4341813"/>
            <a:ext cx="5908675"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45" tIns="44232" rIns="90045" bIns="44232"/>
          <a:lstStyle/>
          <a:p>
            <a:pPr marL="209550" indent="-209550">
              <a:spcBef>
                <a:spcPct val="50000"/>
              </a:spcBef>
            </a:pPr>
            <a:r>
              <a:rPr lang="en-US" altLang="zh-CN" b="1">
                <a:solidFill>
                  <a:schemeClr val="accent2"/>
                </a:solidFill>
                <a:latin typeface="Arial" panose="020B0604020202020204" pitchFamily="34" charset="0"/>
              </a:rPr>
              <a:t>Hello</a:t>
            </a:r>
            <a:r>
              <a:rPr lang="zh-CN" altLang="en-US" b="1">
                <a:solidFill>
                  <a:schemeClr val="accent2"/>
                </a:solidFill>
                <a:latin typeface="Arial" panose="020B0604020202020204" pitchFamily="34" charset="0"/>
              </a:rPr>
              <a:t>程序被启动后，计算机的动作过程如下：</a:t>
            </a:r>
          </a:p>
          <a:p>
            <a:pPr marL="209550" indent="-209550"/>
            <a:r>
              <a:rPr lang="en-US" altLang="zh-CN" b="1">
                <a:latin typeface="Arial" panose="020B0604020202020204" pitchFamily="34" charset="0"/>
              </a:rPr>
              <a:t>Shell</a:t>
            </a:r>
            <a:r>
              <a:rPr lang="zh-CN" altLang="en-US" b="1">
                <a:latin typeface="Arial" panose="020B0604020202020204" pitchFamily="34" charset="0"/>
              </a:rPr>
              <a:t>程序读取字符串“</a:t>
            </a:r>
            <a:r>
              <a:rPr lang="en-US" altLang="zh-CN" b="1">
                <a:latin typeface="Arial" panose="020B0604020202020204" pitchFamily="34" charset="0"/>
              </a:rPr>
              <a:t>./hello</a:t>
            </a:r>
            <a:r>
              <a:rPr lang="zh-CN" altLang="en-US" b="1">
                <a:latin typeface="Arial" panose="020B0604020202020204" pitchFamily="34" charset="0"/>
              </a:rPr>
              <a:t>”中各字符到寄存器，然后存放到主存；</a:t>
            </a:r>
            <a:endParaRPr lang="en-US" altLang="zh-CN" b="1">
              <a:latin typeface="Arial" panose="020B0604020202020204" pitchFamily="34" charset="0"/>
            </a:endParaRPr>
          </a:p>
          <a:p>
            <a:pPr marL="209550" indent="-209550"/>
            <a:r>
              <a:rPr lang="en-US" altLang="zh-CN" b="1">
                <a:latin typeface="Arial" panose="020B0604020202020204" pitchFamily="34" charset="0"/>
              </a:rPr>
              <a:t>“Enter</a:t>
            </a:r>
            <a:r>
              <a:rPr lang="zh-CN" altLang="en-US" b="1">
                <a:latin typeface="Arial" panose="020B0604020202020204" pitchFamily="34" charset="0"/>
              </a:rPr>
              <a:t>”键输入后，操作系统内核（载入程序）根据主存中的字符串“</a:t>
            </a:r>
            <a:r>
              <a:rPr lang="en-US" altLang="zh-CN" b="1">
                <a:latin typeface="Arial" panose="020B0604020202020204" pitchFamily="34" charset="0"/>
              </a:rPr>
              <a:t>hello”</a:t>
            </a:r>
            <a:r>
              <a:rPr lang="zh-CN" altLang="en-US" b="1">
                <a:latin typeface="Arial" panose="020B0604020202020204" pitchFamily="34" charset="0"/>
              </a:rPr>
              <a:t>到磁盘上找到特定的</a:t>
            </a:r>
            <a:r>
              <a:rPr lang="en-US" altLang="zh-CN" b="1">
                <a:latin typeface="Arial" panose="020B0604020202020204" pitchFamily="34" charset="0"/>
              </a:rPr>
              <a:t>hello</a:t>
            </a:r>
            <a:r>
              <a:rPr lang="zh-CN" altLang="en-US" b="1">
                <a:latin typeface="Arial" panose="020B0604020202020204" pitchFamily="34" charset="0"/>
              </a:rPr>
              <a:t>目标文件，将其包含的指令代码和数据（“</a:t>
            </a:r>
            <a:r>
              <a:rPr lang="en-US" altLang="zh-CN" b="1">
                <a:latin typeface="Arial" panose="020B0604020202020204" pitchFamily="34" charset="0"/>
              </a:rPr>
              <a:t>hello, world\n</a:t>
            </a:r>
            <a:r>
              <a:rPr lang="zh-CN" altLang="en-US" b="1">
                <a:latin typeface="Arial" panose="020B0604020202020204" pitchFamily="34" charset="0"/>
              </a:rPr>
              <a:t>”）从磁盘读到主存，并将控制权转交给</a:t>
            </a:r>
            <a:r>
              <a:rPr lang="en-US" altLang="zh-CN" b="1">
                <a:latin typeface="Arial" panose="020B0604020202020204" pitchFamily="34" charset="0"/>
              </a:rPr>
              <a:t>hello</a:t>
            </a:r>
            <a:r>
              <a:rPr lang="zh-CN" altLang="en-US" b="1">
                <a:latin typeface="Arial" panose="020B0604020202020204" pitchFamily="34" charset="0"/>
              </a:rPr>
              <a:t>程序，即将</a:t>
            </a:r>
            <a:r>
              <a:rPr lang="en-US" altLang="zh-CN" b="1">
                <a:latin typeface="Arial" panose="020B0604020202020204" pitchFamily="34" charset="0"/>
              </a:rPr>
              <a:t>hello</a:t>
            </a:r>
            <a:r>
              <a:rPr lang="zh-CN" altLang="en-US" b="1">
                <a:latin typeface="Arial" panose="020B0604020202020204" pitchFamily="34" charset="0"/>
              </a:rPr>
              <a:t>程序的第一条指令的地址送到</a:t>
            </a:r>
            <a:r>
              <a:rPr lang="en-US" altLang="zh-CN" b="1">
                <a:latin typeface="Arial" panose="020B0604020202020204" pitchFamily="34" charset="0"/>
              </a:rPr>
              <a:t>PC</a:t>
            </a:r>
            <a:r>
              <a:rPr lang="zh-CN" altLang="en-US" b="1">
                <a:latin typeface="Arial" panose="020B0604020202020204" pitchFamily="34" charset="0"/>
              </a:rPr>
              <a:t>中；处理器从</a:t>
            </a:r>
            <a:r>
              <a:rPr lang="en-US" altLang="zh-CN" b="1">
                <a:latin typeface="Arial" panose="020B0604020202020204" pitchFamily="34" charset="0"/>
              </a:rPr>
              <a:t>hello</a:t>
            </a:r>
            <a:r>
              <a:rPr lang="zh-CN" altLang="en-US" b="1">
                <a:latin typeface="Arial" panose="020B0604020202020204" pitchFamily="34" charset="0"/>
              </a:rPr>
              <a:t>主程序的指令代码开始执行；</a:t>
            </a:r>
            <a:r>
              <a:rPr lang="en-US" altLang="zh-CN" b="1">
                <a:latin typeface="Arial" panose="020B0604020202020204" pitchFamily="34" charset="0"/>
              </a:rPr>
              <a:t>Hello</a:t>
            </a:r>
            <a:r>
              <a:rPr lang="zh-CN" altLang="en-US" b="1">
                <a:latin typeface="Arial" panose="020B0604020202020204" pitchFamily="34" charset="0"/>
              </a:rPr>
              <a:t>程序将“</a:t>
            </a:r>
            <a:r>
              <a:rPr lang="en-US" altLang="zh-CN" b="1">
                <a:latin typeface="Arial" panose="020B0604020202020204" pitchFamily="34" charset="0"/>
              </a:rPr>
              <a:t>hello, world\n</a:t>
            </a:r>
            <a:r>
              <a:rPr lang="zh-CN" altLang="en-US" b="1">
                <a:latin typeface="Arial" panose="020B0604020202020204" pitchFamily="34" charset="0"/>
              </a:rPr>
              <a:t>”串中的字节从主存读到寄存器，再从寄存器输出到显示器上。</a:t>
            </a:r>
            <a:endParaRPr lang="en-US" altLang="zh-CN" b="1">
              <a:latin typeface="Arial" panose="020B0604020202020204" pitchFamily="34" charset="0"/>
            </a:endParaRPr>
          </a:p>
          <a:p>
            <a:pPr marL="209550" indent="-209550">
              <a:spcBef>
                <a:spcPct val="50000"/>
              </a:spcBef>
            </a:pPr>
            <a:endParaRPr lang="zh-CN"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a:extLst>
              <a:ext uri="{FF2B5EF4-FFF2-40B4-BE49-F238E27FC236}">
                <a16:creationId xmlns:a16="http://schemas.microsoft.com/office/drawing/2014/main" id="{960AF9BA-600F-4D35-A645-A7D19D1DE4CF}"/>
              </a:ext>
            </a:extLst>
          </p:cNvPr>
          <p:cNvSpPr>
            <a:spLocks noGrp="1" noRot="1" noChangeAspect="1" noChangeArrowheads="1" noTextEdit="1"/>
          </p:cNvSpPr>
          <p:nvPr>
            <p:ph type="sldImg"/>
          </p:nvPr>
        </p:nvSpPr>
        <p:spPr>
          <a:xfrm>
            <a:off x="1144588" y="576263"/>
            <a:ext cx="4586287" cy="3440112"/>
          </a:xfrm>
          <a:ln/>
        </p:spPr>
      </p:sp>
      <p:sp>
        <p:nvSpPr>
          <p:cNvPr id="481283" name="Rectangle 3">
            <a:extLst>
              <a:ext uri="{FF2B5EF4-FFF2-40B4-BE49-F238E27FC236}">
                <a16:creationId xmlns:a16="http://schemas.microsoft.com/office/drawing/2014/main" id="{A4A690DA-3D4A-444D-A6EF-0EC2860D6322}"/>
              </a:ext>
            </a:extLst>
          </p:cNvPr>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45" tIns="44232" rIns="90045" bIns="44232"/>
          <a:lstStyle/>
          <a:p>
            <a:r>
              <a:rPr lang="en-US" altLang="zh-CN" sz="2200" b="1">
                <a:latin typeface="Arial" panose="020B0604020202020204" pitchFamily="34" charset="0"/>
              </a:rPr>
              <a:t>“X is n times faster than Y” in English means X = (n+1) Y.</a:t>
            </a:r>
          </a:p>
          <a:p>
            <a:endParaRPr lang="zh-CN" altLang="en-US" sz="2200" b="1">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A400E2DC-4BB9-4B00-B2B9-FF41A8B3503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644A16A-60B1-4099-8E91-1F2D7A858B9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33D60B7-96BF-4264-92BF-3CB28EA6FFC5}"/>
              </a:ext>
            </a:extLst>
          </p:cNvPr>
          <p:cNvSpPr>
            <a:spLocks noGrp="1" noChangeArrowheads="1"/>
          </p:cNvSpPr>
          <p:nvPr>
            <p:ph type="sldNum" sz="quarter" idx="12"/>
          </p:nvPr>
        </p:nvSpPr>
        <p:spPr>
          <a:ln/>
        </p:spPr>
        <p:txBody>
          <a:bodyPr/>
          <a:lstStyle>
            <a:lvl1pPr>
              <a:defRPr/>
            </a:lvl1pPr>
          </a:lstStyle>
          <a:p>
            <a:fld id="{CAD01D5E-3C62-47CC-97C7-404421540A27}" type="slidenum">
              <a:rPr lang="en-US" altLang="zh-CN"/>
              <a:pPr/>
              <a:t>‹#›</a:t>
            </a:fld>
            <a:endParaRPr lang="en-US" altLang="zh-CN"/>
          </a:p>
        </p:txBody>
      </p:sp>
    </p:spTree>
    <p:extLst>
      <p:ext uri="{BB962C8B-B14F-4D97-AF65-F5344CB8AC3E}">
        <p14:creationId xmlns:p14="http://schemas.microsoft.com/office/powerpoint/2010/main" val="3898853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752B2F7-07DA-4E48-A4C7-52D6D754EC1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2749A1D-0603-4EAE-A5F7-3A2FA0D574B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1B0AC28-9552-4D4D-A952-3AABA8687E38}"/>
              </a:ext>
            </a:extLst>
          </p:cNvPr>
          <p:cNvSpPr>
            <a:spLocks noGrp="1" noChangeArrowheads="1"/>
          </p:cNvSpPr>
          <p:nvPr>
            <p:ph type="sldNum" sz="quarter" idx="12"/>
          </p:nvPr>
        </p:nvSpPr>
        <p:spPr>
          <a:ln/>
        </p:spPr>
        <p:txBody>
          <a:bodyPr/>
          <a:lstStyle>
            <a:lvl1pPr>
              <a:defRPr/>
            </a:lvl1pPr>
          </a:lstStyle>
          <a:p>
            <a:fld id="{28718631-B8DF-4158-BEF0-24498E134248}" type="slidenum">
              <a:rPr lang="en-US" altLang="zh-CN"/>
              <a:pPr/>
              <a:t>‹#›</a:t>
            </a:fld>
            <a:endParaRPr lang="en-US" altLang="zh-CN"/>
          </a:p>
        </p:txBody>
      </p:sp>
    </p:spTree>
    <p:extLst>
      <p:ext uri="{BB962C8B-B14F-4D97-AF65-F5344CB8AC3E}">
        <p14:creationId xmlns:p14="http://schemas.microsoft.com/office/powerpoint/2010/main" val="2885710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765CAEA-6406-43C3-A8A7-F16188A42A0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290767C-3F84-4EAE-AB45-5BBD2C25FF1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ABB61A6-6252-44CE-94E3-D1BD7EADA0E1}"/>
              </a:ext>
            </a:extLst>
          </p:cNvPr>
          <p:cNvSpPr>
            <a:spLocks noGrp="1" noChangeArrowheads="1"/>
          </p:cNvSpPr>
          <p:nvPr>
            <p:ph type="sldNum" sz="quarter" idx="12"/>
          </p:nvPr>
        </p:nvSpPr>
        <p:spPr>
          <a:ln/>
        </p:spPr>
        <p:txBody>
          <a:bodyPr/>
          <a:lstStyle>
            <a:lvl1pPr>
              <a:defRPr/>
            </a:lvl1pPr>
          </a:lstStyle>
          <a:p>
            <a:fld id="{998BE713-04B9-4FB7-81F6-7E874BECB59A}" type="slidenum">
              <a:rPr lang="en-US" altLang="zh-CN"/>
              <a:pPr/>
              <a:t>‹#›</a:t>
            </a:fld>
            <a:endParaRPr lang="en-US" altLang="zh-CN"/>
          </a:p>
        </p:txBody>
      </p:sp>
    </p:spTree>
    <p:extLst>
      <p:ext uri="{BB962C8B-B14F-4D97-AF65-F5344CB8AC3E}">
        <p14:creationId xmlns:p14="http://schemas.microsoft.com/office/powerpoint/2010/main" val="428915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0FDE1EB-76B6-470B-B75C-C0FF35565F0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4CBF7E0-B40E-4500-BDC6-CBE08ACFDA8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EB57C56-D819-44ED-A0AF-7522398D9C3F}"/>
              </a:ext>
            </a:extLst>
          </p:cNvPr>
          <p:cNvSpPr>
            <a:spLocks noGrp="1" noChangeArrowheads="1"/>
          </p:cNvSpPr>
          <p:nvPr>
            <p:ph type="sldNum" sz="quarter" idx="12"/>
          </p:nvPr>
        </p:nvSpPr>
        <p:spPr>
          <a:ln/>
        </p:spPr>
        <p:txBody>
          <a:bodyPr/>
          <a:lstStyle>
            <a:lvl1pPr>
              <a:defRPr/>
            </a:lvl1pPr>
          </a:lstStyle>
          <a:p>
            <a:fld id="{A1E975FD-91EA-46A3-98E8-4E003CC483C9}" type="slidenum">
              <a:rPr lang="en-US" altLang="zh-CN"/>
              <a:pPr/>
              <a:t>‹#›</a:t>
            </a:fld>
            <a:endParaRPr lang="en-US" altLang="zh-CN"/>
          </a:p>
        </p:txBody>
      </p:sp>
    </p:spTree>
    <p:extLst>
      <p:ext uri="{BB962C8B-B14F-4D97-AF65-F5344CB8AC3E}">
        <p14:creationId xmlns:p14="http://schemas.microsoft.com/office/powerpoint/2010/main" val="3123470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F2AD84A3-DD94-4C3C-876C-9AEBD348073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5732D8F-CCD5-4686-88D8-E0A928C8F7F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503F4C6-902C-4D95-9991-9C2742B46122}"/>
              </a:ext>
            </a:extLst>
          </p:cNvPr>
          <p:cNvSpPr>
            <a:spLocks noGrp="1" noChangeArrowheads="1"/>
          </p:cNvSpPr>
          <p:nvPr>
            <p:ph type="sldNum" sz="quarter" idx="12"/>
          </p:nvPr>
        </p:nvSpPr>
        <p:spPr>
          <a:ln/>
        </p:spPr>
        <p:txBody>
          <a:bodyPr/>
          <a:lstStyle>
            <a:lvl1pPr>
              <a:defRPr/>
            </a:lvl1pPr>
          </a:lstStyle>
          <a:p>
            <a:fld id="{312A4DCF-0626-4798-B9AE-9F4A59C682A7}" type="slidenum">
              <a:rPr lang="en-US" altLang="zh-CN"/>
              <a:pPr/>
              <a:t>‹#›</a:t>
            </a:fld>
            <a:endParaRPr lang="en-US" altLang="zh-CN"/>
          </a:p>
        </p:txBody>
      </p:sp>
    </p:spTree>
    <p:extLst>
      <p:ext uri="{BB962C8B-B14F-4D97-AF65-F5344CB8AC3E}">
        <p14:creationId xmlns:p14="http://schemas.microsoft.com/office/powerpoint/2010/main" val="1324971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227E0B51-1F89-4CB0-8DFB-FAC3B188580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AC0A6BD0-4197-4B93-94B5-94937B0589D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3ABA7DA2-5100-472F-9EF9-D446884D832B}"/>
              </a:ext>
            </a:extLst>
          </p:cNvPr>
          <p:cNvSpPr>
            <a:spLocks noGrp="1" noChangeArrowheads="1"/>
          </p:cNvSpPr>
          <p:nvPr>
            <p:ph type="sldNum" sz="quarter" idx="12"/>
          </p:nvPr>
        </p:nvSpPr>
        <p:spPr>
          <a:ln/>
        </p:spPr>
        <p:txBody>
          <a:bodyPr/>
          <a:lstStyle>
            <a:lvl1pPr>
              <a:defRPr/>
            </a:lvl1pPr>
          </a:lstStyle>
          <a:p>
            <a:fld id="{0664F4E8-EC7E-4C54-A8C5-8E1A7D9742EE}" type="slidenum">
              <a:rPr lang="en-US" altLang="zh-CN"/>
              <a:pPr/>
              <a:t>‹#›</a:t>
            </a:fld>
            <a:endParaRPr lang="en-US" altLang="zh-CN"/>
          </a:p>
        </p:txBody>
      </p:sp>
    </p:spTree>
    <p:extLst>
      <p:ext uri="{BB962C8B-B14F-4D97-AF65-F5344CB8AC3E}">
        <p14:creationId xmlns:p14="http://schemas.microsoft.com/office/powerpoint/2010/main" val="4153187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E851BA85-7D80-42B3-9E83-ED496C51A85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5670D368-DA78-448A-A951-A188DB96B6C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EB6E8D28-0E70-46AE-A25E-836B353D721E}"/>
              </a:ext>
            </a:extLst>
          </p:cNvPr>
          <p:cNvSpPr>
            <a:spLocks noGrp="1" noChangeArrowheads="1"/>
          </p:cNvSpPr>
          <p:nvPr>
            <p:ph type="sldNum" sz="quarter" idx="12"/>
          </p:nvPr>
        </p:nvSpPr>
        <p:spPr>
          <a:ln/>
        </p:spPr>
        <p:txBody>
          <a:bodyPr/>
          <a:lstStyle>
            <a:lvl1pPr>
              <a:defRPr/>
            </a:lvl1pPr>
          </a:lstStyle>
          <a:p>
            <a:fld id="{FE119563-1EFA-4D4B-859C-732C990F7A1E}" type="slidenum">
              <a:rPr lang="en-US" altLang="zh-CN"/>
              <a:pPr/>
              <a:t>‹#›</a:t>
            </a:fld>
            <a:endParaRPr lang="en-US" altLang="zh-CN"/>
          </a:p>
        </p:txBody>
      </p:sp>
    </p:spTree>
    <p:extLst>
      <p:ext uri="{BB962C8B-B14F-4D97-AF65-F5344CB8AC3E}">
        <p14:creationId xmlns:p14="http://schemas.microsoft.com/office/powerpoint/2010/main" val="550056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92DE1326-A611-41E4-8A9F-9AA38B0B4D0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2021A9B8-DC07-47E7-A1EC-7F4F9E9F438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BED01780-F083-4F98-B73E-55FE1234A10F}"/>
              </a:ext>
            </a:extLst>
          </p:cNvPr>
          <p:cNvSpPr>
            <a:spLocks noGrp="1" noChangeArrowheads="1"/>
          </p:cNvSpPr>
          <p:nvPr>
            <p:ph type="sldNum" sz="quarter" idx="12"/>
          </p:nvPr>
        </p:nvSpPr>
        <p:spPr>
          <a:ln/>
        </p:spPr>
        <p:txBody>
          <a:bodyPr/>
          <a:lstStyle>
            <a:lvl1pPr>
              <a:defRPr/>
            </a:lvl1pPr>
          </a:lstStyle>
          <a:p>
            <a:fld id="{2BE579ED-FA47-403D-9377-4DFBB1EE33DE}" type="slidenum">
              <a:rPr lang="en-US" altLang="zh-CN"/>
              <a:pPr/>
              <a:t>‹#›</a:t>
            </a:fld>
            <a:endParaRPr lang="en-US" altLang="zh-CN"/>
          </a:p>
        </p:txBody>
      </p:sp>
    </p:spTree>
    <p:extLst>
      <p:ext uri="{BB962C8B-B14F-4D97-AF65-F5344CB8AC3E}">
        <p14:creationId xmlns:p14="http://schemas.microsoft.com/office/powerpoint/2010/main" val="1106156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B597974-057E-46F0-9FE6-97F3AFD6430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B67AC6F1-427A-4028-AC55-5FA1B96C6DD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CE617256-40B9-4477-ACED-78F39A5FF9A3}"/>
              </a:ext>
            </a:extLst>
          </p:cNvPr>
          <p:cNvSpPr>
            <a:spLocks noGrp="1" noChangeArrowheads="1"/>
          </p:cNvSpPr>
          <p:nvPr>
            <p:ph type="sldNum" sz="quarter" idx="12"/>
          </p:nvPr>
        </p:nvSpPr>
        <p:spPr>
          <a:ln/>
        </p:spPr>
        <p:txBody>
          <a:bodyPr/>
          <a:lstStyle>
            <a:lvl1pPr>
              <a:defRPr/>
            </a:lvl1pPr>
          </a:lstStyle>
          <a:p>
            <a:fld id="{F2621A9A-D78A-4B8C-B977-68B85FA0498A}" type="slidenum">
              <a:rPr lang="en-US" altLang="zh-CN"/>
              <a:pPr/>
              <a:t>‹#›</a:t>
            </a:fld>
            <a:endParaRPr lang="en-US" altLang="zh-CN"/>
          </a:p>
        </p:txBody>
      </p:sp>
    </p:spTree>
    <p:extLst>
      <p:ext uri="{BB962C8B-B14F-4D97-AF65-F5344CB8AC3E}">
        <p14:creationId xmlns:p14="http://schemas.microsoft.com/office/powerpoint/2010/main" val="3305156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6582C4D4-1ED3-4E62-AA9F-AA4AED8BAAE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DBC190B8-CA77-4817-805A-A169641B98A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04946BBD-EDF7-4FC5-9755-5B75F107A35A}"/>
              </a:ext>
            </a:extLst>
          </p:cNvPr>
          <p:cNvSpPr>
            <a:spLocks noGrp="1" noChangeArrowheads="1"/>
          </p:cNvSpPr>
          <p:nvPr>
            <p:ph type="sldNum" sz="quarter" idx="12"/>
          </p:nvPr>
        </p:nvSpPr>
        <p:spPr>
          <a:ln/>
        </p:spPr>
        <p:txBody>
          <a:bodyPr/>
          <a:lstStyle>
            <a:lvl1pPr>
              <a:defRPr/>
            </a:lvl1pPr>
          </a:lstStyle>
          <a:p>
            <a:fld id="{00C90543-3F36-4277-8596-060402F01BF2}" type="slidenum">
              <a:rPr lang="en-US" altLang="zh-CN"/>
              <a:pPr/>
              <a:t>‹#›</a:t>
            </a:fld>
            <a:endParaRPr lang="en-US" altLang="zh-CN"/>
          </a:p>
        </p:txBody>
      </p:sp>
    </p:spTree>
    <p:extLst>
      <p:ext uri="{BB962C8B-B14F-4D97-AF65-F5344CB8AC3E}">
        <p14:creationId xmlns:p14="http://schemas.microsoft.com/office/powerpoint/2010/main" val="3058953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EC9C395E-500E-4792-88EE-BFC3E6A412B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96C6A16-C484-4593-82AC-CAFBBDF867D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D3A003C-1D10-4C41-9111-B79263BBA387}"/>
              </a:ext>
            </a:extLst>
          </p:cNvPr>
          <p:cNvSpPr>
            <a:spLocks noGrp="1" noChangeArrowheads="1"/>
          </p:cNvSpPr>
          <p:nvPr>
            <p:ph type="sldNum" sz="quarter" idx="12"/>
          </p:nvPr>
        </p:nvSpPr>
        <p:spPr>
          <a:ln/>
        </p:spPr>
        <p:txBody>
          <a:bodyPr/>
          <a:lstStyle>
            <a:lvl1pPr>
              <a:defRPr/>
            </a:lvl1pPr>
          </a:lstStyle>
          <a:p>
            <a:fld id="{307B2018-64ED-4F3D-906A-0C3A2441C49A}" type="slidenum">
              <a:rPr lang="en-US" altLang="zh-CN"/>
              <a:pPr/>
              <a:t>‹#›</a:t>
            </a:fld>
            <a:endParaRPr lang="en-US" altLang="zh-CN"/>
          </a:p>
        </p:txBody>
      </p:sp>
    </p:spTree>
    <p:extLst>
      <p:ext uri="{BB962C8B-B14F-4D97-AF65-F5344CB8AC3E}">
        <p14:creationId xmlns:p14="http://schemas.microsoft.com/office/powerpoint/2010/main" val="2633339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6C53A6A-A569-4024-8A2E-0F7C22E4D8C5}"/>
              </a:ext>
            </a:extLst>
          </p:cNvPr>
          <p:cNvSpPr>
            <a:spLocks noGrp="1" noChangeArrowheads="1"/>
          </p:cNvSpPr>
          <p:nvPr>
            <p:ph type="title"/>
          </p:nvPr>
        </p:nvSpPr>
        <p:spPr bwMode="auto">
          <a:xfrm>
            <a:off x="457200" y="188913"/>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03A5AC77-D99B-4614-878D-5DDE9052DA9A}"/>
              </a:ext>
            </a:extLst>
          </p:cNvPr>
          <p:cNvSpPr>
            <a:spLocks noGrp="1" noChangeArrowheads="1"/>
          </p:cNvSpPr>
          <p:nvPr>
            <p:ph type="body" idx="1"/>
          </p:nvPr>
        </p:nvSpPr>
        <p:spPr bwMode="auto">
          <a:xfrm>
            <a:off x="468313" y="836613"/>
            <a:ext cx="8229600"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6880F699-1E85-4638-A075-A4DB47E086F3}"/>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1029" name="Rectangle 5">
            <a:extLst>
              <a:ext uri="{FF2B5EF4-FFF2-40B4-BE49-F238E27FC236}">
                <a16:creationId xmlns:a16="http://schemas.microsoft.com/office/drawing/2014/main" id="{BD2BA9F8-5239-42B7-80A0-B1FCADB7ED9B}"/>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1030" name="Rectangle 6">
            <a:extLst>
              <a:ext uri="{FF2B5EF4-FFF2-40B4-BE49-F238E27FC236}">
                <a16:creationId xmlns:a16="http://schemas.microsoft.com/office/drawing/2014/main" id="{D63850E2-C3C2-4C82-8109-6EDA74D493C5}"/>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886C0097-E24E-4D46-8CED-85C2F2B33F20}" type="slidenum">
              <a:rPr lang="en-US" altLang="zh-CN"/>
              <a:pPr/>
              <a:t>‹#›</a:t>
            </a:fld>
            <a:endParaRPr lang="en-US" altLang="zh-CN"/>
          </a:p>
        </p:txBody>
      </p:sp>
      <p:sp>
        <p:nvSpPr>
          <p:cNvPr id="1031" name="Line 7">
            <a:extLst>
              <a:ext uri="{FF2B5EF4-FFF2-40B4-BE49-F238E27FC236}">
                <a16:creationId xmlns:a16="http://schemas.microsoft.com/office/drawing/2014/main" id="{EE402BD0-9002-414A-B69F-FF25CC832DDD}"/>
              </a:ext>
            </a:extLst>
          </p:cNvPr>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a:defRPr/>
            </a:pPr>
            <a:endParaRPr lang="zh-CN" altLang="en-US">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coursera.org/course/hwswinterface" TargetMode="External"/><Relationship Id="rId2" Type="http://schemas.openxmlformats.org/officeDocument/2006/relationships/hyperlink" Target="../../&#31995;&#32479;&#33021;&#21147;&#22521;&#20859;&#20307;&#31995;&#23459;&#20256;&#20250;/The%20Hardware-Software%20Interface%20%20Coursera.mh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0BAC6AA5-698E-471A-8286-B81883420729}"/>
              </a:ext>
            </a:extLst>
          </p:cNvPr>
          <p:cNvSpPr>
            <a:spLocks noGrp="1" noChangeArrowheads="1"/>
          </p:cNvSpPr>
          <p:nvPr>
            <p:ph type="ctrTitle"/>
          </p:nvPr>
        </p:nvSpPr>
        <p:spPr>
          <a:xfrm>
            <a:off x="476250" y="204788"/>
            <a:ext cx="8145463" cy="5969000"/>
          </a:xfrm>
        </p:spPr>
        <p:txBody>
          <a:bodyPr/>
          <a:lstStyle/>
          <a:p>
            <a:pPr eaLnBrk="1" hangingPunct="1">
              <a:lnSpc>
                <a:spcPct val="135000"/>
              </a:lnSpc>
            </a:pPr>
            <a:br>
              <a:rPr lang="en-US" altLang="zh-CN"/>
            </a:br>
            <a:br>
              <a:rPr lang="zh-CN" altLang="en-US">
                <a:solidFill>
                  <a:srgbClr val="FF0000"/>
                </a:solidFill>
              </a:rPr>
            </a:br>
            <a:r>
              <a:rPr lang="zh-CN" altLang="en-US">
                <a:solidFill>
                  <a:srgbClr val="FF0000"/>
                </a:solidFill>
              </a:rPr>
              <a:t>第一章 计算机系统概论</a:t>
            </a:r>
            <a:br>
              <a:rPr lang="zh-CN" altLang="en-US">
                <a:solidFill>
                  <a:srgbClr val="FF0000"/>
                </a:solidFill>
              </a:rPr>
            </a:br>
            <a:br>
              <a:rPr lang="zh-CN" altLang="en-US"/>
            </a:br>
            <a:r>
              <a:rPr lang="zh-CN" altLang="en-US"/>
              <a:t> </a:t>
            </a:r>
            <a:r>
              <a:rPr lang="zh-CN" altLang="en-US" sz="3200">
                <a:solidFill>
                  <a:srgbClr val="3333CC"/>
                </a:solidFill>
                <a:latin typeface="黑体" panose="02010609060101010101" pitchFamily="49" charset="-122"/>
              </a:rPr>
              <a:t>“</a:t>
            </a:r>
            <a:r>
              <a:rPr lang="zh-CN" altLang="en-US" sz="3200">
                <a:solidFill>
                  <a:srgbClr val="3333CC"/>
                </a:solidFill>
              </a:rPr>
              <a:t>计算机系统基础</a:t>
            </a:r>
            <a:r>
              <a:rPr lang="zh-CN" altLang="en-US" sz="3200">
                <a:solidFill>
                  <a:srgbClr val="3333CC"/>
                </a:solidFill>
                <a:latin typeface="黑体" panose="02010609060101010101" pitchFamily="49" charset="-122"/>
              </a:rPr>
              <a:t>”</a:t>
            </a:r>
            <a:r>
              <a:rPr lang="zh-CN" altLang="en-US" sz="3200">
                <a:solidFill>
                  <a:srgbClr val="3333CC"/>
                </a:solidFill>
              </a:rPr>
              <a:t>课程的由来</a:t>
            </a:r>
            <a:br>
              <a:rPr lang="zh-CN" altLang="en-US" sz="3200">
                <a:solidFill>
                  <a:srgbClr val="3333CC"/>
                </a:solidFill>
              </a:rPr>
            </a:br>
            <a:r>
              <a:rPr lang="zh-CN" altLang="en-US" sz="3200">
                <a:solidFill>
                  <a:srgbClr val="3333CC"/>
                </a:solidFill>
                <a:latin typeface="黑体" panose="02010609060101010101" pitchFamily="49" charset="-122"/>
              </a:rPr>
              <a:t>“</a:t>
            </a:r>
            <a:r>
              <a:rPr lang="zh-CN" altLang="en-US" sz="3200">
                <a:solidFill>
                  <a:srgbClr val="3333CC"/>
                </a:solidFill>
              </a:rPr>
              <a:t>计算机系统基础</a:t>
            </a:r>
            <a:r>
              <a:rPr lang="zh-CN" altLang="en-US" sz="3200">
                <a:solidFill>
                  <a:srgbClr val="3333CC"/>
                </a:solidFill>
                <a:latin typeface="黑体" panose="02010609060101010101" pitchFamily="49" charset="-122"/>
              </a:rPr>
              <a:t>”</a:t>
            </a:r>
            <a:r>
              <a:rPr lang="zh-CN" altLang="en-US" sz="3200">
                <a:solidFill>
                  <a:srgbClr val="3333CC"/>
                </a:solidFill>
              </a:rPr>
              <a:t>课程内容概要</a:t>
            </a:r>
            <a:br>
              <a:rPr lang="zh-CN" altLang="en-US" sz="3200">
                <a:solidFill>
                  <a:srgbClr val="3333CC"/>
                </a:solidFill>
              </a:rPr>
            </a:br>
            <a:r>
              <a:rPr lang="zh-CN" altLang="en-US" sz="3200">
                <a:solidFill>
                  <a:srgbClr val="3333CC"/>
                </a:solidFill>
              </a:rPr>
              <a:t>计算机系统概述</a:t>
            </a:r>
            <a:br>
              <a:rPr lang="zh-CN" altLang="en-US" sz="3200">
                <a:solidFill>
                  <a:srgbClr val="3333CC"/>
                </a:solidFill>
              </a:rPr>
            </a:br>
            <a:r>
              <a:rPr lang="zh-CN" altLang="en-US" sz="3200">
                <a:solidFill>
                  <a:srgbClr val="3333CC"/>
                </a:solidFill>
              </a:rPr>
              <a:t>计算机性能评价</a:t>
            </a:r>
            <a:endParaRPr lang="en-US" altLang="zh-CN" sz="3200">
              <a:solidFill>
                <a:srgbClr val="3333C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a:extLst>
              <a:ext uri="{FF2B5EF4-FFF2-40B4-BE49-F238E27FC236}">
                <a16:creationId xmlns:a16="http://schemas.microsoft.com/office/drawing/2014/main" id="{A6FA1357-314A-4BC5-8BFE-A10908F865C9}"/>
              </a:ext>
            </a:extLst>
          </p:cNvPr>
          <p:cNvSpPr>
            <a:spLocks noGrp="1" noChangeArrowheads="1"/>
          </p:cNvSpPr>
          <p:nvPr>
            <p:ph type="title"/>
          </p:nvPr>
        </p:nvSpPr>
        <p:spPr>
          <a:xfrm>
            <a:off x="457200" y="98425"/>
            <a:ext cx="8229600" cy="561975"/>
          </a:xfrm>
        </p:spPr>
        <p:txBody>
          <a:bodyPr/>
          <a:lstStyle/>
          <a:p>
            <a:r>
              <a:rPr lang="zh-CN" altLang="en-US" sz="3600"/>
              <a:t>用</a:t>
            </a:r>
            <a:r>
              <a:rPr lang="zh-CN" altLang="en-US" sz="3600">
                <a:latin typeface="黑体" panose="02010609060101010101" pitchFamily="49" charset="-122"/>
              </a:rPr>
              <a:t>“</a:t>
            </a:r>
            <a:r>
              <a:rPr lang="zh-CN" altLang="en-US" sz="3600"/>
              <a:t>系统思维</a:t>
            </a:r>
            <a:r>
              <a:rPr lang="zh-CN" altLang="en-US" sz="3600">
                <a:latin typeface="黑体" panose="02010609060101010101" pitchFamily="49" charset="-122"/>
              </a:rPr>
              <a:t>”</a:t>
            </a:r>
            <a:r>
              <a:rPr lang="zh-CN" altLang="en-US" sz="3600"/>
              <a:t>分析问题</a:t>
            </a:r>
          </a:p>
        </p:txBody>
      </p:sp>
      <p:sp>
        <p:nvSpPr>
          <p:cNvPr id="527363" name="Rectangle 3">
            <a:extLst>
              <a:ext uri="{FF2B5EF4-FFF2-40B4-BE49-F238E27FC236}">
                <a16:creationId xmlns:a16="http://schemas.microsoft.com/office/drawing/2014/main" id="{71233129-4A9A-494D-A747-EDBC8AD88409}"/>
              </a:ext>
            </a:extLst>
          </p:cNvPr>
          <p:cNvSpPr>
            <a:spLocks noGrp="1" noChangeArrowheads="1"/>
          </p:cNvSpPr>
          <p:nvPr>
            <p:ph type="body" idx="1"/>
          </p:nvPr>
        </p:nvSpPr>
        <p:spPr>
          <a:xfrm>
            <a:off x="250825" y="3563938"/>
            <a:ext cx="8229600" cy="989012"/>
          </a:xfrm>
        </p:spPr>
        <p:txBody>
          <a:bodyPr/>
          <a:lstStyle/>
          <a:p>
            <a:pPr>
              <a:buFontTx/>
              <a:buNone/>
            </a:pPr>
            <a:r>
              <a:rPr lang="zh-CN" altLang="en-US">
                <a:solidFill>
                  <a:srgbClr val="008000"/>
                </a:solidFill>
                <a:latin typeface="微软雅黑" panose="020B0503020204020204" pitchFamily="34" charset="-122"/>
                <a:ea typeface="微软雅黑" panose="020B0503020204020204" pitchFamily="34" charset="-122"/>
              </a:rPr>
              <a:t>对于上述</a:t>
            </a:r>
            <a:r>
              <a:rPr lang="en-US" altLang="zh-CN">
                <a:solidFill>
                  <a:srgbClr val="008000"/>
                </a:solidFill>
                <a:latin typeface="微软雅黑" panose="020B0503020204020204" pitchFamily="34" charset="-122"/>
                <a:ea typeface="微软雅黑" panose="020B0503020204020204" pitchFamily="34" charset="-122"/>
              </a:rPr>
              <a:t>C</a:t>
            </a:r>
            <a:r>
              <a:rPr lang="zh-CN" altLang="en-US">
                <a:solidFill>
                  <a:srgbClr val="008000"/>
                </a:solidFill>
                <a:latin typeface="微软雅黑" panose="020B0503020204020204" pitchFamily="34" charset="-122"/>
                <a:ea typeface="微软雅黑" panose="020B0503020204020204" pitchFamily="34" charset="-122"/>
              </a:rPr>
              <a:t>语言函数，</a:t>
            </a:r>
            <a:r>
              <a:rPr lang="en-US" altLang="zh-CN">
                <a:solidFill>
                  <a:srgbClr val="008000"/>
                </a:solidFill>
                <a:latin typeface="微软雅黑" panose="020B0503020204020204" pitchFamily="34" charset="-122"/>
                <a:ea typeface="微软雅黑" panose="020B0503020204020204" pitchFamily="34" charset="-122"/>
              </a:rPr>
              <a:t>i=0</a:t>
            </a:r>
            <a:r>
              <a:rPr lang="en-US" altLang="zh-CN">
                <a:solidFill>
                  <a:srgbClr val="008000"/>
                </a:solidFill>
                <a:latin typeface="微软雅黑" panose="020B0503020204020204" pitchFamily="34" charset="-122"/>
                <a:ea typeface="微软雅黑" panose="020B0503020204020204" pitchFamily="34" charset="-122"/>
                <a:cs typeface="Arial" panose="020B0604020202020204" pitchFamily="34" charset="0"/>
              </a:rPr>
              <a:t>~4</a:t>
            </a:r>
            <a:r>
              <a:rPr lang="zh-CN" altLang="en-US">
                <a:solidFill>
                  <a:srgbClr val="008000"/>
                </a:solidFill>
                <a:latin typeface="微软雅黑" panose="020B0503020204020204" pitchFamily="34" charset="-122"/>
                <a:ea typeface="微软雅黑" panose="020B0503020204020204" pitchFamily="34" charset="-122"/>
                <a:cs typeface="Arial" panose="020B0604020202020204" pitchFamily="34" charset="0"/>
              </a:rPr>
              <a:t>时，</a:t>
            </a:r>
            <a:r>
              <a:rPr lang="en-US" altLang="zh-CN">
                <a:solidFill>
                  <a:srgbClr val="008000"/>
                </a:solidFill>
                <a:latin typeface="微软雅黑" panose="020B0503020204020204" pitchFamily="34" charset="-122"/>
                <a:ea typeface="微软雅黑" panose="020B0503020204020204" pitchFamily="34" charset="-122"/>
                <a:cs typeface="Arial" panose="020B0604020202020204" pitchFamily="34" charset="0"/>
              </a:rPr>
              <a:t>fun(i)</a:t>
            </a:r>
            <a:r>
              <a:rPr lang="zh-CN" altLang="en-US">
                <a:solidFill>
                  <a:srgbClr val="008000"/>
                </a:solidFill>
                <a:latin typeface="微软雅黑" panose="020B0503020204020204" pitchFamily="34" charset="-122"/>
                <a:ea typeface="微软雅黑" panose="020B0503020204020204" pitchFamily="34" charset="-122"/>
                <a:cs typeface="Arial" panose="020B0604020202020204" pitchFamily="34" charset="0"/>
              </a:rPr>
              <a:t>分别返回什么值</a:t>
            </a:r>
            <a:r>
              <a:rPr lang="en-US" altLang="zh-CN">
                <a:solidFill>
                  <a:srgbClr val="008000"/>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527364" name="Rectangle 4">
            <a:extLst>
              <a:ext uri="{FF2B5EF4-FFF2-40B4-BE49-F238E27FC236}">
                <a16:creationId xmlns:a16="http://schemas.microsoft.com/office/drawing/2014/main" id="{C279A6B1-EB72-476E-BEC1-C82C9186AAE1}"/>
              </a:ext>
            </a:extLst>
          </p:cNvPr>
          <p:cNvSpPr>
            <a:spLocks/>
          </p:cNvSpPr>
          <p:nvPr/>
        </p:nvSpPr>
        <p:spPr bwMode="auto">
          <a:xfrm>
            <a:off x="296863" y="998538"/>
            <a:ext cx="7694612" cy="238442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8F6D9"/>
                </a:solidFill>
              </a14:hiddenFill>
            </a:ext>
          </a:extLst>
        </p:spPr>
        <p:txBody>
          <a:bodyPr lIns="63500" tIns="63500" rIns="63500" bIns="63500"/>
          <a:lstStyle>
            <a:lvl1pPr eaLnBrk="0" hangingPunct="0">
              <a:tabLst>
                <a:tab pos="914400" algn="l"/>
                <a:tab pos="22860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914400" algn="l"/>
                <a:tab pos="22860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914400" algn="l"/>
                <a:tab pos="22860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914400" algn="l"/>
                <a:tab pos="22860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914400" algn="l"/>
                <a:tab pos="22860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914400" algn="l"/>
                <a:tab pos="22860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914400" algn="l"/>
                <a:tab pos="22860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914400" algn="l"/>
                <a:tab pos="22860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914400" algn="l"/>
                <a:tab pos="2286000" algn="l"/>
              </a:tabLst>
              <a:defRPr>
                <a:solidFill>
                  <a:schemeClr val="tx1"/>
                </a:solidFill>
                <a:latin typeface="Arial" panose="020B0604020202020204" pitchFamily="34" charset="0"/>
                <a:ea typeface="宋体" panose="02010600030101010101" pitchFamily="2" charset="-122"/>
              </a:defRPr>
            </a:lvl9pPr>
          </a:lstStyle>
          <a:p>
            <a:pPr eaLnBrk="1" hangingPunct="1">
              <a:lnSpc>
                <a:spcPct val="95000"/>
              </a:lnSpc>
            </a:pPr>
            <a:r>
              <a:rPr lang="en-US" altLang="zh-CN" sz="2200" b="1">
                <a:latin typeface="微软雅黑" panose="020B0503020204020204" pitchFamily="34" charset="-122"/>
                <a:ea typeface="微软雅黑" panose="020B0503020204020204" pitchFamily="34" charset="-122"/>
                <a:cs typeface="Courier New" panose="02070309020205020404" pitchFamily="49" charset="0"/>
                <a:sym typeface="Monaco"/>
              </a:rPr>
              <a:t>double fun(int i)</a:t>
            </a:r>
          </a:p>
          <a:p>
            <a:pPr eaLnBrk="1" hangingPunct="1">
              <a:lnSpc>
                <a:spcPct val="95000"/>
              </a:lnSpc>
            </a:pPr>
            <a:r>
              <a:rPr lang="en-US" altLang="zh-CN" sz="2200" b="1">
                <a:latin typeface="微软雅黑" panose="020B0503020204020204" pitchFamily="34" charset="-122"/>
                <a:ea typeface="微软雅黑" panose="020B0503020204020204" pitchFamily="34" charset="-122"/>
                <a:cs typeface="Courier New" panose="02070309020205020404" pitchFamily="49" charset="0"/>
                <a:sym typeface="Monaco"/>
              </a:rPr>
              <a:t>{</a:t>
            </a:r>
          </a:p>
          <a:p>
            <a:pPr eaLnBrk="1" hangingPunct="1">
              <a:lnSpc>
                <a:spcPct val="95000"/>
              </a:lnSpc>
            </a:pPr>
            <a:r>
              <a:rPr lang="en-US" altLang="zh-CN" sz="2200" b="1">
                <a:latin typeface="微软雅黑" panose="020B0503020204020204" pitchFamily="34" charset="-122"/>
                <a:ea typeface="微软雅黑" panose="020B0503020204020204" pitchFamily="34" charset="-122"/>
                <a:cs typeface="Courier New" panose="02070309020205020404" pitchFamily="49" charset="0"/>
                <a:sym typeface="Monaco"/>
              </a:rPr>
              <a:t>  volatile double d[1] = {3.14};</a:t>
            </a:r>
          </a:p>
          <a:p>
            <a:pPr eaLnBrk="1" hangingPunct="1">
              <a:lnSpc>
                <a:spcPct val="95000"/>
              </a:lnSpc>
            </a:pPr>
            <a:r>
              <a:rPr lang="en-US" altLang="zh-CN" sz="2200" b="1">
                <a:latin typeface="微软雅黑" panose="020B0503020204020204" pitchFamily="34" charset="-122"/>
                <a:ea typeface="微软雅黑" panose="020B0503020204020204" pitchFamily="34" charset="-122"/>
                <a:cs typeface="Courier New" panose="02070309020205020404" pitchFamily="49" charset="0"/>
                <a:sym typeface="Monaco"/>
              </a:rPr>
              <a:t>  volatile long int a[2];</a:t>
            </a:r>
          </a:p>
          <a:p>
            <a:pPr eaLnBrk="1" hangingPunct="1">
              <a:lnSpc>
                <a:spcPct val="95000"/>
              </a:lnSpc>
            </a:pPr>
            <a:r>
              <a:rPr lang="en-US" altLang="zh-CN" sz="2200" b="1">
                <a:latin typeface="微软雅黑" panose="020B0503020204020204" pitchFamily="34" charset="-122"/>
                <a:ea typeface="微软雅黑" panose="020B0503020204020204" pitchFamily="34" charset="-122"/>
                <a:cs typeface="Courier New" panose="02070309020205020404" pitchFamily="49" charset="0"/>
                <a:sym typeface="Monaco"/>
              </a:rPr>
              <a:t>  a[i] = 1073741824; /* Possibly out of bounds */</a:t>
            </a:r>
          </a:p>
          <a:p>
            <a:pPr eaLnBrk="1" hangingPunct="1">
              <a:lnSpc>
                <a:spcPct val="95000"/>
              </a:lnSpc>
            </a:pPr>
            <a:r>
              <a:rPr lang="en-US" altLang="zh-CN" sz="2200" b="1">
                <a:latin typeface="微软雅黑" panose="020B0503020204020204" pitchFamily="34" charset="-122"/>
                <a:ea typeface="微软雅黑" panose="020B0503020204020204" pitchFamily="34" charset="-122"/>
                <a:cs typeface="Courier New" panose="02070309020205020404" pitchFamily="49" charset="0"/>
                <a:sym typeface="Monaco"/>
              </a:rPr>
              <a:t>  return d[0];</a:t>
            </a:r>
          </a:p>
          <a:p>
            <a:pPr eaLnBrk="1" hangingPunct="1">
              <a:lnSpc>
                <a:spcPct val="95000"/>
              </a:lnSpc>
            </a:pPr>
            <a:r>
              <a:rPr lang="en-US" altLang="zh-CN" sz="2200" b="1">
                <a:latin typeface="微软雅黑" panose="020B0503020204020204" pitchFamily="34" charset="-122"/>
                <a:ea typeface="微软雅黑" panose="020B0503020204020204" pitchFamily="34" charset="-122"/>
                <a:cs typeface="Courier New" panose="02070309020205020404" pitchFamily="49" charset="0"/>
                <a:sym typeface="Monaco"/>
              </a:rPr>
              <a:t>}</a:t>
            </a:r>
          </a:p>
        </p:txBody>
      </p:sp>
      <p:sp>
        <p:nvSpPr>
          <p:cNvPr id="18437" name="Rectangle 5">
            <a:extLst>
              <a:ext uri="{FF2B5EF4-FFF2-40B4-BE49-F238E27FC236}">
                <a16:creationId xmlns:a16="http://schemas.microsoft.com/office/drawing/2014/main" id="{CCDB04C0-3A76-44D0-8F95-3080099E4C27}"/>
              </a:ext>
            </a:extLst>
          </p:cNvPr>
          <p:cNvSpPr>
            <a:spLocks/>
          </p:cNvSpPr>
          <p:nvPr/>
        </p:nvSpPr>
        <p:spPr bwMode="auto">
          <a:xfrm>
            <a:off x="250825" y="4329113"/>
            <a:ext cx="7327900" cy="18542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38100" tIns="38100" rIns="38100" bIns="381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b="1">
                <a:solidFill>
                  <a:srgbClr val="0066FF"/>
                </a:solidFill>
                <a:latin typeface="微软雅黑" panose="020B0503020204020204" pitchFamily="34" charset="-122"/>
                <a:ea typeface="微软雅黑" panose="020B0503020204020204" pitchFamily="34" charset="-122"/>
                <a:cs typeface="Zapf Dingbats"/>
                <a:sym typeface="Courier New" panose="02070309020205020404" pitchFamily="49" charset="0"/>
              </a:rPr>
              <a:t>fun(0)  </a:t>
            </a:r>
            <a:r>
              <a:rPr lang="en-US" altLang="zh-CN" sz="2200" b="1">
                <a:solidFill>
                  <a:srgbClr val="0066FF"/>
                </a:solidFill>
                <a:latin typeface="微软雅黑" panose="020B0503020204020204" pitchFamily="34" charset="-122"/>
                <a:ea typeface="微软雅黑" panose="020B0503020204020204" pitchFamily="34" charset="-122"/>
                <a:cs typeface="Zapf Dingbats"/>
                <a:sym typeface="Wingdings" panose="05000000000000000000" pitchFamily="2" charset="2"/>
              </a:rPr>
              <a:t></a:t>
            </a:r>
            <a:r>
              <a:rPr lang="en-US" altLang="zh-CN" sz="2200" b="1">
                <a:solidFill>
                  <a:srgbClr val="0066FF"/>
                </a:solidFill>
                <a:latin typeface="微软雅黑" panose="020B0503020204020204" pitchFamily="34" charset="-122"/>
                <a:ea typeface="微软雅黑" panose="020B0503020204020204" pitchFamily="34" charset="-122"/>
                <a:cs typeface="Zapf Dingbats"/>
                <a:sym typeface="Courier New" panose="02070309020205020404" pitchFamily="49" charset="0"/>
              </a:rPr>
              <a:t>	3.14</a:t>
            </a:r>
            <a:endParaRPr lang="en-US" altLang="zh-CN" sz="2200" b="1">
              <a:solidFill>
                <a:srgbClr val="0066FF"/>
              </a:solidFill>
              <a:latin typeface="微软雅黑" panose="020B0503020204020204" pitchFamily="34" charset="-122"/>
              <a:ea typeface="微软雅黑" panose="020B0503020204020204" pitchFamily="34" charset="-122"/>
              <a:cs typeface="Lucida Grande"/>
              <a:sym typeface="Arial Narrow" panose="020B0606020202030204" pitchFamily="34" charset="0"/>
            </a:endParaRPr>
          </a:p>
          <a:p>
            <a:pPr eaLnBrk="1" hangingPunct="1"/>
            <a:r>
              <a:rPr lang="en-US" altLang="zh-CN" sz="2200" b="1">
                <a:solidFill>
                  <a:srgbClr val="0066FF"/>
                </a:solidFill>
                <a:latin typeface="微软雅黑" panose="020B0503020204020204" pitchFamily="34" charset="-122"/>
                <a:ea typeface="微软雅黑" panose="020B0503020204020204" pitchFamily="34" charset="-122"/>
                <a:cs typeface="Courier New" panose="02070309020205020404" pitchFamily="49" charset="0"/>
                <a:sym typeface="Courier New" panose="02070309020205020404" pitchFamily="49" charset="0"/>
              </a:rPr>
              <a:t>fun(1)  </a:t>
            </a:r>
            <a:r>
              <a:rPr lang="en-US" altLang="zh-CN" sz="2200" b="1">
                <a:solidFill>
                  <a:srgbClr val="0066FF"/>
                </a:solidFill>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a:t>
            </a:r>
            <a:r>
              <a:rPr lang="en-US" altLang="zh-CN" sz="2200" b="1">
                <a:solidFill>
                  <a:srgbClr val="0066FF"/>
                </a:solidFill>
                <a:latin typeface="微软雅黑" panose="020B0503020204020204" pitchFamily="34" charset="-122"/>
                <a:ea typeface="微软雅黑" panose="020B0503020204020204" pitchFamily="34" charset="-122"/>
                <a:cs typeface="Monaco"/>
                <a:sym typeface="Courier New" panose="02070309020205020404" pitchFamily="49" charset="0"/>
              </a:rPr>
              <a:t>	3.14</a:t>
            </a:r>
            <a:endParaRPr lang="en-US" altLang="zh-CN" sz="2200" b="1">
              <a:solidFill>
                <a:srgbClr val="0066FF"/>
              </a:solidFill>
              <a:latin typeface="微软雅黑" panose="020B0503020204020204" pitchFamily="34" charset="-122"/>
              <a:ea typeface="微软雅黑" panose="020B0503020204020204" pitchFamily="34" charset="-122"/>
              <a:cs typeface="Lucida Grande"/>
              <a:sym typeface="Arial Narrow" panose="020B0606020202030204" pitchFamily="34" charset="0"/>
            </a:endParaRPr>
          </a:p>
          <a:p>
            <a:pPr eaLnBrk="1" hangingPunct="1"/>
            <a:r>
              <a:rPr lang="en-US" altLang="zh-CN" sz="2200" b="1">
                <a:solidFill>
                  <a:srgbClr val="0066FF"/>
                </a:solidFill>
                <a:latin typeface="微软雅黑" panose="020B0503020204020204" pitchFamily="34" charset="-122"/>
                <a:ea typeface="微软雅黑" panose="020B0503020204020204" pitchFamily="34" charset="-122"/>
                <a:cs typeface="ヒラギノ角ゴ ProN W3"/>
                <a:sym typeface="Courier New" panose="02070309020205020404" pitchFamily="49" charset="0"/>
              </a:rPr>
              <a:t>fun(2)  </a:t>
            </a:r>
            <a:r>
              <a:rPr lang="en-US" altLang="zh-CN" sz="2200" b="1">
                <a:solidFill>
                  <a:srgbClr val="0066FF"/>
                </a:solidFill>
                <a:latin typeface="微软雅黑" panose="020B0503020204020204" pitchFamily="34" charset="-122"/>
                <a:ea typeface="微软雅黑" panose="020B0503020204020204" pitchFamily="34" charset="-122"/>
                <a:cs typeface="ヒラギノ角ゴ ProN W3"/>
                <a:sym typeface="Wingdings" panose="05000000000000000000" pitchFamily="2" charset="2"/>
              </a:rPr>
              <a:t></a:t>
            </a:r>
            <a:r>
              <a:rPr lang="en-US" altLang="zh-CN" sz="2200" b="1">
                <a:solidFill>
                  <a:srgbClr val="0066FF"/>
                </a:solidFill>
                <a:latin typeface="微软雅黑" panose="020B0503020204020204" pitchFamily="34" charset="-122"/>
                <a:ea typeface="微软雅黑" panose="020B0503020204020204" pitchFamily="34" charset="-122"/>
                <a:cs typeface="Monaco"/>
                <a:sym typeface="Courier New" panose="02070309020205020404" pitchFamily="49" charset="0"/>
              </a:rPr>
              <a:t>	3.1399998664856</a:t>
            </a:r>
            <a:endParaRPr lang="en-US" altLang="zh-CN" sz="2200" b="1">
              <a:solidFill>
                <a:srgbClr val="0066FF"/>
              </a:solidFill>
              <a:latin typeface="微软雅黑" panose="020B0503020204020204" pitchFamily="34" charset="-122"/>
              <a:ea typeface="微软雅黑" panose="020B0503020204020204" pitchFamily="34" charset="-122"/>
              <a:cs typeface="Lucida Grande"/>
              <a:sym typeface="Arial Narrow" panose="020B0606020202030204" pitchFamily="34" charset="0"/>
            </a:endParaRPr>
          </a:p>
          <a:p>
            <a:pPr eaLnBrk="1" hangingPunct="1"/>
            <a:r>
              <a:rPr lang="en-US" altLang="zh-CN" sz="2200" b="1">
                <a:solidFill>
                  <a:srgbClr val="0066FF"/>
                </a:solidFill>
                <a:latin typeface="微软雅黑" panose="020B0503020204020204" pitchFamily="34" charset="-122"/>
                <a:ea typeface="微软雅黑" panose="020B0503020204020204" pitchFamily="34" charset="-122"/>
                <a:cs typeface="ヒラギノ角ゴ ProN W3"/>
                <a:sym typeface="Courier New" panose="02070309020205020404" pitchFamily="49" charset="0"/>
              </a:rPr>
              <a:t>fun(3)  </a:t>
            </a:r>
            <a:r>
              <a:rPr lang="en-US" altLang="zh-CN" sz="2200" b="1">
                <a:solidFill>
                  <a:srgbClr val="0066FF"/>
                </a:solidFill>
                <a:latin typeface="微软雅黑" panose="020B0503020204020204" pitchFamily="34" charset="-122"/>
                <a:ea typeface="微软雅黑" panose="020B0503020204020204" pitchFamily="34" charset="-122"/>
                <a:cs typeface="ヒラギノ角ゴ ProN W3"/>
                <a:sym typeface="Wingdings" panose="05000000000000000000" pitchFamily="2" charset="2"/>
              </a:rPr>
              <a:t></a:t>
            </a:r>
            <a:r>
              <a:rPr lang="en-US" altLang="zh-CN" sz="2200" b="1">
                <a:solidFill>
                  <a:srgbClr val="0066FF"/>
                </a:solidFill>
                <a:latin typeface="微软雅黑" panose="020B0503020204020204" pitchFamily="34" charset="-122"/>
                <a:ea typeface="微软雅黑" panose="020B0503020204020204" pitchFamily="34" charset="-122"/>
                <a:cs typeface="Monaco"/>
                <a:sym typeface="Courier New" panose="02070309020205020404" pitchFamily="49" charset="0"/>
              </a:rPr>
              <a:t>	2.00000061035156</a:t>
            </a:r>
            <a:endParaRPr lang="en-US" altLang="zh-CN" sz="2200" b="1">
              <a:solidFill>
                <a:srgbClr val="0066FF"/>
              </a:solidFill>
              <a:latin typeface="微软雅黑" panose="020B0503020204020204" pitchFamily="34" charset="-122"/>
              <a:ea typeface="微软雅黑" panose="020B0503020204020204" pitchFamily="34" charset="-122"/>
              <a:cs typeface="Lucida Grande"/>
              <a:sym typeface="Arial Narrow" panose="020B0606020202030204" pitchFamily="34" charset="0"/>
            </a:endParaRPr>
          </a:p>
          <a:p>
            <a:pPr eaLnBrk="1" hangingPunct="1"/>
            <a:r>
              <a:rPr lang="en-US" altLang="zh-CN" sz="2200" b="1">
                <a:solidFill>
                  <a:srgbClr val="0066FF"/>
                </a:solidFill>
                <a:latin typeface="微软雅黑" panose="020B0503020204020204" pitchFamily="34" charset="-122"/>
                <a:ea typeface="微软雅黑" panose="020B0503020204020204" pitchFamily="34" charset="-122"/>
                <a:cs typeface="ヒラギノ角ゴ ProN W3"/>
                <a:sym typeface="Courier New" panose="02070309020205020404" pitchFamily="49" charset="0"/>
              </a:rPr>
              <a:t>fun(4)  </a:t>
            </a:r>
            <a:r>
              <a:rPr lang="en-US" altLang="zh-CN" sz="2200" b="1">
                <a:solidFill>
                  <a:srgbClr val="0066FF"/>
                </a:solidFill>
                <a:latin typeface="微软雅黑" panose="020B0503020204020204" pitchFamily="34" charset="-122"/>
                <a:ea typeface="微软雅黑" panose="020B0503020204020204" pitchFamily="34" charset="-122"/>
                <a:cs typeface="ヒラギノ角ゴ ProN W3"/>
                <a:sym typeface="Wingdings" panose="05000000000000000000" pitchFamily="2" charset="2"/>
              </a:rPr>
              <a:t></a:t>
            </a:r>
            <a:r>
              <a:rPr lang="en-US" altLang="zh-CN" sz="2200" b="1">
                <a:solidFill>
                  <a:srgbClr val="0066FF"/>
                </a:solidFill>
                <a:latin typeface="微软雅黑" panose="020B0503020204020204" pitchFamily="34" charset="-122"/>
                <a:ea typeface="微软雅黑" panose="020B0503020204020204" pitchFamily="34" charset="-122"/>
                <a:cs typeface="Monaco"/>
                <a:sym typeface="Courier New" panose="02070309020205020404" pitchFamily="49" charset="0"/>
              </a:rPr>
              <a:t>	3.14, </a:t>
            </a:r>
            <a:r>
              <a:rPr lang="zh-CN" altLang="en-US" sz="2200" b="1">
                <a:solidFill>
                  <a:srgbClr val="0066FF"/>
                </a:solidFill>
                <a:latin typeface="微软雅黑" panose="020B0503020204020204" pitchFamily="34" charset="-122"/>
                <a:ea typeface="微软雅黑" panose="020B0503020204020204" pitchFamily="34" charset="-122"/>
                <a:cs typeface="Monaco"/>
                <a:sym typeface="Courier New" panose="02070309020205020404" pitchFamily="49" charset="0"/>
              </a:rPr>
              <a:t>然后存储保护错</a:t>
            </a:r>
          </a:p>
        </p:txBody>
      </p:sp>
      <p:sp>
        <p:nvSpPr>
          <p:cNvPr id="527366" name="Text Box 6">
            <a:extLst>
              <a:ext uri="{FF2B5EF4-FFF2-40B4-BE49-F238E27FC236}">
                <a16:creationId xmlns:a16="http://schemas.microsoft.com/office/drawing/2014/main" id="{F84DD9F0-8F46-4BCA-9968-CA8DBE95DA1C}"/>
              </a:ext>
            </a:extLst>
          </p:cNvPr>
          <p:cNvSpPr txBox="1">
            <a:spLocks noChangeArrowheads="1"/>
          </p:cNvSpPr>
          <p:nvPr/>
        </p:nvSpPr>
        <p:spPr bwMode="auto">
          <a:xfrm>
            <a:off x="5651500" y="4419600"/>
            <a:ext cx="3149600" cy="19796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zh-CN" altLang="en-US" sz="2200" b="1">
                <a:ea typeface="微软雅黑" panose="020B0503020204020204" pitchFamily="34" charset="-122"/>
              </a:rPr>
              <a:t>理解该问题需要知道：</a:t>
            </a:r>
          </a:p>
          <a:p>
            <a:pPr>
              <a:spcBef>
                <a:spcPct val="15000"/>
              </a:spcBef>
            </a:pPr>
            <a:r>
              <a:rPr lang="zh-CN" altLang="en-US" sz="2200" b="1">
                <a:solidFill>
                  <a:srgbClr val="3366FF"/>
                </a:solidFill>
                <a:ea typeface="微软雅黑" panose="020B0503020204020204" pitchFamily="34" charset="-122"/>
              </a:rPr>
              <a:t>机器级数据的表示</a:t>
            </a:r>
          </a:p>
          <a:p>
            <a:pPr>
              <a:spcBef>
                <a:spcPct val="15000"/>
              </a:spcBef>
            </a:pPr>
            <a:r>
              <a:rPr lang="zh-CN" altLang="en-US" sz="2200" b="1">
                <a:solidFill>
                  <a:srgbClr val="FF0000"/>
                </a:solidFill>
                <a:ea typeface="微软雅黑" panose="020B0503020204020204" pitchFamily="34" charset="-122"/>
              </a:rPr>
              <a:t>过程调用机制</a:t>
            </a:r>
          </a:p>
          <a:p>
            <a:pPr>
              <a:spcBef>
                <a:spcPct val="15000"/>
              </a:spcBef>
            </a:pPr>
            <a:r>
              <a:rPr lang="zh-CN" altLang="en-US" sz="2200" b="1">
                <a:solidFill>
                  <a:srgbClr val="FF0000"/>
                </a:solidFill>
                <a:ea typeface="微软雅黑" panose="020B0503020204020204" pitchFamily="34" charset="-122"/>
              </a:rPr>
              <a:t>栈帧中数据的布局</a:t>
            </a:r>
          </a:p>
          <a:p>
            <a:pPr>
              <a:spcBef>
                <a:spcPct val="15000"/>
              </a:spcBef>
            </a:pPr>
            <a:r>
              <a:rPr lang="en-US" altLang="zh-CN" sz="2200" b="1">
                <a:solidFill>
                  <a:srgbClr val="3366FF"/>
                </a:solidFill>
                <a:latin typeface="微软雅黑" panose="020B0503020204020204" pitchFamily="34" charset="-122"/>
                <a:ea typeface="微软雅黑" panose="020B0503020204020204" pitchFamily="34" charset="-122"/>
              </a:rPr>
              <a:t>……</a:t>
            </a:r>
            <a:endParaRPr lang="en-US" altLang="zh-CN" sz="2200" b="1">
              <a:solidFill>
                <a:srgbClr val="3366FF"/>
              </a:solidFill>
              <a:ea typeface="微软雅黑" panose="020B0503020204020204" pitchFamily="34" charset="-122"/>
            </a:endParaRPr>
          </a:p>
        </p:txBody>
      </p:sp>
      <p:sp>
        <p:nvSpPr>
          <p:cNvPr id="527367" name="Text Box 7">
            <a:extLst>
              <a:ext uri="{FF2B5EF4-FFF2-40B4-BE49-F238E27FC236}">
                <a16:creationId xmlns:a16="http://schemas.microsoft.com/office/drawing/2014/main" id="{18158D33-18A8-4A93-A130-21A639F5D6D8}"/>
              </a:ext>
            </a:extLst>
          </p:cNvPr>
          <p:cNvSpPr txBox="1">
            <a:spLocks noChangeArrowheads="1"/>
          </p:cNvSpPr>
          <p:nvPr/>
        </p:nvSpPr>
        <p:spPr bwMode="auto">
          <a:xfrm>
            <a:off x="296863" y="6084888"/>
            <a:ext cx="2835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FF0000"/>
                </a:solidFill>
                <a:latin typeface="微软雅黑" panose="020B0503020204020204" pitchFamily="34" charset="-122"/>
                <a:ea typeface="微软雅黑" panose="020B0503020204020204" pitchFamily="34" charset="-122"/>
              </a:rPr>
              <a:t>Why</a:t>
            </a:r>
            <a:r>
              <a:rPr lang="zh-CN" altLang="en-US" sz="2400" b="1">
                <a:solidFill>
                  <a:srgbClr val="FF0000"/>
                </a:solidFill>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7363">
                                            <p:txEl>
                                              <p:pRg st="0" end="0"/>
                                            </p:txEl>
                                          </p:spTgt>
                                        </p:tgtEl>
                                        <p:attrNameLst>
                                          <p:attrName>style.visibility</p:attrName>
                                        </p:attrNameLst>
                                      </p:cBhvr>
                                      <p:to>
                                        <p:strVal val="visible"/>
                                      </p:to>
                                    </p:set>
                                    <p:animEffect transition="in" filter="blinds(horizontal)">
                                      <p:cBhvr>
                                        <p:cTn id="7" dur="500"/>
                                        <p:tgtEl>
                                          <p:spTgt spid="527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437"/>
                                        </p:tgtEl>
                                        <p:attrNameLst>
                                          <p:attrName>style.visibility</p:attrName>
                                        </p:attrNameLst>
                                      </p:cBhvr>
                                      <p:to>
                                        <p:strVal val="visible"/>
                                      </p:to>
                                    </p:set>
                                    <p:animEffect transition="in" filter="blinds(horizontal)">
                                      <p:cBhvr>
                                        <p:cTn id="12" dur="500"/>
                                        <p:tgtEl>
                                          <p:spTgt spid="184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27367"/>
                                        </p:tgtEl>
                                        <p:attrNameLst>
                                          <p:attrName>style.visibility</p:attrName>
                                        </p:attrNameLst>
                                      </p:cBhvr>
                                      <p:to>
                                        <p:strVal val="visible"/>
                                      </p:to>
                                    </p:set>
                                    <p:animEffect transition="in" filter="blinds(horizontal)">
                                      <p:cBhvr>
                                        <p:cTn id="17" dur="500"/>
                                        <p:tgtEl>
                                          <p:spTgt spid="5273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7366"/>
                                        </p:tgtEl>
                                        <p:attrNameLst>
                                          <p:attrName>style.visibility</p:attrName>
                                        </p:attrNameLst>
                                      </p:cBhvr>
                                      <p:to>
                                        <p:strVal val="visible"/>
                                      </p:to>
                                    </p:set>
                                    <p:animEffect transition="in" filter="blinds(horizontal)">
                                      <p:cBhvr>
                                        <p:cTn id="22" dur="500"/>
                                        <p:tgtEl>
                                          <p:spTgt spid="527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3" grpId="0" build="p"/>
      <p:bldP spid="18437" grpId="0" animBg="1"/>
      <p:bldP spid="527366" grpId="0" animBg="1"/>
      <p:bldP spid="52736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a:extLst>
              <a:ext uri="{FF2B5EF4-FFF2-40B4-BE49-F238E27FC236}">
                <a16:creationId xmlns:a16="http://schemas.microsoft.com/office/drawing/2014/main" id="{E8881C3C-A579-49E6-BA6B-5588AC16AEF2}"/>
              </a:ext>
            </a:extLst>
          </p:cNvPr>
          <p:cNvSpPr>
            <a:spLocks noGrp="1" noChangeArrowheads="1"/>
          </p:cNvSpPr>
          <p:nvPr>
            <p:ph type="title"/>
          </p:nvPr>
        </p:nvSpPr>
        <p:spPr>
          <a:xfrm>
            <a:off x="482600" y="98425"/>
            <a:ext cx="8229600" cy="561975"/>
          </a:xfrm>
        </p:spPr>
        <p:txBody>
          <a:bodyPr/>
          <a:lstStyle/>
          <a:p>
            <a:r>
              <a:rPr lang="zh-CN" altLang="en-US" sz="3600"/>
              <a:t>用</a:t>
            </a:r>
            <a:r>
              <a:rPr lang="zh-CN" altLang="en-US" sz="3600">
                <a:latin typeface="黑体" panose="02010609060101010101" pitchFamily="49" charset="-122"/>
              </a:rPr>
              <a:t>“</a:t>
            </a:r>
            <a:r>
              <a:rPr lang="zh-CN" altLang="en-US" sz="3600"/>
              <a:t>系统思维</a:t>
            </a:r>
            <a:r>
              <a:rPr lang="zh-CN" altLang="en-US" sz="3600">
                <a:latin typeface="黑体" panose="02010609060101010101" pitchFamily="49" charset="-122"/>
              </a:rPr>
              <a:t>”</a:t>
            </a:r>
            <a:r>
              <a:rPr lang="zh-CN" altLang="en-US" sz="3600"/>
              <a:t>分析问题</a:t>
            </a:r>
          </a:p>
        </p:txBody>
      </p:sp>
      <p:sp>
        <p:nvSpPr>
          <p:cNvPr id="528387" name="Rectangle 3">
            <a:extLst>
              <a:ext uri="{FF2B5EF4-FFF2-40B4-BE49-F238E27FC236}">
                <a16:creationId xmlns:a16="http://schemas.microsoft.com/office/drawing/2014/main" id="{D1E7288A-A855-49DC-82B6-24B5DF635285}"/>
              </a:ext>
            </a:extLst>
          </p:cNvPr>
          <p:cNvSpPr>
            <a:spLocks noGrp="1" noChangeArrowheads="1"/>
          </p:cNvSpPr>
          <p:nvPr>
            <p:ph type="body" idx="1"/>
          </p:nvPr>
        </p:nvSpPr>
        <p:spPr>
          <a:xfrm>
            <a:off x="296863" y="3652838"/>
            <a:ext cx="8229600" cy="990600"/>
          </a:xfrm>
        </p:spPr>
        <p:txBody>
          <a:bodyPr/>
          <a:lstStyle/>
          <a:p>
            <a:pPr>
              <a:buFontTx/>
              <a:buNone/>
            </a:pPr>
            <a:r>
              <a:rPr lang="zh-CN" altLang="en-US" sz="2200">
                <a:latin typeface="微软雅黑" panose="020B0503020204020204" pitchFamily="34" charset="-122"/>
              </a:rPr>
              <a:t>    </a:t>
            </a:r>
            <a:r>
              <a:rPr lang="zh-CN" altLang="en-US" sz="2200">
                <a:solidFill>
                  <a:srgbClr val="008000"/>
                </a:solidFill>
                <a:latin typeface="微软雅黑" panose="020B0503020204020204" pitchFamily="34" charset="-122"/>
                <a:ea typeface="微软雅黑" panose="020B0503020204020204" pitchFamily="34" charset="-122"/>
              </a:rPr>
              <a:t>以上两个程序功能完全一样，算法完全一样，因此，时间和空间复杂度完全一样，执行时间一样吗？</a:t>
            </a:r>
            <a:endParaRPr lang="zh-CN" altLang="en-US" sz="2200">
              <a:solidFill>
                <a:srgbClr val="FF0000"/>
              </a:solidFill>
              <a:latin typeface="微软雅黑" panose="020B0503020204020204" pitchFamily="34" charset="-122"/>
              <a:ea typeface="微软雅黑" panose="020B0503020204020204" pitchFamily="34" charset="-122"/>
            </a:endParaRPr>
          </a:p>
        </p:txBody>
      </p:sp>
      <p:sp>
        <p:nvSpPr>
          <p:cNvPr id="21509" name="Rectangle 5">
            <a:extLst>
              <a:ext uri="{FF2B5EF4-FFF2-40B4-BE49-F238E27FC236}">
                <a16:creationId xmlns:a16="http://schemas.microsoft.com/office/drawing/2014/main" id="{077CA665-2C30-4B3B-A334-4D0A03814D27}"/>
              </a:ext>
            </a:extLst>
          </p:cNvPr>
          <p:cNvSpPr>
            <a:spLocks/>
          </p:cNvSpPr>
          <p:nvPr/>
        </p:nvSpPr>
        <p:spPr bwMode="auto">
          <a:xfrm>
            <a:off x="4706938" y="952500"/>
            <a:ext cx="4275137" cy="25654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D3F2D3"/>
                </a:solidFill>
              </a14:hiddenFill>
            </a:ext>
          </a:extLst>
        </p:spPr>
        <p:txBody>
          <a:bodyPr lIns="63500" tIns="63500" rIns="63500" bIns="63500"/>
          <a:lstStyle>
            <a:lvl1pPr eaLnBrk="0" hangingPunct="0">
              <a:tabLst>
                <a:tab pos="914400" algn="l"/>
                <a:tab pos="22860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914400" algn="l"/>
                <a:tab pos="22860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914400" algn="l"/>
                <a:tab pos="22860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914400" algn="l"/>
                <a:tab pos="22860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914400" algn="l"/>
                <a:tab pos="22860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914400" algn="l"/>
                <a:tab pos="22860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914400" algn="l"/>
                <a:tab pos="22860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914400" algn="l"/>
                <a:tab pos="22860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914400" algn="l"/>
                <a:tab pos="2286000" algn="l"/>
              </a:tabLs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微软雅黑" panose="020B0503020204020204" pitchFamily="34" charset="-122"/>
                <a:ea typeface="微软雅黑" panose="020B0503020204020204" pitchFamily="34" charset="-122"/>
                <a:cs typeface="Monaco"/>
                <a:sym typeface="Monaco"/>
              </a:rPr>
              <a:t>void copyji (int src[2048][2048],</a:t>
            </a:r>
          </a:p>
          <a:p>
            <a:pPr eaLnBrk="1" hangingPunct="1"/>
            <a:r>
              <a:rPr lang="en-US" altLang="zh-CN" sz="2000" b="1">
                <a:latin typeface="微软雅黑" panose="020B0503020204020204" pitchFamily="34" charset="-122"/>
                <a:ea typeface="微软雅黑" panose="020B0503020204020204" pitchFamily="34" charset="-122"/>
                <a:cs typeface="Monaco"/>
                <a:sym typeface="Monaco"/>
              </a:rPr>
              <a:t>            int dst[2048][2048])</a:t>
            </a:r>
          </a:p>
          <a:p>
            <a:pPr eaLnBrk="1" hangingPunct="1"/>
            <a:r>
              <a:rPr lang="en-US" altLang="zh-CN" sz="2000" b="1">
                <a:latin typeface="微软雅黑" panose="020B0503020204020204" pitchFamily="34" charset="-122"/>
                <a:ea typeface="微软雅黑" panose="020B0503020204020204" pitchFamily="34" charset="-122"/>
                <a:cs typeface="Monaco"/>
                <a:sym typeface="Monaco"/>
              </a:rPr>
              <a:t>{</a:t>
            </a:r>
          </a:p>
          <a:p>
            <a:pPr eaLnBrk="1" hangingPunct="1"/>
            <a:r>
              <a:rPr lang="en-US" altLang="zh-CN" sz="2000" b="1">
                <a:latin typeface="微软雅黑" panose="020B0503020204020204" pitchFamily="34" charset="-122"/>
                <a:ea typeface="微软雅黑" panose="020B0503020204020204" pitchFamily="34" charset="-122"/>
                <a:cs typeface="Monaco"/>
                <a:sym typeface="Monaco"/>
              </a:rPr>
              <a:t>  int i,j;</a:t>
            </a:r>
          </a:p>
          <a:p>
            <a:pPr eaLnBrk="1" hangingPunct="1"/>
            <a:r>
              <a:rPr lang="en-US" altLang="zh-CN" sz="2000" b="1">
                <a:latin typeface="微软雅黑" panose="020B0503020204020204" pitchFamily="34" charset="-122"/>
                <a:ea typeface="微软雅黑" panose="020B0503020204020204" pitchFamily="34" charset="-122"/>
                <a:cs typeface="Monaco"/>
                <a:sym typeface="Monaco"/>
              </a:rPr>
              <a:t>  </a:t>
            </a:r>
            <a:r>
              <a:rPr lang="en-US" altLang="zh-CN" sz="2000" b="1">
                <a:solidFill>
                  <a:schemeClr val="accent2"/>
                </a:solidFill>
                <a:latin typeface="微软雅黑" panose="020B0503020204020204" pitchFamily="34" charset="-122"/>
                <a:ea typeface="微软雅黑" panose="020B0503020204020204" pitchFamily="34" charset="-122"/>
                <a:cs typeface="Monaco"/>
                <a:sym typeface="Monaco"/>
              </a:rPr>
              <a:t>for (j = 0; j &lt; 2048; j++)</a:t>
            </a:r>
          </a:p>
          <a:p>
            <a:pPr eaLnBrk="1" hangingPunct="1"/>
            <a:r>
              <a:rPr lang="en-US" altLang="zh-CN" sz="2000" b="1">
                <a:latin typeface="微软雅黑" panose="020B0503020204020204" pitchFamily="34" charset="-122"/>
                <a:ea typeface="微软雅黑" panose="020B0503020204020204" pitchFamily="34" charset="-122"/>
                <a:cs typeface="Monaco"/>
                <a:sym typeface="Monaco"/>
              </a:rPr>
              <a:t>    </a:t>
            </a:r>
            <a:r>
              <a:rPr lang="en-US" altLang="zh-CN" sz="2000" b="1">
                <a:solidFill>
                  <a:srgbClr val="CC3300"/>
                </a:solidFill>
                <a:latin typeface="微软雅黑" panose="020B0503020204020204" pitchFamily="34" charset="-122"/>
                <a:ea typeface="微软雅黑" panose="020B0503020204020204" pitchFamily="34" charset="-122"/>
                <a:cs typeface="Monaco"/>
                <a:sym typeface="Monaco"/>
              </a:rPr>
              <a:t>for (i = 0; i &lt; 2048; i++)</a:t>
            </a:r>
          </a:p>
          <a:p>
            <a:pPr eaLnBrk="1" hangingPunct="1"/>
            <a:r>
              <a:rPr lang="en-US" altLang="zh-CN" sz="2000" b="1">
                <a:latin typeface="微软雅黑" panose="020B0503020204020204" pitchFamily="34" charset="-122"/>
                <a:ea typeface="微软雅黑" panose="020B0503020204020204" pitchFamily="34" charset="-122"/>
                <a:cs typeface="Monaco"/>
                <a:sym typeface="Monaco"/>
              </a:rPr>
              <a:t>      dst[i][j] = src[i][j];</a:t>
            </a:r>
          </a:p>
          <a:p>
            <a:pPr eaLnBrk="1" hangingPunct="1"/>
            <a:r>
              <a:rPr lang="en-US" altLang="zh-CN" sz="2000" b="1">
                <a:latin typeface="微软雅黑" panose="020B0503020204020204" pitchFamily="34" charset="-122"/>
                <a:ea typeface="微软雅黑" panose="020B0503020204020204" pitchFamily="34" charset="-122"/>
                <a:cs typeface="Monaco"/>
                <a:sym typeface="Monaco"/>
              </a:rPr>
              <a:t>}</a:t>
            </a:r>
          </a:p>
        </p:txBody>
      </p:sp>
      <p:sp>
        <p:nvSpPr>
          <p:cNvPr id="528389" name="Rectangle 6">
            <a:extLst>
              <a:ext uri="{FF2B5EF4-FFF2-40B4-BE49-F238E27FC236}">
                <a16:creationId xmlns:a16="http://schemas.microsoft.com/office/drawing/2014/main" id="{97C56A45-2B30-4A63-A1E8-32AD96E0CD59}"/>
              </a:ext>
            </a:extLst>
          </p:cNvPr>
          <p:cNvSpPr>
            <a:spLocks/>
          </p:cNvSpPr>
          <p:nvPr/>
        </p:nvSpPr>
        <p:spPr bwMode="auto">
          <a:xfrm>
            <a:off x="161925" y="962025"/>
            <a:ext cx="4165600" cy="255587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8F6D9"/>
                </a:solidFill>
              </a14:hiddenFill>
            </a:ext>
          </a:extLst>
        </p:spPr>
        <p:txBody>
          <a:bodyPr lIns="63500" tIns="63500" rIns="63500" bIns="63500"/>
          <a:lstStyle>
            <a:lvl1pPr eaLnBrk="0" hangingPunct="0">
              <a:tabLst>
                <a:tab pos="914400" algn="l"/>
                <a:tab pos="22860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914400" algn="l"/>
                <a:tab pos="22860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914400" algn="l"/>
                <a:tab pos="22860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914400" algn="l"/>
                <a:tab pos="22860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914400" algn="l"/>
                <a:tab pos="22860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914400" algn="l"/>
                <a:tab pos="22860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914400" algn="l"/>
                <a:tab pos="22860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914400" algn="l"/>
                <a:tab pos="22860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914400" algn="l"/>
                <a:tab pos="2286000" algn="l"/>
              </a:tabLs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微软雅黑" panose="020B0503020204020204" pitchFamily="34" charset="-122"/>
                <a:ea typeface="微软雅黑" panose="020B0503020204020204" pitchFamily="34" charset="-122"/>
                <a:cs typeface="Monaco"/>
                <a:sym typeface="Monaco"/>
              </a:rPr>
              <a:t>void copyij (int src[2048][2048],</a:t>
            </a:r>
          </a:p>
          <a:p>
            <a:pPr eaLnBrk="1" hangingPunct="1"/>
            <a:r>
              <a:rPr lang="en-US" altLang="zh-CN" sz="2000" b="1">
                <a:latin typeface="微软雅黑" panose="020B0503020204020204" pitchFamily="34" charset="-122"/>
                <a:ea typeface="微软雅黑" panose="020B0503020204020204" pitchFamily="34" charset="-122"/>
                <a:cs typeface="Monaco"/>
                <a:sym typeface="Monaco"/>
              </a:rPr>
              <a:t>            int dst[2048][2048])</a:t>
            </a:r>
          </a:p>
          <a:p>
            <a:pPr eaLnBrk="1" hangingPunct="1"/>
            <a:r>
              <a:rPr lang="en-US" altLang="zh-CN" sz="2000" b="1">
                <a:latin typeface="微软雅黑" panose="020B0503020204020204" pitchFamily="34" charset="-122"/>
                <a:ea typeface="微软雅黑" panose="020B0503020204020204" pitchFamily="34" charset="-122"/>
                <a:cs typeface="Monaco"/>
                <a:sym typeface="Monaco"/>
              </a:rPr>
              <a:t>{</a:t>
            </a:r>
          </a:p>
          <a:p>
            <a:pPr eaLnBrk="1" hangingPunct="1"/>
            <a:r>
              <a:rPr lang="en-US" altLang="zh-CN" sz="2000" b="1">
                <a:latin typeface="微软雅黑" panose="020B0503020204020204" pitchFamily="34" charset="-122"/>
                <a:ea typeface="微软雅黑" panose="020B0503020204020204" pitchFamily="34" charset="-122"/>
                <a:cs typeface="Monaco"/>
                <a:sym typeface="Monaco"/>
              </a:rPr>
              <a:t>  int i,j;</a:t>
            </a:r>
          </a:p>
          <a:p>
            <a:pPr eaLnBrk="1" hangingPunct="1"/>
            <a:r>
              <a:rPr lang="en-US" altLang="zh-CN" sz="2000" b="1">
                <a:latin typeface="微软雅黑" panose="020B0503020204020204" pitchFamily="34" charset="-122"/>
                <a:ea typeface="微软雅黑" panose="020B0503020204020204" pitchFamily="34" charset="-122"/>
                <a:cs typeface="Monaco"/>
                <a:sym typeface="Monaco"/>
              </a:rPr>
              <a:t>  </a:t>
            </a:r>
            <a:r>
              <a:rPr lang="en-US" altLang="zh-CN" sz="2000" b="1">
                <a:solidFill>
                  <a:srgbClr val="C00000"/>
                </a:solidFill>
                <a:latin typeface="微软雅黑" panose="020B0503020204020204" pitchFamily="34" charset="-122"/>
                <a:ea typeface="微软雅黑" panose="020B0503020204020204" pitchFamily="34" charset="-122"/>
                <a:cs typeface="Monaco"/>
                <a:sym typeface="Monaco"/>
              </a:rPr>
              <a:t>for (i = 0; i &lt; 2048; i++)</a:t>
            </a:r>
            <a:endParaRPr lang="en-US" altLang="zh-CN" sz="2000" b="1">
              <a:latin typeface="微软雅黑" panose="020B0503020204020204" pitchFamily="34" charset="-122"/>
              <a:ea typeface="微软雅黑" panose="020B0503020204020204" pitchFamily="34" charset="-122"/>
              <a:cs typeface="Monaco"/>
              <a:sym typeface="Monaco"/>
            </a:endParaRPr>
          </a:p>
          <a:p>
            <a:pPr eaLnBrk="1" hangingPunct="1"/>
            <a:r>
              <a:rPr lang="en-US" altLang="zh-CN" sz="2000" b="1">
                <a:latin typeface="微软雅黑" panose="020B0503020204020204" pitchFamily="34" charset="-122"/>
                <a:ea typeface="微软雅黑" panose="020B0503020204020204" pitchFamily="34" charset="-122"/>
                <a:cs typeface="Monaco"/>
                <a:sym typeface="Monaco"/>
              </a:rPr>
              <a:t>    </a:t>
            </a:r>
            <a:r>
              <a:rPr lang="en-US" altLang="zh-CN" sz="2000" b="1">
                <a:solidFill>
                  <a:srgbClr val="21218A"/>
                </a:solidFill>
                <a:latin typeface="微软雅黑" panose="020B0503020204020204" pitchFamily="34" charset="-122"/>
                <a:ea typeface="微软雅黑" panose="020B0503020204020204" pitchFamily="34" charset="-122"/>
                <a:cs typeface="Monaco"/>
                <a:sym typeface="Monaco"/>
              </a:rPr>
              <a:t>for (j = 0; j &lt; 2048; j++)</a:t>
            </a:r>
            <a:endParaRPr lang="en-US" altLang="zh-CN" sz="2000" b="1">
              <a:latin typeface="微软雅黑" panose="020B0503020204020204" pitchFamily="34" charset="-122"/>
              <a:ea typeface="微软雅黑" panose="020B0503020204020204" pitchFamily="34" charset="-122"/>
              <a:cs typeface="Monaco"/>
              <a:sym typeface="Monaco"/>
            </a:endParaRPr>
          </a:p>
          <a:p>
            <a:pPr eaLnBrk="1" hangingPunct="1"/>
            <a:r>
              <a:rPr lang="en-US" altLang="zh-CN" sz="2000" b="1">
                <a:latin typeface="微软雅黑" panose="020B0503020204020204" pitchFamily="34" charset="-122"/>
                <a:ea typeface="微软雅黑" panose="020B0503020204020204" pitchFamily="34" charset="-122"/>
                <a:cs typeface="Monaco"/>
                <a:sym typeface="Monaco"/>
              </a:rPr>
              <a:t>      dst[i][j] = src[i][j];</a:t>
            </a:r>
          </a:p>
          <a:p>
            <a:pPr eaLnBrk="1" hangingPunct="1"/>
            <a:r>
              <a:rPr lang="en-US" altLang="zh-CN" sz="2000" b="1">
                <a:latin typeface="微软雅黑" panose="020B0503020204020204" pitchFamily="34" charset="-122"/>
                <a:ea typeface="微软雅黑" panose="020B0503020204020204" pitchFamily="34" charset="-122"/>
                <a:cs typeface="Monaco"/>
                <a:sym typeface="Monaco"/>
              </a:rPr>
              <a:t>}</a:t>
            </a:r>
          </a:p>
        </p:txBody>
      </p:sp>
      <p:grpSp>
        <p:nvGrpSpPr>
          <p:cNvPr id="21511" name="Group 7">
            <a:extLst>
              <a:ext uri="{FF2B5EF4-FFF2-40B4-BE49-F238E27FC236}">
                <a16:creationId xmlns:a16="http://schemas.microsoft.com/office/drawing/2014/main" id="{181AFF0E-3CF1-4878-8395-F7AB482E183B}"/>
              </a:ext>
            </a:extLst>
          </p:cNvPr>
          <p:cNvGrpSpPr>
            <a:grpSpLocks/>
          </p:cNvGrpSpPr>
          <p:nvPr/>
        </p:nvGrpSpPr>
        <p:grpSpPr bwMode="auto">
          <a:xfrm>
            <a:off x="3536950" y="2392363"/>
            <a:ext cx="1349375" cy="315912"/>
            <a:chOff x="0" y="0"/>
            <a:chExt cx="480" cy="144"/>
          </a:xfrm>
        </p:grpSpPr>
        <p:sp>
          <p:nvSpPr>
            <p:cNvPr id="528391" name="Line 8">
              <a:extLst>
                <a:ext uri="{FF2B5EF4-FFF2-40B4-BE49-F238E27FC236}">
                  <a16:creationId xmlns:a16="http://schemas.microsoft.com/office/drawing/2014/main" id="{BECF8EBD-069C-4727-A705-9ADCB9EC737A}"/>
                </a:ext>
              </a:extLst>
            </p:cNvPr>
            <p:cNvSpPr>
              <a:spLocks noChangeShapeType="1"/>
            </p:cNvSpPr>
            <p:nvPr/>
          </p:nvSpPr>
          <p:spPr bwMode="auto">
            <a:xfrm>
              <a:off x="0" y="0"/>
              <a:ext cx="480" cy="144"/>
            </a:xfrm>
            <a:prstGeom prst="line">
              <a:avLst/>
            </a:prstGeom>
            <a:noFill/>
            <a:ln w="38100">
              <a:solidFill>
                <a:srgbClr val="FF0000"/>
              </a:solidFill>
              <a:round/>
              <a:headEnd/>
              <a:tailEnd type="triangle" w="sm" len="sm"/>
            </a:ln>
            <a:extLst>
              <a:ext uri="{909E8E84-426E-40DD-AFC4-6F175D3DCCD1}">
                <a14:hiddenFill xmlns:a14="http://schemas.microsoft.com/office/drawing/2010/main">
                  <a:noFill/>
                </a14:hiddenFill>
              </a:ext>
            </a:extLst>
          </p:spPr>
          <p:txBody>
            <a:bodyPr lIns="0" tIns="0" rIns="0" bIns="0"/>
            <a:lstStyle/>
            <a:p>
              <a:endParaRPr lang="en-US"/>
            </a:p>
          </p:txBody>
        </p:sp>
        <p:sp>
          <p:nvSpPr>
            <p:cNvPr id="528392" name="Line 9">
              <a:extLst>
                <a:ext uri="{FF2B5EF4-FFF2-40B4-BE49-F238E27FC236}">
                  <a16:creationId xmlns:a16="http://schemas.microsoft.com/office/drawing/2014/main" id="{A4BA5C75-6C6D-491F-A103-160350B5F222}"/>
                </a:ext>
              </a:extLst>
            </p:cNvPr>
            <p:cNvSpPr>
              <a:spLocks noChangeShapeType="1"/>
            </p:cNvSpPr>
            <p:nvPr/>
          </p:nvSpPr>
          <p:spPr bwMode="auto">
            <a:xfrm rot="10800000" flipH="1">
              <a:off x="0" y="0"/>
              <a:ext cx="480" cy="144"/>
            </a:xfrm>
            <a:prstGeom prst="line">
              <a:avLst/>
            </a:prstGeom>
            <a:noFill/>
            <a:ln w="38100">
              <a:solidFill>
                <a:srgbClr val="FF0000"/>
              </a:solidFill>
              <a:round/>
              <a:headEnd/>
              <a:tailEnd type="triangle" w="sm" len="sm"/>
            </a:ln>
            <a:extLst>
              <a:ext uri="{909E8E84-426E-40DD-AFC4-6F175D3DCCD1}">
                <a14:hiddenFill xmlns:a14="http://schemas.microsoft.com/office/drawing/2010/main">
                  <a:noFill/>
                </a14:hiddenFill>
              </a:ext>
            </a:extLst>
          </p:spPr>
          <p:txBody>
            <a:bodyPr lIns="0" tIns="0" rIns="0" bIns="0"/>
            <a:lstStyle/>
            <a:p>
              <a:endParaRPr lang="en-US"/>
            </a:p>
          </p:txBody>
        </p:sp>
      </p:grpSp>
      <p:sp>
        <p:nvSpPr>
          <p:cNvPr id="21514" name="Rectangle 10">
            <a:extLst>
              <a:ext uri="{FF2B5EF4-FFF2-40B4-BE49-F238E27FC236}">
                <a16:creationId xmlns:a16="http://schemas.microsoft.com/office/drawing/2014/main" id="{31F5AE7C-228F-4612-972E-5E51435CCABC}"/>
              </a:ext>
            </a:extLst>
          </p:cNvPr>
          <p:cNvSpPr>
            <a:spLocks/>
          </p:cNvSpPr>
          <p:nvPr/>
        </p:nvSpPr>
        <p:spPr bwMode="auto">
          <a:xfrm>
            <a:off x="476250" y="4824413"/>
            <a:ext cx="3286125"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21 times slower</a:t>
            </a:r>
            <a:br>
              <a:rPr lang="en-US" altLang="zh-CN" sz="2400" b="1">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br>
            <a:r>
              <a:rPr lang="en-US" altLang="zh-CN" sz="2400" b="1">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(Pentium 4) </a:t>
            </a:r>
          </a:p>
          <a:p>
            <a:pPr algn="ctr" eaLnBrk="1" hangingPunct="1"/>
            <a:r>
              <a:rPr lang="en-US" altLang="zh-CN" sz="2400" b="1">
                <a:solidFill>
                  <a:srgbClr val="FF0000"/>
                </a:solidFill>
                <a:latin typeface="微软雅黑" panose="020B0503020204020204" pitchFamily="34" charset="-122"/>
                <a:ea typeface="微软雅黑" panose="020B0503020204020204" pitchFamily="34" charset="-122"/>
                <a:cs typeface="Calibri" panose="020F0502020204030204" pitchFamily="34" charset="0"/>
              </a:rPr>
              <a:t>Why</a:t>
            </a:r>
            <a:r>
              <a:rPr lang="zh-CN" altLang="en-US" sz="2400" b="1">
                <a:solidFill>
                  <a:srgbClr val="FF0000"/>
                </a:solidFill>
                <a:latin typeface="微软雅黑" panose="020B0503020204020204" pitchFamily="34" charset="-122"/>
                <a:ea typeface="微软雅黑" panose="020B0503020204020204" pitchFamily="34" charset="-122"/>
                <a:cs typeface="Calibri" panose="020F0502020204030204" pitchFamily="34" charset="0"/>
              </a:rPr>
              <a:t>？</a:t>
            </a:r>
          </a:p>
          <a:p>
            <a:pPr algn="ctr" eaLnBrk="1" hangingPunct="1"/>
            <a:endParaRPr lang="en-US" altLang="zh-CN" sz="2400" b="1">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endParaRPr>
          </a:p>
        </p:txBody>
      </p:sp>
      <p:sp>
        <p:nvSpPr>
          <p:cNvPr id="528394" name="Text Box 10">
            <a:extLst>
              <a:ext uri="{FF2B5EF4-FFF2-40B4-BE49-F238E27FC236}">
                <a16:creationId xmlns:a16="http://schemas.microsoft.com/office/drawing/2014/main" id="{D6DC698F-3562-41DB-805D-86F45A60C68A}"/>
              </a:ext>
            </a:extLst>
          </p:cNvPr>
          <p:cNvSpPr txBox="1">
            <a:spLocks noChangeArrowheads="1"/>
          </p:cNvSpPr>
          <p:nvPr/>
        </p:nvSpPr>
        <p:spPr bwMode="auto">
          <a:xfrm>
            <a:off x="5607050" y="4449763"/>
            <a:ext cx="3330575" cy="2219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2400" b="1">
                <a:ea typeface="黑体" panose="02010609060101010101" pitchFamily="49" charset="-122"/>
              </a:rPr>
              <a:t>理解该问题需要知道：</a:t>
            </a:r>
          </a:p>
          <a:p>
            <a:pPr>
              <a:spcBef>
                <a:spcPct val="20000"/>
              </a:spcBef>
            </a:pPr>
            <a:r>
              <a:rPr lang="zh-CN" altLang="en-US" sz="2400" b="1">
                <a:solidFill>
                  <a:srgbClr val="FF0000"/>
                </a:solidFill>
                <a:ea typeface="黑体" panose="02010609060101010101" pitchFamily="49" charset="-122"/>
              </a:rPr>
              <a:t>数组的存放方式</a:t>
            </a:r>
          </a:p>
          <a:p>
            <a:pPr>
              <a:spcBef>
                <a:spcPct val="20000"/>
              </a:spcBef>
            </a:pPr>
            <a:r>
              <a:rPr lang="en-US" altLang="zh-CN" sz="2400" b="1">
                <a:solidFill>
                  <a:srgbClr val="FF0000"/>
                </a:solidFill>
                <a:ea typeface="黑体" panose="02010609060101010101" pitchFamily="49" charset="-122"/>
              </a:rPr>
              <a:t>Cache</a:t>
            </a:r>
            <a:r>
              <a:rPr lang="zh-CN" altLang="en-US" sz="2400" b="1">
                <a:solidFill>
                  <a:srgbClr val="FF0000"/>
                </a:solidFill>
                <a:ea typeface="黑体" panose="02010609060101010101" pitchFamily="49" charset="-122"/>
              </a:rPr>
              <a:t>机制</a:t>
            </a:r>
          </a:p>
          <a:p>
            <a:pPr>
              <a:spcBef>
                <a:spcPct val="20000"/>
              </a:spcBef>
            </a:pPr>
            <a:r>
              <a:rPr lang="zh-CN" altLang="en-US" sz="2400" b="1">
                <a:solidFill>
                  <a:srgbClr val="FF0000"/>
                </a:solidFill>
                <a:ea typeface="黑体" panose="02010609060101010101" pitchFamily="49" charset="-122"/>
              </a:rPr>
              <a:t>访问局部性</a:t>
            </a:r>
          </a:p>
          <a:p>
            <a:pPr>
              <a:spcBef>
                <a:spcPct val="20000"/>
              </a:spcBef>
            </a:pPr>
            <a:r>
              <a:rPr lang="en-US" altLang="zh-CN" sz="2400" b="1">
                <a:solidFill>
                  <a:srgbClr val="3366FF"/>
                </a:solidFill>
                <a:latin typeface="黑体" panose="02010609060101010101" pitchFamily="49" charset="-122"/>
                <a:ea typeface="黑体" panose="02010609060101010101" pitchFamily="49" charset="-122"/>
              </a:rPr>
              <a:t>……</a:t>
            </a:r>
            <a:endParaRPr lang="en-US" altLang="zh-CN" sz="2400" b="1">
              <a:solidFill>
                <a:srgbClr val="3366FF"/>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8387">
                                            <p:txEl>
                                              <p:pRg st="0" end="0"/>
                                            </p:txEl>
                                          </p:spTgt>
                                        </p:tgtEl>
                                        <p:attrNameLst>
                                          <p:attrName>style.visibility</p:attrName>
                                        </p:attrNameLst>
                                      </p:cBhvr>
                                      <p:to>
                                        <p:strVal val="visible"/>
                                      </p:to>
                                    </p:set>
                                    <p:animEffect transition="in" filter="blinds(horizontal)">
                                      <p:cBhvr>
                                        <p:cTn id="7" dur="500"/>
                                        <p:tgtEl>
                                          <p:spTgt spid="528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514"/>
                                        </p:tgtEl>
                                        <p:attrNameLst>
                                          <p:attrName>style.visibility</p:attrName>
                                        </p:attrNameLst>
                                      </p:cBhvr>
                                      <p:to>
                                        <p:strVal val="visible"/>
                                      </p:to>
                                    </p:set>
                                    <p:animEffect transition="in" filter="dissolve">
                                      <p:cBhvr>
                                        <p:cTn id="12" dur="500"/>
                                        <p:tgtEl>
                                          <p:spTgt spid="215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28394"/>
                                        </p:tgtEl>
                                        <p:attrNameLst>
                                          <p:attrName>style.visibility</p:attrName>
                                        </p:attrNameLst>
                                      </p:cBhvr>
                                      <p:to>
                                        <p:strVal val="visible"/>
                                      </p:to>
                                    </p:set>
                                    <p:animEffect transition="in" filter="blinds(horizontal)">
                                      <p:cBhvr>
                                        <p:cTn id="17" dur="500"/>
                                        <p:tgtEl>
                                          <p:spTgt spid="528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87" grpId="0" build="p"/>
      <p:bldP spid="21514" grpId="0"/>
      <p:bldP spid="52839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a:extLst>
              <a:ext uri="{FF2B5EF4-FFF2-40B4-BE49-F238E27FC236}">
                <a16:creationId xmlns:a16="http://schemas.microsoft.com/office/drawing/2014/main" id="{EC847AEE-034C-44FB-8576-568F2F2EA195}"/>
              </a:ext>
            </a:extLst>
          </p:cNvPr>
          <p:cNvSpPr>
            <a:spLocks noGrp="1" noChangeArrowheads="1"/>
          </p:cNvSpPr>
          <p:nvPr>
            <p:ph type="title"/>
          </p:nvPr>
        </p:nvSpPr>
        <p:spPr>
          <a:xfrm>
            <a:off x="457200" y="98425"/>
            <a:ext cx="8229600" cy="561975"/>
          </a:xfrm>
        </p:spPr>
        <p:txBody>
          <a:bodyPr/>
          <a:lstStyle/>
          <a:p>
            <a:r>
              <a:rPr lang="zh-CN" altLang="en-US" sz="3600"/>
              <a:t>用</a:t>
            </a:r>
            <a:r>
              <a:rPr lang="zh-CN" altLang="en-US" sz="3600">
                <a:latin typeface="黑体" panose="02010609060101010101" pitchFamily="49" charset="-122"/>
              </a:rPr>
              <a:t>“</a:t>
            </a:r>
            <a:r>
              <a:rPr lang="zh-CN" altLang="en-US" sz="3600"/>
              <a:t>系统思维</a:t>
            </a:r>
            <a:r>
              <a:rPr lang="zh-CN" altLang="en-US" sz="3600">
                <a:latin typeface="黑体" panose="02010609060101010101" pitchFamily="49" charset="-122"/>
              </a:rPr>
              <a:t>”</a:t>
            </a:r>
            <a:r>
              <a:rPr lang="zh-CN" altLang="en-US" sz="3600"/>
              <a:t>分析问题</a:t>
            </a:r>
          </a:p>
        </p:txBody>
      </p:sp>
      <p:sp>
        <p:nvSpPr>
          <p:cNvPr id="529411" name="Rectangle 3">
            <a:extLst>
              <a:ext uri="{FF2B5EF4-FFF2-40B4-BE49-F238E27FC236}">
                <a16:creationId xmlns:a16="http://schemas.microsoft.com/office/drawing/2014/main" id="{3C053A43-EB9D-4386-BF06-7622B29D3745}"/>
              </a:ext>
            </a:extLst>
          </p:cNvPr>
          <p:cNvSpPr>
            <a:spLocks noGrp="1" noChangeArrowheads="1"/>
          </p:cNvSpPr>
          <p:nvPr>
            <p:ph type="body" idx="1"/>
          </p:nvPr>
        </p:nvSpPr>
        <p:spPr>
          <a:xfrm>
            <a:off x="206375" y="819150"/>
            <a:ext cx="8686800" cy="1035050"/>
          </a:xfrm>
        </p:spPr>
        <p:txBody>
          <a:bodyPr/>
          <a:lstStyle/>
          <a:p>
            <a:pPr>
              <a:buFontTx/>
              <a:buNone/>
            </a:pPr>
            <a:r>
              <a:rPr lang="zh-CN" altLang="en-US">
                <a:solidFill>
                  <a:srgbClr val="0000FF"/>
                </a:solidFill>
                <a:latin typeface="微软雅黑" panose="020B0503020204020204" pitchFamily="34" charset="-122"/>
                <a:ea typeface="微软雅黑" panose="020B0503020204020204" pitchFamily="34" charset="-122"/>
              </a:rPr>
              <a:t>使用老版本</a:t>
            </a:r>
            <a:r>
              <a:rPr lang="en-US" altLang="zh-CN">
                <a:solidFill>
                  <a:srgbClr val="0000FF"/>
                </a:solidFill>
                <a:latin typeface="微软雅黑" panose="020B0503020204020204" pitchFamily="34" charset="-122"/>
                <a:ea typeface="微软雅黑" panose="020B0503020204020204" pitchFamily="34" charset="-122"/>
              </a:rPr>
              <a:t>gcc –O2</a:t>
            </a:r>
            <a:r>
              <a:rPr lang="zh-CN" altLang="en-US">
                <a:solidFill>
                  <a:srgbClr val="0000FF"/>
                </a:solidFill>
                <a:latin typeface="微软雅黑" panose="020B0503020204020204" pitchFamily="34" charset="-122"/>
                <a:ea typeface="微软雅黑" panose="020B0503020204020204" pitchFamily="34" charset="-122"/>
              </a:rPr>
              <a:t>编译时，程序一输出</a:t>
            </a:r>
            <a:r>
              <a:rPr lang="en-US" altLang="zh-CN">
                <a:solidFill>
                  <a:srgbClr val="0000FF"/>
                </a:solidFill>
                <a:latin typeface="微软雅黑" panose="020B0503020204020204" pitchFamily="34" charset="-122"/>
                <a:ea typeface="微软雅黑" panose="020B0503020204020204" pitchFamily="34" charset="-122"/>
              </a:rPr>
              <a:t>0</a:t>
            </a:r>
            <a:r>
              <a:rPr lang="zh-CN" altLang="en-US">
                <a:solidFill>
                  <a:srgbClr val="0000FF"/>
                </a:solidFill>
                <a:latin typeface="微软雅黑" panose="020B0503020204020204" pitchFamily="34" charset="-122"/>
                <a:ea typeface="微软雅黑" panose="020B0503020204020204" pitchFamily="34" charset="-122"/>
              </a:rPr>
              <a:t>，程序二输出却是</a:t>
            </a:r>
            <a:r>
              <a:rPr lang="en-US" altLang="zh-CN">
                <a:solidFill>
                  <a:srgbClr val="0000FF"/>
                </a:solidFill>
                <a:latin typeface="微软雅黑" panose="020B0503020204020204" pitchFamily="34" charset="-122"/>
                <a:ea typeface="微软雅黑" panose="020B0503020204020204" pitchFamily="34" charset="-122"/>
              </a:rPr>
              <a:t>1</a:t>
            </a:r>
          </a:p>
          <a:p>
            <a:pPr>
              <a:buFontTx/>
              <a:buNone/>
            </a:pPr>
            <a:r>
              <a:rPr lang="en-US" altLang="zh-CN">
                <a:solidFill>
                  <a:srgbClr val="FF0000"/>
                </a:solidFill>
                <a:latin typeface="微软雅黑" panose="020B0503020204020204" pitchFamily="34" charset="-122"/>
                <a:ea typeface="微软雅黑" panose="020B0503020204020204" pitchFamily="34" charset="-122"/>
              </a:rPr>
              <a:t>Why</a:t>
            </a:r>
            <a:r>
              <a:rPr lang="zh-CN" altLang="en-US">
                <a:solidFill>
                  <a:srgbClr val="FF0000"/>
                </a:solidFill>
                <a:latin typeface="微软雅黑" panose="020B0503020204020204" pitchFamily="34" charset="-122"/>
                <a:ea typeface="微软雅黑" panose="020B0503020204020204" pitchFamily="34" charset="-122"/>
              </a:rPr>
              <a:t>？</a:t>
            </a:r>
          </a:p>
        </p:txBody>
      </p:sp>
      <p:pic>
        <p:nvPicPr>
          <p:cNvPr id="529412" name="Picture 4">
            <a:extLst>
              <a:ext uri="{FF2B5EF4-FFF2-40B4-BE49-F238E27FC236}">
                <a16:creationId xmlns:a16="http://schemas.microsoft.com/office/drawing/2014/main" id="{1C4D65B6-36FF-4C69-AC15-377DEC155A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54200"/>
            <a:ext cx="9144000" cy="4814888"/>
          </a:xfrm>
          <a:prstGeom prst="rect">
            <a:avLst/>
          </a:prstGeom>
          <a:noFill/>
          <a:extLst>
            <a:ext uri="{909E8E84-426E-40DD-AFC4-6F175D3DCCD1}">
              <a14:hiddenFill xmlns:a14="http://schemas.microsoft.com/office/drawing/2010/main">
                <a:solidFill>
                  <a:srgbClr val="FFFFFF"/>
                </a:solidFill>
              </a14:hiddenFill>
            </a:ext>
          </a:extLst>
        </p:spPr>
      </p:pic>
      <p:sp>
        <p:nvSpPr>
          <p:cNvPr id="529413" name="Rectangle 5">
            <a:extLst>
              <a:ext uri="{FF2B5EF4-FFF2-40B4-BE49-F238E27FC236}">
                <a16:creationId xmlns:a16="http://schemas.microsoft.com/office/drawing/2014/main" id="{8D4F036F-029E-4330-8FD5-F798CF102EE9}"/>
              </a:ext>
            </a:extLst>
          </p:cNvPr>
          <p:cNvSpPr>
            <a:spLocks noChangeArrowheads="1"/>
          </p:cNvSpPr>
          <p:nvPr/>
        </p:nvSpPr>
        <p:spPr bwMode="auto">
          <a:xfrm>
            <a:off x="6011863" y="5184775"/>
            <a:ext cx="1304925" cy="358775"/>
          </a:xfrm>
          <a:prstGeom prst="rect">
            <a:avLst/>
          </a:prstGeom>
          <a:solidFill>
            <a:schemeClr val="accent1">
              <a:alpha val="28000"/>
            </a:schemeClr>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a:extLst>
              <a:ext uri="{FF2B5EF4-FFF2-40B4-BE49-F238E27FC236}">
                <a16:creationId xmlns:a16="http://schemas.microsoft.com/office/drawing/2014/main" id="{515664C8-7A93-4017-B3FB-115E651A199D}"/>
              </a:ext>
            </a:extLst>
          </p:cNvPr>
          <p:cNvSpPr>
            <a:spLocks noGrp="1" noChangeArrowheads="1"/>
          </p:cNvSpPr>
          <p:nvPr>
            <p:ph type="title"/>
          </p:nvPr>
        </p:nvSpPr>
        <p:spPr>
          <a:xfrm>
            <a:off x="457200" y="98425"/>
            <a:ext cx="8229600" cy="561975"/>
          </a:xfrm>
        </p:spPr>
        <p:txBody>
          <a:bodyPr/>
          <a:lstStyle/>
          <a:p>
            <a:r>
              <a:rPr lang="zh-CN" altLang="en-US" sz="3600"/>
              <a:t>用</a:t>
            </a:r>
            <a:r>
              <a:rPr lang="zh-CN" altLang="en-US" sz="3600">
                <a:latin typeface="黑体" panose="02010609060101010101" pitchFamily="49" charset="-122"/>
              </a:rPr>
              <a:t>“</a:t>
            </a:r>
            <a:r>
              <a:rPr lang="zh-CN" altLang="en-US" sz="3600"/>
              <a:t>系统思维</a:t>
            </a:r>
            <a:r>
              <a:rPr lang="zh-CN" altLang="en-US" sz="3600">
                <a:latin typeface="黑体" panose="02010609060101010101" pitchFamily="49" charset="-122"/>
              </a:rPr>
              <a:t>”</a:t>
            </a:r>
            <a:r>
              <a:rPr lang="zh-CN" altLang="en-US" sz="3600"/>
              <a:t>分析问题</a:t>
            </a:r>
          </a:p>
        </p:txBody>
      </p:sp>
      <p:sp>
        <p:nvSpPr>
          <p:cNvPr id="530435" name="Rectangle 3">
            <a:extLst>
              <a:ext uri="{FF2B5EF4-FFF2-40B4-BE49-F238E27FC236}">
                <a16:creationId xmlns:a16="http://schemas.microsoft.com/office/drawing/2014/main" id="{9E1F4F75-7926-4E28-BF20-40275A9FF6F6}"/>
              </a:ext>
            </a:extLst>
          </p:cNvPr>
          <p:cNvSpPr>
            <a:spLocks noGrp="1" noChangeArrowheads="1"/>
          </p:cNvSpPr>
          <p:nvPr>
            <p:ph type="body" idx="1"/>
          </p:nvPr>
        </p:nvSpPr>
        <p:spPr/>
        <p:txBody>
          <a:bodyPr/>
          <a:lstStyle/>
          <a:p>
            <a:endParaRPr lang="zh-CN" altLang="en-US"/>
          </a:p>
        </p:txBody>
      </p:sp>
      <p:pic>
        <p:nvPicPr>
          <p:cNvPr id="530436" name="Picture 4">
            <a:extLst>
              <a:ext uri="{FF2B5EF4-FFF2-40B4-BE49-F238E27FC236}">
                <a16:creationId xmlns:a16="http://schemas.microsoft.com/office/drawing/2014/main" id="{82EC60AF-AC83-45A7-A3CD-4E4A737E9C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 y="863600"/>
            <a:ext cx="8505825" cy="5626100"/>
          </a:xfrm>
          <a:prstGeom prst="rect">
            <a:avLst/>
          </a:prstGeom>
          <a:noFill/>
          <a:extLst>
            <a:ext uri="{909E8E84-426E-40DD-AFC4-6F175D3DCCD1}">
              <a14:hiddenFill xmlns:a14="http://schemas.microsoft.com/office/drawing/2010/main">
                <a:solidFill>
                  <a:srgbClr val="FFFFFF"/>
                </a:solidFill>
              </a14:hiddenFill>
            </a:ext>
          </a:extLst>
        </p:spPr>
      </p:pic>
      <p:sp>
        <p:nvSpPr>
          <p:cNvPr id="530437" name="Text Box 5">
            <a:extLst>
              <a:ext uri="{FF2B5EF4-FFF2-40B4-BE49-F238E27FC236}">
                <a16:creationId xmlns:a16="http://schemas.microsoft.com/office/drawing/2014/main" id="{75D4ABDF-D721-47B6-8E94-C4C6123E5160}"/>
              </a:ext>
            </a:extLst>
          </p:cNvPr>
          <p:cNvSpPr txBox="1">
            <a:spLocks noChangeArrowheads="1"/>
          </p:cNvSpPr>
          <p:nvPr/>
        </p:nvSpPr>
        <p:spPr bwMode="auto">
          <a:xfrm>
            <a:off x="5337175" y="5499100"/>
            <a:ext cx="3421063" cy="10048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latin typeface="微软雅黑" panose="020B0503020204020204" pitchFamily="34" charset="-122"/>
                <a:ea typeface="微软雅黑" panose="020B0503020204020204" pitchFamily="34" charset="-122"/>
              </a:rPr>
              <a:t>关键差别在于一条指令：</a:t>
            </a:r>
          </a:p>
          <a:p>
            <a:pPr>
              <a:spcBef>
                <a:spcPct val="50000"/>
              </a:spcBef>
            </a:pPr>
            <a:r>
              <a:rPr lang="en-US" altLang="zh-CN" sz="2400" b="1">
                <a:solidFill>
                  <a:srgbClr val="FF0000"/>
                </a:solidFill>
                <a:latin typeface="微软雅黑" panose="020B0503020204020204" pitchFamily="34" charset="-122"/>
                <a:ea typeface="微软雅黑" panose="020B0503020204020204" pitchFamily="34" charset="-122"/>
              </a:rPr>
              <a:t>fldl</a:t>
            </a:r>
            <a:r>
              <a:rPr lang="en-US" altLang="zh-CN" sz="2400" b="1">
                <a:latin typeface="微软雅黑" panose="020B0503020204020204" pitchFamily="34" charset="-122"/>
                <a:ea typeface="微软雅黑" panose="020B0503020204020204" pitchFamily="34" charset="-122"/>
              </a:rPr>
              <a:t> </a:t>
            </a:r>
            <a:r>
              <a:rPr lang="zh-CN" altLang="en-US" sz="2400" b="1">
                <a:latin typeface="微软雅黑" panose="020B0503020204020204" pitchFamily="34" charset="-122"/>
                <a:ea typeface="微软雅黑" panose="020B0503020204020204" pitchFamily="34" charset="-122"/>
              </a:rPr>
              <a:t>和 </a:t>
            </a:r>
            <a:r>
              <a:rPr lang="en-US" altLang="zh-CN" sz="2400" b="1">
                <a:solidFill>
                  <a:srgbClr val="FF0000"/>
                </a:solidFill>
                <a:latin typeface="微软雅黑" panose="020B0503020204020204" pitchFamily="34" charset="-122"/>
                <a:ea typeface="微软雅黑" panose="020B0503020204020204" pitchFamily="34" charset="-122"/>
              </a:rPr>
              <a:t>fildl</a:t>
            </a:r>
            <a:r>
              <a:rPr lang="en-US" altLang="zh-CN" sz="2400" b="1">
                <a:latin typeface="微软雅黑" panose="020B0503020204020204" pitchFamily="34" charset="-122"/>
                <a:ea typeface="微软雅黑" panose="020B0503020204020204" pitchFamily="34" charset="-122"/>
              </a:rPr>
              <a:t> </a:t>
            </a:r>
            <a:endParaRPr lang="zh-CN" altLang="en-US" sz="2400" b="1">
              <a:latin typeface="微软雅黑" panose="020B0503020204020204" pitchFamily="34" charset="-122"/>
              <a:ea typeface="微软雅黑" panose="020B0503020204020204" pitchFamily="34" charset="-122"/>
            </a:endParaRPr>
          </a:p>
        </p:txBody>
      </p:sp>
      <p:sp>
        <p:nvSpPr>
          <p:cNvPr id="530438" name="Line 6">
            <a:extLst>
              <a:ext uri="{FF2B5EF4-FFF2-40B4-BE49-F238E27FC236}">
                <a16:creationId xmlns:a16="http://schemas.microsoft.com/office/drawing/2014/main" id="{05F57CEB-D38C-466E-86F0-C9F079F6E916}"/>
              </a:ext>
            </a:extLst>
          </p:cNvPr>
          <p:cNvSpPr>
            <a:spLocks noChangeShapeType="1"/>
          </p:cNvSpPr>
          <p:nvPr/>
        </p:nvSpPr>
        <p:spPr bwMode="auto">
          <a:xfrm>
            <a:off x="2951163" y="3068638"/>
            <a:ext cx="144145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0439" name="Line 7">
            <a:extLst>
              <a:ext uri="{FF2B5EF4-FFF2-40B4-BE49-F238E27FC236}">
                <a16:creationId xmlns:a16="http://schemas.microsoft.com/office/drawing/2014/main" id="{3169AEE3-BFF8-4D88-BE10-D4737139C8C1}"/>
              </a:ext>
            </a:extLst>
          </p:cNvPr>
          <p:cNvSpPr>
            <a:spLocks noChangeShapeType="1"/>
          </p:cNvSpPr>
          <p:nvPr/>
        </p:nvSpPr>
        <p:spPr bwMode="auto">
          <a:xfrm>
            <a:off x="3402013" y="3698875"/>
            <a:ext cx="144145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0440" name="Text Box 8">
            <a:extLst>
              <a:ext uri="{FF2B5EF4-FFF2-40B4-BE49-F238E27FC236}">
                <a16:creationId xmlns:a16="http://schemas.microsoft.com/office/drawing/2014/main" id="{E63C5F0E-CDA0-4579-9C44-79B096B9D693}"/>
              </a:ext>
            </a:extLst>
          </p:cNvPr>
          <p:cNvSpPr txBox="1">
            <a:spLocks noChangeArrowheads="1"/>
          </p:cNvSpPr>
          <p:nvPr/>
        </p:nvSpPr>
        <p:spPr bwMode="auto">
          <a:xfrm>
            <a:off x="5381625" y="773113"/>
            <a:ext cx="3330575" cy="2219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2400" b="1">
                <a:ea typeface="微软雅黑" panose="020B0503020204020204" pitchFamily="34" charset="-122"/>
              </a:rPr>
              <a:t>理解该问题需要知道：</a:t>
            </a:r>
          </a:p>
          <a:p>
            <a:pPr>
              <a:spcBef>
                <a:spcPct val="20000"/>
              </a:spcBef>
            </a:pPr>
            <a:r>
              <a:rPr lang="zh-CN" altLang="en-US" sz="2400" b="1">
                <a:solidFill>
                  <a:srgbClr val="FF0000"/>
                </a:solidFill>
                <a:ea typeface="微软雅黑" panose="020B0503020204020204" pitchFamily="34" charset="-122"/>
              </a:rPr>
              <a:t>数据的表示</a:t>
            </a:r>
          </a:p>
          <a:p>
            <a:pPr>
              <a:spcBef>
                <a:spcPct val="20000"/>
              </a:spcBef>
            </a:pPr>
            <a:r>
              <a:rPr lang="zh-CN" altLang="en-US" sz="2400" b="1">
                <a:solidFill>
                  <a:srgbClr val="FF0000"/>
                </a:solidFill>
                <a:ea typeface="微软雅黑" panose="020B0503020204020204" pitchFamily="34" charset="-122"/>
              </a:rPr>
              <a:t>编译（程序的转换）</a:t>
            </a:r>
          </a:p>
          <a:p>
            <a:pPr>
              <a:spcBef>
                <a:spcPct val="20000"/>
              </a:spcBef>
            </a:pPr>
            <a:r>
              <a:rPr lang="zh-CN" altLang="en-US" sz="2400" b="1">
                <a:solidFill>
                  <a:srgbClr val="FF0000"/>
                </a:solidFill>
                <a:ea typeface="微软雅黑" panose="020B0503020204020204" pitchFamily="34" charset="-122"/>
              </a:rPr>
              <a:t>局部变量在栈中的位置</a:t>
            </a:r>
          </a:p>
          <a:p>
            <a:pPr>
              <a:spcBef>
                <a:spcPct val="20000"/>
              </a:spcBef>
            </a:pPr>
            <a:r>
              <a:rPr lang="en-US" altLang="zh-CN" sz="2400" b="1">
                <a:solidFill>
                  <a:srgbClr val="3366FF"/>
                </a:solidFill>
                <a:latin typeface="微软雅黑" panose="020B0503020204020204" pitchFamily="34" charset="-122"/>
                <a:ea typeface="微软雅黑" panose="020B0503020204020204" pitchFamily="34" charset="-122"/>
              </a:rPr>
              <a:t>……</a:t>
            </a:r>
            <a:endParaRPr lang="en-US" altLang="zh-CN" sz="2400" b="1">
              <a:solidFill>
                <a:srgbClr val="3366FF"/>
              </a:solidFill>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0440"/>
                                        </p:tgtEl>
                                        <p:attrNameLst>
                                          <p:attrName>style.visibility</p:attrName>
                                        </p:attrNameLst>
                                      </p:cBhvr>
                                      <p:to>
                                        <p:strVal val="visible"/>
                                      </p:to>
                                    </p:set>
                                    <p:animEffect transition="in" filter="blinds(horizontal)">
                                      <p:cBhvr>
                                        <p:cTn id="7" dur="500"/>
                                        <p:tgtEl>
                                          <p:spTgt spid="530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4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a:extLst>
              <a:ext uri="{FF2B5EF4-FFF2-40B4-BE49-F238E27FC236}">
                <a16:creationId xmlns:a16="http://schemas.microsoft.com/office/drawing/2014/main" id="{836C398D-810C-4A55-89BD-3F8BB8500D77}"/>
              </a:ext>
            </a:extLst>
          </p:cNvPr>
          <p:cNvSpPr>
            <a:spLocks noGrp="1" noChangeArrowheads="1"/>
          </p:cNvSpPr>
          <p:nvPr>
            <p:ph type="title"/>
          </p:nvPr>
        </p:nvSpPr>
        <p:spPr>
          <a:xfrm>
            <a:off x="457200" y="98425"/>
            <a:ext cx="8229600" cy="561975"/>
          </a:xfrm>
        </p:spPr>
        <p:txBody>
          <a:bodyPr/>
          <a:lstStyle/>
          <a:p>
            <a:r>
              <a:rPr lang="zh-CN" altLang="en-US" sz="3600"/>
              <a:t>你在想什么？</a:t>
            </a:r>
          </a:p>
        </p:txBody>
      </p:sp>
      <p:sp>
        <p:nvSpPr>
          <p:cNvPr id="531459" name="Rectangle 3">
            <a:extLst>
              <a:ext uri="{FF2B5EF4-FFF2-40B4-BE49-F238E27FC236}">
                <a16:creationId xmlns:a16="http://schemas.microsoft.com/office/drawing/2014/main" id="{DA6209F7-4947-4EAB-BC02-588AE73BC7D8}"/>
              </a:ext>
            </a:extLst>
          </p:cNvPr>
          <p:cNvSpPr>
            <a:spLocks noGrp="1" noChangeArrowheads="1"/>
          </p:cNvSpPr>
          <p:nvPr>
            <p:ph type="body" idx="1"/>
          </p:nvPr>
        </p:nvSpPr>
        <p:spPr>
          <a:xfrm>
            <a:off x="161925" y="836613"/>
            <a:ext cx="8697913" cy="5218112"/>
          </a:xfrm>
        </p:spPr>
        <p:txBody>
          <a:bodyPr/>
          <a:lstStyle/>
          <a:p>
            <a:r>
              <a:rPr lang="zh-CN" altLang="en-US">
                <a:ea typeface="微软雅黑" panose="020B0503020204020204" pitchFamily="34" charset="-122"/>
              </a:rPr>
              <a:t>看了前面的举例，你的感觉是什么呢？</a:t>
            </a:r>
          </a:p>
          <a:p>
            <a:pPr lvl="1">
              <a:lnSpc>
                <a:spcPct val="100000"/>
              </a:lnSpc>
              <a:spcBef>
                <a:spcPct val="45000"/>
              </a:spcBef>
            </a:pPr>
            <a:r>
              <a:rPr lang="zh-CN" altLang="en-US" sz="2200">
                <a:ea typeface="微软雅黑" panose="020B0503020204020204" pitchFamily="34" charset="-122"/>
              </a:rPr>
              <a:t>计算机好像不可靠</a:t>
            </a:r>
          </a:p>
          <a:p>
            <a:pPr lvl="1">
              <a:lnSpc>
                <a:spcPct val="100000"/>
              </a:lnSpc>
              <a:spcBef>
                <a:spcPct val="45000"/>
              </a:spcBef>
            </a:pPr>
            <a:r>
              <a:rPr lang="zh-CN" altLang="en-US" sz="2200">
                <a:ea typeface="微软雅黑" panose="020B0503020204020204" pitchFamily="34" charset="-122"/>
              </a:rPr>
              <a:t>程序执行结果不仅依赖于高级语言语法和语义，还与其他好多方面有关</a:t>
            </a:r>
          </a:p>
          <a:p>
            <a:pPr lvl="1">
              <a:lnSpc>
                <a:spcPct val="100000"/>
              </a:lnSpc>
              <a:spcBef>
                <a:spcPct val="45000"/>
              </a:spcBef>
            </a:pPr>
            <a:endParaRPr lang="zh-CN" altLang="en-US" sz="2200">
              <a:ea typeface="微软雅黑" panose="020B0503020204020204" pitchFamily="34" charset="-122"/>
            </a:endParaRPr>
          </a:p>
          <a:p>
            <a:pPr lvl="1">
              <a:lnSpc>
                <a:spcPct val="100000"/>
              </a:lnSpc>
              <a:spcBef>
                <a:spcPct val="45000"/>
              </a:spcBef>
            </a:pPr>
            <a:r>
              <a:rPr lang="zh-CN" altLang="en-US" sz="2200">
                <a:ea typeface="微软雅黑" panose="020B0503020204020204" pitchFamily="34" charset="-122"/>
              </a:rPr>
              <a:t>本来以为学学编程和计算机基本原理就能当程序员，没想到还挺复杂的，并不是那么简单</a:t>
            </a:r>
          </a:p>
          <a:p>
            <a:pPr lvl="1">
              <a:lnSpc>
                <a:spcPct val="100000"/>
              </a:lnSpc>
              <a:spcBef>
                <a:spcPct val="45000"/>
              </a:spcBef>
            </a:pPr>
            <a:endParaRPr lang="zh-CN" altLang="en-US" sz="2200">
              <a:ea typeface="微软雅黑" panose="020B0503020204020204" pitchFamily="34" charset="-122"/>
            </a:endParaRPr>
          </a:p>
          <a:p>
            <a:pPr lvl="1">
              <a:lnSpc>
                <a:spcPct val="100000"/>
              </a:lnSpc>
              <a:spcBef>
                <a:spcPct val="45000"/>
              </a:spcBef>
            </a:pPr>
            <a:endParaRPr lang="en-US" altLang="zh-CN" sz="2200">
              <a:ea typeface="微软雅黑" panose="020B0503020204020204" pitchFamily="34" charset="-122"/>
            </a:endParaRPr>
          </a:p>
          <a:p>
            <a:pPr lvl="1">
              <a:lnSpc>
                <a:spcPct val="100000"/>
              </a:lnSpc>
              <a:spcBef>
                <a:spcPct val="45000"/>
              </a:spcBef>
            </a:pPr>
            <a:r>
              <a:rPr lang="zh-CN" altLang="en-US" sz="2200">
                <a:ea typeface="微软雅黑" panose="020B0503020204020204" pitchFamily="34" charset="-122"/>
              </a:rPr>
              <a:t>感觉要把很多概念和知识联系起来才能理解程序的执行结果</a:t>
            </a:r>
          </a:p>
        </p:txBody>
      </p:sp>
      <p:sp>
        <p:nvSpPr>
          <p:cNvPr id="531460" name="Rectangle 4">
            <a:extLst>
              <a:ext uri="{FF2B5EF4-FFF2-40B4-BE49-F238E27FC236}">
                <a16:creationId xmlns:a16="http://schemas.microsoft.com/office/drawing/2014/main" id="{47B6F37B-09BD-48DA-A745-E1162F8363E0}"/>
              </a:ext>
            </a:extLst>
          </p:cNvPr>
          <p:cNvSpPr>
            <a:spLocks noChangeArrowheads="1"/>
          </p:cNvSpPr>
          <p:nvPr/>
        </p:nvSpPr>
        <p:spPr bwMode="auto">
          <a:xfrm>
            <a:off x="1196975" y="2663825"/>
            <a:ext cx="6026150"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15000"/>
              </a:lnSpc>
              <a:spcBef>
                <a:spcPct val="20000"/>
              </a:spcBef>
            </a:pPr>
            <a:r>
              <a:rPr lang="zh-CN" altLang="en-US" sz="2000" b="1">
                <a:solidFill>
                  <a:srgbClr val="FF0000"/>
                </a:solidFill>
                <a:ea typeface="微软雅黑" panose="020B0503020204020204" pitchFamily="34" charset="-122"/>
              </a:rPr>
              <a:t>一点不错！理解程序的执行结果要从系统层面考虑！</a:t>
            </a:r>
          </a:p>
        </p:txBody>
      </p:sp>
      <p:sp>
        <p:nvSpPr>
          <p:cNvPr id="531461" name="Rectangle 5">
            <a:extLst>
              <a:ext uri="{FF2B5EF4-FFF2-40B4-BE49-F238E27FC236}">
                <a16:creationId xmlns:a16="http://schemas.microsoft.com/office/drawing/2014/main" id="{04147E28-F9BC-4F5C-9706-FBAF9810C598}"/>
              </a:ext>
            </a:extLst>
          </p:cNvPr>
          <p:cNvSpPr>
            <a:spLocks noChangeArrowheads="1"/>
          </p:cNvSpPr>
          <p:nvPr/>
        </p:nvSpPr>
        <p:spPr bwMode="auto">
          <a:xfrm>
            <a:off x="3465513" y="1403350"/>
            <a:ext cx="5562600"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15000"/>
              </a:lnSpc>
              <a:spcBef>
                <a:spcPct val="20000"/>
              </a:spcBef>
            </a:pPr>
            <a:r>
              <a:rPr lang="zh-CN" altLang="en-US" sz="2000" b="1">
                <a:solidFill>
                  <a:srgbClr val="FF0000"/>
                </a:solidFill>
                <a:ea typeface="微软雅黑" panose="020B0503020204020204" pitchFamily="34" charset="-122"/>
              </a:rPr>
              <a:t>从机器角度来说，它永远对！你的感觉不可靠！</a:t>
            </a:r>
          </a:p>
        </p:txBody>
      </p:sp>
      <p:sp>
        <p:nvSpPr>
          <p:cNvPr id="531462" name="Rectangle 6">
            <a:extLst>
              <a:ext uri="{FF2B5EF4-FFF2-40B4-BE49-F238E27FC236}">
                <a16:creationId xmlns:a16="http://schemas.microsoft.com/office/drawing/2014/main" id="{3BE0C8B3-A80C-4AC1-92AF-0A45AD0AA45D}"/>
              </a:ext>
            </a:extLst>
          </p:cNvPr>
          <p:cNvSpPr>
            <a:spLocks noChangeArrowheads="1"/>
          </p:cNvSpPr>
          <p:nvPr/>
        </p:nvSpPr>
        <p:spPr bwMode="auto">
          <a:xfrm>
            <a:off x="1196975" y="4014788"/>
            <a:ext cx="670560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15000"/>
              </a:lnSpc>
              <a:spcBef>
                <a:spcPct val="20000"/>
              </a:spcBef>
            </a:pPr>
            <a:r>
              <a:rPr lang="zh-CN" altLang="en-US" sz="2000" b="1">
                <a:solidFill>
                  <a:srgbClr val="FF0000"/>
                </a:solidFill>
                <a:ea typeface="微软雅黑" panose="020B0503020204020204" pitchFamily="34" charset="-122"/>
              </a:rPr>
              <a:t>学完</a:t>
            </a:r>
            <a:r>
              <a:rPr lang="zh-CN" altLang="en-US" sz="2000" b="1">
                <a:solidFill>
                  <a:srgbClr val="FF0000"/>
                </a:solidFill>
                <a:latin typeface="微软雅黑" panose="020B0503020204020204" pitchFamily="34" charset="-122"/>
                <a:ea typeface="微软雅黑" panose="020B0503020204020204" pitchFamily="34" charset="-122"/>
              </a:rPr>
              <a:t>“</a:t>
            </a:r>
            <a:r>
              <a:rPr lang="zh-CN" altLang="en-US" sz="2000" b="1">
                <a:solidFill>
                  <a:srgbClr val="FF0000"/>
                </a:solidFill>
                <a:ea typeface="微软雅黑" panose="020B0503020204020204" pitchFamily="34" charset="-122"/>
              </a:rPr>
              <a:t>计算机系统基础</a:t>
            </a:r>
            <a:r>
              <a:rPr lang="zh-CN" altLang="en-US" sz="2000" b="1">
                <a:solidFill>
                  <a:srgbClr val="FF0000"/>
                </a:solidFill>
                <a:latin typeface="微软雅黑" panose="020B0503020204020204" pitchFamily="34" charset="-122"/>
                <a:ea typeface="微软雅黑" panose="020B0503020204020204" pitchFamily="34" charset="-122"/>
              </a:rPr>
              <a:t>”</a:t>
            </a:r>
            <a:r>
              <a:rPr lang="zh-CN" altLang="en-US" sz="2000" b="1">
                <a:solidFill>
                  <a:srgbClr val="FF0000"/>
                </a:solidFill>
                <a:ea typeface="微软雅黑" panose="020B0503020204020204" pitchFamily="34" charset="-122"/>
              </a:rPr>
              <a:t>就会对计算机系统有清晰的认识，以后再学其他相关课程就容易多了。</a:t>
            </a:r>
          </a:p>
        </p:txBody>
      </p:sp>
      <p:sp>
        <p:nvSpPr>
          <p:cNvPr id="531463" name="Rectangle 7">
            <a:extLst>
              <a:ext uri="{FF2B5EF4-FFF2-40B4-BE49-F238E27FC236}">
                <a16:creationId xmlns:a16="http://schemas.microsoft.com/office/drawing/2014/main" id="{B9EA0C03-938D-45D3-9E42-C007BCF201A7}"/>
              </a:ext>
            </a:extLst>
          </p:cNvPr>
          <p:cNvSpPr>
            <a:spLocks noChangeArrowheads="1"/>
          </p:cNvSpPr>
          <p:nvPr/>
        </p:nvSpPr>
        <p:spPr bwMode="auto">
          <a:xfrm>
            <a:off x="657225" y="5589588"/>
            <a:ext cx="7470775"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15000"/>
              </a:lnSpc>
              <a:spcBef>
                <a:spcPct val="20000"/>
              </a:spcBef>
            </a:pPr>
            <a:r>
              <a:rPr lang="zh-CN" altLang="en-US" sz="2000" b="1">
                <a:solidFill>
                  <a:srgbClr val="FF0000"/>
                </a:solidFill>
                <a:ea typeface="微软雅黑" panose="020B0503020204020204" pitchFamily="34" charset="-122"/>
              </a:rPr>
              <a:t>你说对了！把许多概念和知识联系起来就是李国杰院士所提出的</a:t>
            </a:r>
            <a:r>
              <a:rPr lang="zh-CN" altLang="en-US" sz="2000" b="1">
                <a:solidFill>
                  <a:srgbClr val="FF0000"/>
                </a:solidFill>
                <a:latin typeface="微软雅黑" panose="020B0503020204020204" pitchFamily="34" charset="-122"/>
                <a:ea typeface="微软雅黑" panose="020B0503020204020204" pitchFamily="34" charset="-122"/>
              </a:rPr>
              <a:t>“</a:t>
            </a:r>
            <a:r>
              <a:rPr lang="zh-CN" altLang="en-US" sz="2000" b="1">
                <a:solidFill>
                  <a:srgbClr val="FF0000"/>
                </a:solidFill>
                <a:ea typeface="微软雅黑" panose="020B0503020204020204" pitchFamily="34" charset="-122"/>
              </a:rPr>
              <a:t>系统思维</a:t>
            </a:r>
            <a:r>
              <a:rPr lang="zh-CN" altLang="en-US" sz="2000" b="1">
                <a:solidFill>
                  <a:srgbClr val="FF0000"/>
                </a:solidFill>
                <a:latin typeface="微软雅黑" panose="020B0503020204020204" pitchFamily="34" charset="-122"/>
                <a:ea typeface="微软雅黑" panose="020B0503020204020204" pitchFamily="34" charset="-122"/>
              </a:rPr>
              <a:t>”</a:t>
            </a:r>
            <a:r>
              <a:rPr lang="zh-CN" altLang="en-US" sz="2000" b="1">
                <a:solidFill>
                  <a:srgbClr val="FF0000"/>
                </a:solidFill>
                <a:ea typeface="微软雅黑" panose="020B0503020204020204" pitchFamily="34" charset="-122"/>
              </a:rPr>
              <a:t>。     即：站在</a:t>
            </a:r>
            <a:r>
              <a:rPr lang="zh-CN" altLang="en-US" sz="2000" b="1">
                <a:solidFill>
                  <a:srgbClr val="008000"/>
                </a:solidFill>
                <a:latin typeface="微软雅黑" panose="020B0503020204020204" pitchFamily="34" charset="-122"/>
                <a:ea typeface="微软雅黑" panose="020B0503020204020204" pitchFamily="34" charset="-122"/>
              </a:rPr>
              <a:t>“</a:t>
            </a:r>
            <a:r>
              <a:rPr lang="zh-CN" altLang="en-US" sz="2000" b="1">
                <a:solidFill>
                  <a:srgbClr val="008000"/>
                </a:solidFill>
                <a:ea typeface="微软雅黑" panose="020B0503020204020204" pitchFamily="34" charset="-122"/>
              </a:rPr>
              <a:t>计算机系统</a:t>
            </a:r>
            <a:r>
              <a:rPr lang="zh-CN" altLang="en-US" sz="2000" b="1">
                <a:solidFill>
                  <a:srgbClr val="008000"/>
                </a:solidFill>
                <a:latin typeface="微软雅黑" panose="020B0503020204020204" pitchFamily="34" charset="-122"/>
                <a:ea typeface="微软雅黑" panose="020B0503020204020204" pitchFamily="34" charset="-122"/>
              </a:rPr>
              <a:t>”</a:t>
            </a:r>
            <a:r>
              <a:rPr lang="zh-CN" altLang="en-US" sz="2000" b="1">
                <a:solidFill>
                  <a:srgbClr val="FF0000"/>
                </a:solidFill>
                <a:ea typeface="微软雅黑" panose="020B0503020204020204" pitchFamily="34" charset="-122"/>
              </a:rPr>
              <a:t>的角度考虑问题！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31459">
                                            <p:txEl>
                                              <p:pRg st="0" end="0"/>
                                            </p:txEl>
                                          </p:spTgt>
                                        </p:tgtEl>
                                        <p:attrNameLst>
                                          <p:attrName>style.visibility</p:attrName>
                                        </p:attrNameLst>
                                      </p:cBhvr>
                                      <p:to>
                                        <p:strVal val="visible"/>
                                      </p:to>
                                    </p:set>
                                    <p:animEffect transition="in" filter="blinds(horizontal)">
                                      <p:cBhvr>
                                        <p:cTn id="7" dur="500"/>
                                        <p:tgtEl>
                                          <p:spTgt spid="531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31459">
                                            <p:txEl>
                                              <p:pRg st="1" end="1"/>
                                            </p:txEl>
                                          </p:spTgt>
                                        </p:tgtEl>
                                        <p:attrNameLst>
                                          <p:attrName>style.visibility</p:attrName>
                                        </p:attrNameLst>
                                      </p:cBhvr>
                                      <p:to>
                                        <p:strVal val="visible"/>
                                      </p:to>
                                    </p:set>
                                    <p:animEffect transition="in" filter="blinds(horizontal)">
                                      <p:cBhvr>
                                        <p:cTn id="12" dur="500"/>
                                        <p:tgtEl>
                                          <p:spTgt spid="5314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31461"/>
                                        </p:tgtEl>
                                        <p:attrNameLst>
                                          <p:attrName>style.visibility</p:attrName>
                                        </p:attrNameLst>
                                      </p:cBhvr>
                                      <p:to>
                                        <p:strVal val="visible"/>
                                      </p:to>
                                    </p:set>
                                    <p:animEffect transition="in" filter="blinds(horizontal)">
                                      <p:cBhvr>
                                        <p:cTn id="17" dur="500"/>
                                        <p:tgtEl>
                                          <p:spTgt spid="53146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31459">
                                            <p:txEl>
                                              <p:pRg st="2" end="2"/>
                                            </p:txEl>
                                          </p:spTgt>
                                        </p:tgtEl>
                                        <p:attrNameLst>
                                          <p:attrName>style.visibility</p:attrName>
                                        </p:attrNameLst>
                                      </p:cBhvr>
                                      <p:to>
                                        <p:strVal val="visible"/>
                                      </p:to>
                                    </p:set>
                                    <p:animEffect transition="in" filter="blinds(horizontal)">
                                      <p:cBhvr>
                                        <p:cTn id="22" dur="500"/>
                                        <p:tgtEl>
                                          <p:spTgt spid="53145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31460"/>
                                        </p:tgtEl>
                                        <p:attrNameLst>
                                          <p:attrName>style.visibility</p:attrName>
                                        </p:attrNameLst>
                                      </p:cBhvr>
                                      <p:to>
                                        <p:strVal val="visible"/>
                                      </p:to>
                                    </p:set>
                                    <p:animEffect transition="in" filter="blinds(horizontal)">
                                      <p:cBhvr>
                                        <p:cTn id="27" dur="500"/>
                                        <p:tgtEl>
                                          <p:spTgt spid="53146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31459">
                                            <p:txEl>
                                              <p:pRg st="4" end="4"/>
                                            </p:txEl>
                                          </p:spTgt>
                                        </p:tgtEl>
                                        <p:attrNameLst>
                                          <p:attrName>style.visibility</p:attrName>
                                        </p:attrNameLst>
                                      </p:cBhvr>
                                      <p:to>
                                        <p:strVal val="visible"/>
                                      </p:to>
                                    </p:set>
                                    <p:animEffect transition="in" filter="blinds(horizontal)">
                                      <p:cBhvr>
                                        <p:cTn id="32" dur="500"/>
                                        <p:tgtEl>
                                          <p:spTgt spid="531459">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31462"/>
                                        </p:tgtEl>
                                        <p:attrNameLst>
                                          <p:attrName>style.visibility</p:attrName>
                                        </p:attrNameLst>
                                      </p:cBhvr>
                                      <p:to>
                                        <p:strVal val="visible"/>
                                      </p:to>
                                    </p:set>
                                    <p:animEffect transition="in" filter="blinds(horizontal)">
                                      <p:cBhvr>
                                        <p:cTn id="37" dur="500"/>
                                        <p:tgtEl>
                                          <p:spTgt spid="53146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31459">
                                            <p:txEl>
                                              <p:pRg st="7" end="7"/>
                                            </p:txEl>
                                          </p:spTgt>
                                        </p:tgtEl>
                                        <p:attrNameLst>
                                          <p:attrName>style.visibility</p:attrName>
                                        </p:attrNameLst>
                                      </p:cBhvr>
                                      <p:to>
                                        <p:strVal val="visible"/>
                                      </p:to>
                                    </p:set>
                                    <p:animEffect transition="in" filter="blinds(horizontal)">
                                      <p:cBhvr>
                                        <p:cTn id="42" dur="500"/>
                                        <p:tgtEl>
                                          <p:spTgt spid="53145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31463"/>
                                        </p:tgtEl>
                                        <p:attrNameLst>
                                          <p:attrName>style.visibility</p:attrName>
                                        </p:attrNameLst>
                                      </p:cBhvr>
                                      <p:to>
                                        <p:strVal val="visible"/>
                                      </p:to>
                                    </p:set>
                                    <p:animEffect transition="in" filter="blinds(horizontal)">
                                      <p:cBhvr>
                                        <p:cTn id="47" dur="500"/>
                                        <p:tgtEl>
                                          <p:spTgt spid="531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60" grpId="0"/>
      <p:bldP spid="531461" grpId="0"/>
      <p:bldP spid="531462" grpId="0"/>
      <p:bldP spid="53146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a:extLst>
              <a:ext uri="{FF2B5EF4-FFF2-40B4-BE49-F238E27FC236}">
                <a16:creationId xmlns:a16="http://schemas.microsoft.com/office/drawing/2014/main" id="{4B114797-6300-4473-AA33-24F6163EA236}"/>
              </a:ext>
            </a:extLst>
          </p:cNvPr>
          <p:cNvSpPr>
            <a:spLocks noGrp="1" noChangeArrowheads="1"/>
          </p:cNvSpPr>
          <p:nvPr>
            <p:ph type="title"/>
          </p:nvPr>
        </p:nvSpPr>
        <p:spPr>
          <a:xfrm>
            <a:off x="457200" y="98425"/>
            <a:ext cx="8229600" cy="561975"/>
          </a:xfrm>
        </p:spPr>
        <p:txBody>
          <a:bodyPr/>
          <a:lstStyle/>
          <a:p>
            <a:r>
              <a:rPr lang="zh-CN" altLang="en-US" sz="3600"/>
              <a:t>系统能力基于</a:t>
            </a:r>
            <a:r>
              <a:rPr lang="zh-CN" altLang="en-US" sz="3600">
                <a:solidFill>
                  <a:srgbClr val="FF0000"/>
                </a:solidFill>
                <a:latin typeface="黑体" panose="02010609060101010101" pitchFamily="49" charset="-122"/>
              </a:rPr>
              <a:t>“</a:t>
            </a:r>
            <a:r>
              <a:rPr lang="zh-CN" altLang="en-US" sz="3600">
                <a:solidFill>
                  <a:srgbClr val="FF0000"/>
                </a:solidFill>
              </a:rPr>
              <a:t>系统思维</a:t>
            </a:r>
            <a:r>
              <a:rPr lang="zh-CN" altLang="en-US" sz="3600">
                <a:solidFill>
                  <a:srgbClr val="FF0000"/>
                </a:solidFill>
                <a:latin typeface="黑体" panose="02010609060101010101" pitchFamily="49" charset="-122"/>
              </a:rPr>
              <a:t>”</a:t>
            </a:r>
            <a:endParaRPr lang="zh-CN" altLang="en-US" sz="3600">
              <a:solidFill>
                <a:srgbClr val="FF0000"/>
              </a:solidFill>
            </a:endParaRPr>
          </a:p>
        </p:txBody>
      </p:sp>
      <p:sp>
        <p:nvSpPr>
          <p:cNvPr id="532483" name="Rectangle 3">
            <a:extLst>
              <a:ext uri="{FF2B5EF4-FFF2-40B4-BE49-F238E27FC236}">
                <a16:creationId xmlns:a16="http://schemas.microsoft.com/office/drawing/2014/main" id="{7D92A92B-F2FE-4F65-9EED-B5078C145C76}"/>
              </a:ext>
            </a:extLst>
          </p:cNvPr>
          <p:cNvSpPr>
            <a:spLocks noGrp="1" noChangeArrowheads="1"/>
          </p:cNvSpPr>
          <p:nvPr>
            <p:ph type="body" idx="1"/>
          </p:nvPr>
        </p:nvSpPr>
        <p:spPr>
          <a:xfrm>
            <a:off x="252413" y="773113"/>
            <a:ext cx="8640762" cy="5580062"/>
          </a:xfrm>
        </p:spPr>
        <p:txBody>
          <a:bodyPr/>
          <a:lstStyle/>
          <a:p>
            <a:r>
              <a:rPr lang="zh-CN" altLang="en-US">
                <a:latin typeface="微软雅黑" panose="020B0503020204020204" pitchFamily="34" charset="-122"/>
                <a:ea typeface="微软雅黑" panose="020B0503020204020204" pitchFamily="34" charset="-122"/>
              </a:rPr>
              <a:t>系统思维</a:t>
            </a:r>
            <a:endParaRPr lang="zh-CN" altLang="en-US">
              <a:solidFill>
                <a:srgbClr val="CC3300"/>
              </a:solidFill>
              <a:latin typeface="微软雅黑" panose="020B0503020204020204" pitchFamily="34" charset="-122"/>
              <a:ea typeface="微软雅黑" panose="020B0503020204020204" pitchFamily="34" charset="-122"/>
            </a:endParaRPr>
          </a:p>
          <a:p>
            <a:pPr lvl="1"/>
            <a:r>
              <a:rPr lang="zh-CN" altLang="en-US">
                <a:latin typeface="微软雅黑" panose="020B0503020204020204" pitchFamily="34" charset="-122"/>
                <a:ea typeface="微软雅黑" panose="020B0503020204020204" pitchFamily="34" charset="-122"/>
              </a:rPr>
              <a:t>从</a:t>
            </a:r>
            <a:r>
              <a:rPr lang="zh-CN" altLang="en-US">
                <a:solidFill>
                  <a:srgbClr val="FF0000"/>
                </a:solidFill>
                <a:latin typeface="微软雅黑" panose="020B0503020204020204" pitchFamily="34" charset="-122"/>
                <a:ea typeface="微软雅黑" panose="020B0503020204020204" pitchFamily="34" charset="-122"/>
              </a:rPr>
              <a:t>计算机系统</a:t>
            </a:r>
            <a:r>
              <a:rPr lang="zh-CN" altLang="en-US">
                <a:latin typeface="微软雅黑" panose="020B0503020204020204" pitchFamily="34" charset="-122"/>
                <a:ea typeface="微软雅黑" panose="020B0503020204020204" pitchFamily="34" charset="-122"/>
              </a:rPr>
              <a:t>角度出发分析问题和解决问题</a:t>
            </a:r>
          </a:p>
          <a:p>
            <a:pPr lvl="1"/>
            <a:r>
              <a:rPr lang="zh-CN" altLang="en-US">
                <a:latin typeface="微软雅黑" panose="020B0503020204020204" pitchFamily="34" charset="-122"/>
                <a:ea typeface="微软雅黑" panose="020B0503020204020204" pitchFamily="34" charset="-122"/>
              </a:rPr>
              <a:t>首先取决于对计算机系统有多了解，</a:t>
            </a:r>
            <a:r>
              <a:rPr lang="zh-CN" altLang="en-US">
                <a:solidFill>
                  <a:srgbClr val="FF0000"/>
                </a:solidFill>
                <a:latin typeface="微软雅黑" panose="020B0503020204020204" pitchFamily="34" charset="-122"/>
                <a:ea typeface="微软雅黑" panose="020B0503020204020204" pitchFamily="34" charset="-122"/>
              </a:rPr>
              <a:t>“知其然并知其所以然”</a:t>
            </a:r>
          </a:p>
          <a:p>
            <a:pPr lvl="2"/>
            <a:r>
              <a:rPr lang="zh-CN" altLang="en-US" sz="2000">
                <a:latin typeface="微软雅黑" panose="020B0503020204020204" pitchFamily="34" charset="-122"/>
                <a:ea typeface="微软雅黑" panose="020B0503020204020204" pitchFamily="34" charset="-122"/>
              </a:rPr>
              <a:t>高级语言语句都要转换为机器指令才能在计算机上执行</a:t>
            </a:r>
          </a:p>
          <a:p>
            <a:pPr lvl="2"/>
            <a:r>
              <a:rPr lang="zh-CN" altLang="en-US" sz="2000">
                <a:latin typeface="微软雅黑" panose="020B0503020204020204" pitchFamily="34" charset="-122"/>
                <a:ea typeface="微软雅黑" panose="020B0503020204020204" pitchFamily="34" charset="-122"/>
              </a:rPr>
              <a:t>机器指令是一串</a:t>
            </a:r>
            <a:r>
              <a:rPr lang="en-US" altLang="zh-CN" sz="2000">
                <a:latin typeface="微软雅黑" panose="020B0503020204020204" pitchFamily="34" charset="-122"/>
                <a:ea typeface="微软雅黑" panose="020B0503020204020204" pitchFamily="34" charset="-122"/>
              </a:rPr>
              <a:t>0/1</a:t>
            </a:r>
            <a:r>
              <a:rPr lang="zh-CN" altLang="en-US" sz="2000">
                <a:latin typeface="微软雅黑" panose="020B0503020204020204" pitchFamily="34" charset="-122"/>
                <a:ea typeface="微软雅黑" panose="020B0503020204020204" pitchFamily="34" charset="-122"/>
              </a:rPr>
              <a:t>序列，能被机器直接理解并执行</a:t>
            </a:r>
          </a:p>
          <a:p>
            <a:pPr lvl="2"/>
            <a:r>
              <a:rPr lang="zh-CN" altLang="en-US" sz="2000">
                <a:latin typeface="微软雅黑" panose="020B0503020204020204" pitchFamily="34" charset="-122"/>
                <a:ea typeface="微软雅黑" panose="020B0503020204020204" pitchFamily="34" charset="-122"/>
              </a:rPr>
              <a:t>计算机系统是模运算系统，字长有限，高位被丢弃</a:t>
            </a:r>
          </a:p>
          <a:p>
            <a:pPr lvl="2"/>
            <a:r>
              <a:rPr lang="zh-CN" altLang="en-US" sz="2000">
                <a:latin typeface="微软雅黑" panose="020B0503020204020204" pitchFamily="34" charset="-122"/>
                <a:ea typeface="微软雅黑" panose="020B0503020204020204" pitchFamily="34" charset="-122"/>
              </a:rPr>
              <a:t>运算器不知道参加运算的是带符号数还是无符号数</a:t>
            </a:r>
          </a:p>
          <a:p>
            <a:pPr lvl="2"/>
            <a:r>
              <a:rPr lang="zh-CN" altLang="en-US" sz="2000">
                <a:latin typeface="微软雅黑" panose="020B0503020204020204" pitchFamily="34" charset="-122"/>
                <a:ea typeface="微软雅黑" panose="020B0503020204020204" pitchFamily="34" charset="-122"/>
              </a:rPr>
              <a:t>在计算机世界，</a:t>
            </a:r>
            <a:r>
              <a:rPr lang="en-US" altLang="zh-CN" sz="2000">
                <a:latin typeface="微软雅黑" panose="020B0503020204020204" pitchFamily="34" charset="-122"/>
                <a:ea typeface="微软雅黑" panose="020B0503020204020204" pitchFamily="34" charset="-122"/>
              </a:rPr>
              <a:t>x*x</a:t>
            </a:r>
            <a:r>
              <a:rPr lang="zh-CN" altLang="en-US" sz="2000">
                <a:latin typeface="微软雅黑" panose="020B0503020204020204" pitchFamily="34" charset="-122"/>
                <a:ea typeface="微软雅黑" panose="020B0503020204020204" pitchFamily="34" charset="-122"/>
              </a:rPr>
              <a:t>可能小于</a:t>
            </a:r>
            <a:r>
              <a:rPr lang="en-US" altLang="zh-CN" sz="2000">
                <a:latin typeface="微软雅黑" panose="020B0503020204020204" pitchFamily="34" charset="-122"/>
                <a:ea typeface="微软雅黑" panose="020B0503020204020204" pitchFamily="34" charset="-122"/>
              </a:rPr>
              <a:t>0</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(x+y)+z</a:t>
            </a:r>
            <a:r>
              <a:rPr lang="zh-CN" altLang="en-US" sz="2000">
                <a:latin typeface="微软雅黑" panose="020B0503020204020204" pitchFamily="34" charset="-122"/>
                <a:ea typeface="微软雅黑" panose="020B0503020204020204" pitchFamily="34" charset="-122"/>
              </a:rPr>
              <a:t>不一定等于</a:t>
            </a:r>
            <a:r>
              <a:rPr lang="en-US" altLang="zh-CN" sz="2000">
                <a:latin typeface="微软雅黑" panose="020B0503020204020204" pitchFamily="34" charset="-122"/>
                <a:ea typeface="微软雅黑" panose="020B0503020204020204" pitchFamily="34" charset="-122"/>
              </a:rPr>
              <a:t>x+(y+z)</a:t>
            </a:r>
          </a:p>
          <a:p>
            <a:pPr lvl="2"/>
            <a:r>
              <a:rPr lang="zh-CN" altLang="en-US" sz="2000">
                <a:latin typeface="微软雅黑" panose="020B0503020204020204" pitchFamily="34" charset="-122"/>
                <a:ea typeface="微软雅黑" panose="020B0503020204020204" pitchFamily="34" charset="-122"/>
              </a:rPr>
              <a:t>访问内存需几十到几百个时钟，而访问磁盘要几百万个时钟</a:t>
            </a:r>
          </a:p>
          <a:p>
            <a:pPr lvl="2"/>
            <a:r>
              <a:rPr lang="zh-CN" altLang="en-US" sz="2000">
                <a:latin typeface="微软雅黑" panose="020B0503020204020204" pitchFamily="34" charset="-122"/>
                <a:ea typeface="微软雅黑" panose="020B0503020204020204" pitchFamily="34" charset="-122"/>
              </a:rPr>
              <a:t>进程具有独立的逻辑控制流和独立的地址空间</a:t>
            </a:r>
          </a:p>
          <a:p>
            <a:pPr lvl="2"/>
            <a:r>
              <a:rPr lang="zh-CN" altLang="en-US" sz="2000">
                <a:latin typeface="微软雅黑" panose="020B0503020204020204" pitchFamily="34" charset="-122"/>
                <a:ea typeface="微软雅黑" panose="020B0503020204020204" pitchFamily="34" charset="-122"/>
              </a:rPr>
              <a:t>过程调用使用栈存放参数和局部变量等，递归过程有大量额外指令，增加时间开销，并可能发生栈溢出</a:t>
            </a:r>
          </a:p>
          <a:p>
            <a:pPr lvl="2"/>
            <a:r>
              <a:rPr lang="en-US" altLang="zh-CN" sz="2000">
                <a:latin typeface="微软雅黑" panose="020B0503020204020204" pitchFamily="34" charset="-122"/>
                <a:ea typeface="微软雅黑" panose="020B0503020204020204" pitchFamily="34" charset="-122"/>
              </a:rPr>
              <a:t>…….</a:t>
            </a:r>
          </a:p>
        </p:txBody>
      </p:sp>
      <p:sp>
        <p:nvSpPr>
          <p:cNvPr id="532484" name="Rectangle 4">
            <a:extLst>
              <a:ext uri="{FF2B5EF4-FFF2-40B4-BE49-F238E27FC236}">
                <a16:creationId xmlns:a16="http://schemas.microsoft.com/office/drawing/2014/main" id="{615E428D-81C1-450F-BB58-0EFA95948316}"/>
              </a:ext>
            </a:extLst>
          </p:cNvPr>
          <p:cNvSpPr>
            <a:spLocks noChangeArrowheads="1"/>
          </p:cNvSpPr>
          <p:nvPr/>
        </p:nvSpPr>
        <p:spPr bwMode="auto">
          <a:xfrm>
            <a:off x="927100" y="6173788"/>
            <a:ext cx="6975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微软雅黑" panose="020B0503020204020204" pitchFamily="34" charset="-122"/>
                <a:ea typeface="微软雅黑" panose="020B0503020204020204" pitchFamily="34" charset="-122"/>
              </a:rPr>
              <a:t>只有先理解系统，才能</a:t>
            </a:r>
            <a:r>
              <a:rPr lang="zh-CN" altLang="en-US" sz="2400" b="1">
                <a:solidFill>
                  <a:srgbClr val="FF0000"/>
                </a:solidFill>
                <a:latin typeface="微软雅黑" panose="020B0503020204020204" pitchFamily="34" charset="-122"/>
                <a:ea typeface="微软雅黑" panose="020B0503020204020204" pitchFamily="34" charset="-122"/>
              </a:rPr>
              <a:t>改革系统，并应用好系统</a:t>
            </a:r>
            <a:r>
              <a:rPr lang="en-US" altLang="zh-CN" sz="2400" b="1">
                <a:solidFill>
                  <a:srgbClr val="FF0000"/>
                </a:solidFill>
                <a:latin typeface="微软雅黑" panose="020B0503020204020204" pitchFamily="34" charset="-122"/>
                <a:ea typeface="微软雅黑" panose="020B0503020204020204" pitchFamily="34" charset="-122"/>
              </a:rPr>
              <a:t>!</a:t>
            </a:r>
            <a:endParaRPr lang="zh-CN" altLang="en-US" sz="2400" b="1">
              <a:solidFill>
                <a:srgbClr val="FF0000"/>
              </a:solidFill>
              <a:latin typeface="微软雅黑" panose="020B0503020204020204" pitchFamily="34" charset="-122"/>
              <a:ea typeface="微软雅黑" panose="020B0503020204020204" pitchFamily="34" charset="-122"/>
            </a:endParaRPr>
          </a:p>
        </p:txBody>
      </p:sp>
      <p:grpSp>
        <p:nvGrpSpPr>
          <p:cNvPr id="532487" name="Group 7">
            <a:extLst>
              <a:ext uri="{FF2B5EF4-FFF2-40B4-BE49-F238E27FC236}">
                <a16:creationId xmlns:a16="http://schemas.microsoft.com/office/drawing/2014/main" id="{A0064629-458D-478D-B415-1A8E8A645820}"/>
              </a:ext>
            </a:extLst>
          </p:cNvPr>
          <p:cNvGrpSpPr>
            <a:grpSpLocks/>
          </p:cNvGrpSpPr>
          <p:nvPr/>
        </p:nvGrpSpPr>
        <p:grpSpPr bwMode="auto">
          <a:xfrm>
            <a:off x="431800" y="2303463"/>
            <a:ext cx="719138" cy="3600450"/>
            <a:chOff x="272" y="1451"/>
            <a:chExt cx="453" cy="2268"/>
          </a:xfrm>
        </p:grpSpPr>
        <p:sp>
          <p:nvSpPr>
            <p:cNvPr id="532485" name="AutoShape 5">
              <a:extLst>
                <a:ext uri="{FF2B5EF4-FFF2-40B4-BE49-F238E27FC236}">
                  <a16:creationId xmlns:a16="http://schemas.microsoft.com/office/drawing/2014/main" id="{4ED027AB-EE66-427C-9013-BE6D104E9B83}"/>
                </a:ext>
              </a:extLst>
            </p:cNvPr>
            <p:cNvSpPr>
              <a:spLocks/>
            </p:cNvSpPr>
            <p:nvPr/>
          </p:nvSpPr>
          <p:spPr bwMode="auto">
            <a:xfrm>
              <a:off x="584" y="1451"/>
              <a:ext cx="141" cy="2268"/>
            </a:xfrm>
            <a:prstGeom prst="leftBrace">
              <a:avLst>
                <a:gd name="adj1" fmla="val 134043"/>
                <a:gd name="adj2" fmla="val 50000"/>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486" name="Text Box 6">
              <a:extLst>
                <a:ext uri="{FF2B5EF4-FFF2-40B4-BE49-F238E27FC236}">
                  <a16:creationId xmlns:a16="http://schemas.microsoft.com/office/drawing/2014/main" id="{9DBC7B60-BAA4-45B0-B427-1BF93540AAB6}"/>
                </a:ext>
              </a:extLst>
            </p:cNvPr>
            <p:cNvSpPr txBox="1">
              <a:spLocks noChangeArrowheads="1"/>
            </p:cNvSpPr>
            <p:nvPr/>
          </p:nvSpPr>
          <p:spPr bwMode="auto">
            <a:xfrm>
              <a:off x="272" y="2103"/>
              <a:ext cx="255" cy="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b="1">
                  <a:solidFill>
                    <a:srgbClr val="FF0000"/>
                  </a:solidFill>
                  <a:ea typeface="微软雅黑" panose="020B0503020204020204" pitchFamily="34" charset="-122"/>
                </a:rPr>
                <a:t>基本认识</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32483">
                                            <p:txEl>
                                              <p:pRg st="1" end="1"/>
                                            </p:txEl>
                                          </p:spTgt>
                                        </p:tgtEl>
                                        <p:attrNameLst>
                                          <p:attrName>style.visibility</p:attrName>
                                        </p:attrNameLst>
                                      </p:cBhvr>
                                      <p:to>
                                        <p:strVal val="visible"/>
                                      </p:to>
                                    </p:set>
                                    <p:animEffect transition="in" filter="blinds(horizontal)">
                                      <p:cBhvr>
                                        <p:cTn id="7" dur="500"/>
                                        <p:tgtEl>
                                          <p:spTgt spid="5324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32483">
                                            <p:txEl>
                                              <p:pRg st="2" end="2"/>
                                            </p:txEl>
                                          </p:spTgt>
                                        </p:tgtEl>
                                        <p:attrNameLst>
                                          <p:attrName>style.visibility</p:attrName>
                                        </p:attrNameLst>
                                      </p:cBhvr>
                                      <p:to>
                                        <p:strVal val="visible"/>
                                      </p:to>
                                    </p:set>
                                    <p:animEffect transition="in" filter="blinds(horizontal)">
                                      <p:cBhvr>
                                        <p:cTn id="12" dur="500"/>
                                        <p:tgtEl>
                                          <p:spTgt spid="53248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32483">
                                            <p:txEl>
                                              <p:pRg st="3" end="3"/>
                                            </p:txEl>
                                          </p:spTgt>
                                        </p:tgtEl>
                                        <p:attrNameLst>
                                          <p:attrName>style.visibility</p:attrName>
                                        </p:attrNameLst>
                                      </p:cBhvr>
                                      <p:to>
                                        <p:strVal val="visible"/>
                                      </p:to>
                                    </p:set>
                                    <p:animEffect transition="in" filter="blinds(horizontal)">
                                      <p:cBhvr>
                                        <p:cTn id="17" dur="500"/>
                                        <p:tgtEl>
                                          <p:spTgt spid="532483">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32483">
                                            <p:txEl>
                                              <p:pRg st="4" end="4"/>
                                            </p:txEl>
                                          </p:spTgt>
                                        </p:tgtEl>
                                        <p:attrNameLst>
                                          <p:attrName>style.visibility</p:attrName>
                                        </p:attrNameLst>
                                      </p:cBhvr>
                                      <p:to>
                                        <p:strVal val="visible"/>
                                      </p:to>
                                    </p:set>
                                    <p:animEffect transition="in" filter="blinds(horizontal)">
                                      <p:cBhvr>
                                        <p:cTn id="20" dur="500"/>
                                        <p:tgtEl>
                                          <p:spTgt spid="532483">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32483">
                                            <p:txEl>
                                              <p:pRg st="5" end="5"/>
                                            </p:txEl>
                                          </p:spTgt>
                                        </p:tgtEl>
                                        <p:attrNameLst>
                                          <p:attrName>style.visibility</p:attrName>
                                        </p:attrNameLst>
                                      </p:cBhvr>
                                      <p:to>
                                        <p:strVal val="visible"/>
                                      </p:to>
                                    </p:set>
                                    <p:animEffect transition="in" filter="blinds(horizontal)">
                                      <p:cBhvr>
                                        <p:cTn id="23" dur="500"/>
                                        <p:tgtEl>
                                          <p:spTgt spid="532483">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32483">
                                            <p:txEl>
                                              <p:pRg st="6" end="6"/>
                                            </p:txEl>
                                          </p:spTgt>
                                        </p:tgtEl>
                                        <p:attrNameLst>
                                          <p:attrName>style.visibility</p:attrName>
                                        </p:attrNameLst>
                                      </p:cBhvr>
                                      <p:to>
                                        <p:strVal val="visible"/>
                                      </p:to>
                                    </p:set>
                                    <p:animEffect transition="in" filter="blinds(horizontal)">
                                      <p:cBhvr>
                                        <p:cTn id="26" dur="500"/>
                                        <p:tgtEl>
                                          <p:spTgt spid="532483">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532483">
                                            <p:txEl>
                                              <p:pRg st="7" end="7"/>
                                            </p:txEl>
                                          </p:spTgt>
                                        </p:tgtEl>
                                        <p:attrNameLst>
                                          <p:attrName>style.visibility</p:attrName>
                                        </p:attrNameLst>
                                      </p:cBhvr>
                                      <p:to>
                                        <p:strVal val="visible"/>
                                      </p:to>
                                    </p:set>
                                    <p:animEffect transition="in" filter="blinds(horizontal)">
                                      <p:cBhvr>
                                        <p:cTn id="29" dur="500"/>
                                        <p:tgtEl>
                                          <p:spTgt spid="532483">
                                            <p:txEl>
                                              <p:pRg st="7" end="7"/>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532483">
                                            <p:txEl>
                                              <p:pRg st="8" end="8"/>
                                            </p:txEl>
                                          </p:spTgt>
                                        </p:tgtEl>
                                        <p:attrNameLst>
                                          <p:attrName>style.visibility</p:attrName>
                                        </p:attrNameLst>
                                      </p:cBhvr>
                                      <p:to>
                                        <p:strVal val="visible"/>
                                      </p:to>
                                    </p:set>
                                    <p:animEffect transition="in" filter="blinds(horizontal)">
                                      <p:cBhvr>
                                        <p:cTn id="32" dur="500"/>
                                        <p:tgtEl>
                                          <p:spTgt spid="532483">
                                            <p:txEl>
                                              <p:pRg st="8" end="8"/>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532483">
                                            <p:txEl>
                                              <p:pRg st="9" end="9"/>
                                            </p:txEl>
                                          </p:spTgt>
                                        </p:tgtEl>
                                        <p:attrNameLst>
                                          <p:attrName>style.visibility</p:attrName>
                                        </p:attrNameLst>
                                      </p:cBhvr>
                                      <p:to>
                                        <p:strVal val="visible"/>
                                      </p:to>
                                    </p:set>
                                    <p:animEffect transition="in" filter="blinds(horizontal)">
                                      <p:cBhvr>
                                        <p:cTn id="35" dur="500"/>
                                        <p:tgtEl>
                                          <p:spTgt spid="532483">
                                            <p:txEl>
                                              <p:pRg st="9" end="9"/>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532483">
                                            <p:txEl>
                                              <p:pRg st="10" end="10"/>
                                            </p:txEl>
                                          </p:spTgt>
                                        </p:tgtEl>
                                        <p:attrNameLst>
                                          <p:attrName>style.visibility</p:attrName>
                                        </p:attrNameLst>
                                      </p:cBhvr>
                                      <p:to>
                                        <p:strVal val="visible"/>
                                      </p:to>
                                    </p:set>
                                    <p:animEffect transition="in" filter="blinds(horizontal)">
                                      <p:cBhvr>
                                        <p:cTn id="38" dur="500"/>
                                        <p:tgtEl>
                                          <p:spTgt spid="532483">
                                            <p:txEl>
                                              <p:pRg st="10" end="10"/>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532483">
                                            <p:txEl>
                                              <p:pRg st="11" end="11"/>
                                            </p:txEl>
                                          </p:spTgt>
                                        </p:tgtEl>
                                        <p:attrNameLst>
                                          <p:attrName>style.visibility</p:attrName>
                                        </p:attrNameLst>
                                      </p:cBhvr>
                                      <p:to>
                                        <p:strVal val="visible"/>
                                      </p:to>
                                    </p:set>
                                    <p:animEffect transition="in" filter="blinds(horizontal)">
                                      <p:cBhvr>
                                        <p:cTn id="41" dur="500"/>
                                        <p:tgtEl>
                                          <p:spTgt spid="532483">
                                            <p:txEl>
                                              <p:pRg st="11" end="11"/>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532487"/>
                                        </p:tgtEl>
                                        <p:attrNameLst>
                                          <p:attrName>style.visibility</p:attrName>
                                        </p:attrNameLst>
                                      </p:cBhvr>
                                      <p:to>
                                        <p:strVal val="visible"/>
                                      </p:to>
                                    </p:set>
                                    <p:animEffect transition="in" filter="blinds(horizontal)">
                                      <p:cBhvr>
                                        <p:cTn id="46" dur="500"/>
                                        <p:tgtEl>
                                          <p:spTgt spid="53248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532484"/>
                                        </p:tgtEl>
                                        <p:attrNameLst>
                                          <p:attrName>style.visibility</p:attrName>
                                        </p:attrNameLst>
                                      </p:cBhvr>
                                      <p:to>
                                        <p:strVal val="visible"/>
                                      </p:to>
                                    </p:set>
                                    <p:animEffect transition="in" filter="blinds(horizontal)">
                                      <p:cBhvr>
                                        <p:cTn id="51" dur="500"/>
                                        <p:tgtEl>
                                          <p:spTgt spid="532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a:extLst>
              <a:ext uri="{FF2B5EF4-FFF2-40B4-BE49-F238E27FC236}">
                <a16:creationId xmlns:a16="http://schemas.microsoft.com/office/drawing/2014/main" id="{FBBB0C2D-C5ED-4E29-893F-B709BC0C2AE8}"/>
              </a:ext>
            </a:extLst>
          </p:cNvPr>
          <p:cNvSpPr>
            <a:spLocks noGrp="1" noChangeArrowheads="1"/>
          </p:cNvSpPr>
          <p:nvPr>
            <p:ph type="title"/>
          </p:nvPr>
        </p:nvSpPr>
        <p:spPr>
          <a:xfrm>
            <a:off x="457200" y="98425"/>
            <a:ext cx="8229600" cy="561975"/>
          </a:xfrm>
        </p:spPr>
        <p:txBody>
          <a:bodyPr/>
          <a:lstStyle/>
          <a:p>
            <a:r>
              <a:rPr lang="zh-CN" altLang="en-US" sz="3600"/>
              <a:t>为什么要学习</a:t>
            </a:r>
            <a:r>
              <a:rPr lang="zh-CN" altLang="en-US" sz="3600">
                <a:latin typeface="黑体" panose="02010609060101010101" pitchFamily="49" charset="-122"/>
              </a:rPr>
              <a:t>“</a:t>
            </a:r>
            <a:r>
              <a:rPr lang="zh-CN" altLang="en-US" sz="3600"/>
              <a:t>计算机系统基础</a:t>
            </a:r>
            <a:r>
              <a:rPr lang="zh-CN" altLang="en-US" sz="3600">
                <a:latin typeface="黑体" panose="02010609060101010101" pitchFamily="49" charset="-122"/>
              </a:rPr>
              <a:t>”</a:t>
            </a:r>
            <a:r>
              <a:rPr lang="zh-CN" altLang="en-US" sz="3600"/>
              <a:t>？</a:t>
            </a:r>
          </a:p>
        </p:txBody>
      </p:sp>
      <p:sp>
        <p:nvSpPr>
          <p:cNvPr id="535555" name="Rectangle 3">
            <a:extLst>
              <a:ext uri="{FF2B5EF4-FFF2-40B4-BE49-F238E27FC236}">
                <a16:creationId xmlns:a16="http://schemas.microsoft.com/office/drawing/2014/main" id="{53036499-6324-4FB7-8970-4596F8209B54}"/>
              </a:ext>
            </a:extLst>
          </p:cNvPr>
          <p:cNvSpPr>
            <a:spLocks noGrp="1" noChangeArrowheads="1"/>
          </p:cNvSpPr>
          <p:nvPr>
            <p:ph type="body" idx="1"/>
          </p:nvPr>
        </p:nvSpPr>
        <p:spPr>
          <a:xfrm>
            <a:off x="161925" y="911225"/>
            <a:ext cx="8697913" cy="5218113"/>
          </a:xfrm>
        </p:spPr>
        <p:txBody>
          <a:bodyPr/>
          <a:lstStyle/>
          <a:p>
            <a:r>
              <a:rPr lang="zh-CN" altLang="en-US">
                <a:latin typeface="微软雅黑" panose="020B0503020204020204" pitchFamily="34" charset="-122"/>
                <a:ea typeface="微软雅黑" panose="020B0503020204020204" pitchFamily="34" charset="-122"/>
              </a:rPr>
              <a:t>为什么要学习“计算机系统基础”呢？</a:t>
            </a:r>
          </a:p>
          <a:p>
            <a:pPr lvl="1"/>
            <a:r>
              <a:rPr lang="zh-CN" altLang="en-US" sz="2200">
                <a:latin typeface="微软雅黑" panose="020B0503020204020204" pitchFamily="34" charset="-122"/>
                <a:ea typeface="微软雅黑" panose="020B0503020204020204" pitchFamily="34" charset="-122"/>
              </a:rPr>
              <a:t>强化“系统思维”</a:t>
            </a:r>
          </a:p>
          <a:p>
            <a:pPr lvl="1"/>
            <a:r>
              <a:rPr lang="zh-CN" altLang="en-US" sz="2200">
                <a:latin typeface="微软雅黑" panose="020B0503020204020204" pitchFamily="34" charset="-122"/>
                <a:ea typeface="微软雅黑" panose="020B0503020204020204" pitchFamily="34" charset="-122"/>
              </a:rPr>
              <a:t>更好地理解计算机系统，从而编写出更好的程序</a:t>
            </a:r>
          </a:p>
          <a:p>
            <a:pPr lvl="1"/>
            <a:r>
              <a:rPr lang="zh-CN" altLang="en-US" sz="2200">
                <a:latin typeface="微软雅黑" panose="020B0503020204020204" pitchFamily="34" charset="-122"/>
                <a:ea typeface="微软雅黑" panose="020B0503020204020204" pitchFamily="34" charset="-122"/>
              </a:rPr>
              <a:t>编程序时少出错</a:t>
            </a:r>
          </a:p>
          <a:p>
            <a:pPr lvl="1"/>
            <a:r>
              <a:rPr lang="zh-CN" altLang="en-US" sz="2200">
                <a:latin typeface="微软雅黑" panose="020B0503020204020204" pitchFamily="34" charset="-122"/>
                <a:ea typeface="微软雅黑" panose="020B0503020204020204" pitchFamily="34" charset="-122"/>
              </a:rPr>
              <a:t>在程序出错时很快找到出错的地方</a:t>
            </a:r>
          </a:p>
          <a:p>
            <a:pPr lvl="1"/>
            <a:r>
              <a:rPr lang="zh-CN" altLang="en-US" sz="2200">
                <a:latin typeface="微软雅黑" panose="020B0503020204020204" pitchFamily="34" charset="-122"/>
                <a:ea typeface="微软雅黑" panose="020B0503020204020204" pitchFamily="34" charset="-122"/>
              </a:rPr>
              <a:t>编写出更快的程序</a:t>
            </a:r>
          </a:p>
          <a:p>
            <a:pPr lvl="1"/>
            <a:r>
              <a:rPr lang="zh-CN" altLang="en-US" sz="2200">
                <a:latin typeface="微软雅黑" panose="020B0503020204020204" pitchFamily="34" charset="-122"/>
                <a:ea typeface="微软雅黑" panose="020B0503020204020204" pitchFamily="34" charset="-122"/>
              </a:rPr>
              <a:t>明白程序是怎样在计算机上执行的</a:t>
            </a:r>
          </a:p>
          <a:p>
            <a:pPr lvl="1"/>
            <a:r>
              <a:rPr lang="zh-CN" altLang="en-US" sz="2200">
                <a:latin typeface="微软雅黑" panose="020B0503020204020204" pitchFamily="34" charset="-122"/>
                <a:ea typeface="微软雅黑" panose="020B0503020204020204" pitchFamily="34" charset="-122"/>
              </a:rPr>
              <a:t>为后续课程的学习打下良好基础</a:t>
            </a:r>
          </a:p>
          <a:p>
            <a:pPr lvl="1"/>
            <a:r>
              <a:rPr lang="en-US" altLang="zh-CN" sz="2200">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35555">
                                            <p:txEl>
                                              <p:pRg st="0" end="0"/>
                                            </p:txEl>
                                          </p:spTgt>
                                        </p:tgtEl>
                                        <p:attrNameLst>
                                          <p:attrName>style.visibility</p:attrName>
                                        </p:attrNameLst>
                                      </p:cBhvr>
                                      <p:to>
                                        <p:strVal val="visible"/>
                                      </p:to>
                                    </p:set>
                                    <p:animEffect transition="in" filter="blinds(horizontal)">
                                      <p:cBhvr>
                                        <p:cTn id="7" dur="500"/>
                                        <p:tgtEl>
                                          <p:spTgt spid="535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35555">
                                            <p:txEl>
                                              <p:pRg st="1" end="1"/>
                                            </p:txEl>
                                          </p:spTgt>
                                        </p:tgtEl>
                                        <p:attrNameLst>
                                          <p:attrName>style.visibility</p:attrName>
                                        </p:attrNameLst>
                                      </p:cBhvr>
                                      <p:to>
                                        <p:strVal val="visible"/>
                                      </p:to>
                                    </p:set>
                                    <p:animEffect transition="in" filter="blinds(horizontal)">
                                      <p:cBhvr>
                                        <p:cTn id="12" dur="500"/>
                                        <p:tgtEl>
                                          <p:spTgt spid="535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35555">
                                            <p:txEl>
                                              <p:pRg st="2" end="2"/>
                                            </p:txEl>
                                          </p:spTgt>
                                        </p:tgtEl>
                                        <p:attrNameLst>
                                          <p:attrName>style.visibility</p:attrName>
                                        </p:attrNameLst>
                                      </p:cBhvr>
                                      <p:to>
                                        <p:strVal val="visible"/>
                                      </p:to>
                                    </p:set>
                                    <p:animEffect transition="in" filter="blinds(horizontal)">
                                      <p:cBhvr>
                                        <p:cTn id="17" dur="500"/>
                                        <p:tgtEl>
                                          <p:spTgt spid="535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35555">
                                            <p:txEl>
                                              <p:pRg st="3" end="3"/>
                                            </p:txEl>
                                          </p:spTgt>
                                        </p:tgtEl>
                                        <p:attrNameLst>
                                          <p:attrName>style.visibility</p:attrName>
                                        </p:attrNameLst>
                                      </p:cBhvr>
                                      <p:to>
                                        <p:strVal val="visible"/>
                                      </p:to>
                                    </p:set>
                                    <p:animEffect transition="in" filter="blinds(horizontal)">
                                      <p:cBhvr>
                                        <p:cTn id="22" dur="500"/>
                                        <p:tgtEl>
                                          <p:spTgt spid="5355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35555">
                                            <p:txEl>
                                              <p:pRg st="4" end="4"/>
                                            </p:txEl>
                                          </p:spTgt>
                                        </p:tgtEl>
                                        <p:attrNameLst>
                                          <p:attrName>style.visibility</p:attrName>
                                        </p:attrNameLst>
                                      </p:cBhvr>
                                      <p:to>
                                        <p:strVal val="visible"/>
                                      </p:to>
                                    </p:set>
                                    <p:animEffect transition="in" filter="blinds(horizontal)">
                                      <p:cBhvr>
                                        <p:cTn id="27" dur="500"/>
                                        <p:tgtEl>
                                          <p:spTgt spid="5355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35555">
                                            <p:txEl>
                                              <p:pRg st="5" end="5"/>
                                            </p:txEl>
                                          </p:spTgt>
                                        </p:tgtEl>
                                        <p:attrNameLst>
                                          <p:attrName>style.visibility</p:attrName>
                                        </p:attrNameLst>
                                      </p:cBhvr>
                                      <p:to>
                                        <p:strVal val="visible"/>
                                      </p:to>
                                    </p:set>
                                    <p:animEffect transition="in" filter="blinds(horizontal)">
                                      <p:cBhvr>
                                        <p:cTn id="32" dur="500"/>
                                        <p:tgtEl>
                                          <p:spTgt spid="53555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35555">
                                            <p:txEl>
                                              <p:pRg st="6" end="6"/>
                                            </p:txEl>
                                          </p:spTgt>
                                        </p:tgtEl>
                                        <p:attrNameLst>
                                          <p:attrName>style.visibility</p:attrName>
                                        </p:attrNameLst>
                                      </p:cBhvr>
                                      <p:to>
                                        <p:strVal val="visible"/>
                                      </p:to>
                                    </p:set>
                                    <p:animEffect transition="in" filter="blinds(horizontal)">
                                      <p:cBhvr>
                                        <p:cTn id="37" dur="500"/>
                                        <p:tgtEl>
                                          <p:spTgt spid="53555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35555">
                                            <p:txEl>
                                              <p:pRg st="7" end="7"/>
                                            </p:txEl>
                                          </p:spTgt>
                                        </p:tgtEl>
                                        <p:attrNameLst>
                                          <p:attrName>style.visibility</p:attrName>
                                        </p:attrNameLst>
                                      </p:cBhvr>
                                      <p:to>
                                        <p:strVal val="visible"/>
                                      </p:to>
                                    </p:set>
                                    <p:animEffect transition="in" filter="blinds(horizontal)">
                                      <p:cBhvr>
                                        <p:cTn id="42" dur="500"/>
                                        <p:tgtEl>
                                          <p:spTgt spid="53555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35555">
                                            <p:txEl>
                                              <p:pRg st="8" end="8"/>
                                            </p:txEl>
                                          </p:spTgt>
                                        </p:tgtEl>
                                        <p:attrNameLst>
                                          <p:attrName>style.visibility</p:attrName>
                                        </p:attrNameLst>
                                      </p:cBhvr>
                                      <p:to>
                                        <p:strVal val="visible"/>
                                      </p:to>
                                    </p:set>
                                    <p:animEffect transition="in" filter="blinds(horizontal)">
                                      <p:cBhvr>
                                        <p:cTn id="47" dur="500"/>
                                        <p:tgtEl>
                                          <p:spTgt spid="5355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a:extLst>
              <a:ext uri="{FF2B5EF4-FFF2-40B4-BE49-F238E27FC236}">
                <a16:creationId xmlns:a16="http://schemas.microsoft.com/office/drawing/2014/main" id="{D1636A81-60D2-413A-898E-C588BBEE86E7}"/>
              </a:ext>
            </a:extLst>
          </p:cNvPr>
          <p:cNvSpPr>
            <a:spLocks noGrp="1" noChangeArrowheads="1"/>
          </p:cNvSpPr>
          <p:nvPr>
            <p:ph type="title" idx="4294967295"/>
          </p:nvPr>
        </p:nvSpPr>
        <p:spPr>
          <a:xfrm>
            <a:off x="457200" y="98425"/>
            <a:ext cx="8229600" cy="561975"/>
          </a:xfrm>
        </p:spPr>
        <p:txBody>
          <a:bodyPr/>
          <a:lstStyle/>
          <a:p>
            <a:r>
              <a:rPr lang="zh-CN" altLang="en-US" sz="3200"/>
              <a:t>主要内容</a:t>
            </a:r>
          </a:p>
        </p:txBody>
      </p:sp>
      <p:sp>
        <p:nvSpPr>
          <p:cNvPr id="572419" name="Rectangle 3">
            <a:extLst>
              <a:ext uri="{FF2B5EF4-FFF2-40B4-BE49-F238E27FC236}">
                <a16:creationId xmlns:a16="http://schemas.microsoft.com/office/drawing/2014/main" id="{AECF2D97-59BB-4BAC-8B55-771B7C0FE12D}"/>
              </a:ext>
            </a:extLst>
          </p:cNvPr>
          <p:cNvSpPr>
            <a:spLocks noGrp="1" noChangeArrowheads="1"/>
          </p:cNvSpPr>
          <p:nvPr>
            <p:ph type="body" idx="4294967295"/>
          </p:nvPr>
        </p:nvSpPr>
        <p:spPr>
          <a:xfrm>
            <a:off x="431800" y="998538"/>
            <a:ext cx="8370888" cy="5626100"/>
          </a:xfrm>
        </p:spPr>
        <p:txBody>
          <a:bodyPr/>
          <a:lstStyle/>
          <a:p>
            <a:pPr>
              <a:spcBef>
                <a:spcPts val="1600"/>
              </a:spcBef>
            </a:pPr>
            <a:r>
              <a:rPr lang="zh-CN" altLang="en-US" sz="2800">
                <a:ea typeface="黑体" panose="02010609060101010101" pitchFamily="49" charset="-122"/>
              </a:rPr>
              <a:t>课程的由来</a:t>
            </a:r>
          </a:p>
          <a:p>
            <a:pPr>
              <a:spcBef>
                <a:spcPts val="1600"/>
              </a:spcBef>
            </a:pPr>
            <a:r>
              <a:rPr lang="zh-CN" altLang="en-US" sz="2800">
                <a:solidFill>
                  <a:srgbClr val="FF0000"/>
                </a:solidFill>
                <a:ea typeface="黑体" panose="02010609060101010101" pitchFamily="49" charset="-122"/>
              </a:rPr>
              <a:t>课程内容概要</a:t>
            </a:r>
          </a:p>
          <a:p>
            <a:pPr>
              <a:spcBef>
                <a:spcPts val="1600"/>
              </a:spcBef>
            </a:pPr>
            <a:r>
              <a:rPr lang="zh-CN" altLang="en-US" sz="2800">
                <a:ea typeface="黑体" panose="02010609060101010101" pitchFamily="49" charset="-122"/>
              </a:rPr>
              <a:t>课程教学安排及考试安排</a:t>
            </a:r>
          </a:p>
          <a:p>
            <a:pPr>
              <a:spcBef>
                <a:spcPts val="1600"/>
              </a:spcBef>
            </a:pPr>
            <a:r>
              <a:rPr lang="zh-CN" altLang="en-US" sz="2800">
                <a:ea typeface="黑体" panose="02010609060101010101" pitchFamily="49" charset="-122"/>
              </a:rPr>
              <a:t>硬件和软件的基本组成</a:t>
            </a:r>
          </a:p>
          <a:p>
            <a:pPr>
              <a:spcBef>
                <a:spcPts val="1600"/>
              </a:spcBef>
            </a:pPr>
            <a:r>
              <a:rPr lang="zh-CN" altLang="en-US" sz="2800">
                <a:ea typeface="黑体" panose="02010609060101010101" pitchFamily="49" charset="-122"/>
              </a:rPr>
              <a:t>程序的开发和执行过程</a:t>
            </a:r>
          </a:p>
          <a:p>
            <a:pPr>
              <a:spcBef>
                <a:spcPts val="1600"/>
              </a:spcBef>
            </a:pPr>
            <a:r>
              <a:rPr lang="zh-CN" altLang="en-US" sz="2800">
                <a:ea typeface="黑体" panose="02010609060101010101" pitchFamily="49" charset="-122"/>
              </a:rPr>
              <a:t>计算机系统层次结构</a:t>
            </a:r>
          </a:p>
          <a:p>
            <a:pPr>
              <a:spcBef>
                <a:spcPts val="1600"/>
              </a:spcBef>
            </a:pPr>
            <a:r>
              <a:rPr lang="zh-CN" altLang="en-US" sz="2800">
                <a:ea typeface="黑体" panose="02010609060101010101" pitchFamily="49" charset="-122"/>
              </a:rPr>
              <a:t>计算机性能评价</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3506" name="Picture 2">
            <a:extLst>
              <a:ext uri="{FF2B5EF4-FFF2-40B4-BE49-F238E27FC236}">
                <a16:creationId xmlns:a16="http://schemas.microsoft.com/office/drawing/2014/main" id="{1A39E5E5-596F-4F70-8DAB-216115A06E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6838" y="1493838"/>
            <a:ext cx="6256337" cy="5084762"/>
          </a:xfrm>
          <a:prstGeom prst="rect">
            <a:avLst/>
          </a:prstGeom>
          <a:noFill/>
          <a:extLst>
            <a:ext uri="{909E8E84-426E-40DD-AFC4-6F175D3DCCD1}">
              <a14:hiddenFill xmlns:a14="http://schemas.microsoft.com/office/drawing/2010/main">
                <a:solidFill>
                  <a:srgbClr val="FFFFFF"/>
                </a:solidFill>
              </a14:hiddenFill>
            </a:ext>
          </a:extLst>
        </p:spPr>
      </p:pic>
      <p:sp>
        <p:nvSpPr>
          <p:cNvPr id="533507" name="Rectangle 3">
            <a:extLst>
              <a:ext uri="{FF2B5EF4-FFF2-40B4-BE49-F238E27FC236}">
                <a16:creationId xmlns:a16="http://schemas.microsoft.com/office/drawing/2014/main" id="{A2B0B4C4-8AF6-4812-878D-7FB9F4F1CA68}"/>
              </a:ext>
            </a:extLst>
          </p:cNvPr>
          <p:cNvSpPr>
            <a:spLocks noGrp="1" noChangeArrowheads="1"/>
          </p:cNvSpPr>
          <p:nvPr>
            <p:ph type="title"/>
          </p:nvPr>
        </p:nvSpPr>
        <p:spPr>
          <a:xfrm>
            <a:off x="457200" y="53975"/>
            <a:ext cx="8229600" cy="561975"/>
          </a:xfrm>
        </p:spPr>
        <p:txBody>
          <a:bodyPr/>
          <a:lstStyle/>
          <a:p>
            <a:r>
              <a:rPr lang="zh-CN" altLang="en-US" sz="3600"/>
              <a:t>什么是计算机系统？</a:t>
            </a:r>
          </a:p>
        </p:txBody>
      </p:sp>
      <p:sp>
        <p:nvSpPr>
          <p:cNvPr id="533508" name="Rectangle 4">
            <a:extLst>
              <a:ext uri="{FF2B5EF4-FFF2-40B4-BE49-F238E27FC236}">
                <a16:creationId xmlns:a16="http://schemas.microsoft.com/office/drawing/2014/main" id="{E6C2BBC3-D9BB-402E-A032-F61E9C0B3A9D}"/>
              </a:ext>
            </a:extLst>
          </p:cNvPr>
          <p:cNvSpPr>
            <a:spLocks noGrp="1" noChangeArrowheads="1"/>
          </p:cNvSpPr>
          <p:nvPr>
            <p:ph type="body" idx="1"/>
          </p:nvPr>
        </p:nvSpPr>
        <p:spPr>
          <a:xfrm>
            <a:off x="250825" y="1177925"/>
            <a:ext cx="2384425" cy="3465513"/>
          </a:xfrm>
        </p:spPr>
        <p:txBody>
          <a:bodyPr/>
          <a:lstStyle/>
          <a:p>
            <a:pPr>
              <a:lnSpc>
                <a:spcPct val="100000"/>
              </a:lnSpc>
              <a:spcBef>
                <a:spcPct val="30000"/>
              </a:spcBef>
              <a:buFontTx/>
              <a:buNone/>
            </a:pPr>
            <a:r>
              <a:rPr lang="zh-CN" altLang="en-US" sz="2200">
                <a:solidFill>
                  <a:srgbClr val="FF0000"/>
                </a:solidFill>
                <a:latin typeface="微软雅黑" panose="020B0503020204020204" pitchFamily="34" charset="-122"/>
                <a:ea typeface="微软雅黑" panose="020B0503020204020204" pitchFamily="34" charset="-122"/>
              </a:rPr>
              <a:t>程序执行结果</a:t>
            </a:r>
          </a:p>
          <a:p>
            <a:pPr>
              <a:lnSpc>
                <a:spcPct val="100000"/>
              </a:lnSpc>
              <a:spcBef>
                <a:spcPct val="30000"/>
              </a:spcBef>
              <a:buFontTx/>
              <a:buNone/>
            </a:pPr>
            <a:r>
              <a:rPr lang="zh-CN" altLang="en-US" sz="2200">
                <a:solidFill>
                  <a:srgbClr val="FF0000"/>
                </a:solidFill>
                <a:latin typeface="微软雅黑" panose="020B0503020204020204" pitchFamily="34" charset="-122"/>
                <a:ea typeface="微软雅黑" panose="020B0503020204020204" pitchFamily="34" charset="-122"/>
              </a:rPr>
              <a:t>   </a:t>
            </a:r>
            <a:r>
              <a:rPr lang="zh-CN" altLang="en-US" sz="2200">
                <a:latin typeface="微软雅黑" panose="020B0503020204020204" pitchFamily="34" charset="-122"/>
                <a:ea typeface="微软雅黑" panose="020B0503020204020204" pitchFamily="34" charset="-122"/>
              </a:rPr>
              <a:t>不仅取决于</a:t>
            </a:r>
          </a:p>
          <a:p>
            <a:pPr>
              <a:lnSpc>
                <a:spcPct val="100000"/>
              </a:lnSpc>
              <a:spcBef>
                <a:spcPct val="30000"/>
              </a:spcBef>
              <a:buFontTx/>
              <a:buNone/>
            </a:pPr>
            <a:r>
              <a:rPr lang="zh-CN" altLang="en-US" sz="2200">
                <a:solidFill>
                  <a:srgbClr val="008000"/>
                </a:solidFill>
                <a:latin typeface="微软雅黑" panose="020B0503020204020204" pitchFamily="34" charset="-122"/>
                <a:ea typeface="微软雅黑" panose="020B0503020204020204" pitchFamily="34" charset="-122"/>
              </a:rPr>
              <a:t>算法、程序编写</a:t>
            </a:r>
          </a:p>
          <a:p>
            <a:pPr>
              <a:lnSpc>
                <a:spcPct val="100000"/>
              </a:lnSpc>
              <a:spcBef>
                <a:spcPct val="30000"/>
              </a:spcBef>
              <a:buFontTx/>
              <a:buNone/>
            </a:pPr>
            <a:r>
              <a:rPr lang="zh-CN" altLang="en-US" sz="2200">
                <a:latin typeface="微软雅黑" panose="020B0503020204020204" pitchFamily="34" charset="-122"/>
                <a:ea typeface="微软雅黑" panose="020B0503020204020204" pitchFamily="34" charset="-122"/>
              </a:rPr>
              <a:t>    而且取决于</a:t>
            </a:r>
          </a:p>
          <a:p>
            <a:pPr>
              <a:lnSpc>
                <a:spcPct val="100000"/>
              </a:lnSpc>
              <a:spcBef>
                <a:spcPct val="30000"/>
              </a:spcBef>
              <a:buFontTx/>
              <a:buNone/>
            </a:pPr>
            <a:r>
              <a:rPr lang="zh-CN" altLang="en-US" sz="2200">
                <a:solidFill>
                  <a:srgbClr val="008000"/>
                </a:solidFill>
                <a:latin typeface="微软雅黑" panose="020B0503020204020204" pitchFamily="34" charset="-122"/>
                <a:ea typeface="微软雅黑" panose="020B0503020204020204" pitchFamily="34" charset="-122"/>
              </a:rPr>
              <a:t>语言处理系统</a:t>
            </a:r>
          </a:p>
          <a:p>
            <a:pPr>
              <a:lnSpc>
                <a:spcPct val="100000"/>
              </a:lnSpc>
              <a:spcBef>
                <a:spcPct val="30000"/>
              </a:spcBef>
              <a:buFontTx/>
              <a:buNone/>
            </a:pPr>
            <a:r>
              <a:rPr lang="zh-CN" altLang="en-US" sz="2200">
                <a:solidFill>
                  <a:srgbClr val="008000"/>
                </a:solidFill>
                <a:latin typeface="微软雅黑" panose="020B0503020204020204" pitchFamily="34" charset="-122"/>
                <a:ea typeface="微软雅黑" panose="020B0503020204020204" pitchFamily="34" charset="-122"/>
              </a:rPr>
              <a:t>操作系统</a:t>
            </a:r>
          </a:p>
          <a:p>
            <a:pPr>
              <a:lnSpc>
                <a:spcPct val="100000"/>
              </a:lnSpc>
              <a:spcBef>
                <a:spcPct val="30000"/>
              </a:spcBef>
              <a:buFontTx/>
              <a:buNone/>
            </a:pPr>
            <a:r>
              <a:rPr lang="en-US" altLang="zh-CN" sz="2200">
                <a:solidFill>
                  <a:srgbClr val="008000"/>
                </a:solidFill>
                <a:latin typeface="微软雅黑" panose="020B0503020204020204" pitchFamily="34" charset="-122"/>
                <a:ea typeface="微软雅黑" panose="020B0503020204020204" pitchFamily="34" charset="-122"/>
              </a:rPr>
              <a:t>ISA</a:t>
            </a:r>
          </a:p>
          <a:p>
            <a:pPr>
              <a:lnSpc>
                <a:spcPct val="100000"/>
              </a:lnSpc>
              <a:spcBef>
                <a:spcPct val="30000"/>
              </a:spcBef>
              <a:buFontTx/>
              <a:buNone/>
            </a:pPr>
            <a:r>
              <a:rPr lang="zh-CN" altLang="en-US" sz="2200">
                <a:solidFill>
                  <a:srgbClr val="008000"/>
                </a:solidFill>
                <a:latin typeface="微软雅黑" panose="020B0503020204020204" pitchFamily="34" charset="-122"/>
                <a:ea typeface="微软雅黑" panose="020B0503020204020204" pitchFamily="34" charset="-122"/>
              </a:rPr>
              <a:t>微体系结构</a:t>
            </a:r>
          </a:p>
          <a:p>
            <a:pPr>
              <a:lnSpc>
                <a:spcPct val="130000"/>
              </a:lnSpc>
              <a:spcBef>
                <a:spcPct val="30000"/>
              </a:spcBef>
              <a:buFontTx/>
              <a:buNone/>
            </a:pPr>
            <a:endParaRPr lang="en-US" altLang="zh-CN" sz="2200">
              <a:solidFill>
                <a:srgbClr val="008000"/>
              </a:solidFill>
              <a:latin typeface="微软雅黑" panose="020B0503020204020204" pitchFamily="34" charset="-122"/>
              <a:ea typeface="微软雅黑" panose="020B0503020204020204" pitchFamily="34" charset="-122"/>
            </a:endParaRPr>
          </a:p>
        </p:txBody>
      </p:sp>
      <p:sp>
        <p:nvSpPr>
          <p:cNvPr id="533509" name="Rectangle 5">
            <a:extLst>
              <a:ext uri="{FF2B5EF4-FFF2-40B4-BE49-F238E27FC236}">
                <a16:creationId xmlns:a16="http://schemas.microsoft.com/office/drawing/2014/main" id="{EB3E7BF0-0030-449E-8CAC-BB29473CE994}"/>
              </a:ext>
            </a:extLst>
          </p:cNvPr>
          <p:cNvSpPr>
            <a:spLocks noChangeArrowheads="1"/>
          </p:cNvSpPr>
          <p:nvPr/>
        </p:nvSpPr>
        <p:spPr bwMode="auto">
          <a:xfrm>
            <a:off x="4032250" y="863600"/>
            <a:ext cx="3600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zh-CN" altLang="en-US" sz="2400" b="1">
                <a:solidFill>
                  <a:srgbClr val="FF0000"/>
                </a:solidFill>
                <a:ea typeface="微软雅黑" panose="020B0503020204020204" pitchFamily="34" charset="-122"/>
              </a:rPr>
              <a:t>计算机系统</a:t>
            </a:r>
            <a:r>
              <a:rPr lang="zh-CN" altLang="en-US" sz="2400" b="1">
                <a:solidFill>
                  <a:schemeClr val="accent2"/>
                </a:solidFill>
                <a:ea typeface="微软雅黑" panose="020B0503020204020204" pitchFamily="34" charset="-122"/>
              </a:rPr>
              <a:t>抽象层的转换</a:t>
            </a:r>
            <a:r>
              <a:rPr lang="zh-CN" altLang="en-US"/>
              <a:t> </a:t>
            </a:r>
          </a:p>
        </p:txBody>
      </p:sp>
      <p:sp>
        <p:nvSpPr>
          <p:cNvPr id="533510" name="Rectangle 6">
            <a:extLst>
              <a:ext uri="{FF2B5EF4-FFF2-40B4-BE49-F238E27FC236}">
                <a16:creationId xmlns:a16="http://schemas.microsoft.com/office/drawing/2014/main" id="{D0387681-90CF-439A-A1C9-FDA6C4F4CFCB}"/>
              </a:ext>
            </a:extLst>
          </p:cNvPr>
          <p:cNvSpPr>
            <a:spLocks noChangeArrowheads="1"/>
          </p:cNvSpPr>
          <p:nvPr/>
        </p:nvSpPr>
        <p:spPr bwMode="auto">
          <a:xfrm>
            <a:off x="3222625" y="2214563"/>
            <a:ext cx="3959225" cy="1035050"/>
          </a:xfrm>
          <a:prstGeom prst="rect">
            <a:avLst/>
          </a:prstGeom>
          <a:solidFill>
            <a:srgbClr val="339966">
              <a:alpha val="24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11" name="Text Box 7">
            <a:extLst>
              <a:ext uri="{FF2B5EF4-FFF2-40B4-BE49-F238E27FC236}">
                <a16:creationId xmlns:a16="http://schemas.microsoft.com/office/drawing/2014/main" id="{C42B4082-0E31-4252-B1EE-B486D5D830E0}"/>
              </a:ext>
            </a:extLst>
          </p:cNvPr>
          <p:cNvSpPr txBox="1">
            <a:spLocks noChangeArrowheads="1"/>
          </p:cNvSpPr>
          <p:nvPr/>
        </p:nvSpPr>
        <p:spPr bwMode="auto">
          <a:xfrm>
            <a:off x="250825" y="4868863"/>
            <a:ext cx="229552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b="1">
                <a:ea typeface="微软雅黑" panose="020B0503020204020204" pitchFamily="34" charset="-122"/>
              </a:rPr>
              <a:t>不同计算机课程处于不同层次</a:t>
            </a:r>
          </a:p>
          <a:p>
            <a:pPr>
              <a:spcBef>
                <a:spcPct val="50000"/>
              </a:spcBef>
            </a:pPr>
            <a:r>
              <a:rPr lang="zh-CN" altLang="en-US" sz="2200" b="1">
                <a:ea typeface="微软雅黑" panose="020B0503020204020204" pitchFamily="34" charset="-122"/>
              </a:rPr>
              <a:t>必须将各层次关联起来解决问题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33508">
                                            <p:txEl>
                                              <p:pRg st="0" end="0"/>
                                            </p:txEl>
                                          </p:spTgt>
                                        </p:tgtEl>
                                        <p:attrNameLst>
                                          <p:attrName>style.visibility</p:attrName>
                                        </p:attrNameLst>
                                      </p:cBhvr>
                                      <p:to>
                                        <p:strVal val="visible"/>
                                      </p:to>
                                    </p:set>
                                    <p:animEffect transition="in" filter="blinds(horizontal)">
                                      <p:cBhvr>
                                        <p:cTn id="7" dur="500"/>
                                        <p:tgtEl>
                                          <p:spTgt spid="53350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33508">
                                            <p:txEl>
                                              <p:pRg st="1" end="1"/>
                                            </p:txEl>
                                          </p:spTgt>
                                        </p:tgtEl>
                                        <p:attrNameLst>
                                          <p:attrName>style.visibility</p:attrName>
                                        </p:attrNameLst>
                                      </p:cBhvr>
                                      <p:to>
                                        <p:strVal val="visible"/>
                                      </p:to>
                                    </p:set>
                                    <p:animEffect transition="in" filter="blinds(horizontal)">
                                      <p:cBhvr>
                                        <p:cTn id="12" dur="500"/>
                                        <p:tgtEl>
                                          <p:spTgt spid="53350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33508">
                                            <p:txEl>
                                              <p:pRg st="2" end="2"/>
                                            </p:txEl>
                                          </p:spTgt>
                                        </p:tgtEl>
                                        <p:attrNameLst>
                                          <p:attrName>style.visibility</p:attrName>
                                        </p:attrNameLst>
                                      </p:cBhvr>
                                      <p:to>
                                        <p:strVal val="visible"/>
                                      </p:to>
                                    </p:set>
                                    <p:animEffect transition="in" filter="blinds(horizontal)">
                                      <p:cBhvr>
                                        <p:cTn id="17" dur="500"/>
                                        <p:tgtEl>
                                          <p:spTgt spid="53350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33508">
                                            <p:txEl>
                                              <p:pRg st="3" end="3"/>
                                            </p:txEl>
                                          </p:spTgt>
                                        </p:tgtEl>
                                        <p:attrNameLst>
                                          <p:attrName>style.visibility</p:attrName>
                                        </p:attrNameLst>
                                      </p:cBhvr>
                                      <p:to>
                                        <p:strVal val="visible"/>
                                      </p:to>
                                    </p:set>
                                    <p:animEffect transition="in" filter="blinds(horizontal)">
                                      <p:cBhvr>
                                        <p:cTn id="22" dur="500"/>
                                        <p:tgtEl>
                                          <p:spTgt spid="53350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33508">
                                            <p:txEl>
                                              <p:pRg st="4" end="4"/>
                                            </p:txEl>
                                          </p:spTgt>
                                        </p:tgtEl>
                                        <p:attrNameLst>
                                          <p:attrName>style.visibility</p:attrName>
                                        </p:attrNameLst>
                                      </p:cBhvr>
                                      <p:to>
                                        <p:strVal val="visible"/>
                                      </p:to>
                                    </p:set>
                                    <p:animEffect transition="in" filter="blinds(horizontal)">
                                      <p:cBhvr>
                                        <p:cTn id="27" dur="500"/>
                                        <p:tgtEl>
                                          <p:spTgt spid="53350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33508">
                                            <p:txEl>
                                              <p:pRg st="5" end="5"/>
                                            </p:txEl>
                                          </p:spTgt>
                                        </p:tgtEl>
                                        <p:attrNameLst>
                                          <p:attrName>style.visibility</p:attrName>
                                        </p:attrNameLst>
                                      </p:cBhvr>
                                      <p:to>
                                        <p:strVal val="visible"/>
                                      </p:to>
                                    </p:set>
                                    <p:animEffect transition="in" filter="blinds(horizontal)">
                                      <p:cBhvr>
                                        <p:cTn id="32" dur="500"/>
                                        <p:tgtEl>
                                          <p:spTgt spid="53350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33508">
                                            <p:txEl>
                                              <p:pRg st="6" end="6"/>
                                            </p:txEl>
                                          </p:spTgt>
                                        </p:tgtEl>
                                        <p:attrNameLst>
                                          <p:attrName>style.visibility</p:attrName>
                                        </p:attrNameLst>
                                      </p:cBhvr>
                                      <p:to>
                                        <p:strVal val="visible"/>
                                      </p:to>
                                    </p:set>
                                    <p:animEffect transition="in" filter="blinds(horizontal)">
                                      <p:cBhvr>
                                        <p:cTn id="37" dur="500"/>
                                        <p:tgtEl>
                                          <p:spTgt spid="53350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33508">
                                            <p:txEl>
                                              <p:pRg st="7" end="7"/>
                                            </p:txEl>
                                          </p:spTgt>
                                        </p:tgtEl>
                                        <p:attrNameLst>
                                          <p:attrName>style.visibility</p:attrName>
                                        </p:attrNameLst>
                                      </p:cBhvr>
                                      <p:to>
                                        <p:strVal val="visible"/>
                                      </p:to>
                                    </p:set>
                                    <p:animEffect transition="in" filter="blinds(horizontal)">
                                      <p:cBhvr>
                                        <p:cTn id="42" dur="500"/>
                                        <p:tgtEl>
                                          <p:spTgt spid="533508">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33511">
                                            <p:txEl>
                                              <p:pRg st="0" end="0"/>
                                            </p:txEl>
                                          </p:spTgt>
                                        </p:tgtEl>
                                        <p:attrNameLst>
                                          <p:attrName>style.visibility</p:attrName>
                                        </p:attrNameLst>
                                      </p:cBhvr>
                                      <p:to>
                                        <p:strVal val="visible"/>
                                      </p:to>
                                    </p:set>
                                    <p:animEffect transition="in" filter="blinds(horizontal)">
                                      <p:cBhvr>
                                        <p:cTn id="47" dur="500"/>
                                        <p:tgtEl>
                                          <p:spTgt spid="533511">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33511">
                                            <p:txEl>
                                              <p:pRg st="1" end="1"/>
                                            </p:txEl>
                                          </p:spTgt>
                                        </p:tgtEl>
                                        <p:attrNameLst>
                                          <p:attrName>style.visibility</p:attrName>
                                        </p:attrNameLst>
                                      </p:cBhvr>
                                      <p:to>
                                        <p:strVal val="visible"/>
                                      </p:to>
                                    </p:set>
                                    <p:animEffect transition="in" filter="blinds(horizontal)">
                                      <p:cBhvr>
                                        <p:cTn id="52" dur="500"/>
                                        <p:tgtEl>
                                          <p:spTgt spid="5335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4530" name="Picture 2">
            <a:extLst>
              <a:ext uri="{FF2B5EF4-FFF2-40B4-BE49-F238E27FC236}">
                <a16:creationId xmlns:a16="http://schemas.microsoft.com/office/drawing/2014/main" id="{117E6E76-3E7E-4F42-87F6-2368D8298D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2713" y="1630363"/>
            <a:ext cx="2476500" cy="5129212"/>
          </a:xfrm>
          <a:prstGeom prst="rect">
            <a:avLst/>
          </a:prstGeom>
          <a:noFill/>
          <a:extLst>
            <a:ext uri="{909E8E84-426E-40DD-AFC4-6F175D3DCCD1}">
              <a14:hiddenFill xmlns:a14="http://schemas.microsoft.com/office/drawing/2010/main">
                <a:solidFill>
                  <a:srgbClr val="FFFFFF"/>
                </a:solidFill>
              </a14:hiddenFill>
            </a:ext>
          </a:extLst>
        </p:spPr>
      </p:pic>
      <p:sp>
        <p:nvSpPr>
          <p:cNvPr id="534531" name="Rectangle 3">
            <a:extLst>
              <a:ext uri="{FF2B5EF4-FFF2-40B4-BE49-F238E27FC236}">
                <a16:creationId xmlns:a16="http://schemas.microsoft.com/office/drawing/2014/main" id="{610DBA2E-FEA6-4A54-A63D-2359DF8619F6}"/>
              </a:ext>
            </a:extLst>
          </p:cNvPr>
          <p:cNvSpPr>
            <a:spLocks noGrp="1" noChangeArrowheads="1"/>
          </p:cNvSpPr>
          <p:nvPr>
            <p:ph type="title"/>
          </p:nvPr>
        </p:nvSpPr>
        <p:spPr>
          <a:xfrm>
            <a:off x="457200" y="53975"/>
            <a:ext cx="8229600" cy="561975"/>
          </a:xfrm>
        </p:spPr>
        <p:txBody>
          <a:bodyPr/>
          <a:lstStyle/>
          <a:p>
            <a:r>
              <a:rPr lang="zh-CN" altLang="en-US">
                <a:latin typeface="黑体" panose="02010609060101010101" pitchFamily="49" charset="-122"/>
              </a:rPr>
              <a:t>“</a:t>
            </a:r>
            <a:r>
              <a:rPr lang="zh-CN" altLang="en-US"/>
              <a:t>计算机系统基础</a:t>
            </a:r>
            <a:r>
              <a:rPr lang="zh-CN" altLang="en-US">
                <a:latin typeface="黑体" panose="02010609060101010101" pitchFamily="49" charset="-122"/>
              </a:rPr>
              <a:t>”</a:t>
            </a:r>
            <a:r>
              <a:rPr lang="zh-CN" altLang="en-US"/>
              <a:t>内容提要</a:t>
            </a:r>
          </a:p>
        </p:txBody>
      </p:sp>
      <p:sp>
        <p:nvSpPr>
          <p:cNvPr id="534532" name="Rectangle 4">
            <a:extLst>
              <a:ext uri="{FF2B5EF4-FFF2-40B4-BE49-F238E27FC236}">
                <a16:creationId xmlns:a16="http://schemas.microsoft.com/office/drawing/2014/main" id="{78E8D399-AE5C-4EA4-A9D8-D885C46CAB92}"/>
              </a:ext>
            </a:extLst>
          </p:cNvPr>
          <p:cNvSpPr>
            <a:spLocks noChangeArrowheads="1"/>
          </p:cNvSpPr>
          <p:nvPr/>
        </p:nvSpPr>
        <p:spPr bwMode="auto">
          <a:xfrm>
            <a:off x="6281738" y="1089025"/>
            <a:ext cx="262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zh-CN" altLang="en-US" sz="2400" b="1">
                <a:solidFill>
                  <a:srgbClr val="FF0000"/>
                </a:solidFill>
                <a:ea typeface="微软雅黑" panose="020B0503020204020204" pitchFamily="34" charset="-122"/>
              </a:rPr>
              <a:t>计算机系统</a:t>
            </a:r>
            <a:r>
              <a:rPr lang="zh-CN" altLang="en-US" sz="2400" b="1">
                <a:solidFill>
                  <a:schemeClr val="accent2"/>
                </a:solidFill>
                <a:ea typeface="微软雅黑" panose="020B0503020204020204" pitchFamily="34" charset="-122"/>
              </a:rPr>
              <a:t>抽象层</a:t>
            </a:r>
            <a:endParaRPr lang="zh-CN" altLang="en-US"/>
          </a:p>
        </p:txBody>
      </p:sp>
      <p:sp>
        <p:nvSpPr>
          <p:cNvPr id="534533" name="Rectangle 5">
            <a:extLst>
              <a:ext uri="{FF2B5EF4-FFF2-40B4-BE49-F238E27FC236}">
                <a16:creationId xmlns:a16="http://schemas.microsoft.com/office/drawing/2014/main" id="{19D8A4A0-BCC4-4663-89EF-A33C24091C89}"/>
              </a:ext>
            </a:extLst>
          </p:cNvPr>
          <p:cNvSpPr>
            <a:spLocks noGrp="1" noChangeArrowheads="1"/>
          </p:cNvSpPr>
          <p:nvPr>
            <p:ph type="body" idx="1"/>
          </p:nvPr>
        </p:nvSpPr>
        <p:spPr>
          <a:xfrm>
            <a:off x="296863" y="819150"/>
            <a:ext cx="5805487" cy="5472113"/>
          </a:xfrm>
          <a:noFill/>
          <a:ln/>
        </p:spPr>
        <p:txBody>
          <a:bodyPr/>
          <a:lstStyle/>
          <a:p>
            <a:pPr>
              <a:buFontTx/>
              <a:buNone/>
            </a:pPr>
            <a:r>
              <a:rPr lang="zh-CN" altLang="en-US" sz="2200">
                <a:solidFill>
                  <a:srgbClr val="FF0000"/>
                </a:solidFill>
                <a:latin typeface="微软雅黑" panose="020B0503020204020204" pitchFamily="34" charset="-122"/>
                <a:ea typeface="微软雅黑" panose="020B0503020204020204" pitchFamily="34" charset="-122"/>
              </a:rPr>
              <a:t>课程目标：</a:t>
            </a:r>
            <a:r>
              <a:rPr lang="zh-CN" altLang="en-US" sz="2200">
                <a:solidFill>
                  <a:srgbClr val="008000"/>
                </a:solidFill>
                <a:latin typeface="微软雅黑" panose="020B0503020204020204" pitchFamily="34" charset="-122"/>
                <a:ea typeface="微软雅黑" panose="020B0503020204020204" pitchFamily="34" charset="-122"/>
              </a:rPr>
              <a:t>清楚理解计算机是如何生成和运行可执行文件的！</a:t>
            </a:r>
          </a:p>
          <a:p>
            <a:pPr>
              <a:buFontTx/>
              <a:buNone/>
            </a:pPr>
            <a:r>
              <a:rPr lang="zh-CN" altLang="en-US" sz="2200">
                <a:latin typeface="微软雅黑" panose="020B0503020204020204" pitchFamily="34" charset="-122"/>
                <a:ea typeface="微软雅黑" panose="020B0503020204020204" pitchFamily="34" charset="-122"/>
              </a:rPr>
              <a:t>重点在高级语言以下各抽象层</a:t>
            </a:r>
            <a:endParaRPr lang="en-US" altLang="zh-CN" sz="2200">
              <a:latin typeface="微软雅黑" panose="020B0503020204020204" pitchFamily="34" charset="-122"/>
              <a:ea typeface="微软雅黑" panose="020B0503020204020204" pitchFamily="34" charset="-122"/>
            </a:endParaRPr>
          </a:p>
          <a:p>
            <a:pPr lvl="1"/>
            <a:r>
              <a:rPr lang="en-US" altLang="zh-CN" sz="2200">
                <a:latin typeface="微软雅黑" panose="020B0503020204020204" pitchFamily="34" charset="-122"/>
                <a:ea typeface="微软雅黑" panose="020B0503020204020204" pitchFamily="34" charset="-122"/>
              </a:rPr>
              <a:t>C</a:t>
            </a:r>
            <a:r>
              <a:rPr lang="zh-CN" altLang="en-US" sz="2200">
                <a:latin typeface="微软雅黑" panose="020B0503020204020204" pitchFamily="34" charset="-122"/>
                <a:ea typeface="微软雅黑" panose="020B0503020204020204" pitchFamily="34" charset="-122"/>
              </a:rPr>
              <a:t>语言程序设计层</a:t>
            </a:r>
          </a:p>
          <a:p>
            <a:pPr lvl="2"/>
            <a:r>
              <a:rPr lang="zh-CN" altLang="en-US" sz="2200">
                <a:latin typeface="微软雅黑" panose="020B0503020204020204" pitchFamily="34" charset="-122"/>
                <a:ea typeface="微软雅黑" panose="020B0503020204020204" pitchFamily="34" charset="-122"/>
              </a:rPr>
              <a:t>数据的机器级表示、运算</a:t>
            </a:r>
          </a:p>
          <a:p>
            <a:pPr lvl="2"/>
            <a:r>
              <a:rPr lang="zh-CN" altLang="en-US" sz="2200">
                <a:latin typeface="微软雅黑" panose="020B0503020204020204" pitchFamily="34" charset="-122"/>
                <a:ea typeface="微软雅黑" panose="020B0503020204020204" pitchFamily="34" charset="-122"/>
              </a:rPr>
              <a:t>语句和过程调用的机器级表示</a:t>
            </a:r>
            <a:endParaRPr lang="en-US" altLang="zh-CN" sz="2200">
              <a:latin typeface="微软雅黑" panose="020B0503020204020204" pitchFamily="34" charset="-122"/>
              <a:ea typeface="微软雅黑" panose="020B0503020204020204" pitchFamily="34" charset="-122"/>
            </a:endParaRPr>
          </a:p>
          <a:p>
            <a:pPr lvl="1"/>
            <a:r>
              <a:rPr lang="zh-CN" altLang="en-US" sz="2200">
                <a:latin typeface="微软雅黑" panose="020B0503020204020204" pitchFamily="34" charset="-122"/>
                <a:ea typeface="微软雅黑" panose="020B0503020204020204" pitchFamily="34" charset="-122"/>
              </a:rPr>
              <a:t>操作系统、编译和链接的部分内容</a:t>
            </a:r>
          </a:p>
          <a:p>
            <a:pPr lvl="1"/>
            <a:r>
              <a:rPr lang="zh-CN" altLang="en-US" sz="2200">
                <a:solidFill>
                  <a:srgbClr val="FF0000"/>
                </a:solidFill>
                <a:latin typeface="微软雅黑" panose="020B0503020204020204" pitchFamily="34" charset="-122"/>
                <a:ea typeface="微软雅黑" panose="020B0503020204020204" pitchFamily="34" charset="-122"/>
              </a:rPr>
              <a:t>指令集体系结构（</a:t>
            </a:r>
            <a:r>
              <a:rPr lang="en-US" altLang="zh-CN" sz="2200">
                <a:solidFill>
                  <a:srgbClr val="FF0000"/>
                </a:solidFill>
                <a:latin typeface="微软雅黑" panose="020B0503020204020204" pitchFamily="34" charset="-122"/>
                <a:ea typeface="微软雅黑" panose="020B0503020204020204" pitchFamily="34" charset="-122"/>
              </a:rPr>
              <a:t>ISA</a:t>
            </a:r>
            <a:r>
              <a:rPr lang="zh-CN" altLang="en-US" sz="2200">
                <a:solidFill>
                  <a:srgbClr val="FF0000"/>
                </a:solidFill>
                <a:latin typeface="微软雅黑" panose="020B0503020204020204" pitchFamily="34" charset="-122"/>
                <a:ea typeface="微软雅黑" panose="020B0503020204020204" pitchFamily="34" charset="-122"/>
              </a:rPr>
              <a:t>）和汇编层 </a:t>
            </a:r>
          </a:p>
          <a:p>
            <a:pPr lvl="2"/>
            <a:r>
              <a:rPr lang="zh-CN" altLang="en-US" sz="2200">
                <a:solidFill>
                  <a:srgbClr val="008000"/>
                </a:solidFill>
                <a:latin typeface="微软雅黑" panose="020B0503020204020204" pitchFamily="34" charset="-122"/>
                <a:ea typeface="微软雅黑" panose="020B0503020204020204" pitchFamily="34" charset="-122"/>
              </a:rPr>
              <a:t>指令系统、机器代码、汇编语言</a:t>
            </a:r>
          </a:p>
          <a:p>
            <a:pPr lvl="1"/>
            <a:r>
              <a:rPr lang="zh-CN" altLang="en-US" sz="2200">
                <a:latin typeface="微软雅黑" panose="020B0503020204020204" pitchFamily="34" charset="-122"/>
                <a:ea typeface="微软雅黑" panose="020B0503020204020204" pitchFamily="34" charset="-122"/>
              </a:rPr>
              <a:t>微体系结构及硬件层</a:t>
            </a:r>
          </a:p>
          <a:p>
            <a:pPr lvl="2"/>
            <a:r>
              <a:rPr lang="en-US" altLang="zh-CN" sz="2200">
                <a:latin typeface="微软雅黑" panose="020B0503020204020204" pitchFamily="34" charset="-122"/>
                <a:ea typeface="微软雅黑" panose="020B0503020204020204" pitchFamily="34" charset="-122"/>
              </a:rPr>
              <a:t>CPU</a:t>
            </a:r>
            <a:r>
              <a:rPr lang="zh-CN" altLang="en-US" sz="2200">
                <a:latin typeface="微软雅黑" panose="020B0503020204020204" pitchFamily="34" charset="-122"/>
                <a:ea typeface="微软雅黑" panose="020B0503020204020204" pitchFamily="34" charset="-122"/>
              </a:rPr>
              <a:t>的通用结构</a:t>
            </a:r>
          </a:p>
          <a:p>
            <a:pPr lvl="2"/>
            <a:r>
              <a:rPr lang="zh-CN" altLang="en-US" sz="2200">
                <a:latin typeface="微软雅黑" panose="020B0503020204020204" pitchFamily="34" charset="-122"/>
                <a:ea typeface="微软雅黑" panose="020B0503020204020204" pitchFamily="34" charset="-122"/>
              </a:rPr>
              <a:t>层次结构存储系统</a:t>
            </a:r>
            <a:endParaRPr lang="en-US" altLang="zh-CN" sz="2200">
              <a:latin typeface="微软雅黑" panose="020B0503020204020204" pitchFamily="34" charset="-122"/>
              <a:ea typeface="微软雅黑" panose="020B0503020204020204" pitchFamily="34" charset="-122"/>
            </a:endParaRPr>
          </a:p>
        </p:txBody>
      </p:sp>
      <p:sp>
        <p:nvSpPr>
          <p:cNvPr id="534534" name="Rectangle 6">
            <a:extLst>
              <a:ext uri="{FF2B5EF4-FFF2-40B4-BE49-F238E27FC236}">
                <a16:creationId xmlns:a16="http://schemas.microsoft.com/office/drawing/2014/main" id="{E4F54332-1D79-4111-B896-FBFCF46A2C89}"/>
              </a:ext>
            </a:extLst>
          </p:cNvPr>
          <p:cNvSpPr>
            <a:spLocks noChangeArrowheads="1"/>
          </p:cNvSpPr>
          <p:nvPr/>
        </p:nvSpPr>
        <p:spPr bwMode="auto">
          <a:xfrm>
            <a:off x="6507163" y="2800350"/>
            <a:ext cx="2384425" cy="495300"/>
          </a:xfrm>
          <a:prstGeom prst="rect">
            <a:avLst/>
          </a:prstGeom>
          <a:solidFill>
            <a:srgbClr val="008080">
              <a:alpha val="25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35" name="Rectangle 7">
            <a:extLst>
              <a:ext uri="{FF2B5EF4-FFF2-40B4-BE49-F238E27FC236}">
                <a16:creationId xmlns:a16="http://schemas.microsoft.com/office/drawing/2014/main" id="{B1DD87CF-CB26-4B45-A72C-E184B59F3091}"/>
              </a:ext>
            </a:extLst>
          </p:cNvPr>
          <p:cNvSpPr>
            <a:spLocks noChangeArrowheads="1"/>
          </p:cNvSpPr>
          <p:nvPr/>
        </p:nvSpPr>
        <p:spPr bwMode="auto">
          <a:xfrm>
            <a:off x="6507163" y="3294063"/>
            <a:ext cx="2384425" cy="539750"/>
          </a:xfrm>
          <a:prstGeom prst="rect">
            <a:avLst/>
          </a:prstGeom>
          <a:solidFill>
            <a:srgbClr val="993366">
              <a:alpha val="25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36" name="Line 8">
            <a:extLst>
              <a:ext uri="{FF2B5EF4-FFF2-40B4-BE49-F238E27FC236}">
                <a16:creationId xmlns:a16="http://schemas.microsoft.com/office/drawing/2014/main" id="{89F69355-4B0A-4EE4-A625-44F669B2A0F0}"/>
              </a:ext>
            </a:extLst>
          </p:cNvPr>
          <p:cNvSpPr>
            <a:spLocks noChangeShapeType="1"/>
          </p:cNvSpPr>
          <p:nvPr/>
        </p:nvSpPr>
        <p:spPr bwMode="auto">
          <a:xfrm>
            <a:off x="5472113" y="4194175"/>
            <a:ext cx="103505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537" name="Rectangle 9">
            <a:extLst>
              <a:ext uri="{FF2B5EF4-FFF2-40B4-BE49-F238E27FC236}">
                <a16:creationId xmlns:a16="http://schemas.microsoft.com/office/drawing/2014/main" id="{145C633E-BAFF-449A-95AA-72A7005E3476}"/>
              </a:ext>
            </a:extLst>
          </p:cNvPr>
          <p:cNvSpPr>
            <a:spLocks noChangeArrowheads="1"/>
          </p:cNvSpPr>
          <p:nvPr/>
        </p:nvSpPr>
        <p:spPr bwMode="auto">
          <a:xfrm>
            <a:off x="6507163" y="4464050"/>
            <a:ext cx="2384425" cy="1079500"/>
          </a:xfrm>
          <a:prstGeom prst="rect">
            <a:avLst/>
          </a:prstGeom>
          <a:solidFill>
            <a:srgbClr val="FFFF00">
              <a:alpha val="25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34538" name="Group 10">
            <a:extLst>
              <a:ext uri="{FF2B5EF4-FFF2-40B4-BE49-F238E27FC236}">
                <a16:creationId xmlns:a16="http://schemas.microsoft.com/office/drawing/2014/main" id="{D24E9D92-BA05-4C48-B6BA-D97AE58DC920}"/>
              </a:ext>
            </a:extLst>
          </p:cNvPr>
          <p:cNvGrpSpPr>
            <a:grpSpLocks/>
          </p:cNvGrpSpPr>
          <p:nvPr/>
        </p:nvGrpSpPr>
        <p:grpSpPr bwMode="auto">
          <a:xfrm>
            <a:off x="5786438" y="2573338"/>
            <a:ext cx="406400" cy="1620837"/>
            <a:chOff x="3645" y="1621"/>
            <a:chExt cx="256" cy="1021"/>
          </a:xfrm>
        </p:grpSpPr>
        <p:sp>
          <p:nvSpPr>
            <p:cNvPr id="534539" name="Line 11">
              <a:extLst>
                <a:ext uri="{FF2B5EF4-FFF2-40B4-BE49-F238E27FC236}">
                  <a16:creationId xmlns:a16="http://schemas.microsoft.com/office/drawing/2014/main" id="{761AB797-3B82-447E-83BB-73234228F669}"/>
                </a:ext>
              </a:extLst>
            </p:cNvPr>
            <p:cNvSpPr>
              <a:spLocks noChangeShapeType="1"/>
            </p:cNvSpPr>
            <p:nvPr/>
          </p:nvSpPr>
          <p:spPr bwMode="auto">
            <a:xfrm flipV="1">
              <a:off x="3787" y="2103"/>
              <a:ext cx="0" cy="539"/>
            </a:xfrm>
            <a:prstGeom prst="line">
              <a:avLst/>
            </a:prstGeom>
            <a:noFill/>
            <a:ln w="57150">
              <a:solidFill>
                <a:srgbClr val="00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540" name="Text Box 12">
              <a:extLst>
                <a:ext uri="{FF2B5EF4-FFF2-40B4-BE49-F238E27FC236}">
                  <a16:creationId xmlns:a16="http://schemas.microsoft.com/office/drawing/2014/main" id="{7145A8A8-B2C3-4A77-9C9B-1CC86376DFD1}"/>
                </a:ext>
              </a:extLst>
            </p:cNvPr>
            <p:cNvSpPr txBox="1">
              <a:spLocks noChangeArrowheads="1"/>
            </p:cNvSpPr>
            <p:nvPr/>
          </p:nvSpPr>
          <p:spPr bwMode="auto">
            <a:xfrm>
              <a:off x="3645" y="1621"/>
              <a:ext cx="256" cy="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300" b="1">
                  <a:ea typeface="微软雅黑" panose="020B0503020204020204" pitchFamily="34" charset="-122"/>
                </a:rPr>
                <a:t>软件</a:t>
              </a:r>
            </a:p>
          </p:txBody>
        </p:sp>
      </p:grpSp>
      <p:grpSp>
        <p:nvGrpSpPr>
          <p:cNvPr id="534541" name="Group 13">
            <a:extLst>
              <a:ext uri="{FF2B5EF4-FFF2-40B4-BE49-F238E27FC236}">
                <a16:creationId xmlns:a16="http://schemas.microsoft.com/office/drawing/2014/main" id="{CB9D9C65-5DD8-459B-AA93-B0461F9C7EB0}"/>
              </a:ext>
            </a:extLst>
          </p:cNvPr>
          <p:cNvGrpSpPr>
            <a:grpSpLocks/>
          </p:cNvGrpSpPr>
          <p:nvPr/>
        </p:nvGrpSpPr>
        <p:grpSpPr bwMode="auto">
          <a:xfrm>
            <a:off x="5786438" y="4194175"/>
            <a:ext cx="406400" cy="1649413"/>
            <a:chOff x="3645" y="2642"/>
            <a:chExt cx="256" cy="1039"/>
          </a:xfrm>
        </p:grpSpPr>
        <p:sp>
          <p:nvSpPr>
            <p:cNvPr id="534542" name="Line 14">
              <a:extLst>
                <a:ext uri="{FF2B5EF4-FFF2-40B4-BE49-F238E27FC236}">
                  <a16:creationId xmlns:a16="http://schemas.microsoft.com/office/drawing/2014/main" id="{4813A061-EBA4-42B4-8FD8-BC33CA4786F8}"/>
                </a:ext>
              </a:extLst>
            </p:cNvPr>
            <p:cNvSpPr>
              <a:spLocks noChangeShapeType="1"/>
            </p:cNvSpPr>
            <p:nvPr/>
          </p:nvSpPr>
          <p:spPr bwMode="auto">
            <a:xfrm flipV="1">
              <a:off x="3787" y="2642"/>
              <a:ext cx="0" cy="539"/>
            </a:xfrm>
            <a:prstGeom prst="line">
              <a:avLst/>
            </a:prstGeom>
            <a:noFill/>
            <a:ln w="57150">
              <a:solidFill>
                <a:srgbClr val="0066CC"/>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543" name="Text Box 15">
              <a:extLst>
                <a:ext uri="{FF2B5EF4-FFF2-40B4-BE49-F238E27FC236}">
                  <a16:creationId xmlns:a16="http://schemas.microsoft.com/office/drawing/2014/main" id="{6E8CD183-2B66-4D87-BF31-397CCA7D991D}"/>
                </a:ext>
              </a:extLst>
            </p:cNvPr>
            <p:cNvSpPr txBox="1">
              <a:spLocks noChangeArrowheads="1"/>
            </p:cNvSpPr>
            <p:nvPr/>
          </p:nvSpPr>
          <p:spPr bwMode="auto">
            <a:xfrm>
              <a:off x="3645" y="3181"/>
              <a:ext cx="256" cy="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300" b="1">
                  <a:ea typeface="微软雅黑" panose="020B0503020204020204" pitchFamily="34" charset="-122"/>
                </a:rPr>
                <a:t>硬件</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34533">
                                            <p:txEl>
                                              <p:pRg st="0" end="0"/>
                                            </p:txEl>
                                          </p:spTgt>
                                        </p:tgtEl>
                                        <p:attrNameLst>
                                          <p:attrName>style.visibility</p:attrName>
                                        </p:attrNameLst>
                                      </p:cBhvr>
                                      <p:to>
                                        <p:strVal val="visible"/>
                                      </p:to>
                                    </p:set>
                                    <p:animEffect transition="in" filter="blinds(horizontal)">
                                      <p:cBhvr>
                                        <p:cTn id="7" dur="500"/>
                                        <p:tgtEl>
                                          <p:spTgt spid="53453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34533">
                                            <p:txEl>
                                              <p:pRg st="1" end="1"/>
                                            </p:txEl>
                                          </p:spTgt>
                                        </p:tgtEl>
                                        <p:attrNameLst>
                                          <p:attrName>style.visibility</p:attrName>
                                        </p:attrNameLst>
                                      </p:cBhvr>
                                      <p:to>
                                        <p:strVal val="visible"/>
                                      </p:to>
                                    </p:set>
                                    <p:animEffect transition="in" filter="blinds(horizontal)">
                                      <p:cBhvr>
                                        <p:cTn id="12" dur="500"/>
                                        <p:tgtEl>
                                          <p:spTgt spid="53453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34533">
                                            <p:txEl>
                                              <p:pRg st="2" end="2"/>
                                            </p:txEl>
                                          </p:spTgt>
                                        </p:tgtEl>
                                        <p:attrNameLst>
                                          <p:attrName>style.visibility</p:attrName>
                                        </p:attrNameLst>
                                      </p:cBhvr>
                                      <p:to>
                                        <p:strVal val="visible"/>
                                      </p:to>
                                    </p:set>
                                    <p:animEffect transition="in" filter="blinds(horizontal)">
                                      <p:cBhvr>
                                        <p:cTn id="17" dur="500"/>
                                        <p:tgtEl>
                                          <p:spTgt spid="534533">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34533">
                                            <p:txEl>
                                              <p:pRg st="3" end="3"/>
                                            </p:txEl>
                                          </p:spTgt>
                                        </p:tgtEl>
                                        <p:attrNameLst>
                                          <p:attrName>style.visibility</p:attrName>
                                        </p:attrNameLst>
                                      </p:cBhvr>
                                      <p:to>
                                        <p:strVal val="visible"/>
                                      </p:to>
                                    </p:set>
                                    <p:animEffect transition="in" filter="blinds(horizontal)">
                                      <p:cBhvr>
                                        <p:cTn id="20" dur="500"/>
                                        <p:tgtEl>
                                          <p:spTgt spid="534533">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34533">
                                            <p:txEl>
                                              <p:pRg st="4" end="4"/>
                                            </p:txEl>
                                          </p:spTgt>
                                        </p:tgtEl>
                                        <p:attrNameLst>
                                          <p:attrName>style.visibility</p:attrName>
                                        </p:attrNameLst>
                                      </p:cBhvr>
                                      <p:to>
                                        <p:strVal val="visible"/>
                                      </p:to>
                                    </p:set>
                                    <p:animEffect transition="in" filter="blinds(horizontal)">
                                      <p:cBhvr>
                                        <p:cTn id="23" dur="500"/>
                                        <p:tgtEl>
                                          <p:spTgt spid="534533">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534534"/>
                                        </p:tgtEl>
                                        <p:attrNameLst>
                                          <p:attrName>style.visibility</p:attrName>
                                        </p:attrNameLst>
                                      </p:cBhvr>
                                      <p:to>
                                        <p:strVal val="visible"/>
                                      </p:to>
                                    </p:set>
                                    <p:animEffect transition="in" filter="blinds(horizontal)">
                                      <p:cBhvr>
                                        <p:cTn id="28" dur="500"/>
                                        <p:tgtEl>
                                          <p:spTgt spid="53453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534533">
                                            <p:txEl>
                                              <p:pRg st="5" end="5"/>
                                            </p:txEl>
                                          </p:spTgt>
                                        </p:tgtEl>
                                        <p:attrNameLst>
                                          <p:attrName>style.visibility</p:attrName>
                                        </p:attrNameLst>
                                      </p:cBhvr>
                                      <p:to>
                                        <p:strVal val="visible"/>
                                      </p:to>
                                    </p:set>
                                    <p:animEffect transition="in" filter="blinds(horizontal)">
                                      <p:cBhvr>
                                        <p:cTn id="33" dur="500"/>
                                        <p:tgtEl>
                                          <p:spTgt spid="534533">
                                            <p:txEl>
                                              <p:pRg st="5" end="5"/>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534535"/>
                                        </p:tgtEl>
                                        <p:attrNameLst>
                                          <p:attrName>style.visibility</p:attrName>
                                        </p:attrNameLst>
                                      </p:cBhvr>
                                      <p:to>
                                        <p:strVal val="visible"/>
                                      </p:to>
                                    </p:set>
                                    <p:animEffect transition="in" filter="blinds(horizontal)">
                                      <p:cBhvr>
                                        <p:cTn id="38" dur="500"/>
                                        <p:tgtEl>
                                          <p:spTgt spid="53453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534533">
                                            <p:txEl>
                                              <p:pRg st="6" end="6"/>
                                            </p:txEl>
                                          </p:spTgt>
                                        </p:tgtEl>
                                        <p:attrNameLst>
                                          <p:attrName>style.visibility</p:attrName>
                                        </p:attrNameLst>
                                      </p:cBhvr>
                                      <p:to>
                                        <p:strVal val="visible"/>
                                      </p:to>
                                    </p:set>
                                    <p:animEffect transition="in" filter="blinds(horizontal)">
                                      <p:cBhvr>
                                        <p:cTn id="43" dur="500"/>
                                        <p:tgtEl>
                                          <p:spTgt spid="534533">
                                            <p:txEl>
                                              <p:pRg st="6" end="6"/>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534533">
                                            <p:txEl>
                                              <p:pRg st="7" end="7"/>
                                            </p:txEl>
                                          </p:spTgt>
                                        </p:tgtEl>
                                        <p:attrNameLst>
                                          <p:attrName>style.visibility</p:attrName>
                                        </p:attrNameLst>
                                      </p:cBhvr>
                                      <p:to>
                                        <p:strVal val="visible"/>
                                      </p:to>
                                    </p:set>
                                    <p:animEffect transition="in" filter="blinds(horizontal)">
                                      <p:cBhvr>
                                        <p:cTn id="46" dur="500"/>
                                        <p:tgtEl>
                                          <p:spTgt spid="534533">
                                            <p:txEl>
                                              <p:pRg st="7" end="7"/>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534536"/>
                                        </p:tgtEl>
                                        <p:attrNameLst>
                                          <p:attrName>style.visibility</p:attrName>
                                        </p:attrNameLst>
                                      </p:cBhvr>
                                      <p:to>
                                        <p:strVal val="visible"/>
                                      </p:to>
                                    </p:set>
                                    <p:animEffect transition="in" filter="blinds(horizontal)">
                                      <p:cBhvr>
                                        <p:cTn id="51" dur="500"/>
                                        <p:tgtEl>
                                          <p:spTgt spid="53453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534533">
                                            <p:txEl>
                                              <p:pRg st="8" end="8"/>
                                            </p:txEl>
                                          </p:spTgt>
                                        </p:tgtEl>
                                        <p:attrNameLst>
                                          <p:attrName>style.visibility</p:attrName>
                                        </p:attrNameLst>
                                      </p:cBhvr>
                                      <p:to>
                                        <p:strVal val="visible"/>
                                      </p:to>
                                    </p:set>
                                    <p:animEffect transition="in" filter="blinds(horizontal)">
                                      <p:cBhvr>
                                        <p:cTn id="56" dur="500"/>
                                        <p:tgtEl>
                                          <p:spTgt spid="534533">
                                            <p:txEl>
                                              <p:pRg st="8" end="8"/>
                                            </p:txEl>
                                          </p:spTgt>
                                        </p:tgtEl>
                                      </p:cBhvr>
                                    </p:animEffect>
                                  </p:childTnLst>
                                </p:cTn>
                              </p:par>
                              <p:par>
                                <p:cTn id="57" presetID="3" presetClass="entr" presetSubtype="10" fill="hold" nodeType="withEffect">
                                  <p:stCondLst>
                                    <p:cond delay="0"/>
                                  </p:stCondLst>
                                  <p:childTnLst>
                                    <p:set>
                                      <p:cBhvr>
                                        <p:cTn id="58" dur="1" fill="hold">
                                          <p:stCondLst>
                                            <p:cond delay="0"/>
                                          </p:stCondLst>
                                        </p:cTn>
                                        <p:tgtEl>
                                          <p:spTgt spid="534533">
                                            <p:txEl>
                                              <p:pRg st="9" end="9"/>
                                            </p:txEl>
                                          </p:spTgt>
                                        </p:tgtEl>
                                        <p:attrNameLst>
                                          <p:attrName>style.visibility</p:attrName>
                                        </p:attrNameLst>
                                      </p:cBhvr>
                                      <p:to>
                                        <p:strVal val="visible"/>
                                      </p:to>
                                    </p:set>
                                    <p:animEffect transition="in" filter="blinds(horizontal)">
                                      <p:cBhvr>
                                        <p:cTn id="59" dur="500"/>
                                        <p:tgtEl>
                                          <p:spTgt spid="534533">
                                            <p:txEl>
                                              <p:pRg st="9" end="9"/>
                                            </p:txEl>
                                          </p:spTgt>
                                        </p:tgtEl>
                                      </p:cBhvr>
                                    </p:animEffect>
                                  </p:childTnLst>
                                </p:cTn>
                              </p:par>
                              <p:par>
                                <p:cTn id="60" presetID="3" presetClass="entr" presetSubtype="10" fill="hold" nodeType="withEffect">
                                  <p:stCondLst>
                                    <p:cond delay="0"/>
                                  </p:stCondLst>
                                  <p:childTnLst>
                                    <p:set>
                                      <p:cBhvr>
                                        <p:cTn id="61" dur="1" fill="hold">
                                          <p:stCondLst>
                                            <p:cond delay="0"/>
                                          </p:stCondLst>
                                        </p:cTn>
                                        <p:tgtEl>
                                          <p:spTgt spid="534533">
                                            <p:txEl>
                                              <p:pRg st="10" end="10"/>
                                            </p:txEl>
                                          </p:spTgt>
                                        </p:tgtEl>
                                        <p:attrNameLst>
                                          <p:attrName>style.visibility</p:attrName>
                                        </p:attrNameLst>
                                      </p:cBhvr>
                                      <p:to>
                                        <p:strVal val="visible"/>
                                      </p:to>
                                    </p:set>
                                    <p:animEffect transition="in" filter="blinds(horizontal)">
                                      <p:cBhvr>
                                        <p:cTn id="62" dur="500"/>
                                        <p:tgtEl>
                                          <p:spTgt spid="534533">
                                            <p:txEl>
                                              <p:pRg st="10" end="1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534537"/>
                                        </p:tgtEl>
                                        <p:attrNameLst>
                                          <p:attrName>style.visibility</p:attrName>
                                        </p:attrNameLst>
                                      </p:cBhvr>
                                      <p:to>
                                        <p:strVal val="visible"/>
                                      </p:to>
                                    </p:set>
                                    <p:animEffect transition="in" filter="blinds(horizontal)">
                                      <p:cBhvr>
                                        <p:cTn id="67" dur="500"/>
                                        <p:tgtEl>
                                          <p:spTgt spid="53453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534538"/>
                                        </p:tgtEl>
                                        <p:attrNameLst>
                                          <p:attrName>style.visibility</p:attrName>
                                        </p:attrNameLst>
                                      </p:cBhvr>
                                      <p:to>
                                        <p:strVal val="visible"/>
                                      </p:to>
                                    </p:set>
                                    <p:animEffect transition="in" filter="blinds(horizontal)">
                                      <p:cBhvr>
                                        <p:cTn id="72" dur="500"/>
                                        <p:tgtEl>
                                          <p:spTgt spid="534538"/>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534541"/>
                                        </p:tgtEl>
                                        <p:attrNameLst>
                                          <p:attrName>style.visibility</p:attrName>
                                        </p:attrNameLst>
                                      </p:cBhvr>
                                      <p:to>
                                        <p:strVal val="visible"/>
                                      </p:to>
                                    </p:set>
                                    <p:animEffect transition="in" filter="blinds(horizontal)">
                                      <p:cBhvr>
                                        <p:cTn id="77" dur="500"/>
                                        <p:tgtEl>
                                          <p:spTgt spid="534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a:extLst>
              <a:ext uri="{FF2B5EF4-FFF2-40B4-BE49-F238E27FC236}">
                <a16:creationId xmlns:a16="http://schemas.microsoft.com/office/drawing/2014/main" id="{0710758A-3010-48CD-B2D3-C91845342624}"/>
              </a:ext>
            </a:extLst>
          </p:cNvPr>
          <p:cNvSpPr>
            <a:spLocks noGrp="1" noChangeArrowheads="1"/>
          </p:cNvSpPr>
          <p:nvPr>
            <p:ph type="title" idx="4294967295"/>
          </p:nvPr>
        </p:nvSpPr>
        <p:spPr>
          <a:xfrm>
            <a:off x="457200" y="98425"/>
            <a:ext cx="8229600" cy="561975"/>
          </a:xfrm>
        </p:spPr>
        <p:txBody>
          <a:bodyPr/>
          <a:lstStyle/>
          <a:p>
            <a:r>
              <a:rPr lang="zh-CN" altLang="en-US" sz="3200"/>
              <a:t>主要内容</a:t>
            </a:r>
          </a:p>
        </p:txBody>
      </p:sp>
      <p:sp>
        <p:nvSpPr>
          <p:cNvPr id="573443" name="Rectangle 3">
            <a:extLst>
              <a:ext uri="{FF2B5EF4-FFF2-40B4-BE49-F238E27FC236}">
                <a16:creationId xmlns:a16="http://schemas.microsoft.com/office/drawing/2014/main" id="{CFD4D6D2-8281-4C78-BA28-569951FFED15}"/>
              </a:ext>
            </a:extLst>
          </p:cNvPr>
          <p:cNvSpPr>
            <a:spLocks noGrp="1" noChangeArrowheads="1"/>
          </p:cNvSpPr>
          <p:nvPr>
            <p:ph type="body" idx="4294967295"/>
          </p:nvPr>
        </p:nvSpPr>
        <p:spPr>
          <a:xfrm>
            <a:off x="431800" y="998538"/>
            <a:ext cx="8370888" cy="5626100"/>
          </a:xfrm>
        </p:spPr>
        <p:txBody>
          <a:bodyPr/>
          <a:lstStyle/>
          <a:p>
            <a:pPr>
              <a:spcBef>
                <a:spcPts val="1600"/>
              </a:spcBef>
            </a:pPr>
            <a:r>
              <a:rPr lang="zh-CN" altLang="en-US" sz="2800">
                <a:solidFill>
                  <a:srgbClr val="FF0000"/>
                </a:solidFill>
                <a:ea typeface="黑体" panose="02010609060101010101" pitchFamily="49" charset="-122"/>
              </a:rPr>
              <a:t>课程的由来</a:t>
            </a:r>
          </a:p>
          <a:p>
            <a:pPr>
              <a:spcBef>
                <a:spcPts val="1600"/>
              </a:spcBef>
            </a:pPr>
            <a:r>
              <a:rPr lang="zh-CN" altLang="en-US" sz="2800">
                <a:ea typeface="黑体" panose="02010609060101010101" pitchFamily="49" charset="-122"/>
              </a:rPr>
              <a:t>课程内容概要</a:t>
            </a:r>
          </a:p>
          <a:p>
            <a:pPr>
              <a:spcBef>
                <a:spcPts val="1600"/>
              </a:spcBef>
            </a:pPr>
            <a:r>
              <a:rPr lang="zh-CN" altLang="en-US" sz="2800">
                <a:ea typeface="黑体" panose="02010609060101010101" pitchFamily="49" charset="-122"/>
              </a:rPr>
              <a:t>课程教学安排及考试安排</a:t>
            </a:r>
          </a:p>
          <a:p>
            <a:pPr>
              <a:spcBef>
                <a:spcPts val="1600"/>
              </a:spcBef>
            </a:pPr>
            <a:r>
              <a:rPr lang="zh-CN" altLang="en-US" sz="2800">
                <a:ea typeface="黑体" panose="02010609060101010101" pitchFamily="49" charset="-122"/>
              </a:rPr>
              <a:t>硬件和软件的基本组成</a:t>
            </a:r>
          </a:p>
          <a:p>
            <a:pPr>
              <a:spcBef>
                <a:spcPts val="1600"/>
              </a:spcBef>
            </a:pPr>
            <a:r>
              <a:rPr lang="zh-CN" altLang="en-US" sz="2800">
                <a:ea typeface="黑体" panose="02010609060101010101" pitchFamily="49" charset="-122"/>
              </a:rPr>
              <a:t>程序的开发和执行过程</a:t>
            </a:r>
          </a:p>
          <a:p>
            <a:pPr>
              <a:spcBef>
                <a:spcPts val="1600"/>
              </a:spcBef>
            </a:pPr>
            <a:r>
              <a:rPr lang="zh-CN" altLang="en-US" sz="2800">
                <a:ea typeface="黑体" panose="02010609060101010101" pitchFamily="49" charset="-122"/>
              </a:rPr>
              <a:t>计算机系统层次结构</a:t>
            </a:r>
          </a:p>
          <a:p>
            <a:pPr>
              <a:spcBef>
                <a:spcPts val="1600"/>
              </a:spcBef>
            </a:pPr>
            <a:r>
              <a:rPr lang="zh-CN" altLang="en-US" sz="2800">
                <a:ea typeface="黑体" panose="02010609060101010101" pitchFamily="49" charset="-122"/>
              </a:rPr>
              <a:t>计算机性能评价</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8146" name="Picture 2">
            <a:extLst>
              <a:ext uri="{FF2B5EF4-FFF2-40B4-BE49-F238E27FC236}">
                <a16:creationId xmlns:a16="http://schemas.microsoft.com/office/drawing/2014/main" id="{9DE3E1AF-650D-4E36-AE7C-3F4EF1EC88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2013" y="2889250"/>
            <a:ext cx="5626100" cy="2339975"/>
          </a:xfrm>
          <a:prstGeom prst="rect">
            <a:avLst/>
          </a:prstGeom>
          <a:noFill/>
          <a:extLst>
            <a:ext uri="{909E8E84-426E-40DD-AFC4-6F175D3DCCD1}">
              <a14:hiddenFill xmlns:a14="http://schemas.microsoft.com/office/drawing/2010/main">
                <a:solidFill>
                  <a:srgbClr val="FFFFFF"/>
                </a:solidFill>
              </a14:hiddenFill>
            </a:ext>
          </a:extLst>
        </p:spPr>
      </p:pic>
      <p:sp>
        <p:nvSpPr>
          <p:cNvPr id="518147" name="Rectangle 3">
            <a:extLst>
              <a:ext uri="{FF2B5EF4-FFF2-40B4-BE49-F238E27FC236}">
                <a16:creationId xmlns:a16="http://schemas.microsoft.com/office/drawing/2014/main" id="{E283AD9C-9951-44AF-930E-A7C59572B3C9}"/>
              </a:ext>
            </a:extLst>
          </p:cNvPr>
          <p:cNvSpPr>
            <a:spLocks noGrp="1" noChangeArrowheads="1"/>
          </p:cNvSpPr>
          <p:nvPr>
            <p:ph type="title"/>
          </p:nvPr>
        </p:nvSpPr>
        <p:spPr>
          <a:xfrm>
            <a:off x="457200" y="98425"/>
            <a:ext cx="8229600" cy="561975"/>
          </a:xfrm>
        </p:spPr>
        <p:txBody>
          <a:bodyPr/>
          <a:lstStyle/>
          <a:p>
            <a:r>
              <a:rPr lang="zh-CN" altLang="en-US" sz="3600"/>
              <a:t>课程内容概要</a:t>
            </a:r>
          </a:p>
        </p:txBody>
      </p:sp>
      <p:sp>
        <p:nvSpPr>
          <p:cNvPr id="518148" name="Rectangle 4">
            <a:extLst>
              <a:ext uri="{FF2B5EF4-FFF2-40B4-BE49-F238E27FC236}">
                <a16:creationId xmlns:a16="http://schemas.microsoft.com/office/drawing/2014/main" id="{263CD07C-E159-4104-ABD0-1D4686E6E026}"/>
              </a:ext>
            </a:extLst>
          </p:cNvPr>
          <p:cNvSpPr>
            <a:spLocks noChangeArrowheads="1"/>
          </p:cNvSpPr>
          <p:nvPr/>
        </p:nvSpPr>
        <p:spPr bwMode="auto">
          <a:xfrm>
            <a:off x="179388" y="819150"/>
            <a:ext cx="4167187"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10000"/>
              </a:spcBef>
              <a:buFontTx/>
              <a:buNone/>
            </a:pPr>
            <a:r>
              <a:rPr lang="en-US" altLang="zh-CN" sz="2200">
                <a:solidFill>
                  <a:schemeClr val="accent2"/>
                </a:solidFill>
              </a:rPr>
              <a:t>/*---sum.c---*/</a:t>
            </a:r>
          </a:p>
          <a:p>
            <a:pPr>
              <a:buFontTx/>
              <a:buNone/>
            </a:pPr>
            <a:r>
              <a:rPr lang="en-US" altLang="zh-CN" sz="2200"/>
              <a:t>int sum(int a[ ], unsigned len)</a:t>
            </a:r>
          </a:p>
          <a:p>
            <a:pPr>
              <a:lnSpc>
                <a:spcPct val="100000"/>
              </a:lnSpc>
              <a:spcBef>
                <a:spcPct val="0"/>
              </a:spcBef>
              <a:buFontTx/>
              <a:buNone/>
            </a:pPr>
            <a:r>
              <a:rPr lang="en-US" altLang="zh-CN" sz="2200"/>
              <a:t>{</a:t>
            </a:r>
          </a:p>
          <a:p>
            <a:pPr>
              <a:lnSpc>
                <a:spcPct val="100000"/>
              </a:lnSpc>
              <a:spcBef>
                <a:spcPct val="0"/>
              </a:spcBef>
              <a:buFontTx/>
              <a:buNone/>
            </a:pPr>
            <a:r>
              <a:rPr lang="en-US" altLang="zh-CN" sz="2200"/>
              <a:t>	int 	i</a:t>
            </a:r>
            <a:r>
              <a:rPr lang="zh-CN" altLang="en-US" sz="2200"/>
              <a:t>，</a:t>
            </a:r>
            <a:r>
              <a:rPr lang="en-US" altLang="zh-CN" sz="2200"/>
              <a:t>sum = 0;</a:t>
            </a:r>
          </a:p>
          <a:p>
            <a:pPr>
              <a:lnSpc>
                <a:spcPct val="100000"/>
              </a:lnSpc>
              <a:spcBef>
                <a:spcPct val="0"/>
              </a:spcBef>
              <a:buFontTx/>
              <a:buNone/>
            </a:pPr>
            <a:r>
              <a:rPr lang="en-US" altLang="zh-CN" sz="2200"/>
              <a:t>	for	(i = 0; i &lt;= len–1; i++)</a:t>
            </a:r>
          </a:p>
          <a:p>
            <a:pPr>
              <a:lnSpc>
                <a:spcPct val="100000"/>
              </a:lnSpc>
              <a:spcBef>
                <a:spcPct val="0"/>
              </a:spcBef>
              <a:buFontTx/>
              <a:buNone/>
            </a:pPr>
            <a:r>
              <a:rPr lang="en-US" altLang="zh-CN" sz="2200"/>
              <a:t>      	sum += a[i];</a:t>
            </a:r>
          </a:p>
          <a:p>
            <a:pPr>
              <a:lnSpc>
                <a:spcPct val="100000"/>
              </a:lnSpc>
              <a:spcBef>
                <a:spcPct val="0"/>
              </a:spcBef>
              <a:buFontTx/>
              <a:buNone/>
            </a:pPr>
            <a:r>
              <a:rPr lang="en-US" altLang="zh-CN" sz="2200"/>
              <a:t>	return sum;</a:t>
            </a:r>
          </a:p>
          <a:p>
            <a:pPr>
              <a:lnSpc>
                <a:spcPct val="100000"/>
              </a:lnSpc>
              <a:spcBef>
                <a:spcPct val="0"/>
              </a:spcBef>
              <a:buFontTx/>
              <a:buNone/>
            </a:pPr>
            <a:r>
              <a:rPr lang="en-US" altLang="zh-CN" sz="2200"/>
              <a:t>}</a:t>
            </a:r>
            <a:endParaRPr lang="zh-CN" altLang="en-US" sz="2200"/>
          </a:p>
        </p:txBody>
      </p:sp>
      <p:sp>
        <p:nvSpPr>
          <p:cNvPr id="518149" name="Rectangle 5">
            <a:extLst>
              <a:ext uri="{FF2B5EF4-FFF2-40B4-BE49-F238E27FC236}">
                <a16:creationId xmlns:a16="http://schemas.microsoft.com/office/drawing/2014/main" id="{ABE4EF41-51A6-4732-B855-5B220D4E1481}"/>
              </a:ext>
            </a:extLst>
          </p:cNvPr>
          <p:cNvSpPr>
            <a:spLocks noChangeArrowheads="1"/>
          </p:cNvSpPr>
          <p:nvPr/>
        </p:nvSpPr>
        <p:spPr bwMode="auto">
          <a:xfrm>
            <a:off x="206375" y="3833813"/>
            <a:ext cx="3376613"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10000"/>
              </a:spcBef>
              <a:buFontTx/>
              <a:buNone/>
            </a:pPr>
            <a:r>
              <a:rPr lang="en-US" altLang="zh-CN" sz="2200">
                <a:solidFill>
                  <a:schemeClr val="accent2"/>
                </a:solidFill>
              </a:rPr>
              <a:t>/*---main.c---*/</a:t>
            </a:r>
          </a:p>
          <a:p>
            <a:pPr>
              <a:lnSpc>
                <a:spcPct val="100000"/>
              </a:lnSpc>
              <a:spcBef>
                <a:spcPct val="10000"/>
              </a:spcBef>
              <a:buFontTx/>
              <a:buNone/>
            </a:pPr>
            <a:r>
              <a:rPr lang="en-US" altLang="zh-CN" sz="2200"/>
              <a:t>int main()</a:t>
            </a:r>
            <a:endParaRPr lang="zh-CN" altLang="en-US" sz="2200"/>
          </a:p>
          <a:p>
            <a:pPr>
              <a:lnSpc>
                <a:spcPct val="100000"/>
              </a:lnSpc>
              <a:spcBef>
                <a:spcPct val="0"/>
              </a:spcBef>
              <a:buFontTx/>
              <a:buNone/>
            </a:pPr>
            <a:r>
              <a:rPr lang="en-US" altLang="zh-CN" sz="2200"/>
              <a:t>{</a:t>
            </a:r>
          </a:p>
          <a:p>
            <a:pPr>
              <a:lnSpc>
                <a:spcPct val="100000"/>
              </a:lnSpc>
              <a:spcBef>
                <a:spcPct val="0"/>
              </a:spcBef>
              <a:buFontTx/>
              <a:buNone/>
            </a:pPr>
            <a:r>
              <a:rPr lang="en-US" altLang="zh-CN" sz="2200"/>
              <a:t>	int 	a[1]={100};</a:t>
            </a:r>
          </a:p>
          <a:p>
            <a:pPr>
              <a:lnSpc>
                <a:spcPct val="100000"/>
              </a:lnSpc>
              <a:spcBef>
                <a:spcPct val="0"/>
              </a:spcBef>
              <a:buFontTx/>
              <a:buNone/>
            </a:pPr>
            <a:r>
              <a:rPr lang="en-US" altLang="zh-CN" sz="2200"/>
              <a:t>	int sum; sum=sum(a,0);</a:t>
            </a:r>
          </a:p>
          <a:p>
            <a:pPr>
              <a:lnSpc>
                <a:spcPct val="100000"/>
              </a:lnSpc>
              <a:spcBef>
                <a:spcPct val="0"/>
              </a:spcBef>
              <a:buFontTx/>
              <a:buNone/>
            </a:pPr>
            <a:r>
              <a:rPr lang="en-US" altLang="zh-CN" sz="2200"/>
              <a:t>    printf(“%d”,sum);</a:t>
            </a:r>
          </a:p>
          <a:p>
            <a:pPr>
              <a:lnSpc>
                <a:spcPct val="100000"/>
              </a:lnSpc>
              <a:spcBef>
                <a:spcPct val="0"/>
              </a:spcBef>
              <a:buFontTx/>
              <a:buNone/>
            </a:pPr>
            <a:r>
              <a:rPr lang="en-US" altLang="zh-CN" sz="2200"/>
              <a:t>}</a:t>
            </a:r>
            <a:endParaRPr lang="zh-CN" altLang="en-US" sz="2200"/>
          </a:p>
        </p:txBody>
      </p:sp>
      <p:grpSp>
        <p:nvGrpSpPr>
          <p:cNvPr id="518150" name="Group 6">
            <a:extLst>
              <a:ext uri="{FF2B5EF4-FFF2-40B4-BE49-F238E27FC236}">
                <a16:creationId xmlns:a16="http://schemas.microsoft.com/office/drawing/2014/main" id="{C8A4B725-32A7-4A67-B561-0845C974E9EE}"/>
              </a:ext>
            </a:extLst>
          </p:cNvPr>
          <p:cNvGrpSpPr>
            <a:grpSpLocks/>
          </p:cNvGrpSpPr>
          <p:nvPr/>
        </p:nvGrpSpPr>
        <p:grpSpPr bwMode="auto">
          <a:xfrm>
            <a:off x="2006600" y="819150"/>
            <a:ext cx="5310188" cy="4454525"/>
            <a:chOff x="1264" y="516"/>
            <a:chExt cx="3345" cy="2806"/>
          </a:xfrm>
        </p:grpSpPr>
        <p:sp>
          <p:nvSpPr>
            <p:cNvPr id="518151" name="Line 7">
              <a:extLst>
                <a:ext uri="{FF2B5EF4-FFF2-40B4-BE49-F238E27FC236}">
                  <a16:creationId xmlns:a16="http://schemas.microsoft.com/office/drawing/2014/main" id="{B9042E29-C571-41D0-A0B3-779D0654D255}"/>
                </a:ext>
              </a:extLst>
            </p:cNvPr>
            <p:cNvSpPr>
              <a:spLocks noChangeShapeType="1"/>
            </p:cNvSpPr>
            <p:nvPr/>
          </p:nvSpPr>
          <p:spPr bwMode="auto">
            <a:xfrm>
              <a:off x="1264" y="3294"/>
              <a:ext cx="312"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152" name="Line 8">
              <a:extLst>
                <a:ext uri="{FF2B5EF4-FFF2-40B4-BE49-F238E27FC236}">
                  <a16:creationId xmlns:a16="http://schemas.microsoft.com/office/drawing/2014/main" id="{4B53E96E-0AED-4BC8-877C-1DA0F9869ECD}"/>
                </a:ext>
              </a:extLst>
            </p:cNvPr>
            <p:cNvSpPr>
              <a:spLocks noChangeShapeType="1"/>
            </p:cNvSpPr>
            <p:nvPr/>
          </p:nvSpPr>
          <p:spPr bwMode="auto">
            <a:xfrm flipV="1">
              <a:off x="1576" y="686"/>
              <a:ext cx="1786" cy="2636"/>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153" name="Text Box 9">
              <a:extLst>
                <a:ext uri="{FF2B5EF4-FFF2-40B4-BE49-F238E27FC236}">
                  <a16:creationId xmlns:a16="http://schemas.microsoft.com/office/drawing/2014/main" id="{CDC81007-6EBF-4CE9-9169-0853EA64210A}"/>
                </a:ext>
              </a:extLst>
            </p:cNvPr>
            <p:cNvSpPr txBox="1">
              <a:spLocks noChangeArrowheads="1"/>
            </p:cNvSpPr>
            <p:nvPr/>
          </p:nvSpPr>
          <p:spPr bwMode="auto">
            <a:xfrm>
              <a:off x="3334" y="516"/>
              <a:ext cx="127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FF0000"/>
                  </a:solidFill>
                  <a:ea typeface="微软雅黑" panose="020B0503020204020204" pitchFamily="34" charset="-122"/>
                </a:rPr>
                <a:t>数据的表示</a:t>
              </a:r>
            </a:p>
          </p:txBody>
        </p:sp>
      </p:grpSp>
      <p:grpSp>
        <p:nvGrpSpPr>
          <p:cNvPr id="518154" name="Group 10">
            <a:extLst>
              <a:ext uri="{FF2B5EF4-FFF2-40B4-BE49-F238E27FC236}">
                <a16:creationId xmlns:a16="http://schemas.microsoft.com/office/drawing/2014/main" id="{6D56FECE-5F73-4E51-B6C6-49C22998B718}"/>
              </a:ext>
            </a:extLst>
          </p:cNvPr>
          <p:cNvGrpSpPr>
            <a:grpSpLocks/>
          </p:cNvGrpSpPr>
          <p:nvPr/>
        </p:nvGrpSpPr>
        <p:grpSpPr bwMode="auto">
          <a:xfrm>
            <a:off x="1150938" y="1223963"/>
            <a:ext cx="6165850" cy="1755775"/>
            <a:chOff x="725" y="771"/>
            <a:chExt cx="3884" cy="1106"/>
          </a:xfrm>
        </p:grpSpPr>
        <p:sp>
          <p:nvSpPr>
            <p:cNvPr id="518155" name="Line 11">
              <a:extLst>
                <a:ext uri="{FF2B5EF4-FFF2-40B4-BE49-F238E27FC236}">
                  <a16:creationId xmlns:a16="http://schemas.microsoft.com/office/drawing/2014/main" id="{D8AB3E13-4CFB-47BA-9600-D53A437F5794}"/>
                </a:ext>
              </a:extLst>
            </p:cNvPr>
            <p:cNvSpPr>
              <a:spLocks noChangeShapeType="1"/>
            </p:cNvSpPr>
            <p:nvPr/>
          </p:nvSpPr>
          <p:spPr bwMode="auto">
            <a:xfrm>
              <a:off x="725" y="1877"/>
              <a:ext cx="993" cy="0"/>
            </a:xfrm>
            <a:prstGeom prst="line">
              <a:avLst/>
            </a:prstGeom>
            <a:noFill/>
            <a:ln w="3810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156" name="Line 12">
              <a:extLst>
                <a:ext uri="{FF2B5EF4-FFF2-40B4-BE49-F238E27FC236}">
                  <a16:creationId xmlns:a16="http://schemas.microsoft.com/office/drawing/2014/main" id="{385C57FE-8426-4587-BDE4-271A8815635B}"/>
                </a:ext>
              </a:extLst>
            </p:cNvPr>
            <p:cNvSpPr>
              <a:spLocks noChangeShapeType="1"/>
            </p:cNvSpPr>
            <p:nvPr/>
          </p:nvSpPr>
          <p:spPr bwMode="auto">
            <a:xfrm flipV="1">
              <a:off x="1718" y="941"/>
              <a:ext cx="1644" cy="936"/>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157" name="Text Box 13">
              <a:extLst>
                <a:ext uri="{FF2B5EF4-FFF2-40B4-BE49-F238E27FC236}">
                  <a16:creationId xmlns:a16="http://schemas.microsoft.com/office/drawing/2014/main" id="{F86A4586-F494-4B30-BDAB-7888C6F2963A}"/>
                </a:ext>
              </a:extLst>
            </p:cNvPr>
            <p:cNvSpPr txBox="1">
              <a:spLocks noChangeArrowheads="1"/>
            </p:cNvSpPr>
            <p:nvPr/>
          </p:nvSpPr>
          <p:spPr bwMode="auto">
            <a:xfrm>
              <a:off x="3334" y="771"/>
              <a:ext cx="127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0066CC"/>
                  </a:solidFill>
                  <a:ea typeface="微软雅黑" panose="020B0503020204020204" pitchFamily="34" charset="-122"/>
                </a:rPr>
                <a:t>数据的运算</a:t>
              </a:r>
            </a:p>
          </p:txBody>
        </p:sp>
      </p:grpSp>
      <p:grpSp>
        <p:nvGrpSpPr>
          <p:cNvPr id="518158" name="Group 14">
            <a:extLst>
              <a:ext uri="{FF2B5EF4-FFF2-40B4-BE49-F238E27FC236}">
                <a16:creationId xmlns:a16="http://schemas.microsoft.com/office/drawing/2014/main" id="{E23B751E-762E-4EC5-9866-F594933358C2}"/>
              </a:ext>
            </a:extLst>
          </p:cNvPr>
          <p:cNvGrpSpPr>
            <a:grpSpLocks/>
          </p:cNvGrpSpPr>
          <p:nvPr/>
        </p:nvGrpSpPr>
        <p:grpSpPr bwMode="auto">
          <a:xfrm>
            <a:off x="565150" y="1673225"/>
            <a:ext cx="8145463" cy="1035050"/>
            <a:chOff x="356" y="1054"/>
            <a:chExt cx="5131" cy="652"/>
          </a:xfrm>
        </p:grpSpPr>
        <p:sp>
          <p:nvSpPr>
            <p:cNvPr id="518159" name="Line 15">
              <a:extLst>
                <a:ext uri="{FF2B5EF4-FFF2-40B4-BE49-F238E27FC236}">
                  <a16:creationId xmlns:a16="http://schemas.microsoft.com/office/drawing/2014/main" id="{143D22B8-C8CF-4BEE-888A-33E5B5600EFE}"/>
                </a:ext>
              </a:extLst>
            </p:cNvPr>
            <p:cNvSpPr>
              <a:spLocks noChangeShapeType="1"/>
            </p:cNvSpPr>
            <p:nvPr/>
          </p:nvSpPr>
          <p:spPr bwMode="auto">
            <a:xfrm flipV="1">
              <a:off x="356" y="1678"/>
              <a:ext cx="2041"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160" name="Line 16">
              <a:extLst>
                <a:ext uri="{FF2B5EF4-FFF2-40B4-BE49-F238E27FC236}">
                  <a16:creationId xmlns:a16="http://schemas.microsoft.com/office/drawing/2014/main" id="{B8BE34B7-B174-4FB4-8E46-24D5FE78340D}"/>
                </a:ext>
              </a:extLst>
            </p:cNvPr>
            <p:cNvSpPr>
              <a:spLocks noChangeShapeType="1"/>
            </p:cNvSpPr>
            <p:nvPr/>
          </p:nvSpPr>
          <p:spPr bwMode="auto">
            <a:xfrm flipV="1">
              <a:off x="2397" y="1168"/>
              <a:ext cx="964" cy="53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161" name="Text Box 17">
              <a:extLst>
                <a:ext uri="{FF2B5EF4-FFF2-40B4-BE49-F238E27FC236}">
                  <a16:creationId xmlns:a16="http://schemas.microsoft.com/office/drawing/2014/main" id="{744AC4C1-2E7C-47A8-A494-B9E5CD7DAAFB}"/>
                </a:ext>
              </a:extLst>
            </p:cNvPr>
            <p:cNvSpPr txBox="1">
              <a:spLocks noChangeArrowheads="1"/>
            </p:cNvSpPr>
            <p:nvPr/>
          </p:nvSpPr>
          <p:spPr bwMode="auto">
            <a:xfrm>
              <a:off x="3305" y="1054"/>
              <a:ext cx="21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FF0000"/>
                  </a:solidFill>
                  <a:ea typeface="微软雅黑" panose="020B0503020204020204" pitchFamily="34" charset="-122"/>
                </a:rPr>
                <a:t>各类语句的转换与表示</a:t>
              </a:r>
              <a:r>
                <a:rPr lang="en-US" altLang="zh-CN" sz="2000" b="1">
                  <a:solidFill>
                    <a:srgbClr val="FF0000"/>
                  </a:solidFill>
                  <a:ea typeface="微软雅黑" panose="020B0503020204020204" pitchFamily="34" charset="-122"/>
                </a:rPr>
                <a:t>(</a:t>
              </a:r>
              <a:r>
                <a:rPr lang="zh-CN" altLang="en-US" sz="2000" b="1">
                  <a:solidFill>
                    <a:srgbClr val="FF0000"/>
                  </a:solidFill>
                  <a:ea typeface="微软雅黑" panose="020B0503020204020204" pitchFamily="34" charset="-122"/>
                </a:rPr>
                <a:t>指令</a:t>
              </a:r>
              <a:r>
                <a:rPr lang="en-US" altLang="zh-CN" sz="2000" b="1">
                  <a:solidFill>
                    <a:srgbClr val="FF0000"/>
                  </a:solidFill>
                  <a:ea typeface="微软雅黑" panose="020B0503020204020204" pitchFamily="34" charset="-122"/>
                </a:rPr>
                <a:t>)</a:t>
              </a:r>
            </a:p>
          </p:txBody>
        </p:sp>
      </p:grpSp>
      <p:grpSp>
        <p:nvGrpSpPr>
          <p:cNvPr id="518162" name="Group 18">
            <a:extLst>
              <a:ext uri="{FF2B5EF4-FFF2-40B4-BE49-F238E27FC236}">
                <a16:creationId xmlns:a16="http://schemas.microsoft.com/office/drawing/2014/main" id="{0782C189-B247-4E6C-9E03-083ACE8AF670}"/>
              </a:ext>
            </a:extLst>
          </p:cNvPr>
          <p:cNvGrpSpPr>
            <a:grpSpLocks/>
          </p:cNvGrpSpPr>
          <p:nvPr/>
        </p:nvGrpSpPr>
        <p:grpSpPr bwMode="auto">
          <a:xfrm>
            <a:off x="566738" y="2079625"/>
            <a:ext cx="8369300" cy="3194050"/>
            <a:chOff x="357" y="1310"/>
            <a:chExt cx="5272" cy="2012"/>
          </a:xfrm>
        </p:grpSpPr>
        <p:sp>
          <p:nvSpPr>
            <p:cNvPr id="518163" name="Line 19">
              <a:extLst>
                <a:ext uri="{FF2B5EF4-FFF2-40B4-BE49-F238E27FC236}">
                  <a16:creationId xmlns:a16="http://schemas.microsoft.com/office/drawing/2014/main" id="{49037C75-DFB6-4D40-BB85-784AD576CACF}"/>
                </a:ext>
              </a:extLst>
            </p:cNvPr>
            <p:cNvSpPr>
              <a:spLocks noChangeShapeType="1"/>
            </p:cNvSpPr>
            <p:nvPr/>
          </p:nvSpPr>
          <p:spPr bwMode="auto">
            <a:xfrm>
              <a:off x="357" y="3322"/>
              <a:ext cx="794" cy="0"/>
            </a:xfrm>
            <a:prstGeom prst="line">
              <a:avLst/>
            </a:prstGeom>
            <a:noFill/>
            <a:ln w="3810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164" name="Line 20">
              <a:extLst>
                <a:ext uri="{FF2B5EF4-FFF2-40B4-BE49-F238E27FC236}">
                  <a16:creationId xmlns:a16="http://schemas.microsoft.com/office/drawing/2014/main" id="{2A76D1FF-6000-43F0-8D31-CC943CE3597A}"/>
                </a:ext>
              </a:extLst>
            </p:cNvPr>
            <p:cNvSpPr>
              <a:spLocks noChangeShapeType="1"/>
            </p:cNvSpPr>
            <p:nvPr/>
          </p:nvSpPr>
          <p:spPr bwMode="auto">
            <a:xfrm flipV="1">
              <a:off x="1094" y="1423"/>
              <a:ext cx="2211" cy="1899"/>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165" name="Text Box 21">
              <a:extLst>
                <a:ext uri="{FF2B5EF4-FFF2-40B4-BE49-F238E27FC236}">
                  <a16:creationId xmlns:a16="http://schemas.microsoft.com/office/drawing/2014/main" id="{895DBEAE-5FF1-403C-8508-07DDB49DE010}"/>
                </a:ext>
              </a:extLst>
            </p:cNvPr>
            <p:cNvSpPr txBox="1">
              <a:spLocks noChangeArrowheads="1"/>
            </p:cNvSpPr>
            <p:nvPr/>
          </p:nvSpPr>
          <p:spPr bwMode="auto">
            <a:xfrm>
              <a:off x="3277" y="1310"/>
              <a:ext cx="235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0066CC"/>
                  </a:solidFill>
                  <a:ea typeface="微软雅黑" panose="020B0503020204020204" pitchFamily="34" charset="-122"/>
                </a:rPr>
                <a:t>各类复杂数据类型的转换表示</a:t>
              </a:r>
              <a:endParaRPr lang="en-US" altLang="zh-CN" sz="2000" b="1">
                <a:solidFill>
                  <a:srgbClr val="0066CC"/>
                </a:solidFill>
                <a:ea typeface="微软雅黑" panose="020B0503020204020204" pitchFamily="34" charset="-122"/>
              </a:endParaRPr>
            </a:p>
          </p:txBody>
        </p:sp>
      </p:grpSp>
      <p:grpSp>
        <p:nvGrpSpPr>
          <p:cNvPr id="518166" name="Group 22">
            <a:extLst>
              <a:ext uri="{FF2B5EF4-FFF2-40B4-BE49-F238E27FC236}">
                <a16:creationId xmlns:a16="http://schemas.microsoft.com/office/drawing/2014/main" id="{0BC00337-1692-42FB-A501-605C56E4BBC7}"/>
              </a:ext>
            </a:extLst>
          </p:cNvPr>
          <p:cNvGrpSpPr>
            <a:grpSpLocks/>
          </p:cNvGrpSpPr>
          <p:nvPr/>
        </p:nvGrpSpPr>
        <p:grpSpPr bwMode="auto">
          <a:xfrm>
            <a:off x="1376363" y="2484438"/>
            <a:ext cx="7559675" cy="3419475"/>
            <a:chOff x="867" y="1565"/>
            <a:chExt cx="4762" cy="2154"/>
          </a:xfrm>
        </p:grpSpPr>
        <p:sp>
          <p:nvSpPr>
            <p:cNvPr id="518167" name="Line 23">
              <a:extLst>
                <a:ext uri="{FF2B5EF4-FFF2-40B4-BE49-F238E27FC236}">
                  <a16:creationId xmlns:a16="http://schemas.microsoft.com/office/drawing/2014/main" id="{3D58EC13-8DE8-42A6-B7B5-C2BDFA082F59}"/>
                </a:ext>
              </a:extLst>
            </p:cNvPr>
            <p:cNvSpPr>
              <a:spLocks noChangeShapeType="1"/>
            </p:cNvSpPr>
            <p:nvPr/>
          </p:nvSpPr>
          <p:spPr bwMode="auto">
            <a:xfrm>
              <a:off x="867" y="3719"/>
              <a:ext cx="73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168" name="Line 24">
              <a:extLst>
                <a:ext uri="{FF2B5EF4-FFF2-40B4-BE49-F238E27FC236}">
                  <a16:creationId xmlns:a16="http://schemas.microsoft.com/office/drawing/2014/main" id="{2721BB26-E4A2-4B80-927A-1DF7F06ED27C}"/>
                </a:ext>
              </a:extLst>
            </p:cNvPr>
            <p:cNvSpPr>
              <a:spLocks noChangeShapeType="1"/>
            </p:cNvSpPr>
            <p:nvPr/>
          </p:nvSpPr>
          <p:spPr bwMode="auto">
            <a:xfrm flipV="1">
              <a:off x="1604" y="1678"/>
              <a:ext cx="1701" cy="2041"/>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169" name="Text Box 25">
              <a:extLst>
                <a:ext uri="{FF2B5EF4-FFF2-40B4-BE49-F238E27FC236}">
                  <a16:creationId xmlns:a16="http://schemas.microsoft.com/office/drawing/2014/main" id="{2DB98602-A034-43E6-958C-E23A8BA6607E}"/>
                </a:ext>
              </a:extLst>
            </p:cNvPr>
            <p:cNvSpPr txBox="1">
              <a:spLocks noChangeArrowheads="1"/>
            </p:cNvSpPr>
            <p:nvPr/>
          </p:nvSpPr>
          <p:spPr bwMode="auto">
            <a:xfrm>
              <a:off x="3277" y="1565"/>
              <a:ext cx="235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FF0000"/>
                  </a:solidFill>
                  <a:ea typeface="微软雅黑" panose="020B0503020204020204" pitchFamily="34" charset="-122"/>
                </a:rPr>
                <a:t>过程（函数）调用的转换表示</a:t>
              </a:r>
              <a:endParaRPr lang="en-US" altLang="zh-CN" sz="2000" b="1">
                <a:solidFill>
                  <a:srgbClr val="FF0000"/>
                </a:solidFill>
                <a:ea typeface="微软雅黑" panose="020B0503020204020204" pitchFamily="34" charset="-122"/>
              </a:endParaRPr>
            </a:p>
          </p:txBody>
        </p:sp>
      </p:grpSp>
      <p:sp>
        <p:nvSpPr>
          <p:cNvPr id="518170" name="Text Box 26">
            <a:extLst>
              <a:ext uri="{FF2B5EF4-FFF2-40B4-BE49-F238E27FC236}">
                <a16:creationId xmlns:a16="http://schemas.microsoft.com/office/drawing/2014/main" id="{3A0D9A42-2170-425D-B5C9-CED291B28F81}"/>
              </a:ext>
            </a:extLst>
          </p:cNvPr>
          <p:cNvSpPr txBox="1">
            <a:spLocks noChangeArrowheads="1"/>
          </p:cNvSpPr>
          <p:nvPr/>
        </p:nvSpPr>
        <p:spPr bwMode="auto">
          <a:xfrm>
            <a:off x="4841875" y="5229225"/>
            <a:ext cx="3733800" cy="140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lang="zh-CN" altLang="en-US" sz="2000" b="1">
                <a:solidFill>
                  <a:srgbClr val="FF0000"/>
                </a:solidFill>
                <a:latin typeface="微软雅黑" panose="020B0503020204020204" pitchFamily="34" charset="-122"/>
                <a:ea typeface="微软雅黑" panose="020B0503020204020204" pitchFamily="34" charset="-122"/>
              </a:rPr>
              <a:t>链接（</a:t>
            </a:r>
            <a:r>
              <a:rPr lang="en-US" altLang="zh-CN" sz="2000" b="1">
                <a:solidFill>
                  <a:srgbClr val="FF0000"/>
                </a:solidFill>
                <a:latin typeface="微软雅黑" panose="020B0503020204020204" pitchFamily="34" charset="-122"/>
                <a:ea typeface="微软雅黑" panose="020B0503020204020204" pitchFamily="34" charset="-122"/>
              </a:rPr>
              <a:t>linker</a:t>
            </a:r>
            <a:r>
              <a:rPr lang="zh-CN" altLang="en-US" sz="2000" b="1">
                <a:solidFill>
                  <a:srgbClr val="FF0000"/>
                </a:solidFill>
                <a:latin typeface="微软雅黑" panose="020B0503020204020204" pitchFamily="34" charset="-122"/>
                <a:ea typeface="微软雅黑" panose="020B0503020204020204" pitchFamily="34" charset="-122"/>
              </a:rPr>
              <a:t>）和加载</a:t>
            </a:r>
          </a:p>
          <a:p>
            <a:pPr>
              <a:spcBef>
                <a:spcPct val="10000"/>
              </a:spcBef>
            </a:pPr>
            <a:r>
              <a:rPr lang="zh-CN" altLang="en-US" sz="2000" b="1">
                <a:solidFill>
                  <a:srgbClr val="0066CC"/>
                </a:solidFill>
                <a:latin typeface="微软雅黑" panose="020B0503020204020204" pitchFamily="34" charset="-122"/>
                <a:ea typeface="微软雅黑" panose="020B0503020204020204" pitchFamily="34" charset="-122"/>
              </a:rPr>
              <a:t>程序执行（存储器访问）</a:t>
            </a:r>
          </a:p>
          <a:p>
            <a:pPr>
              <a:spcBef>
                <a:spcPct val="10000"/>
              </a:spcBef>
            </a:pPr>
            <a:r>
              <a:rPr lang="zh-CN" altLang="en-US" sz="2000" b="1">
                <a:solidFill>
                  <a:srgbClr val="FF0000"/>
                </a:solidFill>
                <a:latin typeface="微软雅黑" panose="020B0503020204020204" pitchFamily="34" charset="-122"/>
                <a:ea typeface="微软雅黑" panose="020B0503020204020204" pitchFamily="34" charset="-122"/>
              </a:rPr>
              <a:t>异常和中断处理</a:t>
            </a:r>
          </a:p>
          <a:p>
            <a:pPr>
              <a:spcBef>
                <a:spcPct val="10000"/>
              </a:spcBef>
            </a:pPr>
            <a:r>
              <a:rPr lang="zh-CN" altLang="en-US" sz="2000" b="1">
                <a:solidFill>
                  <a:srgbClr val="0066CC"/>
                </a:solidFill>
                <a:latin typeface="微软雅黑" panose="020B0503020204020204" pitchFamily="34" charset="-122"/>
                <a:ea typeface="微软雅黑" panose="020B0503020204020204" pitchFamily="34" charset="-122"/>
              </a:rPr>
              <a:t>输入输出</a:t>
            </a:r>
            <a:r>
              <a:rPr lang="en-US" altLang="zh-CN" sz="2000" b="1">
                <a:solidFill>
                  <a:srgbClr val="0066CC"/>
                </a:solidFill>
                <a:latin typeface="微软雅黑" panose="020B0503020204020204" pitchFamily="34" charset="-122"/>
                <a:ea typeface="微软雅黑" panose="020B0503020204020204" pitchFamily="34" charset="-122"/>
              </a:rPr>
              <a:t>(I/O)</a:t>
            </a:r>
            <a:endParaRPr lang="zh-CN" altLang="en-US" sz="2000" b="1">
              <a:solidFill>
                <a:srgbClr val="0066CC"/>
              </a:solidFill>
              <a:latin typeface="微软雅黑" panose="020B0503020204020204" pitchFamily="34" charset="-122"/>
              <a:ea typeface="微软雅黑" panose="020B0503020204020204" pitchFamily="34" charset="-122"/>
            </a:endParaRPr>
          </a:p>
        </p:txBody>
      </p:sp>
      <p:sp>
        <p:nvSpPr>
          <p:cNvPr id="518171" name="Line 27">
            <a:extLst>
              <a:ext uri="{FF2B5EF4-FFF2-40B4-BE49-F238E27FC236}">
                <a16:creationId xmlns:a16="http://schemas.microsoft.com/office/drawing/2014/main" id="{0C83595F-D339-45F0-9AFE-24ED5EA87CE0}"/>
              </a:ext>
            </a:extLst>
          </p:cNvPr>
          <p:cNvSpPr>
            <a:spLocks noChangeShapeType="1"/>
          </p:cNvSpPr>
          <p:nvPr/>
        </p:nvSpPr>
        <p:spPr bwMode="auto">
          <a:xfrm>
            <a:off x="2816225" y="6264275"/>
            <a:ext cx="2025650" cy="179388"/>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172" name="Line 28">
            <a:extLst>
              <a:ext uri="{FF2B5EF4-FFF2-40B4-BE49-F238E27FC236}">
                <a16:creationId xmlns:a16="http://schemas.microsoft.com/office/drawing/2014/main" id="{39491993-52E0-4845-80AF-78B3A6E281FC}"/>
              </a:ext>
            </a:extLst>
          </p:cNvPr>
          <p:cNvSpPr>
            <a:spLocks noChangeShapeType="1"/>
          </p:cNvSpPr>
          <p:nvPr/>
        </p:nvSpPr>
        <p:spPr bwMode="auto">
          <a:xfrm>
            <a:off x="566738" y="6264275"/>
            <a:ext cx="2205037" cy="0"/>
          </a:xfrm>
          <a:prstGeom prst="line">
            <a:avLst/>
          </a:prstGeom>
          <a:noFill/>
          <a:ln w="3810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8150"/>
                                        </p:tgtEl>
                                        <p:attrNameLst>
                                          <p:attrName>style.visibility</p:attrName>
                                        </p:attrNameLst>
                                      </p:cBhvr>
                                      <p:to>
                                        <p:strVal val="visible"/>
                                      </p:to>
                                    </p:set>
                                    <p:animEffect transition="in" filter="blinds(horizontal)">
                                      <p:cBhvr>
                                        <p:cTn id="7" dur="500"/>
                                        <p:tgtEl>
                                          <p:spTgt spid="5181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18154"/>
                                        </p:tgtEl>
                                        <p:attrNameLst>
                                          <p:attrName>style.visibility</p:attrName>
                                        </p:attrNameLst>
                                      </p:cBhvr>
                                      <p:to>
                                        <p:strVal val="visible"/>
                                      </p:to>
                                    </p:set>
                                    <p:animEffect transition="in" filter="blinds(horizontal)">
                                      <p:cBhvr>
                                        <p:cTn id="12" dur="500"/>
                                        <p:tgtEl>
                                          <p:spTgt spid="5181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18158"/>
                                        </p:tgtEl>
                                        <p:attrNameLst>
                                          <p:attrName>style.visibility</p:attrName>
                                        </p:attrNameLst>
                                      </p:cBhvr>
                                      <p:to>
                                        <p:strVal val="visible"/>
                                      </p:to>
                                    </p:set>
                                    <p:animEffect transition="in" filter="blinds(horizontal)">
                                      <p:cBhvr>
                                        <p:cTn id="17" dur="500"/>
                                        <p:tgtEl>
                                          <p:spTgt spid="5181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18162"/>
                                        </p:tgtEl>
                                        <p:attrNameLst>
                                          <p:attrName>style.visibility</p:attrName>
                                        </p:attrNameLst>
                                      </p:cBhvr>
                                      <p:to>
                                        <p:strVal val="visible"/>
                                      </p:to>
                                    </p:set>
                                    <p:animEffect transition="in" filter="blinds(horizontal)">
                                      <p:cBhvr>
                                        <p:cTn id="22" dur="500"/>
                                        <p:tgtEl>
                                          <p:spTgt spid="51816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18166"/>
                                        </p:tgtEl>
                                        <p:attrNameLst>
                                          <p:attrName>style.visibility</p:attrName>
                                        </p:attrNameLst>
                                      </p:cBhvr>
                                      <p:to>
                                        <p:strVal val="visible"/>
                                      </p:to>
                                    </p:set>
                                    <p:animEffect transition="in" filter="blinds(horizontal)">
                                      <p:cBhvr>
                                        <p:cTn id="27" dur="500"/>
                                        <p:tgtEl>
                                          <p:spTgt spid="51816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18170">
                                            <p:txEl>
                                              <p:pRg st="0" end="0"/>
                                            </p:txEl>
                                          </p:spTgt>
                                        </p:tgtEl>
                                        <p:attrNameLst>
                                          <p:attrName>style.visibility</p:attrName>
                                        </p:attrNameLst>
                                      </p:cBhvr>
                                      <p:to>
                                        <p:strVal val="visible"/>
                                      </p:to>
                                    </p:set>
                                    <p:animEffect transition="in" filter="blinds(horizontal)">
                                      <p:cBhvr>
                                        <p:cTn id="32" dur="500"/>
                                        <p:tgtEl>
                                          <p:spTgt spid="518170">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18170">
                                            <p:txEl>
                                              <p:pRg st="1" end="1"/>
                                            </p:txEl>
                                          </p:spTgt>
                                        </p:tgtEl>
                                        <p:attrNameLst>
                                          <p:attrName>style.visibility</p:attrName>
                                        </p:attrNameLst>
                                      </p:cBhvr>
                                      <p:to>
                                        <p:strVal val="visible"/>
                                      </p:to>
                                    </p:set>
                                    <p:animEffect transition="in" filter="blinds(horizontal)">
                                      <p:cBhvr>
                                        <p:cTn id="37" dur="500"/>
                                        <p:tgtEl>
                                          <p:spTgt spid="518170">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18146"/>
                                        </p:tgtEl>
                                        <p:attrNameLst>
                                          <p:attrName>style.visibility</p:attrName>
                                        </p:attrNameLst>
                                      </p:cBhvr>
                                      <p:to>
                                        <p:strVal val="visible"/>
                                      </p:to>
                                    </p:set>
                                    <p:animEffect transition="in" filter="blinds(horizontal)">
                                      <p:cBhvr>
                                        <p:cTn id="42" dur="500"/>
                                        <p:tgtEl>
                                          <p:spTgt spid="51814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18170">
                                            <p:txEl>
                                              <p:pRg st="2" end="2"/>
                                            </p:txEl>
                                          </p:spTgt>
                                        </p:tgtEl>
                                        <p:attrNameLst>
                                          <p:attrName>style.visibility</p:attrName>
                                        </p:attrNameLst>
                                      </p:cBhvr>
                                      <p:to>
                                        <p:strVal val="visible"/>
                                      </p:to>
                                    </p:set>
                                    <p:animEffect transition="in" filter="blinds(horizontal)">
                                      <p:cBhvr>
                                        <p:cTn id="47" dur="500"/>
                                        <p:tgtEl>
                                          <p:spTgt spid="518170">
                                            <p:txEl>
                                              <p:pRg st="2" end="2"/>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18172"/>
                                        </p:tgtEl>
                                        <p:attrNameLst>
                                          <p:attrName>style.visibility</p:attrName>
                                        </p:attrNameLst>
                                      </p:cBhvr>
                                      <p:to>
                                        <p:strVal val="visible"/>
                                      </p:to>
                                    </p:set>
                                    <p:animEffect transition="in" filter="blinds(horizontal)">
                                      <p:cBhvr>
                                        <p:cTn id="52" dur="500"/>
                                        <p:tgtEl>
                                          <p:spTgt spid="518172"/>
                                        </p:tgtEl>
                                      </p:cBhvr>
                                    </p:animEffect>
                                  </p:childTnLst>
                                </p:cTn>
                              </p:par>
                              <p:par>
                                <p:cTn id="53" presetID="3" presetClass="entr" presetSubtype="10" fill="hold" nodeType="withEffect">
                                  <p:stCondLst>
                                    <p:cond delay="0"/>
                                  </p:stCondLst>
                                  <p:childTnLst>
                                    <p:set>
                                      <p:cBhvr>
                                        <p:cTn id="54" dur="1" fill="hold">
                                          <p:stCondLst>
                                            <p:cond delay="0"/>
                                          </p:stCondLst>
                                        </p:cTn>
                                        <p:tgtEl>
                                          <p:spTgt spid="518171"/>
                                        </p:tgtEl>
                                        <p:attrNameLst>
                                          <p:attrName>style.visibility</p:attrName>
                                        </p:attrNameLst>
                                      </p:cBhvr>
                                      <p:to>
                                        <p:strVal val="visible"/>
                                      </p:to>
                                    </p:set>
                                    <p:animEffect transition="in" filter="blinds(horizontal)">
                                      <p:cBhvr>
                                        <p:cTn id="55" dur="500"/>
                                        <p:tgtEl>
                                          <p:spTgt spid="518171"/>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518170">
                                            <p:txEl>
                                              <p:pRg st="3" end="3"/>
                                            </p:txEl>
                                          </p:spTgt>
                                        </p:tgtEl>
                                        <p:attrNameLst>
                                          <p:attrName>style.visibility</p:attrName>
                                        </p:attrNameLst>
                                      </p:cBhvr>
                                      <p:to>
                                        <p:strVal val="visible"/>
                                      </p:to>
                                    </p:set>
                                    <p:animEffect transition="in" filter="blinds(horizontal)">
                                      <p:cBhvr>
                                        <p:cTn id="60" dur="500"/>
                                        <p:tgtEl>
                                          <p:spTgt spid="51817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a:extLst>
              <a:ext uri="{FF2B5EF4-FFF2-40B4-BE49-F238E27FC236}">
                <a16:creationId xmlns:a16="http://schemas.microsoft.com/office/drawing/2014/main" id="{93425A1F-1175-46DE-BB6C-7D0FF0FEA979}"/>
              </a:ext>
            </a:extLst>
          </p:cNvPr>
          <p:cNvSpPr>
            <a:spLocks noGrp="1" noChangeArrowheads="1"/>
          </p:cNvSpPr>
          <p:nvPr>
            <p:ph type="title"/>
          </p:nvPr>
        </p:nvSpPr>
        <p:spPr>
          <a:xfrm>
            <a:off x="457200" y="53975"/>
            <a:ext cx="8229600" cy="561975"/>
          </a:xfrm>
        </p:spPr>
        <p:txBody>
          <a:bodyPr/>
          <a:lstStyle/>
          <a:p>
            <a:r>
              <a:rPr lang="zh-CN" altLang="en-US"/>
              <a:t>课程内容概要</a:t>
            </a:r>
          </a:p>
        </p:txBody>
      </p:sp>
      <p:sp>
        <p:nvSpPr>
          <p:cNvPr id="414723" name="Rectangle 3">
            <a:extLst>
              <a:ext uri="{FF2B5EF4-FFF2-40B4-BE49-F238E27FC236}">
                <a16:creationId xmlns:a16="http://schemas.microsoft.com/office/drawing/2014/main" id="{4C012841-E223-41E3-9B6C-25AB384D8028}"/>
              </a:ext>
            </a:extLst>
          </p:cNvPr>
          <p:cNvSpPr>
            <a:spLocks noGrp="1" noChangeArrowheads="1"/>
          </p:cNvSpPr>
          <p:nvPr>
            <p:ph type="body" idx="1"/>
          </p:nvPr>
        </p:nvSpPr>
        <p:spPr>
          <a:xfrm>
            <a:off x="468313" y="836613"/>
            <a:ext cx="8513762" cy="5741987"/>
          </a:xfrm>
        </p:spPr>
        <p:txBody>
          <a:bodyPr/>
          <a:lstStyle/>
          <a:p>
            <a:pPr>
              <a:buFontTx/>
              <a:buNone/>
            </a:pPr>
            <a:r>
              <a:rPr lang="zh-CN" altLang="en-US" sz="2200">
                <a:solidFill>
                  <a:srgbClr val="FF0000"/>
                </a:solidFill>
                <a:latin typeface="微软雅黑" panose="020B0503020204020204" pitchFamily="34" charset="-122"/>
                <a:ea typeface="微软雅黑" panose="020B0503020204020204" pitchFamily="34" charset="-122"/>
              </a:rPr>
              <a:t>三个主题：</a:t>
            </a:r>
          </a:p>
          <a:p>
            <a:r>
              <a:rPr lang="zh-CN" altLang="en-US" sz="2000">
                <a:latin typeface="微软雅黑" panose="020B0503020204020204" pitchFamily="34" charset="-122"/>
                <a:ea typeface="微软雅黑" panose="020B0503020204020204" pitchFamily="34" charset="-122"/>
              </a:rPr>
              <a:t>表示（</a:t>
            </a:r>
            <a:r>
              <a:rPr lang="en-US" altLang="zh-CN" sz="2000">
                <a:latin typeface="微软雅黑" panose="020B0503020204020204" pitchFamily="34" charset="-122"/>
                <a:ea typeface="微软雅黑" panose="020B0503020204020204" pitchFamily="34" charset="-122"/>
              </a:rPr>
              <a:t>Representation</a:t>
            </a:r>
            <a:r>
              <a:rPr lang="zh-CN" altLang="en-US" sz="2000">
                <a:latin typeface="微软雅黑" panose="020B0503020204020204" pitchFamily="34" charset="-122"/>
                <a:ea typeface="微软雅黑" panose="020B0503020204020204" pitchFamily="34" charset="-122"/>
              </a:rPr>
              <a:t>）</a:t>
            </a:r>
          </a:p>
          <a:p>
            <a:pPr lvl="1"/>
            <a:r>
              <a:rPr lang="zh-CN" altLang="en-US">
                <a:latin typeface="微软雅黑" panose="020B0503020204020204" pitchFamily="34" charset="-122"/>
                <a:ea typeface="微软雅黑" panose="020B0503020204020204" pitchFamily="34" charset="-122"/>
              </a:rPr>
              <a:t>不同数据类型（包括带符号整数、无符号整数、浮点数、数组、结构等）在寄存器或存储器中如何表示和存储？</a:t>
            </a:r>
          </a:p>
          <a:p>
            <a:pPr lvl="1"/>
            <a:r>
              <a:rPr lang="zh-CN" altLang="en-US">
                <a:latin typeface="微软雅黑" panose="020B0503020204020204" pitchFamily="34" charset="-122"/>
                <a:ea typeface="微软雅黑" panose="020B0503020204020204" pitchFamily="34" charset="-122"/>
              </a:rPr>
              <a:t>指令如何表示和编码（译码）？</a:t>
            </a:r>
          </a:p>
          <a:p>
            <a:pPr lvl="1"/>
            <a:r>
              <a:rPr lang="zh-CN" altLang="en-US">
                <a:latin typeface="微软雅黑" panose="020B0503020204020204" pitchFamily="34" charset="-122"/>
                <a:ea typeface="微软雅黑" panose="020B0503020204020204" pitchFamily="34" charset="-122"/>
              </a:rPr>
              <a:t>存储地址（指针）如何表示以及如何生成复杂数据结构中数据元素的地址？</a:t>
            </a:r>
            <a:endParaRPr lang="en-US" altLang="zh-CN">
              <a:latin typeface="微软雅黑" panose="020B0503020204020204" pitchFamily="34" charset="-122"/>
              <a:ea typeface="微软雅黑" panose="020B0503020204020204" pitchFamily="34" charset="-122"/>
            </a:endParaRPr>
          </a:p>
          <a:p>
            <a:r>
              <a:rPr lang="zh-CN" altLang="en-US" sz="2000">
                <a:latin typeface="微软雅黑" panose="020B0503020204020204" pitchFamily="34" charset="-122"/>
                <a:ea typeface="微软雅黑" panose="020B0503020204020204" pitchFamily="34" charset="-122"/>
              </a:rPr>
              <a:t>转换（</a:t>
            </a:r>
            <a:r>
              <a:rPr lang="en-US" altLang="zh-CN" sz="2000">
                <a:latin typeface="微软雅黑" panose="020B0503020204020204" pitchFamily="34" charset="-122"/>
                <a:ea typeface="微软雅黑" panose="020B0503020204020204" pitchFamily="34" charset="-122"/>
              </a:rPr>
              <a:t>Translation</a:t>
            </a:r>
            <a:r>
              <a:rPr lang="zh-CN" altLang="en-US" sz="2000">
                <a:latin typeface="微软雅黑" panose="020B0503020204020204" pitchFamily="34" charset="-122"/>
                <a:ea typeface="微软雅黑" panose="020B0503020204020204" pitchFamily="34" charset="-122"/>
              </a:rPr>
              <a:t>）</a:t>
            </a:r>
          </a:p>
          <a:p>
            <a:pPr lvl="1"/>
            <a:r>
              <a:rPr lang="zh-CN" altLang="en-US">
                <a:latin typeface="微软雅黑" panose="020B0503020204020204" pitchFamily="34" charset="-122"/>
                <a:ea typeface="微软雅黑" panose="020B0503020204020204" pitchFamily="34" charset="-122"/>
              </a:rPr>
              <a:t>高级语言程序对应的机器级代码是怎样的？</a:t>
            </a:r>
            <a:endParaRPr lang="en-US" altLang="zh-CN">
              <a:latin typeface="微软雅黑" panose="020B0503020204020204" pitchFamily="34" charset="-122"/>
              <a:ea typeface="微软雅黑" panose="020B0503020204020204" pitchFamily="34" charset="-122"/>
            </a:endParaRPr>
          </a:p>
          <a:p>
            <a:r>
              <a:rPr lang="zh-CN" altLang="en-US" sz="2000">
                <a:latin typeface="微软雅黑" panose="020B0503020204020204" pitchFamily="34" charset="-122"/>
                <a:ea typeface="微软雅黑" panose="020B0503020204020204" pitchFamily="34" charset="-122"/>
              </a:rPr>
              <a:t>执行控制流（</a:t>
            </a:r>
            <a:r>
              <a:rPr lang="en-US" altLang="zh-CN" sz="2000">
                <a:latin typeface="微软雅黑" panose="020B0503020204020204" pitchFamily="34" charset="-122"/>
                <a:ea typeface="微软雅黑" panose="020B0503020204020204" pitchFamily="34" charset="-122"/>
              </a:rPr>
              <a:t>Control flow</a:t>
            </a:r>
            <a:r>
              <a:rPr lang="zh-CN" altLang="en-US" sz="2000">
                <a:latin typeface="微软雅黑" panose="020B0503020204020204" pitchFamily="34" charset="-122"/>
                <a:ea typeface="微软雅黑" panose="020B0503020204020204" pitchFamily="34" charset="-122"/>
              </a:rPr>
              <a:t>）</a:t>
            </a:r>
          </a:p>
          <a:p>
            <a:pPr lvl="1"/>
            <a:r>
              <a:rPr lang="zh-CN" altLang="en-US">
                <a:latin typeface="微软雅黑" panose="020B0503020204020204" pitchFamily="34" charset="-122"/>
                <a:ea typeface="微软雅黑" panose="020B0503020204020204" pitchFamily="34" charset="-122"/>
              </a:rPr>
              <a:t>计算机能理解的“程序”是如何组织和控制的？</a:t>
            </a:r>
          </a:p>
          <a:p>
            <a:pPr lvl="1"/>
            <a:r>
              <a:rPr lang="zh-CN" altLang="en-US">
                <a:latin typeface="微软雅黑" panose="020B0503020204020204" pitchFamily="34" charset="-122"/>
                <a:ea typeface="微软雅黑" panose="020B0503020204020204" pitchFamily="34" charset="-122"/>
              </a:rPr>
              <a:t>如何在计算机中组织多个程序的并发执行？</a:t>
            </a:r>
          </a:p>
          <a:p>
            <a:pPr lvl="1"/>
            <a:r>
              <a:rPr lang="zh-CN" altLang="en-US">
                <a:latin typeface="微软雅黑" panose="020B0503020204020204" pitchFamily="34" charset="-122"/>
                <a:ea typeface="微软雅黑" panose="020B0503020204020204" pitchFamily="34" charset="-122"/>
              </a:rPr>
              <a:t>逻辑控制流中的异常事件及其处理</a:t>
            </a:r>
          </a:p>
          <a:p>
            <a:pPr lvl="1"/>
            <a:r>
              <a:rPr lang="en-US" altLang="zh-CN">
                <a:latin typeface="微软雅黑" panose="020B0503020204020204" pitchFamily="34" charset="-122"/>
                <a:ea typeface="微软雅黑" panose="020B0503020204020204" pitchFamily="34" charset="-122"/>
              </a:rPr>
              <a:t>I/O</a:t>
            </a:r>
            <a:r>
              <a:rPr lang="zh-CN" altLang="en-US">
                <a:latin typeface="微软雅黑" panose="020B0503020204020204" pitchFamily="34" charset="-122"/>
                <a:ea typeface="微软雅黑" panose="020B0503020204020204" pitchFamily="34" charset="-122"/>
              </a:rPr>
              <a:t>操作的执行控制流（用户态</a:t>
            </a:r>
            <a:r>
              <a:rPr lang="zh-CN" altLang="en-US">
                <a:ea typeface="微软雅黑" panose="020B0503020204020204" pitchFamily="34" charset="-122"/>
                <a:cs typeface="Arial" panose="020B0604020202020204" pitchFamily="34" charset="0"/>
              </a:rPr>
              <a:t>→内核态</a:t>
            </a:r>
            <a:r>
              <a:rPr lang="zh-CN" altLang="en-US">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4723">
                                            <p:txEl>
                                              <p:pRg st="2" end="2"/>
                                            </p:txEl>
                                          </p:spTgt>
                                        </p:tgtEl>
                                        <p:attrNameLst>
                                          <p:attrName>style.visibility</p:attrName>
                                        </p:attrNameLst>
                                      </p:cBhvr>
                                      <p:to>
                                        <p:strVal val="visible"/>
                                      </p:to>
                                    </p:set>
                                    <p:animEffect transition="in" filter="blinds(horizontal)">
                                      <p:cBhvr>
                                        <p:cTn id="7" dur="500"/>
                                        <p:tgtEl>
                                          <p:spTgt spid="41472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14723">
                                            <p:txEl>
                                              <p:pRg st="3" end="3"/>
                                            </p:txEl>
                                          </p:spTgt>
                                        </p:tgtEl>
                                        <p:attrNameLst>
                                          <p:attrName>style.visibility</p:attrName>
                                        </p:attrNameLst>
                                      </p:cBhvr>
                                      <p:to>
                                        <p:strVal val="visible"/>
                                      </p:to>
                                    </p:set>
                                    <p:animEffect transition="in" filter="blinds(horizontal)">
                                      <p:cBhvr>
                                        <p:cTn id="12" dur="500"/>
                                        <p:tgtEl>
                                          <p:spTgt spid="41472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14723">
                                            <p:txEl>
                                              <p:pRg st="4" end="4"/>
                                            </p:txEl>
                                          </p:spTgt>
                                        </p:tgtEl>
                                        <p:attrNameLst>
                                          <p:attrName>style.visibility</p:attrName>
                                        </p:attrNameLst>
                                      </p:cBhvr>
                                      <p:to>
                                        <p:strVal val="visible"/>
                                      </p:to>
                                    </p:set>
                                    <p:animEffect transition="in" filter="blinds(horizontal)">
                                      <p:cBhvr>
                                        <p:cTn id="17" dur="500"/>
                                        <p:tgtEl>
                                          <p:spTgt spid="41472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14723">
                                            <p:txEl>
                                              <p:pRg st="6" end="6"/>
                                            </p:txEl>
                                          </p:spTgt>
                                        </p:tgtEl>
                                        <p:attrNameLst>
                                          <p:attrName>style.visibility</p:attrName>
                                        </p:attrNameLst>
                                      </p:cBhvr>
                                      <p:to>
                                        <p:strVal val="visible"/>
                                      </p:to>
                                    </p:set>
                                    <p:animEffect transition="in" filter="blinds(horizontal)">
                                      <p:cBhvr>
                                        <p:cTn id="22" dur="500"/>
                                        <p:tgtEl>
                                          <p:spTgt spid="414723">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14723">
                                            <p:txEl>
                                              <p:pRg st="8" end="8"/>
                                            </p:txEl>
                                          </p:spTgt>
                                        </p:tgtEl>
                                        <p:attrNameLst>
                                          <p:attrName>style.visibility</p:attrName>
                                        </p:attrNameLst>
                                      </p:cBhvr>
                                      <p:to>
                                        <p:strVal val="visible"/>
                                      </p:to>
                                    </p:set>
                                    <p:animEffect transition="in" filter="blinds(horizontal)">
                                      <p:cBhvr>
                                        <p:cTn id="27" dur="500"/>
                                        <p:tgtEl>
                                          <p:spTgt spid="414723">
                                            <p:txEl>
                                              <p:pRg st="8" end="8"/>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14723">
                                            <p:txEl>
                                              <p:pRg st="9" end="9"/>
                                            </p:txEl>
                                          </p:spTgt>
                                        </p:tgtEl>
                                        <p:attrNameLst>
                                          <p:attrName>style.visibility</p:attrName>
                                        </p:attrNameLst>
                                      </p:cBhvr>
                                      <p:to>
                                        <p:strVal val="visible"/>
                                      </p:to>
                                    </p:set>
                                    <p:animEffect transition="in" filter="blinds(horizontal)">
                                      <p:cBhvr>
                                        <p:cTn id="32" dur="500"/>
                                        <p:tgtEl>
                                          <p:spTgt spid="414723">
                                            <p:txEl>
                                              <p:pRg st="9" end="9"/>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14723">
                                            <p:txEl>
                                              <p:pRg st="10" end="10"/>
                                            </p:txEl>
                                          </p:spTgt>
                                        </p:tgtEl>
                                        <p:attrNameLst>
                                          <p:attrName>style.visibility</p:attrName>
                                        </p:attrNameLst>
                                      </p:cBhvr>
                                      <p:to>
                                        <p:strVal val="visible"/>
                                      </p:to>
                                    </p:set>
                                    <p:animEffect transition="in" filter="blinds(horizontal)">
                                      <p:cBhvr>
                                        <p:cTn id="37" dur="500"/>
                                        <p:tgtEl>
                                          <p:spTgt spid="414723">
                                            <p:txEl>
                                              <p:pRg st="10" end="1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14723">
                                            <p:txEl>
                                              <p:pRg st="11" end="11"/>
                                            </p:txEl>
                                          </p:spTgt>
                                        </p:tgtEl>
                                        <p:attrNameLst>
                                          <p:attrName>style.visibility</p:attrName>
                                        </p:attrNameLst>
                                      </p:cBhvr>
                                      <p:to>
                                        <p:strVal val="visible"/>
                                      </p:to>
                                    </p:set>
                                    <p:animEffect transition="in" filter="blinds(horizontal)">
                                      <p:cBhvr>
                                        <p:cTn id="42" dur="500"/>
                                        <p:tgtEl>
                                          <p:spTgt spid="41472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a:extLst>
              <a:ext uri="{FF2B5EF4-FFF2-40B4-BE49-F238E27FC236}">
                <a16:creationId xmlns:a16="http://schemas.microsoft.com/office/drawing/2014/main" id="{4AD032D1-2B96-4011-9388-D0D4AF35A89C}"/>
              </a:ext>
            </a:extLst>
          </p:cNvPr>
          <p:cNvSpPr>
            <a:spLocks noGrp="1" noChangeArrowheads="1"/>
          </p:cNvSpPr>
          <p:nvPr>
            <p:ph type="title"/>
          </p:nvPr>
        </p:nvSpPr>
        <p:spPr>
          <a:xfrm>
            <a:off x="457200" y="53975"/>
            <a:ext cx="8229600" cy="561975"/>
          </a:xfrm>
        </p:spPr>
        <p:txBody>
          <a:bodyPr/>
          <a:lstStyle/>
          <a:p>
            <a:r>
              <a:rPr lang="zh-CN" altLang="en-US" sz="3600"/>
              <a:t>计算机系统基础</a:t>
            </a:r>
            <a:r>
              <a:rPr lang="en-US" altLang="zh-CN" sz="3200">
                <a:latin typeface="黑体" panose="02010609060101010101" pitchFamily="49" charset="-122"/>
              </a:rPr>
              <a:t>—</a:t>
            </a:r>
            <a:r>
              <a:rPr lang="zh-CN" altLang="en-US" sz="3200">
                <a:solidFill>
                  <a:srgbClr val="0066CC"/>
                </a:solidFill>
              </a:rPr>
              <a:t>从程序员角度认识系统</a:t>
            </a:r>
          </a:p>
        </p:txBody>
      </p:sp>
      <p:sp>
        <p:nvSpPr>
          <p:cNvPr id="412675" name="Rectangle 3">
            <a:extLst>
              <a:ext uri="{FF2B5EF4-FFF2-40B4-BE49-F238E27FC236}">
                <a16:creationId xmlns:a16="http://schemas.microsoft.com/office/drawing/2014/main" id="{047CD6C2-1035-4C21-9172-6EE824432AF1}"/>
              </a:ext>
            </a:extLst>
          </p:cNvPr>
          <p:cNvSpPr>
            <a:spLocks noGrp="1" noChangeArrowheads="1"/>
          </p:cNvSpPr>
          <p:nvPr>
            <p:ph type="body" idx="1"/>
          </p:nvPr>
        </p:nvSpPr>
        <p:spPr>
          <a:xfrm>
            <a:off x="385763" y="728663"/>
            <a:ext cx="8461375" cy="5849937"/>
          </a:xfrm>
        </p:spPr>
        <p:txBody>
          <a:bodyPr/>
          <a:lstStyle/>
          <a:p>
            <a:pPr>
              <a:spcBef>
                <a:spcPct val="30000"/>
              </a:spcBef>
            </a:pPr>
            <a:r>
              <a:rPr lang="zh-CN" altLang="en-US" sz="2200">
                <a:latin typeface="微软雅黑" panose="020B0503020204020204" pitchFamily="34" charset="-122"/>
                <a:ea typeface="微软雅黑" panose="020B0503020204020204" pitchFamily="34" charset="-122"/>
              </a:rPr>
              <a:t>培养目标：</a:t>
            </a:r>
          </a:p>
          <a:p>
            <a:pPr>
              <a:spcBef>
                <a:spcPct val="30000"/>
              </a:spcBef>
              <a:buFontTx/>
              <a:buNone/>
            </a:pPr>
            <a:r>
              <a:rPr lang="zh-CN" altLang="en-US" sz="2200">
                <a:solidFill>
                  <a:srgbClr val="996600"/>
                </a:solidFill>
                <a:latin typeface="微软雅黑" panose="020B0503020204020204" pitchFamily="34" charset="-122"/>
                <a:ea typeface="微软雅黑" panose="020B0503020204020204" pitchFamily="34" charset="-122"/>
              </a:rPr>
              <a:t>    培养学生的</a:t>
            </a:r>
            <a:r>
              <a:rPr lang="zh-CN" altLang="en-US" sz="2200">
                <a:solidFill>
                  <a:srgbClr val="FF0000"/>
                </a:solidFill>
                <a:latin typeface="微软雅黑" panose="020B0503020204020204" pitchFamily="34" charset="-122"/>
                <a:ea typeface="微软雅黑" panose="020B0503020204020204" pitchFamily="34" charset="-122"/>
              </a:rPr>
              <a:t>系统能力</a:t>
            </a:r>
            <a:r>
              <a:rPr lang="zh-CN" altLang="en-US" sz="2200">
                <a:solidFill>
                  <a:srgbClr val="996600"/>
                </a:solidFill>
                <a:latin typeface="微软雅黑" panose="020B0503020204020204" pitchFamily="34" charset="-122"/>
                <a:ea typeface="微软雅黑" panose="020B0503020204020204" pitchFamily="34" charset="-122"/>
              </a:rPr>
              <a:t>，使其成为一个</a:t>
            </a:r>
            <a:r>
              <a:rPr lang="zh-CN" altLang="en-US" sz="2200">
                <a:solidFill>
                  <a:srgbClr val="FF0000"/>
                </a:solidFill>
                <a:latin typeface="微软雅黑" panose="020B0503020204020204" pitchFamily="34" charset="-122"/>
                <a:ea typeface="微软雅黑" panose="020B0503020204020204" pitchFamily="34" charset="-122"/>
              </a:rPr>
              <a:t>“高效”程序员</a:t>
            </a:r>
            <a:r>
              <a:rPr lang="zh-CN" altLang="en-US" sz="2200">
                <a:solidFill>
                  <a:srgbClr val="996600"/>
                </a:solidFill>
                <a:latin typeface="微软雅黑" panose="020B0503020204020204" pitchFamily="34" charset="-122"/>
                <a:ea typeface="微软雅黑" panose="020B0503020204020204" pitchFamily="34" charset="-122"/>
              </a:rPr>
              <a:t>，在程序调试、性能提升、程序移植和健壮性等方面成为高手；建立扎实的计算机系统概念，为后续的</a:t>
            </a:r>
            <a:r>
              <a:rPr lang="en-US" altLang="zh-CN" sz="2200">
                <a:solidFill>
                  <a:srgbClr val="996600"/>
                </a:solidFill>
                <a:latin typeface="微软雅黑" panose="020B0503020204020204" pitchFamily="34" charset="-122"/>
                <a:ea typeface="微软雅黑" panose="020B0503020204020204" pitchFamily="34" charset="-122"/>
              </a:rPr>
              <a:t>OS</a:t>
            </a:r>
            <a:r>
              <a:rPr lang="zh-CN" altLang="en-US" sz="2200">
                <a:solidFill>
                  <a:srgbClr val="996600"/>
                </a:solidFill>
                <a:latin typeface="微软雅黑" panose="020B0503020204020204" pitchFamily="34" charset="-122"/>
                <a:ea typeface="微软雅黑" panose="020B0503020204020204" pitchFamily="34" charset="-122"/>
              </a:rPr>
              <a:t>、编译、体系结构等课程打下坚实基础</a:t>
            </a:r>
            <a:endParaRPr lang="zh-CN" altLang="en-US" sz="2200">
              <a:latin typeface="微软雅黑" panose="020B0503020204020204" pitchFamily="34" charset="-122"/>
              <a:ea typeface="微软雅黑" panose="020B0503020204020204" pitchFamily="34" charset="-122"/>
            </a:endParaRPr>
          </a:p>
          <a:p>
            <a:pPr>
              <a:spcBef>
                <a:spcPct val="30000"/>
              </a:spcBef>
            </a:pPr>
            <a:r>
              <a:rPr lang="zh-CN" altLang="en-US" sz="2200">
                <a:latin typeface="微软雅黑" panose="020B0503020204020204" pitchFamily="34" charset="-122"/>
                <a:ea typeface="微软雅黑" panose="020B0503020204020204" pitchFamily="34" charset="-122"/>
              </a:rPr>
              <a:t>以 </a:t>
            </a:r>
            <a:r>
              <a:rPr lang="en-US" altLang="zh-CN" sz="2200">
                <a:solidFill>
                  <a:srgbClr val="008000"/>
                </a:solidFill>
                <a:latin typeface="微软雅黑" panose="020B0503020204020204" pitchFamily="34" charset="-122"/>
                <a:ea typeface="微软雅黑" panose="020B0503020204020204" pitchFamily="34" charset="-122"/>
              </a:rPr>
              <a:t>IA-32+Linux+C+gcc</a:t>
            </a:r>
            <a:r>
              <a:rPr lang="en-US" altLang="zh-CN" sz="2200">
                <a:latin typeface="微软雅黑" panose="020B0503020204020204" pitchFamily="34" charset="-122"/>
                <a:ea typeface="微软雅黑" panose="020B0503020204020204" pitchFamily="34" charset="-122"/>
              </a:rPr>
              <a:t> </a:t>
            </a:r>
            <a:r>
              <a:rPr lang="zh-CN" altLang="en-US" sz="2200">
                <a:latin typeface="微软雅黑" panose="020B0503020204020204" pitchFamily="34" charset="-122"/>
                <a:ea typeface="微软雅黑" panose="020B0503020204020204" pitchFamily="34" charset="-122"/>
              </a:rPr>
              <a:t>为平台</a:t>
            </a:r>
            <a:r>
              <a:rPr lang="zh-CN" altLang="en-US" sz="2200">
                <a:solidFill>
                  <a:srgbClr val="007434"/>
                </a:solidFill>
                <a:latin typeface="微软雅黑" panose="020B0503020204020204" pitchFamily="34" charset="-122"/>
                <a:ea typeface="微软雅黑" panose="020B0503020204020204" pitchFamily="34" charset="-122"/>
              </a:rPr>
              <a:t>（开源项目平台）</a:t>
            </a:r>
          </a:p>
          <a:p>
            <a:pPr>
              <a:spcBef>
                <a:spcPct val="30000"/>
              </a:spcBef>
            </a:pPr>
            <a:r>
              <a:rPr lang="zh-CN" altLang="en-US" sz="2200">
                <a:latin typeface="微软雅黑" panose="020B0503020204020204" pitchFamily="34" charset="-122"/>
                <a:ea typeface="微软雅黑" panose="020B0503020204020204" pitchFamily="34" charset="-122"/>
              </a:rPr>
              <a:t>与以下</a:t>
            </a:r>
            <a:r>
              <a:rPr lang="en-US" altLang="zh-CN" sz="2200">
                <a:latin typeface="微软雅黑" panose="020B0503020204020204" pitchFamily="34" charset="-122"/>
                <a:ea typeface="微软雅黑" panose="020B0503020204020204" pitchFamily="34" charset="-122"/>
                <a:hlinkClick r:id="rId2" action="ppaction://hlinkfile"/>
              </a:rPr>
              <a:t>MOOC</a:t>
            </a:r>
            <a:r>
              <a:rPr lang="zh-CN" altLang="en-US" sz="2200">
                <a:latin typeface="微软雅黑" panose="020B0503020204020204" pitchFamily="34" charset="-122"/>
                <a:ea typeface="微软雅黑" panose="020B0503020204020204" pitchFamily="34" charset="-122"/>
                <a:hlinkClick r:id="rId2" action="ppaction://hlinkfile"/>
              </a:rPr>
              <a:t>课程</a:t>
            </a:r>
            <a:r>
              <a:rPr lang="zh-CN" altLang="en-US" sz="2200">
                <a:latin typeface="微软雅黑" panose="020B0503020204020204" pitchFamily="34" charset="-122"/>
                <a:ea typeface="微软雅黑" panose="020B0503020204020204" pitchFamily="34" charset="-122"/>
              </a:rPr>
              <a:t>的想法类似</a:t>
            </a:r>
            <a:r>
              <a:rPr lang="en-US" altLang="zh-CN" sz="2200">
                <a:hlinkClick r:id="rId3"/>
              </a:rPr>
              <a:t>https://www.coursera.org/course/hwswinterface</a:t>
            </a:r>
            <a:endParaRPr lang="en-US" altLang="zh-CN" sz="2200"/>
          </a:p>
          <a:p>
            <a:pPr>
              <a:spcBef>
                <a:spcPct val="30000"/>
              </a:spcBef>
              <a:buFontTx/>
              <a:buNone/>
            </a:pPr>
            <a:r>
              <a:rPr lang="zh-CN" altLang="en-US" sz="2200">
                <a:solidFill>
                  <a:srgbClr val="0000FF"/>
                </a:solidFill>
                <a:ea typeface="微软雅黑" panose="020B0503020204020204" pitchFamily="34" charset="-122"/>
              </a:rPr>
              <a:t>    主要内容：描述程序执行的底层机制</a:t>
            </a:r>
            <a:endParaRPr lang="en-US" altLang="zh-CN" sz="2200">
              <a:solidFill>
                <a:srgbClr val="0000FF"/>
              </a:solidFill>
              <a:ea typeface="微软雅黑" panose="020B0503020204020204" pitchFamily="34" charset="-122"/>
            </a:endParaRPr>
          </a:p>
          <a:p>
            <a:pPr>
              <a:spcBef>
                <a:spcPct val="30000"/>
              </a:spcBef>
            </a:pPr>
            <a:r>
              <a:rPr lang="zh-CN" altLang="en-US" sz="2200">
                <a:latin typeface="微软雅黑" panose="020B0503020204020204" pitchFamily="34" charset="-122"/>
                <a:ea typeface="微软雅黑" panose="020B0503020204020204" pitchFamily="34" charset="-122"/>
              </a:rPr>
              <a:t>思路：</a:t>
            </a:r>
          </a:p>
          <a:p>
            <a:pPr>
              <a:spcBef>
                <a:spcPct val="30000"/>
              </a:spcBef>
              <a:buFontTx/>
              <a:buNone/>
            </a:pPr>
            <a:r>
              <a:rPr lang="zh-CN" altLang="en-US" sz="2200">
                <a:solidFill>
                  <a:srgbClr val="CC3300"/>
                </a:solidFill>
                <a:latin typeface="微软雅黑" panose="020B0503020204020204" pitchFamily="34" charset="-122"/>
                <a:ea typeface="微软雅黑" panose="020B0503020204020204" pitchFamily="34" charset="-122"/>
              </a:rPr>
              <a:t>    </a:t>
            </a:r>
            <a:r>
              <a:rPr lang="zh-CN" altLang="en-US" sz="2200">
                <a:solidFill>
                  <a:srgbClr val="996600"/>
                </a:solidFill>
                <a:latin typeface="微软雅黑" panose="020B0503020204020204" pitchFamily="34" charset="-122"/>
                <a:ea typeface="微软雅黑" panose="020B0503020204020204" pitchFamily="34" charset="-122"/>
              </a:rPr>
              <a:t>在程序与执行机制之间的</a:t>
            </a:r>
            <a:r>
              <a:rPr lang="zh-CN" altLang="en-US" sz="2200">
                <a:solidFill>
                  <a:srgbClr val="FF0000"/>
                </a:solidFill>
                <a:latin typeface="微软雅黑" panose="020B0503020204020204" pitchFamily="34" charset="-122"/>
                <a:ea typeface="微软雅黑" panose="020B0503020204020204" pitchFamily="34" charset="-122"/>
              </a:rPr>
              <a:t>建立关联</a:t>
            </a:r>
            <a:r>
              <a:rPr lang="zh-CN" altLang="en-US" sz="2200">
                <a:solidFill>
                  <a:srgbClr val="996600"/>
                </a:solidFill>
                <a:latin typeface="微软雅黑" panose="020B0503020204020204" pitchFamily="34" charset="-122"/>
                <a:ea typeface="微软雅黑" panose="020B0503020204020204" pitchFamily="34" charset="-122"/>
              </a:rPr>
              <a:t>，</a:t>
            </a:r>
            <a:r>
              <a:rPr lang="zh-CN" altLang="en-US" sz="2200">
                <a:solidFill>
                  <a:srgbClr val="FF0000"/>
                </a:solidFill>
                <a:latin typeface="微软雅黑" panose="020B0503020204020204" pitchFamily="34" charset="-122"/>
                <a:ea typeface="微软雅黑" panose="020B0503020204020204" pitchFamily="34" charset="-122"/>
              </a:rPr>
              <a:t>强化理解</a:t>
            </a:r>
            <a:r>
              <a:rPr lang="zh-CN" altLang="en-US" sz="2200">
                <a:solidFill>
                  <a:srgbClr val="996600"/>
                </a:solidFill>
                <a:latin typeface="微软雅黑" panose="020B0503020204020204" pitchFamily="34" charset="-122"/>
                <a:ea typeface="微软雅黑" panose="020B0503020204020204" pitchFamily="34" charset="-122"/>
              </a:rPr>
              <a:t>而不是记忆</a:t>
            </a:r>
          </a:p>
          <a:p>
            <a:pPr>
              <a:spcBef>
                <a:spcPct val="30000"/>
              </a:spcBef>
              <a:buFontTx/>
              <a:buNone/>
            </a:pPr>
            <a:r>
              <a:rPr lang="zh-CN" altLang="en-US" sz="1800">
                <a:solidFill>
                  <a:srgbClr val="996600"/>
                </a:solidFill>
                <a:latin typeface="微软雅黑" panose="020B0503020204020204" pitchFamily="34" charset="-122"/>
                <a:ea typeface="微软雅黑" panose="020B0503020204020204" pitchFamily="34" charset="-122"/>
              </a:rPr>
              <a:t>    </a:t>
            </a:r>
            <a:endParaRPr lang="zh-CN" altLang="en-US" sz="1800">
              <a:solidFill>
                <a:srgbClr val="007434"/>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2675">
                                            <p:txEl>
                                              <p:pRg st="0" end="0"/>
                                            </p:txEl>
                                          </p:spTgt>
                                        </p:tgtEl>
                                        <p:attrNameLst>
                                          <p:attrName>style.visibility</p:attrName>
                                        </p:attrNameLst>
                                      </p:cBhvr>
                                      <p:to>
                                        <p:strVal val="visible"/>
                                      </p:to>
                                    </p:set>
                                    <p:animEffect transition="in" filter="blinds(horizontal)">
                                      <p:cBhvr>
                                        <p:cTn id="7" dur="500"/>
                                        <p:tgtEl>
                                          <p:spTgt spid="412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12675">
                                            <p:txEl>
                                              <p:pRg st="1" end="1"/>
                                            </p:txEl>
                                          </p:spTgt>
                                        </p:tgtEl>
                                        <p:attrNameLst>
                                          <p:attrName>style.visibility</p:attrName>
                                        </p:attrNameLst>
                                      </p:cBhvr>
                                      <p:to>
                                        <p:strVal val="visible"/>
                                      </p:to>
                                    </p:set>
                                    <p:animEffect transition="in" filter="blinds(horizontal)">
                                      <p:cBhvr>
                                        <p:cTn id="12" dur="500"/>
                                        <p:tgtEl>
                                          <p:spTgt spid="4126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12675">
                                            <p:txEl>
                                              <p:pRg st="2" end="2"/>
                                            </p:txEl>
                                          </p:spTgt>
                                        </p:tgtEl>
                                        <p:attrNameLst>
                                          <p:attrName>style.visibility</p:attrName>
                                        </p:attrNameLst>
                                      </p:cBhvr>
                                      <p:to>
                                        <p:strVal val="visible"/>
                                      </p:to>
                                    </p:set>
                                    <p:animEffect transition="in" filter="blinds(horizontal)">
                                      <p:cBhvr>
                                        <p:cTn id="17" dur="500"/>
                                        <p:tgtEl>
                                          <p:spTgt spid="4126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12675">
                                            <p:txEl>
                                              <p:pRg st="3" end="3"/>
                                            </p:txEl>
                                          </p:spTgt>
                                        </p:tgtEl>
                                        <p:attrNameLst>
                                          <p:attrName>style.visibility</p:attrName>
                                        </p:attrNameLst>
                                      </p:cBhvr>
                                      <p:to>
                                        <p:strVal val="visible"/>
                                      </p:to>
                                    </p:set>
                                    <p:animEffect transition="in" filter="blinds(horizontal)">
                                      <p:cBhvr>
                                        <p:cTn id="22" dur="500"/>
                                        <p:tgtEl>
                                          <p:spTgt spid="4126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12675">
                                            <p:txEl>
                                              <p:pRg st="4" end="4"/>
                                            </p:txEl>
                                          </p:spTgt>
                                        </p:tgtEl>
                                        <p:attrNameLst>
                                          <p:attrName>style.visibility</p:attrName>
                                        </p:attrNameLst>
                                      </p:cBhvr>
                                      <p:to>
                                        <p:strVal val="visible"/>
                                      </p:to>
                                    </p:set>
                                    <p:animEffect transition="in" filter="blinds(horizontal)">
                                      <p:cBhvr>
                                        <p:cTn id="27" dur="500"/>
                                        <p:tgtEl>
                                          <p:spTgt spid="4126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12675">
                                            <p:txEl>
                                              <p:pRg st="5" end="5"/>
                                            </p:txEl>
                                          </p:spTgt>
                                        </p:tgtEl>
                                        <p:attrNameLst>
                                          <p:attrName>style.visibility</p:attrName>
                                        </p:attrNameLst>
                                      </p:cBhvr>
                                      <p:to>
                                        <p:strVal val="visible"/>
                                      </p:to>
                                    </p:set>
                                    <p:animEffect transition="in" filter="blinds(horizontal)">
                                      <p:cBhvr>
                                        <p:cTn id="32" dur="500"/>
                                        <p:tgtEl>
                                          <p:spTgt spid="41267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12675">
                                            <p:txEl>
                                              <p:pRg st="6" end="6"/>
                                            </p:txEl>
                                          </p:spTgt>
                                        </p:tgtEl>
                                        <p:attrNameLst>
                                          <p:attrName>style.visibility</p:attrName>
                                        </p:attrNameLst>
                                      </p:cBhvr>
                                      <p:to>
                                        <p:strVal val="visible"/>
                                      </p:to>
                                    </p:set>
                                    <p:animEffect transition="in" filter="blinds(horizontal)">
                                      <p:cBhvr>
                                        <p:cTn id="37" dur="500"/>
                                        <p:tgtEl>
                                          <p:spTgt spid="41267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12675">
                                            <p:txEl>
                                              <p:pRg st="7" end="7"/>
                                            </p:txEl>
                                          </p:spTgt>
                                        </p:tgtEl>
                                        <p:attrNameLst>
                                          <p:attrName>style.visibility</p:attrName>
                                        </p:attrNameLst>
                                      </p:cBhvr>
                                      <p:to>
                                        <p:strVal val="visible"/>
                                      </p:to>
                                    </p:set>
                                    <p:animEffect transition="in" filter="blinds(horizontal)">
                                      <p:cBhvr>
                                        <p:cTn id="42" dur="500"/>
                                        <p:tgtEl>
                                          <p:spTgt spid="4126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a:extLst>
              <a:ext uri="{FF2B5EF4-FFF2-40B4-BE49-F238E27FC236}">
                <a16:creationId xmlns:a16="http://schemas.microsoft.com/office/drawing/2014/main" id="{AD9FED69-CB87-41AB-A43F-F85FEB75197B}"/>
              </a:ext>
            </a:extLst>
          </p:cNvPr>
          <p:cNvSpPr>
            <a:spLocks noGrp="1" noChangeArrowheads="1"/>
          </p:cNvSpPr>
          <p:nvPr>
            <p:ph type="title"/>
          </p:nvPr>
        </p:nvSpPr>
        <p:spPr>
          <a:xfrm>
            <a:off x="457200" y="98425"/>
            <a:ext cx="8229600" cy="561975"/>
          </a:xfrm>
        </p:spPr>
        <p:txBody>
          <a:bodyPr/>
          <a:lstStyle/>
          <a:p>
            <a:r>
              <a:rPr lang="zh-CN" altLang="en-US" sz="3600"/>
              <a:t>课程内容概要</a:t>
            </a:r>
          </a:p>
        </p:txBody>
      </p:sp>
      <p:sp>
        <p:nvSpPr>
          <p:cNvPr id="417795" name="Rectangle 3">
            <a:extLst>
              <a:ext uri="{FF2B5EF4-FFF2-40B4-BE49-F238E27FC236}">
                <a16:creationId xmlns:a16="http://schemas.microsoft.com/office/drawing/2014/main" id="{59CD1702-3F7F-4726-A3C3-305E0AEFE126}"/>
              </a:ext>
            </a:extLst>
          </p:cNvPr>
          <p:cNvSpPr>
            <a:spLocks noGrp="1" noChangeArrowheads="1"/>
          </p:cNvSpPr>
          <p:nvPr>
            <p:ph type="body" idx="1"/>
          </p:nvPr>
        </p:nvSpPr>
        <p:spPr>
          <a:xfrm>
            <a:off x="476250" y="1403350"/>
            <a:ext cx="8229600" cy="5218113"/>
          </a:xfrm>
        </p:spPr>
        <p:txBody>
          <a:bodyPr/>
          <a:lstStyle/>
          <a:p>
            <a:pPr>
              <a:buFontTx/>
              <a:buNone/>
            </a:pPr>
            <a:r>
              <a:rPr lang="zh-CN" altLang="en-US">
                <a:solidFill>
                  <a:srgbClr val="FF0000"/>
                </a:solidFill>
                <a:latin typeface="微软雅黑" panose="020B0503020204020204" pitchFamily="34" charset="-122"/>
                <a:ea typeface="微软雅黑" panose="020B0503020204020204" pitchFamily="34" charset="-122"/>
              </a:rPr>
              <a:t>内容组织：两大部分</a:t>
            </a:r>
          </a:p>
          <a:p>
            <a:r>
              <a:rPr lang="zh-CN" altLang="en-US">
                <a:latin typeface="微软雅黑" panose="020B0503020204020204" pitchFamily="34" charset="-122"/>
                <a:ea typeface="微软雅黑" panose="020B0503020204020204" pitchFamily="34" charset="-122"/>
              </a:rPr>
              <a:t>第一部分 系统概述和可执行文件的生成（</a:t>
            </a:r>
            <a:r>
              <a:rPr lang="zh-CN" altLang="en-US">
                <a:solidFill>
                  <a:srgbClr val="996600"/>
                </a:solidFill>
                <a:latin typeface="微软雅黑" panose="020B0503020204020204" pitchFamily="34" charset="-122"/>
                <a:ea typeface="微软雅黑" panose="020B0503020204020204" pitchFamily="34" charset="-122"/>
              </a:rPr>
              <a:t>表示和转换</a:t>
            </a:r>
            <a:r>
              <a:rPr lang="zh-CN" altLang="en-US">
                <a:latin typeface="微软雅黑" panose="020B0503020204020204" pitchFamily="34" charset="-122"/>
                <a:ea typeface="微软雅黑" panose="020B0503020204020204" pitchFamily="34" charset="-122"/>
              </a:rPr>
              <a:t>）</a:t>
            </a:r>
          </a:p>
          <a:p>
            <a:pPr lvl="1"/>
            <a:r>
              <a:rPr lang="zh-CN" altLang="en-US">
                <a:solidFill>
                  <a:srgbClr val="0066CC"/>
                </a:solidFill>
                <a:latin typeface="微软雅黑" panose="020B0503020204020204" pitchFamily="34" charset="-122"/>
                <a:ea typeface="微软雅黑" panose="020B0503020204020204" pitchFamily="34" charset="-122"/>
              </a:rPr>
              <a:t>计算机系统概述</a:t>
            </a:r>
          </a:p>
          <a:p>
            <a:pPr lvl="1"/>
            <a:r>
              <a:rPr lang="zh-CN" altLang="en-US">
                <a:solidFill>
                  <a:srgbClr val="0066CC"/>
                </a:solidFill>
                <a:latin typeface="微软雅黑" panose="020B0503020204020204" pitchFamily="34" charset="-122"/>
                <a:ea typeface="微软雅黑" panose="020B0503020204020204" pitchFamily="34" charset="-122"/>
              </a:rPr>
              <a:t>数据的机器级表示与处理</a:t>
            </a:r>
          </a:p>
          <a:p>
            <a:pPr lvl="1"/>
            <a:r>
              <a:rPr lang="zh-CN" altLang="en-US">
                <a:solidFill>
                  <a:srgbClr val="0066CC"/>
                </a:solidFill>
                <a:latin typeface="微软雅黑" panose="020B0503020204020204" pitchFamily="34" charset="-122"/>
                <a:ea typeface="微软雅黑" panose="020B0503020204020204" pitchFamily="34" charset="-122"/>
              </a:rPr>
              <a:t>程序的转换及机器级表示</a:t>
            </a:r>
          </a:p>
          <a:p>
            <a:pPr lvl="1"/>
            <a:r>
              <a:rPr lang="zh-CN" altLang="en-US">
                <a:solidFill>
                  <a:srgbClr val="0066CC"/>
                </a:solidFill>
                <a:latin typeface="微软雅黑" panose="020B0503020204020204" pitchFamily="34" charset="-122"/>
                <a:ea typeface="微软雅黑" panose="020B0503020204020204" pitchFamily="34" charset="-122"/>
              </a:rPr>
              <a:t>程序的链接</a:t>
            </a:r>
          </a:p>
          <a:p>
            <a:r>
              <a:rPr lang="zh-CN" altLang="en-US">
                <a:latin typeface="微软雅黑" panose="020B0503020204020204" pitchFamily="34" charset="-122"/>
                <a:ea typeface="微软雅黑" panose="020B0503020204020204" pitchFamily="34" charset="-122"/>
              </a:rPr>
              <a:t>第二部分 可执行文件的运行（</a:t>
            </a:r>
            <a:r>
              <a:rPr lang="zh-CN" altLang="en-US">
                <a:solidFill>
                  <a:srgbClr val="996600"/>
                </a:solidFill>
                <a:latin typeface="微软雅黑" panose="020B0503020204020204" pitchFamily="34" charset="-122"/>
                <a:ea typeface="微软雅黑" panose="020B0503020204020204" pitchFamily="34" charset="-122"/>
              </a:rPr>
              <a:t>执行控制流</a:t>
            </a:r>
            <a:r>
              <a:rPr lang="zh-CN" altLang="en-US">
                <a:latin typeface="微软雅黑" panose="020B0503020204020204" pitchFamily="34" charset="-122"/>
                <a:ea typeface="微软雅黑" panose="020B0503020204020204" pitchFamily="34" charset="-122"/>
              </a:rPr>
              <a:t>）</a:t>
            </a:r>
          </a:p>
          <a:p>
            <a:pPr lvl="1"/>
            <a:r>
              <a:rPr lang="zh-CN" altLang="en-US">
                <a:solidFill>
                  <a:srgbClr val="0066CC"/>
                </a:solidFill>
                <a:latin typeface="微软雅黑" panose="020B0503020204020204" pitchFamily="34" charset="-122"/>
                <a:ea typeface="微软雅黑" panose="020B0503020204020204" pitchFamily="34" charset="-122"/>
              </a:rPr>
              <a:t>程序的执行</a:t>
            </a:r>
          </a:p>
          <a:p>
            <a:pPr lvl="1"/>
            <a:r>
              <a:rPr lang="zh-CN" altLang="en-US">
                <a:solidFill>
                  <a:srgbClr val="0066CC"/>
                </a:solidFill>
                <a:latin typeface="微软雅黑" panose="020B0503020204020204" pitchFamily="34" charset="-122"/>
                <a:ea typeface="微软雅黑" panose="020B0503020204020204" pitchFamily="34" charset="-122"/>
              </a:rPr>
              <a:t>层次结构存储系统</a:t>
            </a:r>
          </a:p>
          <a:p>
            <a:pPr lvl="1"/>
            <a:r>
              <a:rPr lang="zh-CN" altLang="en-US">
                <a:solidFill>
                  <a:srgbClr val="0066CC"/>
                </a:solidFill>
                <a:latin typeface="微软雅黑" panose="020B0503020204020204" pitchFamily="34" charset="-122"/>
                <a:ea typeface="微软雅黑" panose="020B0503020204020204" pitchFamily="34" charset="-122"/>
              </a:rPr>
              <a:t>异常控制流</a:t>
            </a:r>
          </a:p>
          <a:p>
            <a:pPr lvl="1"/>
            <a:r>
              <a:rPr lang="en-US" altLang="zh-CN">
                <a:solidFill>
                  <a:srgbClr val="0066CC"/>
                </a:solidFill>
                <a:latin typeface="微软雅黑" panose="020B0503020204020204" pitchFamily="34" charset="-122"/>
                <a:ea typeface="微软雅黑" panose="020B0503020204020204" pitchFamily="34" charset="-122"/>
              </a:rPr>
              <a:t>I/O</a:t>
            </a:r>
            <a:r>
              <a:rPr lang="zh-CN" altLang="en-US">
                <a:solidFill>
                  <a:srgbClr val="0066CC"/>
                </a:solidFill>
                <a:latin typeface="微软雅黑" panose="020B0503020204020204" pitchFamily="34" charset="-122"/>
                <a:ea typeface="微软雅黑" panose="020B0503020204020204" pitchFamily="34" charset="-122"/>
              </a:rPr>
              <a:t>操作的实现</a:t>
            </a:r>
          </a:p>
        </p:txBody>
      </p:sp>
      <p:sp>
        <p:nvSpPr>
          <p:cNvPr id="417796" name="Text Box 4">
            <a:extLst>
              <a:ext uri="{FF2B5EF4-FFF2-40B4-BE49-F238E27FC236}">
                <a16:creationId xmlns:a16="http://schemas.microsoft.com/office/drawing/2014/main" id="{D593899A-3AC8-4DFC-8578-9831A86C6270}"/>
              </a:ext>
            </a:extLst>
          </p:cNvPr>
          <p:cNvSpPr txBox="1">
            <a:spLocks noChangeArrowheads="1"/>
          </p:cNvSpPr>
          <p:nvPr/>
        </p:nvSpPr>
        <p:spPr bwMode="auto">
          <a:xfrm>
            <a:off x="476250" y="819150"/>
            <a:ext cx="7021513"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b="1">
                <a:solidFill>
                  <a:srgbClr val="FF0000"/>
                </a:solidFill>
                <a:latin typeface="微软雅黑" panose="020B0503020204020204" pitchFamily="34" charset="-122"/>
                <a:ea typeface="微软雅黑" panose="020B0503020204020204" pitchFamily="34" charset="-122"/>
              </a:rPr>
              <a:t>前导知识：</a:t>
            </a:r>
            <a:r>
              <a:rPr lang="en-US" altLang="zh-CN" sz="2200" b="1">
                <a:solidFill>
                  <a:srgbClr val="008000"/>
                </a:solidFill>
                <a:latin typeface="微软雅黑" panose="020B0503020204020204" pitchFamily="34" charset="-122"/>
                <a:ea typeface="微软雅黑" panose="020B0503020204020204" pitchFamily="34" charset="-122"/>
              </a:rPr>
              <a:t>C</a:t>
            </a:r>
            <a:r>
              <a:rPr lang="zh-CN" altLang="en-US" sz="2200" b="1">
                <a:solidFill>
                  <a:srgbClr val="008000"/>
                </a:solidFill>
                <a:latin typeface="微软雅黑" panose="020B0503020204020204" pitchFamily="34" charset="-122"/>
                <a:ea typeface="微软雅黑" panose="020B0503020204020204" pitchFamily="34" charset="-122"/>
              </a:rPr>
              <a:t>语言程序设计、数字逻辑电路基础</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a:extLst>
              <a:ext uri="{FF2B5EF4-FFF2-40B4-BE49-F238E27FC236}">
                <a16:creationId xmlns:a16="http://schemas.microsoft.com/office/drawing/2014/main" id="{5FAD293B-9997-4191-B388-CF014C6D5E10}"/>
              </a:ext>
            </a:extLst>
          </p:cNvPr>
          <p:cNvSpPr>
            <a:spLocks noGrp="1" noChangeArrowheads="1"/>
          </p:cNvSpPr>
          <p:nvPr>
            <p:ph type="title" idx="4294967295"/>
          </p:nvPr>
        </p:nvSpPr>
        <p:spPr>
          <a:xfrm>
            <a:off x="457200" y="98425"/>
            <a:ext cx="8229600" cy="561975"/>
          </a:xfrm>
        </p:spPr>
        <p:txBody>
          <a:bodyPr/>
          <a:lstStyle/>
          <a:p>
            <a:r>
              <a:rPr lang="zh-CN" altLang="en-US" sz="3200"/>
              <a:t>主要内容</a:t>
            </a:r>
          </a:p>
        </p:txBody>
      </p:sp>
      <p:sp>
        <p:nvSpPr>
          <p:cNvPr id="570371" name="Rectangle 3">
            <a:extLst>
              <a:ext uri="{FF2B5EF4-FFF2-40B4-BE49-F238E27FC236}">
                <a16:creationId xmlns:a16="http://schemas.microsoft.com/office/drawing/2014/main" id="{18BDAA37-D5BD-4C84-8504-1C74CFFE463E}"/>
              </a:ext>
            </a:extLst>
          </p:cNvPr>
          <p:cNvSpPr>
            <a:spLocks noGrp="1" noChangeArrowheads="1"/>
          </p:cNvSpPr>
          <p:nvPr>
            <p:ph type="body" idx="4294967295"/>
          </p:nvPr>
        </p:nvSpPr>
        <p:spPr>
          <a:xfrm>
            <a:off x="431800" y="998538"/>
            <a:ext cx="8370888" cy="5626100"/>
          </a:xfrm>
        </p:spPr>
        <p:txBody>
          <a:bodyPr/>
          <a:lstStyle/>
          <a:p>
            <a:pPr>
              <a:spcBef>
                <a:spcPts val="1600"/>
              </a:spcBef>
            </a:pPr>
            <a:r>
              <a:rPr lang="zh-CN" altLang="en-US" sz="2800">
                <a:ea typeface="黑体" panose="02010609060101010101" pitchFamily="49" charset="-122"/>
              </a:rPr>
              <a:t>课程的由来</a:t>
            </a:r>
          </a:p>
          <a:p>
            <a:pPr>
              <a:spcBef>
                <a:spcPts val="1600"/>
              </a:spcBef>
            </a:pPr>
            <a:r>
              <a:rPr lang="zh-CN" altLang="en-US" sz="2800">
                <a:ea typeface="黑体" panose="02010609060101010101" pitchFamily="49" charset="-122"/>
              </a:rPr>
              <a:t>课程内容概要</a:t>
            </a:r>
          </a:p>
          <a:p>
            <a:pPr>
              <a:spcBef>
                <a:spcPts val="1600"/>
              </a:spcBef>
            </a:pPr>
            <a:r>
              <a:rPr lang="zh-CN" altLang="en-US" sz="2800">
                <a:solidFill>
                  <a:srgbClr val="FF0000"/>
                </a:solidFill>
                <a:ea typeface="黑体" panose="02010609060101010101" pitchFamily="49" charset="-122"/>
              </a:rPr>
              <a:t>课程教学安排及考试安排</a:t>
            </a:r>
          </a:p>
          <a:p>
            <a:pPr>
              <a:spcBef>
                <a:spcPts val="1600"/>
              </a:spcBef>
            </a:pPr>
            <a:r>
              <a:rPr lang="zh-CN" altLang="en-US" sz="2800">
                <a:ea typeface="黑体" panose="02010609060101010101" pitchFamily="49" charset="-122"/>
              </a:rPr>
              <a:t>硬件和软件的基本组成</a:t>
            </a:r>
          </a:p>
          <a:p>
            <a:pPr>
              <a:spcBef>
                <a:spcPts val="1600"/>
              </a:spcBef>
            </a:pPr>
            <a:r>
              <a:rPr lang="zh-CN" altLang="en-US" sz="2800">
                <a:ea typeface="黑体" panose="02010609060101010101" pitchFamily="49" charset="-122"/>
              </a:rPr>
              <a:t>程序的开发和执行过程</a:t>
            </a:r>
          </a:p>
          <a:p>
            <a:pPr>
              <a:spcBef>
                <a:spcPts val="1600"/>
              </a:spcBef>
            </a:pPr>
            <a:r>
              <a:rPr lang="zh-CN" altLang="en-US" sz="2800">
                <a:ea typeface="黑体" panose="02010609060101010101" pitchFamily="49" charset="-122"/>
              </a:rPr>
              <a:t>计算机系统层次结构</a:t>
            </a:r>
          </a:p>
          <a:p>
            <a:pPr>
              <a:spcBef>
                <a:spcPts val="1600"/>
              </a:spcBef>
            </a:pPr>
            <a:r>
              <a:rPr lang="zh-CN" altLang="en-US" sz="2800">
                <a:ea typeface="黑体" panose="02010609060101010101" pitchFamily="49" charset="-122"/>
              </a:rPr>
              <a:t>计算机性能评价</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a:extLst>
              <a:ext uri="{FF2B5EF4-FFF2-40B4-BE49-F238E27FC236}">
                <a16:creationId xmlns:a16="http://schemas.microsoft.com/office/drawing/2014/main" id="{4B4D9BEE-354F-426B-BF64-E1CF83D77101}"/>
              </a:ext>
            </a:extLst>
          </p:cNvPr>
          <p:cNvSpPr>
            <a:spLocks noGrp="1" noChangeArrowheads="1"/>
          </p:cNvSpPr>
          <p:nvPr>
            <p:ph type="title" idx="4294967295"/>
          </p:nvPr>
        </p:nvSpPr>
        <p:spPr>
          <a:xfrm>
            <a:off x="566738" y="98425"/>
            <a:ext cx="8229600" cy="561975"/>
          </a:xfrm>
        </p:spPr>
        <p:txBody>
          <a:bodyPr/>
          <a:lstStyle/>
          <a:p>
            <a:r>
              <a:rPr lang="zh-CN" altLang="en-US" sz="3600"/>
              <a:t>课程基本信息</a:t>
            </a:r>
          </a:p>
        </p:txBody>
      </p:sp>
      <p:sp>
        <p:nvSpPr>
          <p:cNvPr id="514051" name="Rectangle 3">
            <a:extLst>
              <a:ext uri="{FF2B5EF4-FFF2-40B4-BE49-F238E27FC236}">
                <a16:creationId xmlns:a16="http://schemas.microsoft.com/office/drawing/2014/main" id="{B8616F71-B1EB-4890-81FE-6BF21731F017}"/>
              </a:ext>
            </a:extLst>
          </p:cNvPr>
          <p:cNvSpPr>
            <a:spLocks noGrp="1" noChangeArrowheads="1"/>
          </p:cNvSpPr>
          <p:nvPr>
            <p:ph type="body" idx="4294967295"/>
          </p:nvPr>
        </p:nvSpPr>
        <p:spPr>
          <a:xfrm>
            <a:off x="204788" y="782638"/>
            <a:ext cx="8642350" cy="5886450"/>
          </a:xfrm>
        </p:spPr>
        <p:txBody>
          <a:bodyPr/>
          <a:lstStyle/>
          <a:p>
            <a:pPr>
              <a:lnSpc>
                <a:spcPct val="110000"/>
              </a:lnSpc>
            </a:pPr>
            <a:r>
              <a:rPr lang="zh-CN" altLang="en-US" sz="2000">
                <a:latin typeface="微软雅黑" panose="020B0503020204020204" pitchFamily="34" charset="-122"/>
                <a:ea typeface="微软雅黑" panose="020B0503020204020204" pitchFamily="34" charset="-122"/>
              </a:rPr>
              <a:t>课程名称</a:t>
            </a:r>
          </a:p>
          <a:p>
            <a:pPr lvl="1">
              <a:lnSpc>
                <a:spcPct val="110000"/>
              </a:lnSpc>
            </a:pPr>
            <a:r>
              <a:rPr lang="zh-CN" altLang="en-US">
                <a:latin typeface="微软雅黑" panose="020B0503020204020204" pitchFamily="34" charset="-122"/>
                <a:ea typeface="微软雅黑" panose="020B0503020204020204" pitchFamily="34" charset="-122"/>
              </a:rPr>
              <a:t>计算机系统基础（</a:t>
            </a:r>
            <a:r>
              <a:rPr lang="en-US" altLang="zh-CN">
                <a:latin typeface="微软雅黑" panose="020B0503020204020204" pitchFamily="34" charset="-122"/>
                <a:ea typeface="微软雅黑" panose="020B0503020204020204" pitchFamily="34" charset="-122"/>
              </a:rPr>
              <a:t>Introduction to Computer Systems</a:t>
            </a:r>
            <a:r>
              <a:rPr lang="zh-CN" altLang="en-US">
                <a:latin typeface="微软雅黑" panose="020B0503020204020204" pitchFamily="34" charset="-122"/>
                <a:ea typeface="微软雅黑" panose="020B0503020204020204" pitchFamily="34" charset="-122"/>
              </a:rPr>
              <a:t>）</a:t>
            </a:r>
          </a:p>
          <a:p>
            <a:pPr>
              <a:lnSpc>
                <a:spcPct val="110000"/>
              </a:lnSpc>
            </a:pPr>
            <a:r>
              <a:rPr lang="zh-CN" altLang="en-US" sz="2000">
                <a:latin typeface="微软雅黑" panose="020B0503020204020204" pitchFamily="34" charset="-122"/>
                <a:ea typeface="微软雅黑" panose="020B0503020204020204" pitchFamily="34" charset="-122"/>
              </a:rPr>
              <a:t>课程参考网站</a:t>
            </a:r>
          </a:p>
          <a:p>
            <a:pPr lvl="1">
              <a:lnSpc>
                <a:spcPct val="110000"/>
              </a:lnSpc>
            </a:pPr>
            <a:r>
              <a:rPr lang="en-US" altLang="zh-CN">
                <a:latin typeface="微软雅黑" panose="020B0503020204020204" pitchFamily="34" charset="-122"/>
                <a:ea typeface="微软雅黑" panose="020B0503020204020204" pitchFamily="34" charset="-122"/>
              </a:rPr>
              <a:t>http://cslab.nju.edu.cn/ics/index.php/Ics:Main_page </a:t>
            </a:r>
          </a:p>
          <a:p>
            <a:pPr>
              <a:lnSpc>
                <a:spcPct val="110000"/>
              </a:lnSpc>
            </a:pPr>
            <a:r>
              <a:rPr lang="zh-CN" altLang="en-US" sz="2000">
                <a:latin typeface="微软雅黑" panose="020B0503020204020204" pitchFamily="34" charset="-122"/>
                <a:ea typeface="微软雅黑" panose="020B0503020204020204" pitchFamily="34" charset="-122"/>
              </a:rPr>
              <a:t>前导课程</a:t>
            </a:r>
          </a:p>
          <a:p>
            <a:pPr lvl="1">
              <a:lnSpc>
                <a:spcPct val="110000"/>
              </a:lnSpc>
            </a:pPr>
            <a:r>
              <a:rPr lang="en-US" altLang="zh-CN">
                <a:latin typeface="微软雅黑" panose="020B0503020204020204" pitchFamily="34" charset="-122"/>
                <a:ea typeface="微软雅黑" panose="020B0503020204020204" pitchFamily="34" charset="-122"/>
              </a:rPr>
              <a:t>C</a:t>
            </a:r>
            <a:r>
              <a:rPr lang="zh-CN" altLang="en-US">
                <a:latin typeface="微软雅黑" panose="020B0503020204020204" pitchFamily="34" charset="-122"/>
                <a:ea typeface="微软雅黑" panose="020B0503020204020204" pitchFamily="34" charset="-122"/>
              </a:rPr>
              <a:t>语言程序设计、</a:t>
            </a:r>
            <a:r>
              <a:rPr lang="zh-CN" altLang="en-US">
                <a:solidFill>
                  <a:srgbClr val="008000"/>
                </a:solidFill>
                <a:latin typeface="微软雅黑" panose="020B0503020204020204" pitchFamily="34" charset="-122"/>
                <a:ea typeface="微软雅黑" panose="020B0503020204020204" pitchFamily="34" charset="-122"/>
              </a:rPr>
              <a:t>（数字逻辑电路，不是必须的）</a:t>
            </a:r>
          </a:p>
          <a:p>
            <a:pPr>
              <a:lnSpc>
                <a:spcPct val="110000"/>
              </a:lnSpc>
            </a:pPr>
            <a:r>
              <a:rPr lang="zh-CN" altLang="en-US" sz="2000">
                <a:latin typeface="微软雅黑" panose="020B0503020204020204" pitchFamily="34" charset="-122"/>
                <a:ea typeface="微软雅黑" panose="020B0503020204020204" pitchFamily="34" charset="-122"/>
              </a:rPr>
              <a:t>教材：</a:t>
            </a:r>
          </a:p>
          <a:p>
            <a:pPr lvl="1">
              <a:lnSpc>
                <a:spcPct val="110000"/>
              </a:lnSpc>
            </a:pP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计算机系统基础</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，袁春风，机械工业出版社，</a:t>
            </a:r>
            <a:r>
              <a:rPr lang="en-US" altLang="zh-CN">
                <a:latin typeface="微软雅黑" panose="020B0503020204020204" pitchFamily="34" charset="-122"/>
                <a:ea typeface="微软雅黑" panose="020B0503020204020204" pitchFamily="34" charset="-122"/>
              </a:rPr>
              <a:t>2014.7</a:t>
            </a:r>
          </a:p>
          <a:p>
            <a:pPr>
              <a:lnSpc>
                <a:spcPct val="110000"/>
              </a:lnSpc>
            </a:pPr>
            <a:r>
              <a:rPr lang="zh-CN" altLang="en-US" sz="2000">
                <a:latin typeface="微软雅黑" panose="020B0503020204020204" pitchFamily="34" charset="-122"/>
                <a:ea typeface="微软雅黑" panose="020B0503020204020204" pitchFamily="34" charset="-122"/>
              </a:rPr>
              <a:t>主要参考书：</a:t>
            </a:r>
          </a:p>
          <a:p>
            <a:pPr lvl="1">
              <a:lnSpc>
                <a:spcPct val="110000"/>
              </a:lnSpc>
            </a:pP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深入理解计算机系统</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（第</a:t>
            </a:r>
            <a:r>
              <a:rPr lang="en-US" altLang="zh-CN">
                <a:latin typeface="微软雅黑" panose="020B0503020204020204" pitchFamily="34" charset="-122"/>
                <a:ea typeface="微软雅黑" panose="020B0503020204020204" pitchFamily="34" charset="-122"/>
              </a:rPr>
              <a:t>2</a:t>
            </a:r>
            <a:r>
              <a:rPr lang="zh-CN" altLang="en-US">
                <a:latin typeface="微软雅黑" panose="020B0503020204020204" pitchFamily="34" charset="-122"/>
                <a:ea typeface="微软雅黑" panose="020B0503020204020204" pitchFamily="34" charset="-122"/>
              </a:rPr>
              <a:t>版），</a:t>
            </a:r>
            <a:r>
              <a:rPr lang="en-US" altLang="zh-CN">
                <a:latin typeface="微软雅黑" panose="020B0503020204020204" pitchFamily="34" charset="-122"/>
                <a:ea typeface="微软雅黑" panose="020B0503020204020204" pitchFamily="34" charset="-122"/>
              </a:rPr>
              <a:t>Randal E. Bryant, david R. O’Hallaron</a:t>
            </a:r>
            <a:r>
              <a:rPr lang="zh-CN" altLang="en-US">
                <a:latin typeface="微软雅黑" panose="020B0503020204020204" pitchFamily="34" charset="-122"/>
                <a:ea typeface="微软雅黑" panose="020B0503020204020204" pitchFamily="34" charset="-122"/>
              </a:rPr>
              <a:t>著，龚奕利，雷迎春译，机械工业出版社，</a:t>
            </a:r>
            <a:r>
              <a:rPr lang="en-US" altLang="zh-CN">
                <a:latin typeface="微软雅黑" panose="020B0503020204020204" pitchFamily="34" charset="-122"/>
                <a:ea typeface="微软雅黑" panose="020B0503020204020204" pitchFamily="34" charset="-122"/>
              </a:rPr>
              <a:t>2011 </a:t>
            </a:r>
            <a:r>
              <a:rPr lang="zh-CN" altLang="en-US">
                <a:latin typeface="微软雅黑" panose="020B0503020204020204" pitchFamily="34" charset="-122"/>
                <a:ea typeface="微软雅黑" panose="020B0503020204020204" pitchFamily="34" charset="-122"/>
              </a:rPr>
              <a:t>年</a:t>
            </a:r>
          </a:p>
          <a:p>
            <a:pPr lvl="1">
              <a:lnSpc>
                <a:spcPct val="110000"/>
              </a:lnSpc>
            </a:pPr>
            <a:r>
              <a:rPr lang="en-US" altLang="zh-CN">
                <a:latin typeface="微软雅黑" panose="020B0503020204020204" pitchFamily="34" charset="-122"/>
                <a:ea typeface="微软雅黑" panose="020B0503020204020204" pitchFamily="34" charset="-122"/>
              </a:rPr>
              <a:t>Brian W. Kernighan, Dennis M. Ritchie, The C Programming Language ( second Edition)</a:t>
            </a:r>
            <a:r>
              <a:rPr lang="zh-CN" altLang="en-US">
                <a:latin typeface="微软雅黑" panose="020B0503020204020204" pitchFamily="34" charset="-122"/>
                <a:ea typeface="微软雅黑" panose="020B0503020204020204" pitchFamily="34" charset="-122"/>
              </a:rPr>
              <a:t>，北京：机械工业出版社，</a:t>
            </a:r>
            <a:r>
              <a:rPr lang="en-US" altLang="zh-CN">
                <a:latin typeface="微软雅黑" panose="020B0503020204020204" pitchFamily="34" charset="-122"/>
                <a:ea typeface="微软雅黑" panose="020B0503020204020204" pitchFamily="34" charset="-122"/>
              </a:rPr>
              <a:t>2006</a:t>
            </a:r>
          </a:p>
          <a:p>
            <a:pPr lvl="1">
              <a:lnSpc>
                <a:spcPct val="110000"/>
              </a:lnSpc>
            </a:pP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计算机系统概论</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原书第</a:t>
            </a:r>
            <a:r>
              <a:rPr lang="en-US" altLang="zh-CN">
                <a:latin typeface="微软雅黑" panose="020B0503020204020204" pitchFamily="34" charset="-122"/>
                <a:ea typeface="微软雅黑" panose="020B0503020204020204" pitchFamily="34" charset="-122"/>
              </a:rPr>
              <a:t>2</a:t>
            </a:r>
            <a:r>
              <a:rPr lang="zh-CN" altLang="en-US">
                <a:latin typeface="微软雅黑" panose="020B0503020204020204" pitchFamily="34" charset="-122"/>
                <a:ea typeface="微软雅黑" panose="020B0503020204020204" pitchFamily="34" charset="-122"/>
              </a:rPr>
              <a:t>版</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Yale N. Patt, Sanjay J. Patel</a:t>
            </a:r>
            <a:r>
              <a:rPr lang="zh-CN" altLang="en-US">
                <a:latin typeface="微软雅黑" panose="020B0503020204020204" pitchFamily="34" charset="-122"/>
                <a:ea typeface="微软雅黑" panose="020B0503020204020204" pitchFamily="34" charset="-122"/>
              </a:rPr>
              <a:t>著，梁阿磊</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蒋兴昌</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林凌译，机械工业出版社，</a:t>
            </a:r>
            <a:r>
              <a:rPr lang="en-US" altLang="zh-CN">
                <a:latin typeface="微软雅黑" panose="020B0503020204020204" pitchFamily="34" charset="-122"/>
                <a:ea typeface="微软雅黑" panose="020B0503020204020204" pitchFamily="34" charset="-122"/>
              </a:rPr>
              <a:t>2007</a:t>
            </a:r>
            <a:r>
              <a:rPr lang="zh-CN" altLang="en-US">
                <a:latin typeface="微软雅黑" panose="020B0503020204020204" pitchFamily="34" charset="-122"/>
                <a:ea typeface="微软雅黑" panose="020B0503020204020204" pitchFamily="34" charset="-122"/>
              </a:rPr>
              <a:t>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4051">
                                            <p:txEl>
                                              <p:pRg st="1" end="1"/>
                                            </p:txEl>
                                          </p:spTgt>
                                        </p:tgtEl>
                                        <p:attrNameLst>
                                          <p:attrName>style.visibility</p:attrName>
                                        </p:attrNameLst>
                                      </p:cBhvr>
                                      <p:to>
                                        <p:strVal val="visible"/>
                                      </p:to>
                                    </p:set>
                                    <p:animEffect transition="in" filter="blinds(horizontal)">
                                      <p:cBhvr>
                                        <p:cTn id="7" dur="500"/>
                                        <p:tgtEl>
                                          <p:spTgt spid="5140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14051">
                                            <p:txEl>
                                              <p:pRg st="3" end="3"/>
                                            </p:txEl>
                                          </p:spTgt>
                                        </p:tgtEl>
                                        <p:attrNameLst>
                                          <p:attrName>style.visibility</p:attrName>
                                        </p:attrNameLst>
                                      </p:cBhvr>
                                      <p:to>
                                        <p:strVal val="visible"/>
                                      </p:to>
                                    </p:set>
                                    <p:animEffect transition="in" filter="blinds(horizontal)">
                                      <p:cBhvr>
                                        <p:cTn id="12" dur="500"/>
                                        <p:tgtEl>
                                          <p:spTgt spid="51405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14051">
                                            <p:txEl>
                                              <p:pRg st="5" end="5"/>
                                            </p:txEl>
                                          </p:spTgt>
                                        </p:tgtEl>
                                        <p:attrNameLst>
                                          <p:attrName>style.visibility</p:attrName>
                                        </p:attrNameLst>
                                      </p:cBhvr>
                                      <p:to>
                                        <p:strVal val="visible"/>
                                      </p:to>
                                    </p:set>
                                    <p:animEffect transition="in" filter="blinds(horizontal)">
                                      <p:cBhvr>
                                        <p:cTn id="17" dur="500"/>
                                        <p:tgtEl>
                                          <p:spTgt spid="514051">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14051">
                                            <p:txEl>
                                              <p:pRg st="7" end="7"/>
                                            </p:txEl>
                                          </p:spTgt>
                                        </p:tgtEl>
                                        <p:attrNameLst>
                                          <p:attrName>style.visibility</p:attrName>
                                        </p:attrNameLst>
                                      </p:cBhvr>
                                      <p:to>
                                        <p:strVal val="visible"/>
                                      </p:to>
                                    </p:set>
                                    <p:animEffect transition="in" filter="blinds(horizontal)">
                                      <p:cBhvr>
                                        <p:cTn id="22" dur="500"/>
                                        <p:tgtEl>
                                          <p:spTgt spid="514051">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14051">
                                            <p:txEl>
                                              <p:pRg st="9" end="9"/>
                                            </p:txEl>
                                          </p:spTgt>
                                        </p:tgtEl>
                                        <p:attrNameLst>
                                          <p:attrName>style.visibility</p:attrName>
                                        </p:attrNameLst>
                                      </p:cBhvr>
                                      <p:to>
                                        <p:strVal val="visible"/>
                                      </p:to>
                                    </p:set>
                                    <p:animEffect transition="in" filter="blinds(horizontal)">
                                      <p:cBhvr>
                                        <p:cTn id="27" dur="500"/>
                                        <p:tgtEl>
                                          <p:spTgt spid="514051">
                                            <p:txEl>
                                              <p:pRg st="9" end="9"/>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14051">
                                            <p:txEl>
                                              <p:pRg st="10" end="10"/>
                                            </p:txEl>
                                          </p:spTgt>
                                        </p:tgtEl>
                                        <p:attrNameLst>
                                          <p:attrName>style.visibility</p:attrName>
                                        </p:attrNameLst>
                                      </p:cBhvr>
                                      <p:to>
                                        <p:strVal val="visible"/>
                                      </p:to>
                                    </p:set>
                                    <p:animEffect transition="in" filter="blinds(horizontal)">
                                      <p:cBhvr>
                                        <p:cTn id="32" dur="500"/>
                                        <p:tgtEl>
                                          <p:spTgt spid="514051">
                                            <p:txEl>
                                              <p:pRg st="10" end="1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14051">
                                            <p:txEl>
                                              <p:pRg st="11" end="11"/>
                                            </p:txEl>
                                          </p:spTgt>
                                        </p:tgtEl>
                                        <p:attrNameLst>
                                          <p:attrName>style.visibility</p:attrName>
                                        </p:attrNameLst>
                                      </p:cBhvr>
                                      <p:to>
                                        <p:strVal val="visible"/>
                                      </p:to>
                                    </p:set>
                                    <p:animEffect transition="in" filter="blinds(horizontal)">
                                      <p:cBhvr>
                                        <p:cTn id="37" dur="500"/>
                                        <p:tgtEl>
                                          <p:spTgt spid="51405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a:extLst>
              <a:ext uri="{FF2B5EF4-FFF2-40B4-BE49-F238E27FC236}">
                <a16:creationId xmlns:a16="http://schemas.microsoft.com/office/drawing/2014/main" id="{5DBB4A86-B8D0-4B3A-9459-0686C15167CD}"/>
              </a:ext>
            </a:extLst>
          </p:cNvPr>
          <p:cNvSpPr>
            <a:spLocks noGrp="1" noChangeArrowheads="1"/>
          </p:cNvSpPr>
          <p:nvPr>
            <p:ph type="title"/>
          </p:nvPr>
        </p:nvSpPr>
        <p:spPr>
          <a:xfrm>
            <a:off x="457200" y="76200"/>
            <a:ext cx="8229600" cy="561975"/>
          </a:xfrm>
        </p:spPr>
        <p:txBody>
          <a:bodyPr/>
          <a:lstStyle/>
          <a:p>
            <a:r>
              <a:rPr lang="zh-CN" altLang="en-US" sz="3600"/>
              <a:t>实验及考核方式</a:t>
            </a:r>
            <a:endParaRPr lang="en-US" altLang="zh-CN" sz="3600"/>
          </a:p>
        </p:txBody>
      </p:sp>
      <p:sp>
        <p:nvSpPr>
          <p:cNvPr id="515075" name="Rectangle 3">
            <a:extLst>
              <a:ext uri="{FF2B5EF4-FFF2-40B4-BE49-F238E27FC236}">
                <a16:creationId xmlns:a16="http://schemas.microsoft.com/office/drawing/2014/main" id="{B064E200-195C-4A53-B8B7-2D79A4D4F729}"/>
              </a:ext>
            </a:extLst>
          </p:cNvPr>
          <p:cNvSpPr>
            <a:spLocks noGrp="1" noChangeArrowheads="1"/>
          </p:cNvSpPr>
          <p:nvPr>
            <p:ph type="body" idx="1"/>
          </p:nvPr>
        </p:nvSpPr>
        <p:spPr>
          <a:xfrm>
            <a:off x="250825" y="836613"/>
            <a:ext cx="8551863" cy="5788025"/>
          </a:xfrm>
        </p:spPr>
        <p:txBody>
          <a:bodyPr/>
          <a:lstStyle/>
          <a:p>
            <a:r>
              <a:rPr lang="zh-CN" altLang="en-US">
                <a:latin typeface="微软雅黑" panose="020B0503020204020204" pitchFamily="34" charset="-122"/>
                <a:ea typeface="微软雅黑" panose="020B0503020204020204" pitchFamily="34" charset="-122"/>
              </a:rPr>
              <a:t>实验类型</a:t>
            </a:r>
          </a:p>
          <a:p>
            <a:pPr lvl="1"/>
            <a:r>
              <a:rPr lang="en-US" altLang="zh-CN">
                <a:latin typeface="微软雅黑" panose="020B0503020204020204" pitchFamily="34" charset="-122"/>
                <a:ea typeface="微软雅黑" panose="020B0503020204020204" pitchFamily="34" charset="-122"/>
              </a:rPr>
              <a:t>Homework</a:t>
            </a:r>
            <a:r>
              <a:rPr lang="zh-CN" altLang="en-US">
                <a:latin typeface="微软雅黑" panose="020B0503020204020204" pitchFamily="34" charset="-122"/>
                <a:ea typeface="微软雅黑" panose="020B0503020204020204" pitchFamily="34" charset="-122"/>
              </a:rPr>
              <a:t>：</a:t>
            </a:r>
            <a:r>
              <a:rPr lang="zh-CN" altLang="en-US">
                <a:solidFill>
                  <a:srgbClr val="FF0000"/>
                </a:solidFill>
                <a:latin typeface="微软雅黑" panose="020B0503020204020204" pitchFamily="34" charset="-122"/>
                <a:ea typeface="微软雅黑" panose="020B0503020204020204" pitchFamily="34" charset="-122"/>
              </a:rPr>
              <a:t>大量的小程序、随机抽查上台讲解</a:t>
            </a:r>
          </a:p>
          <a:p>
            <a:pPr lvl="1"/>
            <a:r>
              <a:rPr lang="en-US" altLang="zh-CN">
                <a:latin typeface="微软雅黑" panose="020B0503020204020204" pitchFamily="34" charset="-122"/>
                <a:ea typeface="微软雅黑" panose="020B0503020204020204" pitchFamily="34" charset="-122"/>
              </a:rPr>
              <a:t>Lab</a:t>
            </a:r>
            <a:r>
              <a:rPr lang="zh-CN" altLang="en-US">
                <a:latin typeface="微软雅黑" panose="020B0503020204020204" pitchFamily="34" charset="-122"/>
                <a:ea typeface="微软雅黑" panose="020B0503020204020204" pitchFamily="34" charset="-122"/>
              </a:rPr>
              <a:t>：</a:t>
            </a:r>
            <a:r>
              <a:rPr lang="zh-CN" altLang="en-US">
                <a:solidFill>
                  <a:srgbClr val="FF0000"/>
                </a:solidFill>
                <a:latin typeface="微软雅黑" panose="020B0503020204020204" pitchFamily="34" charset="-122"/>
                <a:ea typeface="微软雅黑" panose="020B0503020204020204" pitchFamily="34" charset="-122"/>
              </a:rPr>
              <a:t>数据表示（位操作）、二进制炸弹、缓冲区溢出等</a:t>
            </a:r>
          </a:p>
          <a:p>
            <a:pPr lvl="1"/>
            <a:r>
              <a:rPr lang="en-US" altLang="zh-CN">
                <a:latin typeface="微软雅黑" panose="020B0503020204020204" pitchFamily="34" charset="-122"/>
                <a:ea typeface="微软雅黑" panose="020B0503020204020204" pitchFamily="34" charset="-122"/>
              </a:rPr>
              <a:t>Project</a:t>
            </a:r>
            <a:r>
              <a:rPr lang="zh-CN" altLang="en-US">
                <a:latin typeface="微软雅黑" panose="020B0503020204020204" pitchFamily="34" charset="-122"/>
                <a:ea typeface="微软雅黑" panose="020B0503020204020204" pitchFamily="34" charset="-122"/>
              </a:rPr>
              <a:t>：</a:t>
            </a:r>
            <a:r>
              <a:rPr lang="zh-CN" altLang="en-US">
                <a:solidFill>
                  <a:srgbClr val="FF0000"/>
                </a:solidFill>
                <a:latin typeface="微软雅黑" panose="020B0503020204020204" pitchFamily="34" charset="-122"/>
                <a:ea typeface="微软雅黑" panose="020B0503020204020204" pitchFamily="34" charset="-122"/>
              </a:rPr>
              <a:t>一个小型项目</a:t>
            </a:r>
            <a:r>
              <a:rPr lang="en-US" altLang="zh-CN">
                <a:solidFill>
                  <a:srgbClr val="FF0000"/>
                </a:solidFill>
                <a:latin typeface="微软雅黑" panose="020B0503020204020204" pitchFamily="34" charset="-122"/>
                <a:ea typeface="微软雅黑" panose="020B0503020204020204" pitchFamily="34" charset="-122"/>
              </a:rPr>
              <a:t>(Programming Assignment, PA)</a:t>
            </a:r>
            <a:r>
              <a:rPr lang="zh-CN" altLang="en-US">
                <a:solidFill>
                  <a:srgbClr val="FF0000"/>
                </a:solidFill>
                <a:latin typeface="微软雅黑" panose="020B0503020204020204" pitchFamily="34" charset="-122"/>
                <a:ea typeface="微软雅黑" panose="020B0503020204020204" pitchFamily="34" charset="-122"/>
              </a:rPr>
              <a:t>：功能完备但简化的</a:t>
            </a:r>
            <a:r>
              <a:rPr lang="en-US" altLang="zh-CN">
                <a:solidFill>
                  <a:srgbClr val="FF0000"/>
                </a:solidFill>
                <a:latin typeface="微软雅黑" panose="020B0503020204020204" pitchFamily="34" charset="-122"/>
                <a:ea typeface="微软雅黑" panose="020B0503020204020204" pitchFamily="34" charset="-122"/>
              </a:rPr>
              <a:t>x86</a:t>
            </a:r>
            <a:r>
              <a:rPr lang="zh-CN" altLang="en-US">
                <a:solidFill>
                  <a:srgbClr val="FF0000"/>
                </a:solidFill>
                <a:latin typeface="微软雅黑" panose="020B0503020204020204" pitchFamily="34" charset="-122"/>
                <a:ea typeface="微软雅黑" panose="020B0503020204020204" pitchFamily="34" charset="-122"/>
              </a:rPr>
              <a:t>模拟器</a:t>
            </a:r>
            <a:r>
              <a:rPr lang="en-US" altLang="zh-CN">
                <a:solidFill>
                  <a:srgbClr val="FF0000"/>
                </a:solidFill>
                <a:latin typeface="微软雅黑" panose="020B0503020204020204" pitchFamily="34" charset="-122"/>
                <a:ea typeface="微软雅黑" panose="020B0503020204020204" pitchFamily="34" charset="-122"/>
              </a:rPr>
              <a:t>NEMU(NJU EMUlator)</a:t>
            </a:r>
            <a:r>
              <a:rPr lang="zh-CN" altLang="en-US">
                <a:solidFill>
                  <a:srgbClr val="FF0000"/>
                </a:solidFill>
                <a:latin typeface="微软雅黑" panose="020B0503020204020204" pitchFamily="34" charset="-122"/>
                <a:ea typeface="微软雅黑" panose="020B0503020204020204" pitchFamily="34" charset="-122"/>
              </a:rPr>
              <a:t>的实现，包括实验环境配置（</a:t>
            </a:r>
            <a:r>
              <a:rPr lang="en-US" altLang="zh-CN">
                <a:solidFill>
                  <a:srgbClr val="FF0000"/>
                </a:solidFill>
                <a:latin typeface="微软雅黑" panose="020B0503020204020204" pitchFamily="34" charset="-122"/>
                <a:ea typeface="微软雅黑" panose="020B0503020204020204" pitchFamily="34" charset="-122"/>
              </a:rPr>
              <a:t>PA0</a:t>
            </a:r>
            <a:r>
              <a:rPr lang="zh-CN" altLang="en-US">
                <a:solidFill>
                  <a:srgbClr val="FF0000"/>
                </a:solidFill>
                <a:latin typeface="微软雅黑" panose="020B0503020204020204" pitchFamily="34" charset="-122"/>
                <a:ea typeface="微软雅黑" panose="020B0503020204020204" pitchFamily="34" charset="-122"/>
              </a:rPr>
              <a:t>）和四个连贯的实验内容（</a:t>
            </a:r>
            <a:r>
              <a:rPr lang="en-US" altLang="zh-CN">
                <a:solidFill>
                  <a:srgbClr val="FF0000"/>
                </a:solidFill>
                <a:latin typeface="微软雅黑" panose="020B0503020204020204" pitchFamily="34" charset="-122"/>
                <a:ea typeface="微软雅黑" panose="020B0503020204020204" pitchFamily="34" charset="-122"/>
              </a:rPr>
              <a:t>PA1</a:t>
            </a:r>
            <a:r>
              <a:rPr lang="en-US" altLang="zh-CN">
                <a:solidFill>
                  <a:srgbClr val="FF0000"/>
                </a:solidFill>
                <a:latin typeface="微软雅黑" panose="020B0503020204020204" pitchFamily="34" charset="-122"/>
                <a:ea typeface="微软雅黑" panose="020B0503020204020204" pitchFamily="34" charset="-122"/>
                <a:cs typeface="Arial" panose="020B0604020202020204" pitchFamily="34" charset="0"/>
              </a:rPr>
              <a:t>~PA4</a:t>
            </a:r>
            <a:r>
              <a:rPr lang="zh-CN" altLang="en-US">
                <a:solidFill>
                  <a:srgbClr val="FF0000"/>
                </a:solidFill>
                <a:latin typeface="微软雅黑" panose="020B0503020204020204" pitchFamily="34" charset="-122"/>
                <a:ea typeface="微软雅黑" panose="020B0503020204020204" pitchFamily="34" charset="-122"/>
              </a:rPr>
              <a:t>），即：简易调试器、程序执行、</a:t>
            </a:r>
            <a:r>
              <a:rPr lang="en-US" altLang="zh-CN">
                <a:solidFill>
                  <a:srgbClr val="FF0000"/>
                </a:solidFill>
                <a:latin typeface="微软雅黑" panose="020B0503020204020204" pitchFamily="34" charset="-122"/>
                <a:ea typeface="微软雅黑" panose="020B0503020204020204" pitchFamily="34" charset="-122"/>
              </a:rPr>
              <a:t>cache</a:t>
            </a:r>
            <a:r>
              <a:rPr lang="zh-CN" altLang="en-US">
                <a:solidFill>
                  <a:srgbClr val="FF0000"/>
                </a:solidFill>
                <a:latin typeface="微软雅黑" panose="020B0503020204020204" pitchFamily="34" charset="-122"/>
                <a:ea typeface="微软雅黑" panose="020B0503020204020204" pitchFamily="34" charset="-122"/>
              </a:rPr>
              <a:t>与存储管理、异常与</a:t>
            </a:r>
            <a:r>
              <a:rPr lang="en-US" altLang="zh-CN">
                <a:solidFill>
                  <a:srgbClr val="FF0000"/>
                </a:solidFill>
                <a:latin typeface="微软雅黑" panose="020B0503020204020204" pitchFamily="34" charset="-122"/>
                <a:ea typeface="微软雅黑" panose="020B0503020204020204" pitchFamily="34" charset="-122"/>
              </a:rPr>
              <a:t>I/O</a:t>
            </a:r>
            <a:r>
              <a:rPr lang="zh-CN" altLang="en-US">
                <a:solidFill>
                  <a:srgbClr val="FF0000"/>
                </a:solidFill>
                <a:latin typeface="微软雅黑" panose="020B0503020204020204" pitchFamily="34" charset="-122"/>
                <a:ea typeface="微软雅黑" panose="020B0503020204020204" pitchFamily="34" charset="-122"/>
              </a:rPr>
              <a:t>。 </a:t>
            </a:r>
          </a:p>
          <a:p>
            <a:r>
              <a:rPr lang="zh-CN" altLang="en-US">
                <a:latin typeface="微软雅黑" panose="020B0503020204020204" pitchFamily="34" charset="-122"/>
                <a:ea typeface="微软雅黑" panose="020B0503020204020204" pitchFamily="34" charset="-122"/>
              </a:rPr>
              <a:t>考核方式</a:t>
            </a:r>
          </a:p>
          <a:p>
            <a:pPr lvl="1"/>
            <a:r>
              <a:rPr lang="zh-CN" altLang="en-US">
                <a:latin typeface="微软雅黑" panose="020B0503020204020204" pitchFamily="34" charset="-122"/>
                <a:ea typeface="微软雅黑" panose="020B0503020204020204" pitchFamily="34" charset="-122"/>
              </a:rPr>
              <a:t>每章习题：</a:t>
            </a:r>
            <a:r>
              <a:rPr lang="en-US" altLang="zh-CN">
                <a:latin typeface="微软雅黑" panose="020B0503020204020204" pitchFamily="34" charset="-122"/>
                <a:ea typeface="微软雅黑" panose="020B0503020204020204" pitchFamily="34" charset="-122"/>
              </a:rPr>
              <a:t>5%</a:t>
            </a:r>
          </a:p>
          <a:p>
            <a:pPr lvl="1"/>
            <a:r>
              <a:rPr lang="en-US" altLang="zh-CN">
                <a:latin typeface="微软雅黑" panose="020B0503020204020204" pitchFamily="34" charset="-122"/>
                <a:ea typeface="微软雅黑" panose="020B0503020204020204" pitchFamily="34" charset="-122"/>
              </a:rPr>
              <a:t>Homework</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10%</a:t>
            </a:r>
            <a:endParaRPr lang="en-US" altLang="zh-CN">
              <a:solidFill>
                <a:srgbClr val="FF0000"/>
              </a:solidFill>
              <a:latin typeface="微软雅黑" panose="020B0503020204020204" pitchFamily="34" charset="-122"/>
              <a:ea typeface="微软雅黑" panose="020B0503020204020204" pitchFamily="34" charset="-122"/>
            </a:endParaRPr>
          </a:p>
          <a:p>
            <a:pPr lvl="1"/>
            <a:r>
              <a:rPr lang="en-US" altLang="zh-CN">
                <a:latin typeface="微软雅黑" panose="020B0503020204020204" pitchFamily="34" charset="-122"/>
                <a:ea typeface="微软雅黑" panose="020B0503020204020204" pitchFamily="34" charset="-122"/>
              </a:rPr>
              <a:t>Lab</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15%</a:t>
            </a:r>
          </a:p>
          <a:p>
            <a:pPr lvl="1"/>
            <a:r>
              <a:rPr lang="en-US" altLang="zh-CN">
                <a:latin typeface="微软雅黑" panose="020B0503020204020204" pitchFamily="34" charset="-122"/>
                <a:ea typeface="微软雅黑" panose="020B0503020204020204" pitchFamily="34" charset="-122"/>
              </a:rPr>
              <a:t>Project</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40%</a:t>
            </a:r>
          </a:p>
          <a:p>
            <a:pPr lvl="1"/>
            <a:r>
              <a:rPr lang="zh-CN" altLang="en-US">
                <a:latin typeface="微软雅黑" panose="020B0503020204020204" pitchFamily="34" charset="-122"/>
                <a:ea typeface="微软雅黑" panose="020B0503020204020204" pitchFamily="34" charset="-122"/>
              </a:rPr>
              <a:t>期末考试（开卷）：</a:t>
            </a:r>
            <a:r>
              <a:rPr lang="en-US" altLang="zh-CN">
                <a:latin typeface="微软雅黑" panose="020B0503020204020204" pitchFamily="34" charset="-122"/>
                <a:ea typeface="微软雅黑" panose="020B0503020204020204" pitchFamily="34" charset="-122"/>
              </a:rPr>
              <a:t>30%</a:t>
            </a:r>
            <a:endParaRPr lang="en-US" altLang="zh-CN">
              <a:solidFill>
                <a:srgbClr val="FF0000"/>
              </a:solidFill>
              <a:latin typeface="微软雅黑" panose="020B0503020204020204" pitchFamily="34" charset="-122"/>
              <a:ea typeface="微软雅黑" panose="020B0503020204020204" pitchFamily="34" charset="-122"/>
            </a:endParaRPr>
          </a:p>
        </p:txBody>
      </p:sp>
      <p:sp>
        <p:nvSpPr>
          <p:cNvPr id="515077" name="AutoShape 5">
            <a:extLst>
              <a:ext uri="{FF2B5EF4-FFF2-40B4-BE49-F238E27FC236}">
                <a16:creationId xmlns:a16="http://schemas.microsoft.com/office/drawing/2014/main" id="{47924A61-C696-48BA-923A-8A809C0FEFFA}"/>
              </a:ext>
            </a:extLst>
          </p:cNvPr>
          <p:cNvSpPr>
            <a:spLocks/>
          </p:cNvSpPr>
          <p:nvPr/>
        </p:nvSpPr>
        <p:spPr bwMode="auto">
          <a:xfrm>
            <a:off x="7451725" y="1358900"/>
            <a:ext cx="269875" cy="719138"/>
          </a:xfrm>
          <a:prstGeom prst="rightBrace">
            <a:avLst>
              <a:gd name="adj1" fmla="val 22206"/>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078" name="Text Box 6">
            <a:extLst>
              <a:ext uri="{FF2B5EF4-FFF2-40B4-BE49-F238E27FC236}">
                <a16:creationId xmlns:a16="http://schemas.microsoft.com/office/drawing/2014/main" id="{3FB876B3-53EA-4B84-920D-CBE50F119566}"/>
              </a:ext>
            </a:extLst>
          </p:cNvPr>
          <p:cNvSpPr txBox="1">
            <a:spLocks noChangeArrowheads="1"/>
          </p:cNvSpPr>
          <p:nvPr/>
        </p:nvSpPr>
        <p:spPr bwMode="auto">
          <a:xfrm>
            <a:off x="7677150" y="1501775"/>
            <a:ext cx="1260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ea typeface="微软雅黑" panose="020B0503020204020204" pitchFamily="34" charset="-122"/>
              </a:rPr>
              <a:t>苏丰老师</a:t>
            </a:r>
          </a:p>
        </p:txBody>
      </p:sp>
      <p:sp>
        <p:nvSpPr>
          <p:cNvPr id="515079" name="Text Box 7">
            <a:extLst>
              <a:ext uri="{FF2B5EF4-FFF2-40B4-BE49-F238E27FC236}">
                <a16:creationId xmlns:a16="http://schemas.microsoft.com/office/drawing/2014/main" id="{03A2AB03-BB08-4D0D-9FD6-579015A2BF7C}"/>
              </a:ext>
            </a:extLst>
          </p:cNvPr>
          <p:cNvSpPr txBox="1">
            <a:spLocks noChangeArrowheads="1"/>
          </p:cNvSpPr>
          <p:nvPr/>
        </p:nvSpPr>
        <p:spPr bwMode="auto">
          <a:xfrm>
            <a:off x="7227888" y="3338513"/>
            <a:ext cx="14398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ea typeface="微软雅黑" panose="020B0503020204020204" pitchFamily="34" charset="-122"/>
              </a:rPr>
              <a:t>汪亮老师</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a:extLst>
              <a:ext uri="{FF2B5EF4-FFF2-40B4-BE49-F238E27FC236}">
                <a16:creationId xmlns:a16="http://schemas.microsoft.com/office/drawing/2014/main" id="{2EBE1F7B-8232-49DD-B297-993E2D482D1F}"/>
              </a:ext>
            </a:extLst>
          </p:cNvPr>
          <p:cNvSpPr>
            <a:spLocks noGrp="1" noChangeArrowheads="1"/>
          </p:cNvSpPr>
          <p:nvPr>
            <p:ph type="title" idx="4294967295"/>
          </p:nvPr>
        </p:nvSpPr>
        <p:spPr>
          <a:xfrm>
            <a:off x="457200" y="98425"/>
            <a:ext cx="8229600" cy="561975"/>
          </a:xfrm>
        </p:spPr>
        <p:txBody>
          <a:bodyPr/>
          <a:lstStyle/>
          <a:p>
            <a:r>
              <a:rPr lang="zh-CN" altLang="en-US" sz="3200"/>
              <a:t>主要内容</a:t>
            </a:r>
          </a:p>
        </p:txBody>
      </p:sp>
      <p:sp>
        <p:nvSpPr>
          <p:cNvPr id="510979" name="Rectangle 3">
            <a:extLst>
              <a:ext uri="{FF2B5EF4-FFF2-40B4-BE49-F238E27FC236}">
                <a16:creationId xmlns:a16="http://schemas.microsoft.com/office/drawing/2014/main" id="{9505BCAA-FB73-429A-8B55-E6473C44712B}"/>
              </a:ext>
            </a:extLst>
          </p:cNvPr>
          <p:cNvSpPr>
            <a:spLocks noGrp="1" noChangeArrowheads="1"/>
          </p:cNvSpPr>
          <p:nvPr>
            <p:ph type="body" idx="4294967295"/>
          </p:nvPr>
        </p:nvSpPr>
        <p:spPr>
          <a:xfrm>
            <a:off x="431800" y="998538"/>
            <a:ext cx="8370888" cy="5626100"/>
          </a:xfrm>
        </p:spPr>
        <p:txBody>
          <a:bodyPr/>
          <a:lstStyle/>
          <a:p>
            <a:pPr>
              <a:spcBef>
                <a:spcPts val="1600"/>
              </a:spcBef>
            </a:pPr>
            <a:r>
              <a:rPr lang="zh-CN" altLang="en-US" sz="2800">
                <a:ea typeface="黑体" panose="02010609060101010101" pitchFamily="49" charset="-122"/>
              </a:rPr>
              <a:t>课程的由来</a:t>
            </a:r>
          </a:p>
          <a:p>
            <a:pPr>
              <a:spcBef>
                <a:spcPts val="1600"/>
              </a:spcBef>
            </a:pPr>
            <a:r>
              <a:rPr lang="zh-CN" altLang="en-US" sz="2800">
                <a:ea typeface="黑体" panose="02010609060101010101" pitchFamily="49" charset="-122"/>
              </a:rPr>
              <a:t>课程内容概要</a:t>
            </a:r>
          </a:p>
          <a:p>
            <a:pPr>
              <a:spcBef>
                <a:spcPts val="1600"/>
              </a:spcBef>
            </a:pPr>
            <a:r>
              <a:rPr lang="zh-CN" altLang="en-US" sz="2800">
                <a:ea typeface="黑体" panose="02010609060101010101" pitchFamily="49" charset="-122"/>
              </a:rPr>
              <a:t>课程教学安排及考试安排</a:t>
            </a:r>
          </a:p>
          <a:p>
            <a:pPr>
              <a:spcBef>
                <a:spcPts val="1600"/>
              </a:spcBef>
            </a:pPr>
            <a:r>
              <a:rPr lang="zh-CN" altLang="en-US" sz="2800">
                <a:solidFill>
                  <a:srgbClr val="FF0000"/>
                </a:solidFill>
                <a:ea typeface="黑体" panose="02010609060101010101" pitchFamily="49" charset="-122"/>
              </a:rPr>
              <a:t>硬件和软件的基本组成</a:t>
            </a:r>
          </a:p>
          <a:p>
            <a:pPr>
              <a:spcBef>
                <a:spcPts val="1600"/>
              </a:spcBef>
            </a:pPr>
            <a:r>
              <a:rPr lang="zh-CN" altLang="en-US" sz="2800">
                <a:ea typeface="黑体" panose="02010609060101010101" pitchFamily="49" charset="-122"/>
              </a:rPr>
              <a:t>程序的开发和执行过程</a:t>
            </a:r>
          </a:p>
          <a:p>
            <a:pPr>
              <a:spcBef>
                <a:spcPts val="1600"/>
              </a:spcBef>
            </a:pPr>
            <a:r>
              <a:rPr lang="zh-CN" altLang="en-US" sz="2800">
                <a:ea typeface="黑体" panose="02010609060101010101" pitchFamily="49" charset="-122"/>
              </a:rPr>
              <a:t>计算机系统层次结构</a:t>
            </a:r>
          </a:p>
          <a:p>
            <a:pPr>
              <a:spcBef>
                <a:spcPts val="1600"/>
              </a:spcBef>
            </a:pPr>
            <a:r>
              <a:rPr lang="zh-CN" altLang="en-US" sz="2800">
                <a:ea typeface="黑体" panose="02010609060101010101" pitchFamily="49" charset="-122"/>
              </a:rPr>
              <a:t>计算机性能评价</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1026">
            <a:extLst>
              <a:ext uri="{FF2B5EF4-FFF2-40B4-BE49-F238E27FC236}">
                <a16:creationId xmlns:a16="http://schemas.microsoft.com/office/drawing/2014/main" id="{E63B00DB-7363-45B5-8BF8-F95759AB94C2}"/>
              </a:ext>
            </a:extLst>
          </p:cNvPr>
          <p:cNvSpPr>
            <a:spLocks noGrp="1" noChangeArrowheads="1"/>
          </p:cNvSpPr>
          <p:nvPr>
            <p:ph type="title" idx="4294967295"/>
          </p:nvPr>
        </p:nvSpPr>
        <p:spPr>
          <a:xfrm>
            <a:off x="2006600" y="98425"/>
            <a:ext cx="6165850" cy="600075"/>
          </a:xfrm>
        </p:spPr>
        <p:txBody>
          <a:bodyPr lIns="63500" tIns="25400" rIns="63500" bIns="25400" anchor="t">
            <a:spAutoFit/>
          </a:bodyPr>
          <a:lstStyle/>
          <a:p>
            <a:r>
              <a:rPr lang="zh-CN" altLang="en-US" sz="3600"/>
              <a:t>第一台通用电子计算机的诞生</a:t>
            </a:r>
          </a:p>
        </p:txBody>
      </p:sp>
      <p:sp>
        <p:nvSpPr>
          <p:cNvPr id="305155" name="Rectangle 1027">
            <a:extLst>
              <a:ext uri="{FF2B5EF4-FFF2-40B4-BE49-F238E27FC236}">
                <a16:creationId xmlns:a16="http://schemas.microsoft.com/office/drawing/2014/main" id="{81045C8B-E418-4480-A93C-EA0A2440E53F}"/>
              </a:ext>
            </a:extLst>
          </p:cNvPr>
          <p:cNvSpPr>
            <a:spLocks noGrp="1" noChangeArrowheads="1"/>
          </p:cNvSpPr>
          <p:nvPr>
            <p:ph type="body" idx="4294967295"/>
          </p:nvPr>
        </p:nvSpPr>
        <p:spPr>
          <a:xfrm>
            <a:off x="522288" y="998538"/>
            <a:ext cx="7391400" cy="3963987"/>
          </a:xfrm>
        </p:spPr>
        <p:txBody>
          <a:bodyPr lIns="63500" tIns="25400" rIns="63500" bIns="25400">
            <a:spAutoFit/>
          </a:bodyPr>
          <a:lstStyle/>
          <a:p>
            <a:pPr marL="203200" indent="-203200">
              <a:buFontTx/>
              <a:buNone/>
            </a:pPr>
            <a:r>
              <a:rPr lang="en-US" altLang="zh-CN" sz="2600">
                <a:latin typeface="微软雅黑" panose="020B0503020204020204" pitchFamily="34" charset="-122"/>
                <a:ea typeface="微软雅黑" panose="020B0503020204020204" pitchFamily="34" charset="-122"/>
              </a:rPr>
              <a:t>1946</a:t>
            </a:r>
            <a:r>
              <a:rPr lang="zh-CN" altLang="en-US" sz="2600">
                <a:latin typeface="微软雅黑" panose="020B0503020204020204" pitchFamily="34" charset="-122"/>
                <a:ea typeface="微软雅黑" panose="020B0503020204020204" pitchFamily="34" charset="-122"/>
              </a:rPr>
              <a:t>年，第1台</a:t>
            </a:r>
            <a:r>
              <a:rPr lang="zh-CN" altLang="en-US" sz="2600">
                <a:solidFill>
                  <a:srgbClr val="FF0000"/>
                </a:solidFill>
                <a:latin typeface="微软雅黑" panose="020B0503020204020204" pitchFamily="34" charset="-122"/>
                <a:ea typeface="微软雅黑" panose="020B0503020204020204" pitchFamily="34" charset="-122"/>
              </a:rPr>
              <a:t>通用</a:t>
            </a:r>
            <a:r>
              <a:rPr lang="zh-CN" altLang="en-US" sz="2600">
                <a:latin typeface="微软雅黑" panose="020B0503020204020204" pitchFamily="34" charset="-122"/>
                <a:ea typeface="微软雅黑" panose="020B0503020204020204" pitchFamily="34" charset="-122"/>
              </a:rPr>
              <a:t>电子计算机 </a:t>
            </a:r>
            <a:r>
              <a:rPr lang="en-US" altLang="zh-CN" sz="2600">
                <a:solidFill>
                  <a:srgbClr val="FF0000"/>
                </a:solidFill>
                <a:latin typeface="微软雅黑" panose="020B0503020204020204" pitchFamily="34" charset="-122"/>
                <a:ea typeface="微软雅黑" panose="020B0503020204020204" pitchFamily="34" charset="-122"/>
              </a:rPr>
              <a:t>ENIAC</a:t>
            </a:r>
            <a:r>
              <a:rPr lang="zh-CN" altLang="en-US" sz="2600">
                <a:latin typeface="微软雅黑" panose="020B0503020204020204" pitchFamily="34" charset="-122"/>
                <a:ea typeface="微软雅黑" panose="020B0503020204020204" pitchFamily="34" charset="-122"/>
              </a:rPr>
              <a:t>诞生</a:t>
            </a:r>
          </a:p>
          <a:p>
            <a:pPr marL="685800" lvl="1" indent="-190500"/>
            <a:r>
              <a:rPr lang="zh-CN" altLang="en-US" sz="2400">
                <a:latin typeface="微软雅黑" panose="020B0503020204020204" pitchFamily="34" charset="-122"/>
                <a:ea typeface="微软雅黑" panose="020B0503020204020204" pitchFamily="34" charset="-122"/>
              </a:rPr>
              <a:t>由电子真空管组成</a:t>
            </a:r>
          </a:p>
          <a:p>
            <a:pPr marL="685800" lvl="1" indent="-190500"/>
            <a:r>
              <a:rPr lang="zh-CN" altLang="en-US" sz="2400">
                <a:latin typeface="微软雅黑" panose="020B0503020204020204" pitchFamily="34" charset="-122"/>
                <a:ea typeface="微软雅黑" panose="020B0503020204020204" pitchFamily="34" charset="-122"/>
              </a:rPr>
              <a:t>美国宾夕法尼亚大学研制</a:t>
            </a:r>
          </a:p>
          <a:p>
            <a:pPr marL="685800" lvl="1" indent="-190500"/>
            <a:r>
              <a:rPr lang="zh-CN" altLang="en-US" sz="2400">
                <a:latin typeface="微软雅黑" panose="020B0503020204020204" pitchFamily="34" charset="-122"/>
                <a:ea typeface="微软雅黑" panose="020B0503020204020204" pitchFamily="34" charset="-122"/>
              </a:rPr>
              <a:t>用于解决复杂弹道计算问题</a:t>
            </a:r>
          </a:p>
          <a:p>
            <a:pPr marL="685800" lvl="1" indent="-190500"/>
            <a:r>
              <a:rPr lang="zh-CN" altLang="en-US" sz="2400">
                <a:latin typeface="微软雅黑" panose="020B0503020204020204" pitchFamily="34" charset="-122"/>
                <a:ea typeface="微软雅黑" panose="020B0503020204020204" pitchFamily="34" charset="-122"/>
              </a:rPr>
              <a:t>5000次加法/</a:t>
            </a:r>
            <a:r>
              <a:rPr lang="en-US" altLang="zh-CN" sz="2400">
                <a:latin typeface="微软雅黑" panose="020B0503020204020204" pitchFamily="34" charset="-122"/>
                <a:ea typeface="微软雅黑" panose="020B0503020204020204" pitchFamily="34" charset="-122"/>
              </a:rPr>
              <a:t>s</a:t>
            </a:r>
          </a:p>
          <a:p>
            <a:pPr marL="685800" lvl="1" indent="-190500"/>
            <a:r>
              <a:rPr lang="zh-CN" altLang="en-US" sz="2400">
                <a:latin typeface="微软雅黑" panose="020B0503020204020204" pitchFamily="34" charset="-122"/>
                <a:ea typeface="微软雅黑" panose="020B0503020204020204" pitchFamily="34" charset="-122"/>
              </a:rPr>
              <a:t>平方、立方、</a:t>
            </a:r>
            <a:r>
              <a:rPr lang="en-US" altLang="zh-CN" sz="2400">
                <a:latin typeface="微软雅黑" panose="020B0503020204020204" pitchFamily="34" charset="-122"/>
                <a:ea typeface="微软雅黑" panose="020B0503020204020204" pitchFamily="34" charset="-122"/>
              </a:rPr>
              <a:t>sin</a:t>
            </a:r>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cos</a:t>
            </a:r>
            <a:r>
              <a:rPr lang="zh-CN" altLang="en-US" sz="2400">
                <a:latin typeface="微软雅黑" panose="020B0503020204020204" pitchFamily="34" charset="-122"/>
                <a:ea typeface="微软雅黑" panose="020B0503020204020204" pitchFamily="34" charset="-122"/>
              </a:rPr>
              <a:t>等</a:t>
            </a:r>
          </a:p>
          <a:p>
            <a:pPr marL="685800" lvl="1" indent="-190500"/>
            <a:r>
              <a:rPr lang="zh-CN" altLang="en-US" sz="2400">
                <a:latin typeface="微软雅黑" panose="020B0503020204020204" pitchFamily="34" charset="-122"/>
                <a:ea typeface="微软雅黑" panose="020B0503020204020204" pitchFamily="34" charset="-122"/>
              </a:rPr>
              <a:t>用</a:t>
            </a:r>
            <a:r>
              <a:rPr lang="zh-CN" altLang="en-US" sz="2400">
                <a:solidFill>
                  <a:srgbClr val="FF0000"/>
                </a:solidFill>
                <a:latin typeface="微软雅黑" panose="020B0503020204020204" pitchFamily="34" charset="-122"/>
                <a:ea typeface="微软雅黑" panose="020B0503020204020204" pitchFamily="34" charset="-122"/>
              </a:rPr>
              <a:t>十进制</a:t>
            </a:r>
            <a:r>
              <a:rPr lang="zh-CN" altLang="en-US" sz="2400">
                <a:latin typeface="微软雅黑" panose="020B0503020204020204" pitchFamily="34" charset="-122"/>
                <a:ea typeface="微软雅黑" panose="020B0503020204020204" pitchFamily="34" charset="-122"/>
              </a:rPr>
              <a:t>表示信息并运算</a:t>
            </a:r>
          </a:p>
          <a:p>
            <a:pPr marL="685800" lvl="1" indent="-190500"/>
            <a:r>
              <a:rPr lang="zh-CN" altLang="en-US" sz="2400">
                <a:latin typeface="微软雅黑" panose="020B0503020204020204" pitchFamily="34" charset="-122"/>
                <a:ea typeface="微软雅黑" panose="020B0503020204020204" pitchFamily="34" charset="-122"/>
              </a:rPr>
              <a:t>采用</a:t>
            </a:r>
            <a:r>
              <a:rPr lang="zh-CN" altLang="en-US" sz="2400">
                <a:solidFill>
                  <a:srgbClr val="FF0000"/>
                </a:solidFill>
                <a:latin typeface="微软雅黑" panose="020B0503020204020204" pitchFamily="34" charset="-122"/>
                <a:ea typeface="微软雅黑" panose="020B0503020204020204" pitchFamily="34" charset="-122"/>
              </a:rPr>
              <a:t>手动编程</a:t>
            </a:r>
            <a:r>
              <a:rPr lang="zh-CN" altLang="en-US" sz="2400">
                <a:latin typeface="微软雅黑" panose="020B0503020204020204" pitchFamily="34" charset="-122"/>
                <a:ea typeface="微软雅黑" panose="020B0503020204020204" pitchFamily="34" charset="-122"/>
              </a:rPr>
              <a:t>，通过设置开关和插拔电缆来实现</a:t>
            </a:r>
          </a:p>
        </p:txBody>
      </p:sp>
      <p:sp>
        <p:nvSpPr>
          <p:cNvPr id="538628" name="Rectangle 4">
            <a:extLst>
              <a:ext uri="{FF2B5EF4-FFF2-40B4-BE49-F238E27FC236}">
                <a16:creationId xmlns:a16="http://schemas.microsoft.com/office/drawing/2014/main" id="{05F4B5AF-39A8-463B-9F27-F5913174C0A8}"/>
              </a:ext>
            </a:extLst>
          </p:cNvPr>
          <p:cNvSpPr>
            <a:spLocks noChangeArrowheads="1"/>
          </p:cNvSpPr>
          <p:nvPr/>
        </p:nvSpPr>
        <p:spPr bwMode="auto">
          <a:xfrm>
            <a:off x="296863" y="5138738"/>
            <a:ext cx="85502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FF0000"/>
                </a:solidFill>
                <a:latin typeface="微软雅黑" panose="020B0503020204020204" pitchFamily="34" charset="-122"/>
                <a:ea typeface="微软雅黑" panose="020B0503020204020204" pitchFamily="34" charset="-122"/>
              </a:rPr>
              <a:t>E</a:t>
            </a:r>
            <a:r>
              <a:rPr lang="en-US" altLang="zh-CN" sz="2800" b="1">
                <a:solidFill>
                  <a:srgbClr val="004821"/>
                </a:solidFill>
                <a:latin typeface="微软雅黑" panose="020B0503020204020204" pitchFamily="34" charset="-122"/>
                <a:ea typeface="微软雅黑" panose="020B0503020204020204" pitchFamily="34" charset="-122"/>
              </a:rPr>
              <a:t>lectronic</a:t>
            </a:r>
            <a:r>
              <a:rPr lang="en-US" altLang="zh-CN" sz="2800" b="1">
                <a:solidFill>
                  <a:srgbClr val="CC3300"/>
                </a:solidFill>
                <a:latin typeface="微软雅黑" panose="020B0503020204020204" pitchFamily="34" charset="-122"/>
                <a:ea typeface="微软雅黑" panose="020B0503020204020204" pitchFamily="34" charset="-122"/>
              </a:rPr>
              <a:t> </a:t>
            </a:r>
            <a:r>
              <a:rPr lang="en-US" altLang="zh-CN" sz="2800" b="1">
                <a:solidFill>
                  <a:srgbClr val="FF0000"/>
                </a:solidFill>
                <a:latin typeface="微软雅黑" panose="020B0503020204020204" pitchFamily="34" charset="-122"/>
                <a:ea typeface="微软雅黑" panose="020B0503020204020204" pitchFamily="34" charset="-122"/>
              </a:rPr>
              <a:t>N</a:t>
            </a:r>
            <a:r>
              <a:rPr lang="en-US" altLang="zh-CN" sz="2800" b="1">
                <a:solidFill>
                  <a:srgbClr val="004821"/>
                </a:solidFill>
                <a:latin typeface="微软雅黑" panose="020B0503020204020204" pitchFamily="34" charset="-122"/>
                <a:ea typeface="微软雅黑" panose="020B0503020204020204" pitchFamily="34" charset="-122"/>
              </a:rPr>
              <a:t>umerical</a:t>
            </a:r>
            <a:r>
              <a:rPr lang="en-US" altLang="zh-CN" sz="2800" b="1">
                <a:solidFill>
                  <a:srgbClr val="CC3300"/>
                </a:solidFill>
                <a:latin typeface="微软雅黑" panose="020B0503020204020204" pitchFamily="34" charset="-122"/>
                <a:ea typeface="微软雅黑" panose="020B0503020204020204" pitchFamily="34" charset="-122"/>
              </a:rPr>
              <a:t> </a:t>
            </a:r>
            <a:r>
              <a:rPr lang="en-US" altLang="zh-CN" sz="2800" b="1">
                <a:solidFill>
                  <a:srgbClr val="FF0000"/>
                </a:solidFill>
                <a:latin typeface="微软雅黑" panose="020B0503020204020204" pitchFamily="34" charset="-122"/>
                <a:ea typeface="微软雅黑" panose="020B0503020204020204" pitchFamily="34" charset="-122"/>
              </a:rPr>
              <a:t>I</a:t>
            </a:r>
            <a:r>
              <a:rPr lang="en-US" altLang="zh-CN" sz="2800" b="1">
                <a:solidFill>
                  <a:srgbClr val="004821"/>
                </a:solidFill>
                <a:latin typeface="微软雅黑" panose="020B0503020204020204" pitchFamily="34" charset="-122"/>
                <a:ea typeface="微软雅黑" panose="020B0503020204020204" pitchFamily="34" charset="-122"/>
              </a:rPr>
              <a:t>ntegrator</a:t>
            </a:r>
            <a:r>
              <a:rPr lang="en-US" altLang="zh-CN" sz="2800" b="1">
                <a:solidFill>
                  <a:srgbClr val="CC3300"/>
                </a:solidFill>
                <a:latin typeface="微软雅黑" panose="020B0503020204020204" pitchFamily="34" charset="-122"/>
                <a:ea typeface="微软雅黑" panose="020B0503020204020204" pitchFamily="34" charset="-122"/>
              </a:rPr>
              <a:t> </a:t>
            </a:r>
            <a:r>
              <a:rPr lang="en-US" altLang="zh-CN" sz="2800" b="1">
                <a:solidFill>
                  <a:srgbClr val="FF0000"/>
                </a:solidFill>
                <a:latin typeface="微软雅黑" panose="020B0503020204020204" pitchFamily="34" charset="-122"/>
                <a:ea typeface="微软雅黑" panose="020B0503020204020204" pitchFamily="34" charset="-122"/>
              </a:rPr>
              <a:t>A</a:t>
            </a:r>
            <a:r>
              <a:rPr lang="en-US" altLang="zh-CN" sz="2800" b="1">
                <a:solidFill>
                  <a:srgbClr val="004821"/>
                </a:solidFill>
                <a:latin typeface="微软雅黑" panose="020B0503020204020204" pitchFamily="34" charset="-122"/>
                <a:ea typeface="微软雅黑" panose="020B0503020204020204" pitchFamily="34" charset="-122"/>
              </a:rPr>
              <a:t>nd</a:t>
            </a:r>
            <a:r>
              <a:rPr lang="en-US" altLang="zh-CN" sz="2800" b="1">
                <a:solidFill>
                  <a:srgbClr val="CC3300"/>
                </a:solidFill>
                <a:latin typeface="微软雅黑" panose="020B0503020204020204" pitchFamily="34" charset="-122"/>
                <a:ea typeface="微软雅黑" panose="020B0503020204020204" pitchFamily="34" charset="-122"/>
              </a:rPr>
              <a:t> </a:t>
            </a:r>
            <a:r>
              <a:rPr lang="en-US" altLang="zh-CN" sz="2800" b="1">
                <a:solidFill>
                  <a:srgbClr val="FF0000"/>
                </a:solidFill>
                <a:latin typeface="微软雅黑" panose="020B0503020204020204" pitchFamily="34" charset="-122"/>
                <a:ea typeface="微软雅黑" panose="020B0503020204020204" pitchFamily="34" charset="-122"/>
              </a:rPr>
              <a:t>C</a:t>
            </a:r>
            <a:r>
              <a:rPr lang="en-US" altLang="zh-CN" sz="2800" b="1">
                <a:solidFill>
                  <a:srgbClr val="004821"/>
                </a:solidFill>
                <a:latin typeface="微软雅黑" panose="020B0503020204020204" pitchFamily="34" charset="-122"/>
                <a:ea typeface="微软雅黑" panose="020B0503020204020204" pitchFamily="34" charset="-122"/>
              </a:rPr>
              <a:t>omputer</a:t>
            </a:r>
          </a:p>
          <a:p>
            <a:r>
              <a:rPr lang="zh-CN" altLang="en-US" sz="2800" b="1">
                <a:latin typeface="微软雅黑" panose="020B0503020204020204" pitchFamily="34" charset="-122"/>
                <a:ea typeface="微软雅黑" panose="020B0503020204020204" pitchFamily="34" charset="-122"/>
              </a:rPr>
              <a:t>电子数字积分计算机</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1026">
            <a:extLst>
              <a:ext uri="{FF2B5EF4-FFF2-40B4-BE49-F238E27FC236}">
                <a16:creationId xmlns:a16="http://schemas.microsoft.com/office/drawing/2014/main" id="{6A048F52-8CD0-4D28-9C8F-F6EC16B36564}"/>
              </a:ext>
            </a:extLst>
          </p:cNvPr>
          <p:cNvSpPr>
            <a:spLocks noGrp="1" noChangeArrowheads="1"/>
          </p:cNvSpPr>
          <p:nvPr>
            <p:ph type="body" sz="half" idx="4294967295"/>
          </p:nvPr>
        </p:nvSpPr>
        <p:spPr>
          <a:xfrm>
            <a:off x="90488" y="98425"/>
            <a:ext cx="8937625" cy="549275"/>
          </a:xfrm>
          <a:solidFill>
            <a:srgbClr val="FFFFFF"/>
          </a:solidFill>
        </p:spPr>
        <p:txBody>
          <a:bodyPr tIns="0" bIns="0">
            <a:spAutoFit/>
          </a:bodyPr>
          <a:lstStyle/>
          <a:p>
            <a:pPr marL="203200" indent="-203200">
              <a:lnSpc>
                <a:spcPct val="100000"/>
              </a:lnSpc>
              <a:spcBef>
                <a:spcPct val="0"/>
              </a:spcBef>
              <a:buClr>
                <a:schemeClr val="tx1"/>
              </a:buClr>
              <a:buFontTx/>
              <a:buNone/>
            </a:pPr>
            <a:r>
              <a:rPr lang="en-US" altLang="zh-CN" sz="3600">
                <a:solidFill>
                  <a:srgbClr val="CC3300"/>
                </a:solidFill>
                <a:ea typeface="黑体" panose="02010609060101010101" pitchFamily="49" charset="-122"/>
              </a:rPr>
              <a:t> </a:t>
            </a:r>
            <a:r>
              <a:rPr lang="en-US" altLang="zh-CN" sz="3000">
                <a:solidFill>
                  <a:srgbClr val="CC3300"/>
                </a:solidFill>
              </a:rPr>
              <a:t>Electronic Numerical Integrator And Computer</a:t>
            </a:r>
          </a:p>
        </p:txBody>
      </p:sp>
      <p:pic>
        <p:nvPicPr>
          <p:cNvPr id="540675" name="Picture 1028" descr="eniac">
            <a:extLst>
              <a:ext uri="{FF2B5EF4-FFF2-40B4-BE49-F238E27FC236}">
                <a16:creationId xmlns:a16="http://schemas.microsoft.com/office/drawing/2014/main" id="{015C9A73-C17F-40A5-8157-20D81EC2DA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6225" r="3786"/>
          <a:stretch>
            <a:fillRect/>
          </a:stretch>
        </p:blipFill>
        <p:spPr bwMode="auto">
          <a:xfrm>
            <a:off x="206375" y="728663"/>
            <a:ext cx="5354638" cy="389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0676" name="Picture 2" descr="Eniacw">
            <a:extLst>
              <a:ext uri="{FF2B5EF4-FFF2-40B4-BE49-F238E27FC236}">
                <a16:creationId xmlns:a16="http://schemas.microsoft.com/office/drawing/2014/main" id="{68944493-A20F-4211-9FED-A2754B6BA3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1893"/>
          <a:stretch>
            <a:fillRect/>
          </a:stretch>
        </p:blipFill>
        <p:spPr bwMode="auto">
          <a:xfrm>
            <a:off x="3660775" y="2997200"/>
            <a:ext cx="5483225" cy="386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0677" name="Rectangle 5">
            <a:extLst>
              <a:ext uri="{FF2B5EF4-FFF2-40B4-BE49-F238E27FC236}">
                <a16:creationId xmlns:a16="http://schemas.microsoft.com/office/drawing/2014/main" id="{30F838B2-F28B-44B1-BA0E-7E35EEE5323F}"/>
              </a:ext>
            </a:extLst>
          </p:cNvPr>
          <p:cNvSpPr>
            <a:spLocks noChangeArrowheads="1"/>
          </p:cNvSpPr>
          <p:nvPr/>
        </p:nvSpPr>
        <p:spPr bwMode="auto">
          <a:xfrm>
            <a:off x="5400675" y="1722438"/>
            <a:ext cx="3581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25000"/>
              </a:lnSpc>
            </a:pPr>
            <a:r>
              <a:rPr lang="zh-CN" altLang="en-US" sz="2400" b="1">
                <a:solidFill>
                  <a:srgbClr val="0000CC"/>
                </a:solidFill>
                <a:latin typeface="微软雅黑" panose="020B0503020204020204" pitchFamily="34" charset="-122"/>
                <a:ea typeface="微软雅黑" panose="020B0503020204020204" pitchFamily="34" charset="-122"/>
              </a:rPr>
              <a:t>有18000多个真空管</a:t>
            </a:r>
          </a:p>
          <a:p>
            <a:pPr lvl="1">
              <a:lnSpc>
                <a:spcPct val="125000"/>
              </a:lnSpc>
            </a:pPr>
            <a:r>
              <a:rPr lang="zh-CN" altLang="en-US" sz="2400" b="1">
                <a:solidFill>
                  <a:srgbClr val="0000CC"/>
                </a:solidFill>
                <a:latin typeface="微软雅黑" panose="020B0503020204020204" pitchFamily="34" charset="-122"/>
                <a:ea typeface="微软雅黑" panose="020B0503020204020204" pitchFamily="34" charset="-122"/>
              </a:rPr>
              <a:t>耗电</a:t>
            </a:r>
            <a:r>
              <a:rPr lang="en-US" altLang="zh-CN" sz="2400" b="1">
                <a:solidFill>
                  <a:srgbClr val="0000CC"/>
                </a:solidFill>
                <a:latin typeface="微软雅黑" panose="020B0503020204020204" pitchFamily="34" charset="-122"/>
                <a:ea typeface="微软雅黑" panose="020B0503020204020204" pitchFamily="34" charset="-122"/>
              </a:rPr>
              <a:t>160</a:t>
            </a:r>
            <a:r>
              <a:rPr lang="zh-CN" altLang="en-US" sz="2400" b="1">
                <a:solidFill>
                  <a:srgbClr val="0000CC"/>
                </a:solidFill>
                <a:latin typeface="微软雅黑" panose="020B0503020204020204" pitchFamily="34" charset="-122"/>
                <a:ea typeface="微软雅黑" panose="020B0503020204020204" pitchFamily="34" charset="-122"/>
              </a:rPr>
              <a:t>千瓦</a:t>
            </a:r>
          </a:p>
        </p:txBody>
      </p:sp>
      <p:sp>
        <p:nvSpPr>
          <p:cNvPr id="540678" name="Rectangle 6">
            <a:extLst>
              <a:ext uri="{FF2B5EF4-FFF2-40B4-BE49-F238E27FC236}">
                <a16:creationId xmlns:a16="http://schemas.microsoft.com/office/drawing/2014/main" id="{CA5636A0-ADB3-41EC-A5E5-88D1E31175B0}"/>
              </a:ext>
            </a:extLst>
          </p:cNvPr>
          <p:cNvSpPr>
            <a:spLocks noChangeArrowheads="1"/>
          </p:cNvSpPr>
          <p:nvPr/>
        </p:nvSpPr>
        <p:spPr bwMode="auto">
          <a:xfrm>
            <a:off x="5832475" y="773113"/>
            <a:ext cx="2995613"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lnSpc>
                <a:spcPct val="130000"/>
              </a:lnSpc>
            </a:pPr>
            <a:r>
              <a:rPr lang="zh-CN" altLang="en-US" sz="2400" b="1">
                <a:solidFill>
                  <a:srgbClr val="0000CC"/>
                </a:solidFill>
                <a:latin typeface="微软雅黑" panose="020B0503020204020204" pitchFamily="34" charset="-122"/>
                <a:ea typeface="微软雅黑" panose="020B0503020204020204" pitchFamily="34" charset="-122"/>
              </a:rPr>
              <a:t>占地面积</a:t>
            </a:r>
            <a:r>
              <a:rPr lang="en-US" altLang="zh-CN" sz="2400" b="1">
                <a:solidFill>
                  <a:srgbClr val="0000CC"/>
                </a:solidFill>
                <a:latin typeface="微软雅黑" panose="020B0503020204020204" pitchFamily="34" charset="-122"/>
                <a:ea typeface="微软雅黑" panose="020B0503020204020204" pitchFamily="34" charset="-122"/>
              </a:rPr>
              <a:t>170</a:t>
            </a:r>
            <a:r>
              <a:rPr lang="zh-CN" altLang="en-US" sz="2400" b="1">
                <a:solidFill>
                  <a:srgbClr val="0000CC"/>
                </a:solidFill>
                <a:latin typeface="微软雅黑" panose="020B0503020204020204" pitchFamily="34" charset="-122"/>
                <a:ea typeface="微软雅黑" panose="020B0503020204020204" pitchFamily="34" charset="-122"/>
              </a:rPr>
              <a:t>平方米</a:t>
            </a:r>
          </a:p>
          <a:p>
            <a:pPr eaLnBrk="0" hangingPunct="0">
              <a:lnSpc>
                <a:spcPct val="130000"/>
              </a:lnSpc>
            </a:pPr>
            <a:r>
              <a:rPr lang="zh-CN" altLang="en-US" sz="2400" b="1">
                <a:solidFill>
                  <a:srgbClr val="0000CC"/>
                </a:solidFill>
                <a:latin typeface="微软雅黑" panose="020B0503020204020204" pitchFamily="34" charset="-122"/>
                <a:ea typeface="微软雅黑" panose="020B0503020204020204" pitchFamily="34" charset="-122"/>
              </a:rPr>
              <a:t>重30吨</a:t>
            </a:r>
          </a:p>
        </p:txBody>
      </p:sp>
      <p:sp>
        <p:nvSpPr>
          <p:cNvPr id="540679" name="Rectangle 7">
            <a:extLst>
              <a:ext uri="{FF2B5EF4-FFF2-40B4-BE49-F238E27FC236}">
                <a16:creationId xmlns:a16="http://schemas.microsoft.com/office/drawing/2014/main" id="{6369AE6F-5A7E-454C-9E75-F092A0D747A5}"/>
              </a:ext>
            </a:extLst>
          </p:cNvPr>
          <p:cNvSpPr>
            <a:spLocks noChangeArrowheads="1"/>
          </p:cNvSpPr>
          <p:nvPr/>
        </p:nvSpPr>
        <p:spPr bwMode="auto">
          <a:xfrm>
            <a:off x="341313" y="4689475"/>
            <a:ext cx="279082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zh-CN" altLang="en-US" sz="2400" b="1">
                <a:solidFill>
                  <a:srgbClr val="CC3300"/>
                </a:solidFill>
                <a:latin typeface="微软雅黑" panose="020B0503020204020204" pitchFamily="34" charset="-122"/>
                <a:ea typeface="微软雅黑" panose="020B0503020204020204" pitchFamily="34" charset="-122"/>
              </a:rPr>
              <a:t>该机正式运行到</a:t>
            </a:r>
            <a:r>
              <a:rPr lang="en-US" altLang="zh-CN" sz="2400" b="1">
                <a:solidFill>
                  <a:srgbClr val="CC3300"/>
                </a:solidFill>
                <a:latin typeface="微软雅黑" panose="020B0503020204020204" pitchFamily="34" charset="-122"/>
                <a:ea typeface="微软雅黑" panose="020B0503020204020204" pitchFamily="34" charset="-122"/>
              </a:rPr>
              <a:t>1955</a:t>
            </a:r>
            <a:r>
              <a:rPr lang="zh-CN" altLang="en-US" sz="2400" b="1">
                <a:solidFill>
                  <a:srgbClr val="CC3300"/>
                </a:solidFill>
                <a:latin typeface="微软雅黑" panose="020B0503020204020204" pitchFamily="34" charset="-122"/>
                <a:ea typeface="微软雅黑" panose="020B0503020204020204" pitchFamily="34" charset="-122"/>
              </a:rPr>
              <a:t>年</a:t>
            </a:r>
            <a:r>
              <a:rPr lang="en-US" altLang="zh-CN" sz="2400" b="1">
                <a:solidFill>
                  <a:srgbClr val="CC3300"/>
                </a:solidFill>
                <a:latin typeface="微软雅黑" panose="020B0503020204020204" pitchFamily="34" charset="-122"/>
                <a:ea typeface="微软雅黑" panose="020B0503020204020204" pitchFamily="34" charset="-122"/>
              </a:rPr>
              <a:t>10</a:t>
            </a:r>
            <a:r>
              <a:rPr lang="zh-CN" altLang="en-US" sz="2400" b="1">
                <a:solidFill>
                  <a:srgbClr val="CC3300"/>
                </a:solidFill>
                <a:latin typeface="微软雅黑" panose="020B0503020204020204" pitchFamily="34" charset="-122"/>
                <a:ea typeface="微软雅黑" panose="020B0503020204020204" pitchFamily="34" charset="-122"/>
              </a:rPr>
              <a:t>月</a:t>
            </a:r>
            <a:r>
              <a:rPr lang="en-US" altLang="zh-CN" sz="2400" b="1">
                <a:solidFill>
                  <a:srgbClr val="CC3300"/>
                </a:solidFill>
                <a:latin typeface="微软雅黑" panose="020B0503020204020204" pitchFamily="34" charset="-122"/>
                <a:ea typeface="微软雅黑" panose="020B0503020204020204" pitchFamily="34" charset="-122"/>
              </a:rPr>
              <a:t>2</a:t>
            </a:r>
            <a:r>
              <a:rPr lang="zh-CN" altLang="en-US" sz="2400" b="1">
                <a:solidFill>
                  <a:srgbClr val="CC3300"/>
                </a:solidFill>
                <a:latin typeface="微软雅黑" panose="020B0503020204020204" pitchFamily="34" charset="-122"/>
                <a:ea typeface="微软雅黑" panose="020B0503020204020204" pitchFamily="34" charset="-122"/>
              </a:rPr>
              <a:t>日，这十年间共运行</a:t>
            </a:r>
          </a:p>
          <a:p>
            <a:pPr>
              <a:lnSpc>
                <a:spcPct val="125000"/>
              </a:lnSpc>
            </a:pPr>
            <a:r>
              <a:rPr lang="en-US" altLang="zh-CN" sz="2400" b="1">
                <a:solidFill>
                  <a:srgbClr val="CC3300"/>
                </a:solidFill>
                <a:latin typeface="微软雅黑" panose="020B0503020204020204" pitchFamily="34" charset="-122"/>
                <a:ea typeface="微软雅黑" panose="020B0503020204020204" pitchFamily="34" charset="-122"/>
              </a:rPr>
              <a:t>80 223</a:t>
            </a:r>
            <a:r>
              <a:rPr lang="zh-CN" altLang="en-US" sz="2400" b="1">
                <a:solidFill>
                  <a:srgbClr val="CC3300"/>
                </a:solidFill>
                <a:latin typeface="微软雅黑" panose="020B0503020204020204" pitchFamily="34" charset="-122"/>
                <a:ea typeface="微软雅黑" panose="020B0503020204020204" pitchFamily="34" charset="-122"/>
              </a:rPr>
              <a:t>个小时</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40675"/>
                                        </p:tgtEl>
                                        <p:attrNameLst>
                                          <p:attrName>style.visibility</p:attrName>
                                        </p:attrNameLst>
                                      </p:cBhvr>
                                      <p:to>
                                        <p:strVal val="visible"/>
                                      </p:to>
                                    </p:set>
                                    <p:animEffect transition="in" filter="blinds(horizontal)">
                                      <p:cBhvr>
                                        <p:cTn id="7" dur="500"/>
                                        <p:tgtEl>
                                          <p:spTgt spid="5406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40676"/>
                                        </p:tgtEl>
                                        <p:attrNameLst>
                                          <p:attrName>style.visibility</p:attrName>
                                        </p:attrNameLst>
                                      </p:cBhvr>
                                      <p:to>
                                        <p:strVal val="visible"/>
                                      </p:to>
                                    </p:set>
                                    <p:animEffect transition="in" filter="blinds(horizontal)">
                                      <p:cBhvr>
                                        <p:cTn id="12" dur="500"/>
                                        <p:tgtEl>
                                          <p:spTgt spid="5406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0678"/>
                                        </p:tgtEl>
                                        <p:attrNameLst>
                                          <p:attrName>style.visibility</p:attrName>
                                        </p:attrNameLst>
                                      </p:cBhvr>
                                      <p:to>
                                        <p:strVal val="visible"/>
                                      </p:to>
                                    </p:set>
                                    <p:animEffect transition="in" filter="blinds(horizontal)">
                                      <p:cBhvr>
                                        <p:cTn id="17" dur="500"/>
                                        <p:tgtEl>
                                          <p:spTgt spid="5406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40677"/>
                                        </p:tgtEl>
                                        <p:attrNameLst>
                                          <p:attrName>style.visibility</p:attrName>
                                        </p:attrNameLst>
                                      </p:cBhvr>
                                      <p:to>
                                        <p:strVal val="visible"/>
                                      </p:to>
                                    </p:set>
                                    <p:animEffect transition="in" filter="blinds(horizontal)">
                                      <p:cBhvr>
                                        <p:cTn id="22" dur="500"/>
                                        <p:tgtEl>
                                          <p:spTgt spid="5406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40679"/>
                                        </p:tgtEl>
                                        <p:attrNameLst>
                                          <p:attrName>style.visibility</p:attrName>
                                        </p:attrNameLst>
                                      </p:cBhvr>
                                      <p:to>
                                        <p:strVal val="visible"/>
                                      </p:to>
                                    </p:set>
                                    <p:animEffect transition="in" filter="blinds(horizontal)">
                                      <p:cBhvr>
                                        <p:cTn id="27" dur="500"/>
                                        <p:tgtEl>
                                          <p:spTgt spid="540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7" grpId="0"/>
      <p:bldP spid="540678" grpId="0"/>
      <p:bldP spid="54067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a:extLst>
              <a:ext uri="{FF2B5EF4-FFF2-40B4-BE49-F238E27FC236}">
                <a16:creationId xmlns:a16="http://schemas.microsoft.com/office/drawing/2014/main" id="{E8469F60-414E-4C8D-93E8-828B6066A2BA}"/>
              </a:ext>
            </a:extLst>
          </p:cNvPr>
          <p:cNvSpPr>
            <a:spLocks noGrp="1" noChangeArrowheads="1"/>
          </p:cNvSpPr>
          <p:nvPr>
            <p:ph type="title"/>
          </p:nvPr>
        </p:nvSpPr>
        <p:spPr>
          <a:xfrm>
            <a:off x="457200" y="98425"/>
            <a:ext cx="8229600" cy="561975"/>
          </a:xfrm>
        </p:spPr>
        <p:txBody>
          <a:bodyPr/>
          <a:lstStyle/>
          <a:p>
            <a:r>
              <a:rPr lang="zh-CN" altLang="en-US" sz="3600"/>
              <a:t>用</a:t>
            </a:r>
            <a:r>
              <a:rPr lang="zh-CN" altLang="en-US" sz="3600">
                <a:latin typeface="黑体" panose="02010609060101010101" pitchFamily="49" charset="-122"/>
              </a:rPr>
              <a:t>“</a:t>
            </a:r>
            <a:r>
              <a:rPr lang="zh-CN" altLang="en-US" sz="3600"/>
              <a:t>系统思维</a:t>
            </a:r>
            <a:r>
              <a:rPr lang="zh-CN" altLang="en-US" sz="3600">
                <a:latin typeface="黑体" panose="02010609060101010101" pitchFamily="49" charset="-122"/>
              </a:rPr>
              <a:t>”</a:t>
            </a:r>
            <a:r>
              <a:rPr lang="zh-CN" altLang="en-US" sz="3600"/>
              <a:t>分析问题</a:t>
            </a:r>
          </a:p>
        </p:txBody>
      </p:sp>
      <p:sp>
        <p:nvSpPr>
          <p:cNvPr id="519171" name="Rectangle 3">
            <a:extLst>
              <a:ext uri="{FF2B5EF4-FFF2-40B4-BE49-F238E27FC236}">
                <a16:creationId xmlns:a16="http://schemas.microsoft.com/office/drawing/2014/main" id="{D52A4613-E48E-447B-A27A-F81E407BF2C3}"/>
              </a:ext>
            </a:extLst>
          </p:cNvPr>
          <p:cNvSpPr>
            <a:spLocks noGrp="1" noChangeArrowheads="1"/>
          </p:cNvSpPr>
          <p:nvPr>
            <p:ph type="body" idx="1"/>
          </p:nvPr>
        </p:nvSpPr>
        <p:spPr>
          <a:xfrm>
            <a:off x="161925" y="911225"/>
            <a:ext cx="6884988" cy="5218113"/>
          </a:xfrm>
        </p:spPr>
        <p:txBody>
          <a:bodyPr/>
          <a:lstStyle/>
          <a:p>
            <a:pPr>
              <a:lnSpc>
                <a:spcPct val="105000"/>
              </a:lnSpc>
              <a:buFontTx/>
              <a:buNone/>
            </a:pPr>
            <a:r>
              <a:rPr lang="en-US" altLang="zh-CN" sz="2000">
                <a:latin typeface="微软雅黑" panose="020B0503020204020204" pitchFamily="34" charset="-122"/>
              </a:rPr>
              <a:t>  </a:t>
            </a:r>
            <a:r>
              <a:rPr lang="en-US" altLang="zh-CN" sz="2200">
                <a:solidFill>
                  <a:srgbClr val="008000"/>
                </a:solidFill>
                <a:latin typeface="微软雅黑" panose="020B0503020204020204" pitchFamily="34" charset="-122"/>
                <a:ea typeface="微软雅黑" panose="020B0503020204020204" pitchFamily="34" charset="-122"/>
              </a:rPr>
              <a:t>ISO C90</a:t>
            </a:r>
            <a:r>
              <a:rPr lang="zh-CN" altLang="en-US" sz="2200">
                <a:solidFill>
                  <a:srgbClr val="008000"/>
                </a:solidFill>
                <a:latin typeface="微软雅黑" panose="020B0503020204020204" pitchFamily="34" charset="-122"/>
                <a:ea typeface="微软雅黑" panose="020B0503020204020204" pitchFamily="34" charset="-122"/>
              </a:rPr>
              <a:t>标准下，在</a:t>
            </a:r>
            <a:r>
              <a:rPr lang="en-US" altLang="zh-CN" sz="2200">
                <a:solidFill>
                  <a:srgbClr val="008000"/>
                </a:solidFill>
                <a:latin typeface="微软雅黑" panose="020B0503020204020204" pitchFamily="34" charset="-122"/>
                <a:ea typeface="微软雅黑" panose="020B0503020204020204" pitchFamily="34" charset="-122"/>
              </a:rPr>
              <a:t>32</a:t>
            </a:r>
            <a:r>
              <a:rPr lang="zh-CN" altLang="en-US" sz="2200">
                <a:solidFill>
                  <a:srgbClr val="008000"/>
                </a:solidFill>
                <a:latin typeface="微软雅黑" panose="020B0503020204020204" pitchFamily="34" charset="-122"/>
                <a:ea typeface="微软雅黑" panose="020B0503020204020204" pitchFamily="34" charset="-122"/>
              </a:rPr>
              <a:t>位系统上</a:t>
            </a:r>
          </a:p>
          <a:p>
            <a:pPr>
              <a:lnSpc>
                <a:spcPct val="105000"/>
              </a:lnSpc>
              <a:buFontTx/>
              <a:buNone/>
            </a:pPr>
            <a:r>
              <a:rPr lang="en-US" altLang="zh-CN" sz="2200">
                <a:solidFill>
                  <a:srgbClr val="008000"/>
                </a:solidFill>
                <a:latin typeface="微软雅黑" panose="020B0503020204020204" pitchFamily="34" charset="-122"/>
                <a:ea typeface="微软雅黑" panose="020B0503020204020204" pitchFamily="34" charset="-122"/>
              </a:rPr>
              <a:t>  </a:t>
            </a:r>
            <a:r>
              <a:rPr lang="zh-CN" altLang="en-US" sz="2200">
                <a:solidFill>
                  <a:srgbClr val="008000"/>
                </a:solidFill>
                <a:latin typeface="微软雅黑" panose="020B0503020204020204" pitchFamily="34" charset="-122"/>
                <a:ea typeface="微软雅黑" panose="020B0503020204020204" pitchFamily="34" charset="-122"/>
              </a:rPr>
              <a:t>以下</a:t>
            </a:r>
            <a:r>
              <a:rPr lang="en-US" altLang="zh-CN" sz="2200">
                <a:solidFill>
                  <a:srgbClr val="008000"/>
                </a:solidFill>
                <a:latin typeface="微软雅黑" panose="020B0503020204020204" pitchFamily="34" charset="-122"/>
                <a:ea typeface="微软雅黑" panose="020B0503020204020204" pitchFamily="34" charset="-122"/>
              </a:rPr>
              <a:t>C</a:t>
            </a:r>
            <a:r>
              <a:rPr lang="zh-CN" altLang="en-US" sz="2200">
                <a:solidFill>
                  <a:srgbClr val="008000"/>
                </a:solidFill>
                <a:latin typeface="微软雅黑" panose="020B0503020204020204" pitchFamily="34" charset="-122"/>
                <a:ea typeface="微软雅黑" panose="020B0503020204020204" pitchFamily="34" charset="-122"/>
              </a:rPr>
              <a:t>表达式的结果是什么？</a:t>
            </a:r>
          </a:p>
          <a:p>
            <a:pPr>
              <a:lnSpc>
                <a:spcPct val="105000"/>
              </a:lnSpc>
              <a:buFontTx/>
              <a:buNone/>
            </a:pPr>
            <a:r>
              <a:rPr lang="en-US" altLang="zh-CN" sz="2200">
                <a:latin typeface="微软雅黑" panose="020B0503020204020204" pitchFamily="34" charset="-122"/>
                <a:ea typeface="微软雅黑" panose="020B0503020204020204" pitchFamily="34" charset="-122"/>
              </a:rPr>
              <a:t>  -2147483648 &lt; 2147483647</a:t>
            </a:r>
          </a:p>
          <a:p>
            <a:pPr>
              <a:lnSpc>
                <a:spcPct val="105000"/>
              </a:lnSpc>
              <a:buFontTx/>
              <a:buNone/>
            </a:pPr>
            <a:r>
              <a:rPr lang="zh-CN" altLang="en-US" sz="2200">
                <a:latin typeface="微软雅黑" panose="020B0503020204020204" pitchFamily="34" charset="-122"/>
                <a:ea typeface="微软雅黑" panose="020B0503020204020204" pitchFamily="34" charset="-122"/>
              </a:rPr>
              <a:t>  </a:t>
            </a:r>
            <a:r>
              <a:rPr lang="en-US" altLang="zh-CN" sz="2200">
                <a:solidFill>
                  <a:srgbClr val="0066FF"/>
                </a:solidFill>
                <a:latin typeface="微软雅黑" panose="020B0503020204020204" pitchFamily="34" charset="-122"/>
                <a:ea typeface="微软雅黑" panose="020B0503020204020204" pitchFamily="34" charset="-122"/>
              </a:rPr>
              <a:t>false</a:t>
            </a:r>
            <a:r>
              <a:rPr lang="zh-CN" altLang="en-US" sz="2200">
                <a:solidFill>
                  <a:srgbClr val="0066FF"/>
                </a:solidFill>
                <a:latin typeface="微软雅黑" panose="020B0503020204020204" pitchFamily="34" charset="-122"/>
                <a:ea typeface="微软雅黑" panose="020B0503020204020204" pitchFamily="34" charset="-122"/>
              </a:rPr>
              <a:t>（与事实不符）！</a:t>
            </a:r>
            <a:r>
              <a:rPr lang="en-US" altLang="zh-CN" sz="2200">
                <a:solidFill>
                  <a:srgbClr val="FF0000"/>
                </a:solidFill>
                <a:latin typeface="微软雅黑" panose="020B0503020204020204" pitchFamily="34" charset="-122"/>
                <a:ea typeface="微软雅黑" panose="020B0503020204020204" pitchFamily="34" charset="-122"/>
              </a:rPr>
              <a:t>Why?</a:t>
            </a:r>
          </a:p>
          <a:p>
            <a:pPr>
              <a:lnSpc>
                <a:spcPct val="105000"/>
              </a:lnSpc>
              <a:buFontTx/>
              <a:buNone/>
            </a:pPr>
            <a:r>
              <a:rPr lang="en-US" altLang="zh-CN" sz="2200">
                <a:solidFill>
                  <a:srgbClr val="008000"/>
                </a:solidFill>
                <a:latin typeface="微软雅黑" panose="020B0503020204020204" pitchFamily="34" charset="-122"/>
                <a:ea typeface="微软雅黑" panose="020B0503020204020204" pitchFamily="34" charset="-122"/>
              </a:rPr>
              <a:t>  ISO C99</a:t>
            </a:r>
            <a:r>
              <a:rPr lang="zh-CN" altLang="en-US" sz="2200">
                <a:solidFill>
                  <a:srgbClr val="008000"/>
                </a:solidFill>
                <a:latin typeface="微软雅黑" panose="020B0503020204020204" pitchFamily="34" charset="-122"/>
                <a:ea typeface="微软雅黑" panose="020B0503020204020204" pitchFamily="34" charset="-122"/>
              </a:rPr>
              <a:t>标准下为</a:t>
            </a:r>
            <a:r>
              <a:rPr lang="en-US" altLang="zh-CN" sz="2200">
                <a:solidFill>
                  <a:srgbClr val="008000"/>
                </a:solidFill>
                <a:latin typeface="微软雅黑" panose="020B0503020204020204" pitchFamily="34" charset="-122"/>
                <a:ea typeface="微软雅黑" panose="020B0503020204020204" pitchFamily="34" charset="-122"/>
              </a:rPr>
              <a:t>true</a:t>
            </a:r>
            <a:r>
              <a:rPr lang="zh-CN" altLang="en-US" sz="2200">
                <a:solidFill>
                  <a:srgbClr val="008000"/>
                </a:solidFill>
                <a:latin typeface="微软雅黑" panose="020B0503020204020204" pitchFamily="34" charset="-122"/>
                <a:ea typeface="微软雅黑" panose="020B0503020204020204" pitchFamily="34" charset="-122"/>
              </a:rPr>
              <a:t>，</a:t>
            </a:r>
            <a:r>
              <a:rPr lang="en-US" altLang="zh-CN" sz="2200">
                <a:solidFill>
                  <a:srgbClr val="FF0000"/>
                </a:solidFill>
                <a:latin typeface="微软雅黑" panose="020B0503020204020204" pitchFamily="34" charset="-122"/>
                <a:ea typeface="微软雅黑" panose="020B0503020204020204" pitchFamily="34" charset="-122"/>
              </a:rPr>
              <a:t>Why?</a:t>
            </a:r>
          </a:p>
          <a:p>
            <a:pPr>
              <a:lnSpc>
                <a:spcPct val="105000"/>
              </a:lnSpc>
              <a:buFontTx/>
              <a:buNone/>
            </a:pPr>
            <a:endParaRPr lang="zh-CN" altLang="en-US" sz="2200">
              <a:solidFill>
                <a:srgbClr val="FF0000"/>
              </a:solidFill>
              <a:latin typeface="微软雅黑" panose="020B0503020204020204" pitchFamily="34" charset="-122"/>
              <a:ea typeface="微软雅黑" panose="020B0503020204020204" pitchFamily="34" charset="-122"/>
            </a:endParaRPr>
          </a:p>
          <a:p>
            <a:pPr>
              <a:lnSpc>
                <a:spcPct val="105000"/>
              </a:lnSpc>
              <a:buFontTx/>
              <a:buNone/>
            </a:pPr>
            <a:r>
              <a:rPr lang="zh-CN" altLang="en-US" sz="2200">
                <a:solidFill>
                  <a:srgbClr val="FF0000"/>
                </a:solidFill>
                <a:latin typeface="微软雅黑" panose="020B0503020204020204" pitchFamily="34" charset="-122"/>
                <a:ea typeface="微软雅黑" panose="020B0503020204020204" pitchFamily="34" charset="-122"/>
              </a:rPr>
              <a:t>    </a:t>
            </a:r>
            <a:r>
              <a:rPr lang="zh-CN" altLang="en-US" sz="2200">
                <a:solidFill>
                  <a:srgbClr val="008000"/>
                </a:solidFill>
                <a:latin typeface="微软雅黑" panose="020B0503020204020204" pitchFamily="34" charset="-122"/>
                <a:ea typeface="微软雅黑" panose="020B0503020204020204" pitchFamily="34" charset="-122"/>
              </a:rPr>
              <a:t>以下关系表达式结果呢？</a:t>
            </a:r>
          </a:p>
          <a:p>
            <a:pPr>
              <a:lnSpc>
                <a:spcPct val="105000"/>
              </a:lnSpc>
              <a:buFontTx/>
              <a:buNone/>
            </a:pPr>
            <a:r>
              <a:rPr lang="zh-CN" altLang="en-US" sz="2200">
                <a:latin typeface="微软雅黑" panose="020B0503020204020204" pitchFamily="34" charset="-122"/>
                <a:ea typeface="微软雅黑" panose="020B0503020204020204" pitchFamily="34" charset="-122"/>
              </a:rPr>
              <a:t>    </a:t>
            </a:r>
            <a:r>
              <a:rPr lang="en-US" altLang="zh-CN" sz="2200">
                <a:latin typeface="微软雅黑" panose="020B0503020204020204" pitchFamily="34" charset="-122"/>
                <a:ea typeface="微软雅黑" panose="020B0503020204020204" pitchFamily="34" charset="-122"/>
              </a:rPr>
              <a:t>int i = -2147483648;</a:t>
            </a:r>
          </a:p>
          <a:p>
            <a:pPr>
              <a:lnSpc>
                <a:spcPct val="105000"/>
              </a:lnSpc>
              <a:buFontTx/>
              <a:buNone/>
            </a:pPr>
            <a:r>
              <a:rPr lang="en-US" altLang="zh-CN" sz="2200">
                <a:latin typeface="微软雅黑" panose="020B0503020204020204" pitchFamily="34" charset="-122"/>
                <a:ea typeface="微软雅黑" panose="020B0503020204020204" pitchFamily="34" charset="-122"/>
              </a:rPr>
              <a:t>    i &lt; 2147483647</a:t>
            </a:r>
          </a:p>
          <a:p>
            <a:pPr>
              <a:lnSpc>
                <a:spcPct val="105000"/>
              </a:lnSpc>
              <a:buFontTx/>
              <a:buNone/>
            </a:pPr>
            <a:r>
              <a:rPr lang="en-US" altLang="zh-CN" sz="2200">
                <a:latin typeface="微软雅黑" panose="020B0503020204020204" pitchFamily="34" charset="-122"/>
                <a:ea typeface="微软雅黑" panose="020B0503020204020204" pitchFamily="34" charset="-122"/>
              </a:rPr>
              <a:t>    </a:t>
            </a:r>
            <a:r>
              <a:rPr lang="en-US" altLang="zh-CN" sz="2200">
                <a:solidFill>
                  <a:srgbClr val="0066FF"/>
                </a:solidFill>
                <a:latin typeface="微软雅黑" panose="020B0503020204020204" pitchFamily="34" charset="-122"/>
                <a:ea typeface="微软雅黑" panose="020B0503020204020204" pitchFamily="34" charset="-122"/>
              </a:rPr>
              <a:t>true</a:t>
            </a:r>
            <a:r>
              <a:rPr lang="zh-CN" altLang="en-US" sz="2200">
                <a:solidFill>
                  <a:srgbClr val="0066FF"/>
                </a:solidFill>
                <a:latin typeface="微软雅黑" panose="020B0503020204020204" pitchFamily="34" charset="-122"/>
                <a:ea typeface="微软雅黑" panose="020B0503020204020204" pitchFamily="34" charset="-122"/>
              </a:rPr>
              <a:t>！</a:t>
            </a:r>
            <a:r>
              <a:rPr lang="en-US" altLang="zh-CN" sz="2200">
                <a:solidFill>
                  <a:srgbClr val="FF0000"/>
                </a:solidFill>
                <a:latin typeface="微软雅黑" panose="020B0503020204020204" pitchFamily="34" charset="-122"/>
                <a:ea typeface="微软雅黑" panose="020B0503020204020204" pitchFamily="34" charset="-122"/>
              </a:rPr>
              <a:t>Why?</a:t>
            </a:r>
            <a:endParaRPr lang="zh-CN" altLang="en-US" sz="2200">
              <a:solidFill>
                <a:srgbClr val="FF0000"/>
              </a:solidFill>
              <a:latin typeface="微软雅黑" panose="020B0503020204020204" pitchFamily="34" charset="-122"/>
              <a:ea typeface="微软雅黑" panose="020B0503020204020204" pitchFamily="34" charset="-122"/>
            </a:endParaRPr>
          </a:p>
          <a:p>
            <a:pPr>
              <a:lnSpc>
                <a:spcPct val="105000"/>
              </a:lnSpc>
              <a:buFontTx/>
              <a:buNone/>
            </a:pPr>
            <a:endParaRPr lang="zh-CN" altLang="en-US" sz="2200">
              <a:solidFill>
                <a:srgbClr val="FF0000"/>
              </a:solidFill>
              <a:latin typeface="微软雅黑" panose="020B0503020204020204" pitchFamily="34" charset="-122"/>
              <a:ea typeface="微软雅黑" panose="020B0503020204020204" pitchFamily="34" charset="-122"/>
            </a:endParaRPr>
          </a:p>
          <a:p>
            <a:pPr>
              <a:lnSpc>
                <a:spcPct val="105000"/>
              </a:lnSpc>
              <a:buFontTx/>
              <a:buNone/>
            </a:pPr>
            <a:r>
              <a:rPr lang="en-US" altLang="zh-CN" sz="2200">
                <a:latin typeface="微软雅黑" panose="020B0503020204020204" pitchFamily="34" charset="-122"/>
                <a:ea typeface="微软雅黑" panose="020B0503020204020204" pitchFamily="34" charset="-122"/>
              </a:rPr>
              <a:t>   -2147483647-1  &lt;  2147483647</a:t>
            </a:r>
            <a:r>
              <a:rPr lang="zh-CN" altLang="en-US" sz="2200">
                <a:latin typeface="微软雅黑" panose="020B0503020204020204" pitchFamily="34" charset="-122"/>
                <a:ea typeface="微软雅黑" panose="020B0503020204020204" pitchFamily="34" charset="-122"/>
              </a:rPr>
              <a:t>，</a:t>
            </a:r>
            <a:r>
              <a:rPr lang="zh-CN" altLang="en-US" sz="2200">
                <a:solidFill>
                  <a:srgbClr val="FF0000"/>
                </a:solidFill>
                <a:latin typeface="微软雅黑" panose="020B0503020204020204" pitchFamily="34" charset="-122"/>
                <a:ea typeface="微软雅黑" panose="020B0503020204020204" pitchFamily="34" charset="-122"/>
              </a:rPr>
              <a:t>结果怎样？</a:t>
            </a:r>
          </a:p>
        </p:txBody>
      </p:sp>
      <p:sp>
        <p:nvSpPr>
          <p:cNvPr id="519172" name="Text Box 4">
            <a:extLst>
              <a:ext uri="{FF2B5EF4-FFF2-40B4-BE49-F238E27FC236}">
                <a16:creationId xmlns:a16="http://schemas.microsoft.com/office/drawing/2014/main" id="{C396DF5E-D70D-4E9C-83ED-F60DC4567E16}"/>
              </a:ext>
            </a:extLst>
          </p:cNvPr>
          <p:cNvSpPr txBox="1">
            <a:spLocks noChangeArrowheads="1"/>
          </p:cNvSpPr>
          <p:nvPr/>
        </p:nvSpPr>
        <p:spPr bwMode="auto">
          <a:xfrm>
            <a:off x="5246688" y="1358900"/>
            <a:ext cx="3644900" cy="2846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2200" b="1">
                <a:ea typeface="微软雅黑" panose="020B0503020204020204" pitchFamily="34" charset="-122"/>
              </a:rPr>
              <a:t>理解该问题需要知道：</a:t>
            </a:r>
          </a:p>
          <a:p>
            <a:pPr>
              <a:spcBef>
                <a:spcPct val="20000"/>
              </a:spcBef>
            </a:pPr>
            <a:r>
              <a:rPr lang="zh-CN" altLang="en-US" sz="2200" b="1">
                <a:solidFill>
                  <a:srgbClr val="FF0000"/>
                </a:solidFill>
                <a:ea typeface="微软雅黑" panose="020B0503020204020204" pitchFamily="34" charset="-122"/>
              </a:rPr>
              <a:t>编译器如何处理字面量</a:t>
            </a:r>
          </a:p>
          <a:p>
            <a:pPr>
              <a:spcBef>
                <a:spcPct val="20000"/>
              </a:spcBef>
            </a:pPr>
            <a:r>
              <a:rPr lang="zh-CN" altLang="en-US" sz="2200" b="1">
                <a:solidFill>
                  <a:srgbClr val="3366FF"/>
                </a:solidFill>
                <a:ea typeface="微软雅黑" panose="020B0503020204020204" pitchFamily="34" charset="-122"/>
              </a:rPr>
              <a:t>高级语言中运算规则</a:t>
            </a:r>
          </a:p>
          <a:p>
            <a:pPr>
              <a:spcBef>
                <a:spcPct val="20000"/>
              </a:spcBef>
            </a:pPr>
            <a:r>
              <a:rPr lang="zh-CN" altLang="en-US" sz="2200" b="1">
                <a:solidFill>
                  <a:srgbClr val="3366FF"/>
                </a:solidFill>
                <a:ea typeface="微软雅黑" panose="020B0503020204020204" pitchFamily="34" charset="-122"/>
              </a:rPr>
              <a:t>高级语言与指令之间的对应</a:t>
            </a:r>
          </a:p>
          <a:p>
            <a:pPr>
              <a:spcBef>
                <a:spcPct val="20000"/>
              </a:spcBef>
            </a:pPr>
            <a:r>
              <a:rPr lang="zh-CN" altLang="en-US" sz="2200" b="1">
                <a:solidFill>
                  <a:srgbClr val="3366FF"/>
                </a:solidFill>
                <a:ea typeface="微软雅黑" panose="020B0503020204020204" pitchFamily="34" charset="-122"/>
              </a:rPr>
              <a:t>机器指令的执行过程</a:t>
            </a:r>
          </a:p>
          <a:p>
            <a:pPr>
              <a:spcBef>
                <a:spcPct val="20000"/>
              </a:spcBef>
            </a:pPr>
            <a:r>
              <a:rPr lang="zh-CN" altLang="en-US" sz="2200" b="1">
                <a:solidFill>
                  <a:srgbClr val="3366FF"/>
                </a:solidFill>
                <a:ea typeface="微软雅黑" panose="020B0503020204020204" pitchFamily="34" charset="-122"/>
              </a:rPr>
              <a:t>机器级数据的表示和运算</a:t>
            </a:r>
          </a:p>
          <a:p>
            <a:pPr>
              <a:spcBef>
                <a:spcPct val="20000"/>
              </a:spcBef>
            </a:pPr>
            <a:r>
              <a:rPr lang="en-US" altLang="zh-CN" sz="2200" b="1">
                <a:solidFill>
                  <a:srgbClr val="3366FF"/>
                </a:solidFill>
                <a:latin typeface="微软雅黑" panose="020B0503020204020204" pitchFamily="34" charset="-122"/>
                <a:ea typeface="微软雅黑" panose="020B0503020204020204" pitchFamily="34" charset="-122"/>
              </a:rPr>
              <a:t>……</a:t>
            </a:r>
            <a:endParaRPr lang="en-US" altLang="zh-CN" sz="2200" b="1">
              <a:solidFill>
                <a:srgbClr val="3366FF"/>
              </a:solidFill>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9171">
                                            <p:txEl>
                                              <p:pRg st="0" end="0"/>
                                            </p:txEl>
                                          </p:spTgt>
                                        </p:tgtEl>
                                        <p:attrNameLst>
                                          <p:attrName>style.visibility</p:attrName>
                                        </p:attrNameLst>
                                      </p:cBhvr>
                                      <p:to>
                                        <p:strVal val="visible"/>
                                      </p:to>
                                    </p:set>
                                    <p:animEffect transition="in" filter="blinds(horizontal)">
                                      <p:cBhvr>
                                        <p:cTn id="7" dur="500"/>
                                        <p:tgtEl>
                                          <p:spTgt spid="51917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19171">
                                            <p:txEl>
                                              <p:pRg st="1" end="1"/>
                                            </p:txEl>
                                          </p:spTgt>
                                        </p:tgtEl>
                                        <p:attrNameLst>
                                          <p:attrName>style.visibility</p:attrName>
                                        </p:attrNameLst>
                                      </p:cBhvr>
                                      <p:to>
                                        <p:strVal val="visible"/>
                                      </p:to>
                                    </p:set>
                                    <p:animEffect transition="in" filter="blinds(horizontal)">
                                      <p:cBhvr>
                                        <p:cTn id="10" dur="500"/>
                                        <p:tgtEl>
                                          <p:spTgt spid="51917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19171">
                                            <p:txEl>
                                              <p:pRg st="2" end="2"/>
                                            </p:txEl>
                                          </p:spTgt>
                                        </p:tgtEl>
                                        <p:attrNameLst>
                                          <p:attrName>style.visibility</p:attrName>
                                        </p:attrNameLst>
                                      </p:cBhvr>
                                      <p:to>
                                        <p:strVal val="visible"/>
                                      </p:to>
                                    </p:set>
                                    <p:animEffect transition="in" filter="blinds(horizontal)">
                                      <p:cBhvr>
                                        <p:cTn id="13" dur="500"/>
                                        <p:tgtEl>
                                          <p:spTgt spid="519171">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519171">
                                            <p:txEl>
                                              <p:pRg st="3" end="3"/>
                                            </p:txEl>
                                          </p:spTgt>
                                        </p:tgtEl>
                                        <p:attrNameLst>
                                          <p:attrName>style.visibility</p:attrName>
                                        </p:attrNameLst>
                                      </p:cBhvr>
                                      <p:to>
                                        <p:strVal val="visible"/>
                                      </p:to>
                                    </p:set>
                                    <p:animEffect transition="in" filter="blinds(horizontal)">
                                      <p:cBhvr>
                                        <p:cTn id="18" dur="500"/>
                                        <p:tgtEl>
                                          <p:spTgt spid="519171">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519171">
                                            <p:txEl>
                                              <p:pRg st="4" end="4"/>
                                            </p:txEl>
                                          </p:spTgt>
                                        </p:tgtEl>
                                        <p:attrNameLst>
                                          <p:attrName>style.visibility</p:attrName>
                                        </p:attrNameLst>
                                      </p:cBhvr>
                                      <p:to>
                                        <p:strVal val="visible"/>
                                      </p:to>
                                    </p:set>
                                    <p:animEffect transition="in" filter="blinds(horizontal)">
                                      <p:cBhvr>
                                        <p:cTn id="23" dur="500"/>
                                        <p:tgtEl>
                                          <p:spTgt spid="519171">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519171">
                                            <p:txEl>
                                              <p:pRg st="6" end="6"/>
                                            </p:txEl>
                                          </p:spTgt>
                                        </p:tgtEl>
                                        <p:attrNameLst>
                                          <p:attrName>style.visibility</p:attrName>
                                        </p:attrNameLst>
                                      </p:cBhvr>
                                      <p:to>
                                        <p:strVal val="visible"/>
                                      </p:to>
                                    </p:set>
                                    <p:animEffect transition="in" filter="blinds(horizontal)">
                                      <p:cBhvr>
                                        <p:cTn id="28" dur="500"/>
                                        <p:tgtEl>
                                          <p:spTgt spid="519171">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519171">
                                            <p:txEl>
                                              <p:pRg st="7" end="7"/>
                                            </p:txEl>
                                          </p:spTgt>
                                        </p:tgtEl>
                                        <p:attrNameLst>
                                          <p:attrName>style.visibility</p:attrName>
                                        </p:attrNameLst>
                                      </p:cBhvr>
                                      <p:to>
                                        <p:strVal val="visible"/>
                                      </p:to>
                                    </p:set>
                                    <p:animEffect transition="in" filter="blinds(horizontal)">
                                      <p:cBhvr>
                                        <p:cTn id="31" dur="500"/>
                                        <p:tgtEl>
                                          <p:spTgt spid="519171">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519171">
                                            <p:txEl>
                                              <p:pRg st="8" end="8"/>
                                            </p:txEl>
                                          </p:spTgt>
                                        </p:tgtEl>
                                        <p:attrNameLst>
                                          <p:attrName>style.visibility</p:attrName>
                                        </p:attrNameLst>
                                      </p:cBhvr>
                                      <p:to>
                                        <p:strVal val="visible"/>
                                      </p:to>
                                    </p:set>
                                    <p:animEffect transition="in" filter="blinds(horizontal)">
                                      <p:cBhvr>
                                        <p:cTn id="34" dur="500"/>
                                        <p:tgtEl>
                                          <p:spTgt spid="519171">
                                            <p:txEl>
                                              <p:pRg st="8" end="8"/>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519171">
                                            <p:txEl>
                                              <p:pRg st="9" end="9"/>
                                            </p:txEl>
                                          </p:spTgt>
                                        </p:tgtEl>
                                        <p:attrNameLst>
                                          <p:attrName>style.visibility</p:attrName>
                                        </p:attrNameLst>
                                      </p:cBhvr>
                                      <p:to>
                                        <p:strVal val="visible"/>
                                      </p:to>
                                    </p:set>
                                    <p:animEffect transition="in" filter="blinds(horizontal)">
                                      <p:cBhvr>
                                        <p:cTn id="39" dur="500"/>
                                        <p:tgtEl>
                                          <p:spTgt spid="519171">
                                            <p:txEl>
                                              <p:pRg st="9" end="9"/>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519171">
                                            <p:txEl>
                                              <p:pRg st="11" end="11"/>
                                            </p:txEl>
                                          </p:spTgt>
                                        </p:tgtEl>
                                        <p:attrNameLst>
                                          <p:attrName>style.visibility</p:attrName>
                                        </p:attrNameLst>
                                      </p:cBhvr>
                                      <p:to>
                                        <p:strVal val="visible"/>
                                      </p:to>
                                    </p:set>
                                    <p:animEffect transition="in" filter="blinds(horizontal)">
                                      <p:cBhvr>
                                        <p:cTn id="44" dur="500"/>
                                        <p:tgtEl>
                                          <p:spTgt spid="519171">
                                            <p:txEl>
                                              <p:pRg st="11" end="11"/>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519172"/>
                                        </p:tgtEl>
                                        <p:attrNameLst>
                                          <p:attrName>style.visibility</p:attrName>
                                        </p:attrNameLst>
                                      </p:cBhvr>
                                      <p:to>
                                        <p:strVal val="visible"/>
                                      </p:to>
                                    </p:set>
                                    <p:animEffect transition="in" filter="blinds(horizontal)">
                                      <p:cBhvr>
                                        <p:cTn id="49" dur="500"/>
                                        <p:tgtEl>
                                          <p:spTgt spid="519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a:extLst>
              <a:ext uri="{FF2B5EF4-FFF2-40B4-BE49-F238E27FC236}">
                <a16:creationId xmlns:a16="http://schemas.microsoft.com/office/drawing/2014/main" id="{5D72AE83-8DAD-462F-BFC9-500FE6BD0CB3}"/>
              </a:ext>
            </a:extLst>
          </p:cNvPr>
          <p:cNvSpPr>
            <a:spLocks noGrp="1" noChangeArrowheads="1"/>
          </p:cNvSpPr>
          <p:nvPr>
            <p:ph type="title"/>
          </p:nvPr>
        </p:nvSpPr>
        <p:spPr>
          <a:xfrm>
            <a:off x="457200" y="98425"/>
            <a:ext cx="8229600" cy="561975"/>
          </a:xfrm>
        </p:spPr>
        <p:txBody>
          <a:bodyPr/>
          <a:lstStyle/>
          <a:p>
            <a:r>
              <a:rPr lang="zh-CN" altLang="en-US" sz="3600"/>
              <a:t>冯</a:t>
            </a:r>
            <a:r>
              <a:rPr lang="en-US" altLang="zh-CN" sz="3600">
                <a:latin typeface="黑体" panose="02010609060101010101" pitchFamily="49" charset="-122"/>
              </a:rPr>
              <a:t>·</a:t>
            </a:r>
            <a:r>
              <a:rPr lang="zh-CN" altLang="en-US" sz="3600"/>
              <a:t>诺依曼的故事</a:t>
            </a:r>
          </a:p>
        </p:txBody>
      </p:sp>
      <p:sp>
        <p:nvSpPr>
          <p:cNvPr id="542723" name="Rectangle 3">
            <a:extLst>
              <a:ext uri="{FF2B5EF4-FFF2-40B4-BE49-F238E27FC236}">
                <a16:creationId xmlns:a16="http://schemas.microsoft.com/office/drawing/2014/main" id="{BBEEC2CD-05E4-4828-85AE-E15528ADF138}"/>
              </a:ext>
            </a:extLst>
          </p:cNvPr>
          <p:cNvSpPr>
            <a:spLocks noGrp="1" noChangeArrowheads="1"/>
          </p:cNvSpPr>
          <p:nvPr>
            <p:ph type="body" idx="1"/>
          </p:nvPr>
        </p:nvSpPr>
        <p:spPr>
          <a:xfrm>
            <a:off x="161925" y="773113"/>
            <a:ext cx="5624513" cy="5761037"/>
          </a:xfrm>
        </p:spPr>
        <p:txBody>
          <a:bodyPr/>
          <a:lstStyle/>
          <a:p>
            <a:r>
              <a:rPr lang="en-US" altLang="zh-CN" sz="2200">
                <a:latin typeface="微软雅黑" panose="020B0503020204020204" pitchFamily="34" charset="-122"/>
                <a:ea typeface="微软雅黑" panose="020B0503020204020204" pitchFamily="34" charset="-122"/>
              </a:rPr>
              <a:t>1944</a:t>
            </a:r>
            <a:r>
              <a:rPr lang="zh-CN" altLang="en-US" sz="2200">
                <a:latin typeface="微软雅黑" panose="020B0503020204020204" pitchFamily="34" charset="-122"/>
                <a:ea typeface="微软雅黑" panose="020B0503020204020204" pitchFamily="34" charset="-122"/>
              </a:rPr>
              <a:t>年，冯</a:t>
            </a:r>
            <a:r>
              <a:rPr lang="en-US" altLang="zh-CN" sz="2200">
                <a:latin typeface="微软雅黑" panose="020B0503020204020204" pitchFamily="34" charset="-122"/>
                <a:ea typeface="微软雅黑" panose="020B0503020204020204" pitchFamily="34" charset="-122"/>
              </a:rPr>
              <a:t>·</a:t>
            </a:r>
            <a:r>
              <a:rPr lang="zh-CN" altLang="en-US" sz="2200">
                <a:latin typeface="微软雅黑" panose="020B0503020204020204" pitchFamily="34" charset="-122"/>
                <a:ea typeface="微软雅黑" panose="020B0503020204020204" pitchFamily="34" charset="-122"/>
              </a:rPr>
              <a:t>诺依曼参加原子弹的研制工作，涉及到极为困难的计算。</a:t>
            </a:r>
          </a:p>
          <a:p>
            <a:r>
              <a:rPr lang="en-US" altLang="zh-CN" sz="2200">
                <a:latin typeface="微软雅黑" panose="020B0503020204020204" pitchFamily="34" charset="-122"/>
                <a:ea typeface="微软雅黑" panose="020B0503020204020204" pitchFamily="34" charset="-122"/>
              </a:rPr>
              <a:t>1944</a:t>
            </a:r>
            <a:r>
              <a:rPr lang="zh-CN" altLang="en-US" sz="2200">
                <a:latin typeface="微软雅黑" panose="020B0503020204020204" pitchFamily="34" charset="-122"/>
                <a:ea typeface="微软雅黑" panose="020B0503020204020204" pitchFamily="34" charset="-122"/>
              </a:rPr>
              <a:t>年夏的一天，诺依曼巧遇美国弹道实验室的军方负责人戈尔斯坦，他正参与</a:t>
            </a:r>
            <a:r>
              <a:rPr lang="en-US" altLang="zh-CN" sz="2200">
                <a:latin typeface="微软雅黑" panose="020B0503020204020204" pitchFamily="34" charset="-122"/>
                <a:ea typeface="微软雅黑" panose="020B0503020204020204" pitchFamily="34" charset="-122"/>
              </a:rPr>
              <a:t>ENIAC</a:t>
            </a:r>
            <a:r>
              <a:rPr lang="zh-CN" altLang="en-US" sz="2200">
                <a:latin typeface="微软雅黑" panose="020B0503020204020204" pitchFamily="34" charset="-122"/>
                <a:ea typeface="微软雅黑" panose="020B0503020204020204" pitchFamily="34" charset="-122"/>
              </a:rPr>
              <a:t>的研制工作。</a:t>
            </a:r>
          </a:p>
          <a:p>
            <a:r>
              <a:rPr lang="zh-CN" altLang="en-US" sz="2200">
                <a:latin typeface="微软雅黑" panose="020B0503020204020204" pitchFamily="34" charset="-122"/>
                <a:ea typeface="微软雅黑" panose="020B0503020204020204" pitchFamily="34" charset="-122"/>
              </a:rPr>
              <a:t>冯</a:t>
            </a:r>
            <a:r>
              <a:rPr lang="en-US" altLang="zh-CN" sz="2200">
                <a:latin typeface="微软雅黑" panose="020B0503020204020204" pitchFamily="34" charset="-122"/>
                <a:ea typeface="微软雅黑" panose="020B0503020204020204" pitchFamily="34" charset="-122"/>
              </a:rPr>
              <a:t>·</a:t>
            </a:r>
            <a:r>
              <a:rPr lang="zh-CN" altLang="en-US" sz="2200">
                <a:latin typeface="微软雅黑" panose="020B0503020204020204" pitchFamily="34" charset="-122"/>
                <a:ea typeface="微软雅黑" panose="020B0503020204020204" pitchFamily="34" charset="-122"/>
              </a:rPr>
              <a:t>诺依曼被戈尔斯坦介绍加入</a:t>
            </a:r>
            <a:r>
              <a:rPr lang="en-US" altLang="zh-CN" sz="2200">
                <a:latin typeface="微软雅黑" panose="020B0503020204020204" pitchFamily="34" charset="-122"/>
                <a:ea typeface="微软雅黑" panose="020B0503020204020204" pitchFamily="34" charset="-122"/>
              </a:rPr>
              <a:t>ENIAC</a:t>
            </a:r>
            <a:r>
              <a:rPr lang="zh-CN" altLang="en-US" sz="2200">
                <a:latin typeface="微软雅黑" panose="020B0503020204020204" pitchFamily="34" charset="-122"/>
                <a:ea typeface="微软雅黑" panose="020B0503020204020204" pitchFamily="34" charset="-122"/>
              </a:rPr>
              <a:t>研制组，</a:t>
            </a:r>
            <a:r>
              <a:rPr lang="en-US" altLang="zh-CN" sz="2200">
                <a:latin typeface="微软雅黑" panose="020B0503020204020204" pitchFamily="34" charset="-122"/>
                <a:ea typeface="微软雅黑" panose="020B0503020204020204" pitchFamily="34" charset="-122"/>
              </a:rPr>
              <a:t>1945</a:t>
            </a:r>
            <a:r>
              <a:rPr lang="zh-CN" altLang="en-US" sz="2200">
                <a:latin typeface="微软雅黑" panose="020B0503020204020204" pitchFamily="34" charset="-122"/>
                <a:ea typeface="微软雅黑" panose="020B0503020204020204" pitchFamily="34" charset="-122"/>
              </a:rPr>
              <a:t>年，他们在共同讨论的基础上，冯</a:t>
            </a:r>
            <a:r>
              <a:rPr lang="en-US" altLang="zh-CN" sz="2200">
                <a:latin typeface="微软雅黑" panose="020B0503020204020204" pitchFamily="34" charset="-122"/>
                <a:ea typeface="微软雅黑" panose="020B0503020204020204" pitchFamily="34" charset="-122"/>
              </a:rPr>
              <a:t>·</a:t>
            </a:r>
            <a:r>
              <a:rPr lang="zh-CN" altLang="en-US" sz="2200">
                <a:latin typeface="微软雅黑" panose="020B0503020204020204" pitchFamily="34" charset="-122"/>
                <a:ea typeface="微软雅黑" panose="020B0503020204020204" pitchFamily="34" charset="-122"/>
              </a:rPr>
              <a:t>诺依曼以“关于</a:t>
            </a:r>
            <a:r>
              <a:rPr lang="en-US" altLang="zh-CN" sz="2200">
                <a:latin typeface="微软雅黑" panose="020B0503020204020204" pitchFamily="34" charset="-122"/>
                <a:ea typeface="微软雅黑" panose="020B0503020204020204" pitchFamily="34" charset="-122"/>
              </a:rPr>
              <a:t>EDVAC</a:t>
            </a:r>
            <a:r>
              <a:rPr lang="zh-CN" altLang="en-US" sz="2200">
                <a:latin typeface="微软雅黑" panose="020B0503020204020204" pitchFamily="34" charset="-122"/>
                <a:ea typeface="微软雅黑" panose="020B0503020204020204" pitchFamily="34" charset="-122"/>
              </a:rPr>
              <a:t>的报告草案”为题，起草了长达</a:t>
            </a:r>
            <a:r>
              <a:rPr lang="en-US" altLang="zh-CN" sz="2200">
                <a:latin typeface="微软雅黑" panose="020B0503020204020204" pitchFamily="34" charset="-122"/>
                <a:ea typeface="微软雅黑" panose="020B0503020204020204" pitchFamily="34" charset="-122"/>
              </a:rPr>
              <a:t>101</a:t>
            </a:r>
            <a:r>
              <a:rPr lang="zh-CN" altLang="en-US" sz="2200">
                <a:latin typeface="微软雅黑" panose="020B0503020204020204" pitchFamily="34" charset="-122"/>
                <a:ea typeface="微软雅黑" panose="020B0503020204020204" pitchFamily="34" charset="-122"/>
              </a:rPr>
              <a:t>页的总结报告，发表了全新的“</a:t>
            </a:r>
            <a:r>
              <a:rPr lang="zh-CN" altLang="en-US" sz="2200">
                <a:solidFill>
                  <a:srgbClr val="FF0000"/>
                </a:solidFill>
                <a:latin typeface="微软雅黑" panose="020B0503020204020204" pitchFamily="34" charset="-122"/>
                <a:ea typeface="微软雅黑" panose="020B0503020204020204" pitchFamily="34" charset="-122"/>
              </a:rPr>
              <a:t>存储程序通用电子计算机方案</a:t>
            </a:r>
            <a:r>
              <a:rPr lang="en-US" altLang="zh-CN" sz="2200">
                <a:latin typeface="微软雅黑" panose="020B0503020204020204" pitchFamily="34" charset="-122"/>
                <a:ea typeface="微软雅黑" panose="020B0503020204020204" pitchFamily="34" charset="-122"/>
              </a:rPr>
              <a:t>”</a:t>
            </a:r>
            <a:r>
              <a:rPr lang="zh-CN" altLang="en-US" sz="2200">
                <a:latin typeface="微软雅黑" panose="020B0503020204020204" pitchFamily="34" charset="-122"/>
                <a:ea typeface="微软雅黑" panose="020B0503020204020204" pitchFamily="34" charset="-122"/>
              </a:rPr>
              <a:t>。</a:t>
            </a:r>
          </a:p>
          <a:p>
            <a:r>
              <a:rPr lang="zh-CN" altLang="en-US" sz="2200">
                <a:latin typeface="微软雅黑" panose="020B0503020204020204" pitchFamily="34" charset="-122"/>
                <a:ea typeface="微软雅黑" panose="020B0503020204020204" pitchFamily="34" charset="-122"/>
              </a:rPr>
              <a:t>一向专搞理论研究的</a:t>
            </a:r>
            <a:r>
              <a:rPr lang="zh-CN" altLang="en-US" sz="2200">
                <a:solidFill>
                  <a:srgbClr val="0066CC"/>
                </a:solidFill>
                <a:latin typeface="微软雅黑" panose="020B0503020204020204" pitchFamily="34" charset="-122"/>
                <a:ea typeface="微软雅黑" panose="020B0503020204020204" pitchFamily="34" charset="-122"/>
              </a:rPr>
              <a:t>普林斯顿高等研究院</a:t>
            </a:r>
            <a:r>
              <a:rPr lang="zh-CN" altLang="en-US" sz="2200">
                <a:latin typeface="微软雅黑" panose="020B0503020204020204" pitchFamily="34" charset="-122"/>
                <a:ea typeface="微软雅黑" panose="020B0503020204020204" pitchFamily="34" charset="-122"/>
              </a:rPr>
              <a:t>批准让冯</a:t>
            </a:r>
            <a:r>
              <a:rPr lang="en-US" altLang="zh-CN" sz="2200">
                <a:latin typeface="微软雅黑" panose="020B0503020204020204" pitchFamily="34" charset="-122"/>
                <a:ea typeface="微软雅黑" panose="020B0503020204020204" pitchFamily="34" charset="-122"/>
              </a:rPr>
              <a:t>·</a:t>
            </a:r>
            <a:r>
              <a:rPr lang="zh-CN" altLang="en-US" sz="2200">
                <a:latin typeface="微软雅黑" panose="020B0503020204020204" pitchFamily="34" charset="-122"/>
                <a:ea typeface="微软雅黑" panose="020B0503020204020204" pitchFamily="34" charset="-122"/>
              </a:rPr>
              <a:t>诺依曼建造计算机，其依据就是这份报告。</a:t>
            </a:r>
          </a:p>
        </p:txBody>
      </p:sp>
      <p:pic>
        <p:nvPicPr>
          <p:cNvPr id="542724" name="Picture 4">
            <a:extLst>
              <a:ext uri="{FF2B5EF4-FFF2-40B4-BE49-F238E27FC236}">
                <a16:creationId xmlns:a16="http://schemas.microsoft.com/office/drawing/2014/main" id="{CE859FBB-9BD5-4A91-983F-5BB671883A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1375" y="819150"/>
            <a:ext cx="3005138" cy="3735388"/>
          </a:xfrm>
          <a:prstGeom prst="rect">
            <a:avLst/>
          </a:prstGeom>
          <a:noFill/>
          <a:extLst>
            <a:ext uri="{909E8E84-426E-40DD-AFC4-6F175D3DCCD1}">
              <a14:hiddenFill xmlns:a14="http://schemas.microsoft.com/office/drawing/2010/main">
                <a:solidFill>
                  <a:srgbClr val="FFFFFF"/>
                </a:solidFill>
              </a14:hiddenFill>
            </a:ext>
          </a:extLst>
        </p:spPr>
      </p:pic>
      <p:sp>
        <p:nvSpPr>
          <p:cNvPr id="542725" name="Rectangle 5">
            <a:extLst>
              <a:ext uri="{FF2B5EF4-FFF2-40B4-BE49-F238E27FC236}">
                <a16:creationId xmlns:a16="http://schemas.microsoft.com/office/drawing/2014/main" id="{EEDFA325-05AD-4593-A52D-FFD61C017A41}"/>
              </a:ext>
            </a:extLst>
          </p:cNvPr>
          <p:cNvSpPr>
            <a:spLocks noChangeArrowheads="1"/>
          </p:cNvSpPr>
          <p:nvPr/>
        </p:nvSpPr>
        <p:spPr bwMode="auto">
          <a:xfrm>
            <a:off x="6372225" y="4643438"/>
            <a:ext cx="2163763"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FF0000"/>
                </a:solidFill>
                <a:latin typeface="微软雅黑" panose="020B0503020204020204" pitchFamily="34" charset="-122"/>
                <a:ea typeface="微软雅黑" panose="020B0503020204020204" pitchFamily="34" charset="-122"/>
              </a:rPr>
              <a:t>E</a:t>
            </a:r>
            <a:r>
              <a:rPr lang="en-US" altLang="zh-CN" sz="2400" b="1">
                <a:latin typeface="微软雅黑" panose="020B0503020204020204" pitchFamily="34" charset="-122"/>
                <a:ea typeface="微软雅黑" panose="020B0503020204020204" pitchFamily="34" charset="-122"/>
              </a:rPr>
              <a:t>lectronic </a:t>
            </a:r>
            <a:r>
              <a:rPr lang="en-US" altLang="zh-CN" sz="2400" b="1">
                <a:solidFill>
                  <a:srgbClr val="FF0000"/>
                </a:solidFill>
                <a:latin typeface="微软雅黑" panose="020B0503020204020204" pitchFamily="34" charset="-122"/>
                <a:ea typeface="微软雅黑" panose="020B0503020204020204" pitchFamily="34" charset="-122"/>
              </a:rPr>
              <a:t>D</a:t>
            </a:r>
            <a:r>
              <a:rPr lang="en-US" altLang="zh-CN" sz="2400" b="1">
                <a:latin typeface="微软雅黑" panose="020B0503020204020204" pitchFamily="34" charset="-122"/>
                <a:ea typeface="微软雅黑" panose="020B0503020204020204" pitchFamily="34" charset="-122"/>
              </a:rPr>
              <a:t>iscrete </a:t>
            </a:r>
            <a:r>
              <a:rPr lang="en-US" altLang="zh-CN" sz="2400" b="1">
                <a:solidFill>
                  <a:srgbClr val="FF0000"/>
                </a:solidFill>
                <a:latin typeface="微软雅黑" panose="020B0503020204020204" pitchFamily="34" charset="-122"/>
                <a:ea typeface="微软雅黑" panose="020B0503020204020204" pitchFamily="34" charset="-122"/>
              </a:rPr>
              <a:t>V</a:t>
            </a:r>
            <a:r>
              <a:rPr lang="en-US" altLang="zh-CN" sz="2400" b="1">
                <a:latin typeface="微软雅黑" panose="020B0503020204020204" pitchFamily="34" charset="-122"/>
                <a:ea typeface="微软雅黑" panose="020B0503020204020204" pitchFamily="34" charset="-122"/>
              </a:rPr>
              <a:t>ariable </a:t>
            </a:r>
            <a:r>
              <a:rPr lang="en-US" altLang="zh-CN" sz="2400" b="1">
                <a:solidFill>
                  <a:srgbClr val="FF0000"/>
                </a:solidFill>
                <a:latin typeface="微软雅黑" panose="020B0503020204020204" pitchFamily="34" charset="-122"/>
                <a:ea typeface="微软雅黑" panose="020B0503020204020204" pitchFamily="34" charset="-122"/>
              </a:rPr>
              <a:t>A</a:t>
            </a:r>
            <a:r>
              <a:rPr lang="en-US" altLang="zh-CN" sz="2400" b="1">
                <a:latin typeface="微软雅黑" panose="020B0503020204020204" pitchFamily="34" charset="-122"/>
                <a:ea typeface="微软雅黑" panose="020B0503020204020204" pitchFamily="34" charset="-122"/>
              </a:rPr>
              <a:t>utomatic </a:t>
            </a:r>
            <a:r>
              <a:rPr lang="en-US" altLang="zh-CN" sz="2400" b="1">
                <a:solidFill>
                  <a:srgbClr val="FF0000"/>
                </a:solidFill>
                <a:latin typeface="微软雅黑" panose="020B0503020204020204" pitchFamily="34" charset="-122"/>
                <a:ea typeface="微软雅黑" panose="020B0503020204020204" pitchFamily="34" charset="-122"/>
              </a:rPr>
              <a:t>C</a:t>
            </a:r>
            <a:r>
              <a:rPr lang="en-US" altLang="zh-CN" sz="2400" b="1">
                <a:latin typeface="微软雅黑" panose="020B0503020204020204" pitchFamily="34" charset="-122"/>
                <a:ea typeface="微软雅黑" panose="020B0503020204020204" pitchFamily="34" charset="-122"/>
              </a:rPr>
              <a:t>omputer</a:t>
            </a:r>
            <a:endParaRPr lang="zh-CN" altLang="en-US" sz="24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42723">
                                            <p:txEl>
                                              <p:pRg st="0" end="0"/>
                                            </p:txEl>
                                          </p:spTgt>
                                        </p:tgtEl>
                                        <p:attrNameLst>
                                          <p:attrName>style.visibility</p:attrName>
                                        </p:attrNameLst>
                                      </p:cBhvr>
                                      <p:to>
                                        <p:strVal val="visible"/>
                                      </p:to>
                                    </p:set>
                                    <p:animEffect transition="in" filter="blinds(horizontal)">
                                      <p:cBhvr>
                                        <p:cTn id="7" dur="500"/>
                                        <p:tgtEl>
                                          <p:spTgt spid="542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42723">
                                            <p:txEl>
                                              <p:pRg st="1" end="1"/>
                                            </p:txEl>
                                          </p:spTgt>
                                        </p:tgtEl>
                                        <p:attrNameLst>
                                          <p:attrName>style.visibility</p:attrName>
                                        </p:attrNameLst>
                                      </p:cBhvr>
                                      <p:to>
                                        <p:strVal val="visible"/>
                                      </p:to>
                                    </p:set>
                                    <p:animEffect transition="in" filter="blinds(horizontal)">
                                      <p:cBhvr>
                                        <p:cTn id="12" dur="500"/>
                                        <p:tgtEl>
                                          <p:spTgt spid="5427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42723">
                                            <p:txEl>
                                              <p:pRg st="2" end="2"/>
                                            </p:txEl>
                                          </p:spTgt>
                                        </p:tgtEl>
                                        <p:attrNameLst>
                                          <p:attrName>style.visibility</p:attrName>
                                        </p:attrNameLst>
                                      </p:cBhvr>
                                      <p:to>
                                        <p:strVal val="visible"/>
                                      </p:to>
                                    </p:set>
                                    <p:animEffect transition="in" filter="blinds(horizontal)">
                                      <p:cBhvr>
                                        <p:cTn id="17" dur="500"/>
                                        <p:tgtEl>
                                          <p:spTgt spid="5427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42725"/>
                                        </p:tgtEl>
                                        <p:attrNameLst>
                                          <p:attrName>style.visibility</p:attrName>
                                        </p:attrNameLst>
                                      </p:cBhvr>
                                      <p:to>
                                        <p:strVal val="visible"/>
                                      </p:to>
                                    </p:set>
                                    <p:animEffect transition="in" filter="blinds(horizontal)">
                                      <p:cBhvr>
                                        <p:cTn id="22" dur="500"/>
                                        <p:tgtEl>
                                          <p:spTgt spid="5427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42723">
                                            <p:txEl>
                                              <p:pRg st="3" end="3"/>
                                            </p:txEl>
                                          </p:spTgt>
                                        </p:tgtEl>
                                        <p:attrNameLst>
                                          <p:attrName>style.visibility</p:attrName>
                                        </p:attrNameLst>
                                      </p:cBhvr>
                                      <p:to>
                                        <p:strVal val="visible"/>
                                      </p:to>
                                    </p:set>
                                    <p:animEffect transition="in" filter="blinds(horizontal)">
                                      <p:cBhvr>
                                        <p:cTn id="27" dur="500"/>
                                        <p:tgtEl>
                                          <p:spTgt spid="5427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1026">
            <a:extLst>
              <a:ext uri="{FF2B5EF4-FFF2-40B4-BE49-F238E27FC236}">
                <a16:creationId xmlns:a16="http://schemas.microsoft.com/office/drawing/2014/main" id="{1922A239-E2D1-4A03-9628-88D296CDDC9C}"/>
              </a:ext>
            </a:extLst>
          </p:cNvPr>
          <p:cNvSpPr>
            <a:spLocks noGrp="1" noChangeArrowheads="1"/>
          </p:cNvSpPr>
          <p:nvPr>
            <p:ph type="title" idx="4294967295"/>
          </p:nvPr>
        </p:nvSpPr>
        <p:spPr>
          <a:xfrm>
            <a:off x="2006600" y="98425"/>
            <a:ext cx="5715000" cy="600075"/>
          </a:xfrm>
        </p:spPr>
        <p:txBody>
          <a:bodyPr lIns="63500" tIns="25400" rIns="63500" bIns="25400" anchor="t">
            <a:spAutoFit/>
          </a:bodyPr>
          <a:lstStyle/>
          <a:p>
            <a:r>
              <a:rPr lang="zh-CN" altLang="en-US" sz="3600"/>
              <a:t>现代计算机的原型</a:t>
            </a:r>
          </a:p>
        </p:txBody>
      </p:sp>
      <p:sp>
        <p:nvSpPr>
          <p:cNvPr id="305155" name="Rectangle 1027">
            <a:extLst>
              <a:ext uri="{FF2B5EF4-FFF2-40B4-BE49-F238E27FC236}">
                <a16:creationId xmlns:a16="http://schemas.microsoft.com/office/drawing/2014/main" id="{4B4520B2-BAA8-47EA-B7F1-AD91520DA0ED}"/>
              </a:ext>
            </a:extLst>
          </p:cNvPr>
          <p:cNvSpPr>
            <a:spLocks noGrp="1" noChangeArrowheads="1"/>
          </p:cNvSpPr>
          <p:nvPr>
            <p:ph type="body" idx="4294967295"/>
          </p:nvPr>
        </p:nvSpPr>
        <p:spPr>
          <a:xfrm>
            <a:off x="206375" y="684213"/>
            <a:ext cx="8640763" cy="5710237"/>
          </a:xfrm>
        </p:spPr>
        <p:txBody>
          <a:bodyPr lIns="63500" tIns="25400" rIns="63500" bIns="25400">
            <a:spAutoFit/>
          </a:bodyPr>
          <a:lstStyle/>
          <a:p>
            <a:pPr marL="203200" indent="-203200">
              <a:buFontTx/>
              <a:buNone/>
            </a:pPr>
            <a:r>
              <a:rPr lang="zh-CN" altLang="en-US" sz="2800">
                <a:latin typeface="微软雅黑" panose="020B0503020204020204" pitchFamily="34" charset="-122"/>
                <a:ea typeface="微软雅黑" panose="020B0503020204020204" pitchFamily="34" charset="-122"/>
              </a:rPr>
              <a:t> </a:t>
            </a:r>
            <a:r>
              <a:rPr lang="en-US" altLang="zh-CN" sz="2100">
                <a:solidFill>
                  <a:srgbClr val="0000CC"/>
                </a:solidFill>
                <a:latin typeface="微软雅黑" panose="020B0503020204020204" pitchFamily="34" charset="-122"/>
                <a:ea typeface="微软雅黑" panose="020B0503020204020204" pitchFamily="34" charset="-122"/>
              </a:rPr>
              <a:t>1946</a:t>
            </a:r>
            <a:r>
              <a:rPr lang="zh-CN" altLang="en-US" sz="2100">
                <a:solidFill>
                  <a:srgbClr val="0000CC"/>
                </a:solidFill>
                <a:latin typeface="微软雅黑" panose="020B0503020204020204" pitchFamily="34" charset="-122"/>
                <a:ea typeface="微软雅黑" panose="020B0503020204020204" pitchFamily="34" charset="-122"/>
              </a:rPr>
              <a:t>年，普林斯顿高等研究院（</a:t>
            </a:r>
            <a:r>
              <a:rPr lang="en-US" altLang="zh-CN" sz="2100">
                <a:solidFill>
                  <a:srgbClr val="0000CC"/>
                </a:solidFill>
                <a:latin typeface="微软雅黑" panose="020B0503020204020204" pitchFamily="34" charset="-122"/>
                <a:ea typeface="微软雅黑" panose="020B0503020204020204" pitchFamily="34" charset="-122"/>
              </a:rPr>
              <a:t>the Institute for Advance Study at Princeton</a:t>
            </a:r>
            <a:r>
              <a:rPr lang="zh-CN" altLang="en-US" sz="2100">
                <a:solidFill>
                  <a:srgbClr val="0000CC"/>
                </a:solidFill>
                <a:latin typeface="微软雅黑" panose="020B0503020204020204" pitchFamily="34" charset="-122"/>
                <a:ea typeface="微软雅黑" panose="020B0503020204020204" pitchFamily="34" charset="-122"/>
              </a:rPr>
              <a:t>，</a:t>
            </a:r>
            <a:r>
              <a:rPr lang="en-US" altLang="zh-CN" sz="2100">
                <a:solidFill>
                  <a:srgbClr val="0000CC"/>
                </a:solidFill>
                <a:latin typeface="微软雅黑" panose="020B0503020204020204" pitchFamily="34" charset="-122"/>
                <a:ea typeface="微软雅黑" panose="020B0503020204020204" pitchFamily="34" charset="-122"/>
              </a:rPr>
              <a:t>IAS </a:t>
            </a:r>
            <a:r>
              <a:rPr lang="zh-CN" altLang="en-US" sz="2100">
                <a:solidFill>
                  <a:srgbClr val="0000CC"/>
                </a:solidFill>
                <a:latin typeface="微软雅黑" panose="020B0503020204020204" pitchFamily="34" charset="-122"/>
                <a:ea typeface="微软雅黑" panose="020B0503020204020204" pitchFamily="34" charset="-122"/>
              </a:rPr>
              <a:t>）开始设计</a:t>
            </a:r>
            <a:r>
              <a:rPr lang="zh-CN" altLang="en-US" sz="2100">
                <a:solidFill>
                  <a:srgbClr val="FF0000"/>
                </a:solidFill>
                <a:latin typeface="微软雅黑" panose="020B0503020204020204" pitchFamily="34" charset="-122"/>
                <a:ea typeface="微软雅黑" panose="020B0503020204020204" pitchFamily="34" charset="-122"/>
              </a:rPr>
              <a:t>“存储程序”</a:t>
            </a:r>
            <a:r>
              <a:rPr lang="zh-CN" altLang="en-US" sz="2100">
                <a:solidFill>
                  <a:srgbClr val="0000CC"/>
                </a:solidFill>
                <a:latin typeface="微软雅黑" panose="020B0503020204020204" pitchFamily="34" charset="-122"/>
                <a:ea typeface="微软雅黑" panose="020B0503020204020204" pitchFamily="34" charset="-122"/>
              </a:rPr>
              <a:t>计算机，被称为</a:t>
            </a:r>
            <a:r>
              <a:rPr lang="en-US" altLang="zh-CN" sz="2100">
                <a:solidFill>
                  <a:srgbClr val="FF0000"/>
                </a:solidFill>
                <a:latin typeface="微软雅黑" panose="020B0503020204020204" pitchFamily="34" charset="-122"/>
                <a:ea typeface="微软雅黑" panose="020B0503020204020204" pitchFamily="34" charset="-122"/>
              </a:rPr>
              <a:t>IAS</a:t>
            </a:r>
            <a:r>
              <a:rPr lang="zh-CN" altLang="en-US" sz="2100">
                <a:solidFill>
                  <a:srgbClr val="FF0000"/>
                </a:solidFill>
                <a:latin typeface="微软雅黑" panose="020B0503020204020204" pitchFamily="34" charset="-122"/>
                <a:ea typeface="微软雅黑" panose="020B0503020204020204" pitchFamily="34" charset="-122"/>
              </a:rPr>
              <a:t>计算机</a:t>
            </a:r>
            <a:r>
              <a:rPr lang="zh-CN" altLang="en-US" sz="2100">
                <a:solidFill>
                  <a:srgbClr val="004821"/>
                </a:solidFill>
                <a:latin typeface="微软雅黑" panose="020B0503020204020204" pitchFamily="34" charset="-122"/>
                <a:ea typeface="微软雅黑" panose="020B0503020204020204" pitchFamily="34" charset="-122"/>
              </a:rPr>
              <a:t>（</a:t>
            </a:r>
            <a:r>
              <a:rPr lang="en-US" altLang="zh-CN" sz="2100">
                <a:solidFill>
                  <a:srgbClr val="004821"/>
                </a:solidFill>
                <a:latin typeface="微软雅黑" panose="020B0503020204020204" pitchFamily="34" charset="-122"/>
                <a:ea typeface="微软雅黑" panose="020B0503020204020204" pitchFamily="34" charset="-122"/>
              </a:rPr>
              <a:t>1951</a:t>
            </a:r>
            <a:r>
              <a:rPr lang="zh-CN" altLang="en-US" sz="2100">
                <a:solidFill>
                  <a:srgbClr val="004821"/>
                </a:solidFill>
                <a:latin typeface="微软雅黑" panose="020B0503020204020204" pitchFamily="34" charset="-122"/>
                <a:ea typeface="微软雅黑" panose="020B0503020204020204" pitchFamily="34" charset="-122"/>
              </a:rPr>
              <a:t>年才完成，它并不是第一台存储程序计算机，</a:t>
            </a:r>
            <a:r>
              <a:rPr lang="en-US" altLang="zh-CN" sz="2100">
                <a:solidFill>
                  <a:srgbClr val="004821"/>
                </a:solidFill>
                <a:latin typeface="微软雅黑" panose="020B0503020204020204" pitchFamily="34" charset="-122"/>
                <a:ea typeface="微软雅黑" panose="020B0503020204020204" pitchFamily="34" charset="-122"/>
              </a:rPr>
              <a:t>1949</a:t>
            </a:r>
            <a:r>
              <a:rPr lang="zh-CN" altLang="en-US" sz="2100">
                <a:solidFill>
                  <a:srgbClr val="004821"/>
                </a:solidFill>
                <a:latin typeface="微软雅黑" panose="020B0503020204020204" pitchFamily="34" charset="-122"/>
                <a:ea typeface="微软雅黑" panose="020B0503020204020204" pitchFamily="34" charset="-122"/>
              </a:rPr>
              <a:t>年由英国剑桥大学完成的</a:t>
            </a:r>
            <a:r>
              <a:rPr lang="en-US" altLang="zh-CN" sz="2100">
                <a:solidFill>
                  <a:srgbClr val="004821"/>
                </a:solidFill>
                <a:latin typeface="微软雅黑" panose="020B0503020204020204" pitchFamily="34" charset="-122"/>
                <a:ea typeface="微软雅黑" panose="020B0503020204020204" pitchFamily="34" charset="-122"/>
              </a:rPr>
              <a:t>EDSAC</a:t>
            </a:r>
            <a:r>
              <a:rPr lang="zh-CN" altLang="en-US" sz="2100">
                <a:solidFill>
                  <a:srgbClr val="004821"/>
                </a:solidFill>
                <a:latin typeface="微软雅黑" panose="020B0503020204020204" pitchFamily="34" charset="-122"/>
                <a:ea typeface="微软雅黑" panose="020B0503020204020204" pitchFamily="34" charset="-122"/>
              </a:rPr>
              <a:t>是第一台）</a:t>
            </a:r>
            <a:r>
              <a:rPr lang="zh-CN" altLang="en-US" sz="2100">
                <a:solidFill>
                  <a:srgbClr val="0000CC"/>
                </a:solidFill>
                <a:latin typeface="微软雅黑" panose="020B0503020204020204" pitchFamily="34" charset="-122"/>
                <a:ea typeface="微软雅黑" panose="020B0503020204020204" pitchFamily="34" charset="-122"/>
              </a:rPr>
              <a:t>。</a:t>
            </a:r>
            <a:endParaRPr lang="zh-CN" altLang="en-US" sz="2100">
              <a:solidFill>
                <a:srgbClr val="008000"/>
              </a:solidFill>
              <a:latin typeface="微软雅黑" panose="020B0503020204020204" pitchFamily="34" charset="-122"/>
              <a:ea typeface="微软雅黑" panose="020B0503020204020204" pitchFamily="34" charset="-122"/>
            </a:endParaRPr>
          </a:p>
          <a:p>
            <a:pPr marL="685800" lvl="1" indent="-190500"/>
            <a:r>
              <a:rPr lang="zh-CN" altLang="en-US" sz="2100">
                <a:solidFill>
                  <a:srgbClr val="008000"/>
                </a:solidFill>
                <a:latin typeface="微软雅黑" panose="020B0503020204020204" pitchFamily="34" charset="-122"/>
                <a:ea typeface="微软雅黑" panose="020B0503020204020204" pitchFamily="34" charset="-122"/>
              </a:rPr>
              <a:t>在那个报告中提出的计算机结构被称为</a:t>
            </a:r>
            <a:r>
              <a:rPr lang="zh-CN" altLang="en-US" sz="2100">
                <a:solidFill>
                  <a:srgbClr val="FF0000"/>
                </a:solidFill>
                <a:latin typeface="微软雅黑" panose="020B0503020204020204" pitchFamily="34" charset="-122"/>
                <a:ea typeface="微软雅黑" panose="020B0503020204020204" pitchFamily="34" charset="-122"/>
              </a:rPr>
              <a:t>冯·诺依曼结构。</a:t>
            </a:r>
          </a:p>
          <a:p>
            <a:pPr marL="685800" lvl="1" indent="-190500"/>
            <a:r>
              <a:rPr lang="zh-CN" altLang="en-US" sz="2100">
                <a:solidFill>
                  <a:srgbClr val="008000"/>
                </a:solidFill>
                <a:latin typeface="微软雅黑" panose="020B0503020204020204" pitchFamily="34" charset="-122"/>
                <a:ea typeface="微软雅黑" panose="020B0503020204020204" pitchFamily="34" charset="-122"/>
              </a:rPr>
              <a:t>冯·诺依曼结构最重要的思想是什么？</a:t>
            </a:r>
          </a:p>
          <a:p>
            <a:pPr marL="685800" lvl="1" indent="-190500">
              <a:buFontTx/>
              <a:buNone/>
            </a:pPr>
            <a:r>
              <a:rPr lang="zh-CN" altLang="en-US" sz="2100">
                <a:solidFill>
                  <a:srgbClr val="FF0000"/>
                </a:solidFill>
                <a:latin typeface="微软雅黑" panose="020B0503020204020204" pitchFamily="34" charset="-122"/>
                <a:ea typeface="微软雅黑" panose="020B0503020204020204" pitchFamily="34" charset="-122"/>
              </a:rPr>
              <a:t>“存储程序(</a:t>
            </a:r>
            <a:r>
              <a:rPr lang="en-US" altLang="zh-CN" sz="2100">
                <a:solidFill>
                  <a:srgbClr val="FF0000"/>
                </a:solidFill>
                <a:latin typeface="微软雅黑" panose="020B0503020204020204" pitchFamily="34" charset="-122"/>
                <a:ea typeface="微软雅黑" panose="020B0503020204020204" pitchFamily="34" charset="-122"/>
              </a:rPr>
              <a:t>Stored-program)</a:t>
            </a:r>
            <a:r>
              <a:rPr lang="zh-CN" altLang="en-US" sz="2100">
                <a:solidFill>
                  <a:srgbClr val="FF0000"/>
                </a:solidFill>
                <a:latin typeface="微软雅黑" panose="020B0503020204020204" pitchFamily="34" charset="-122"/>
                <a:ea typeface="微软雅黑" panose="020B0503020204020204" pitchFamily="34" charset="-122"/>
              </a:rPr>
              <a:t>”</a:t>
            </a:r>
            <a:r>
              <a:rPr lang="zh-CN" altLang="en-US" sz="2100">
                <a:solidFill>
                  <a:srgbClr val="008000"/>
                </a:solidFill>
                <a:latin typeface="微软雅黑" panose="020B0503020204020204" pitchFamily="34" charset="-122"/>
                <a:ea typeface="微软雅黑" panose="020B0503020204020204" pitchFamily="34" charset="-122"/>
              </a:rPr>
              <a:t> 工作方式：</a:t>
            </a:r>
          </a:p>
          <a:p>
            <a:pPr marL="685800" lvl="1" indent="-190500">
              <a:buFontTx/>
              <a:buNone/>
            </a:pPr>
            <a:r>
              <a:rPr lang="zh-CN" altLang="en-US" sz="2100">
                <a:solidFill>
                  <a:srgbClr val="008000"/>
                </a:solidFill>
                <a:latin typeface="微软雅黑" panose="020B0503020204020204" pitchFamily="34" charset="-122"/>
                <a:ea typeface="微软雅黑" panose="020B0503020204020204" pitchFamily="34" charset="-122"/>
              </a:rPr>
              <a:t>  </a:t>
            </a:r>
            <a:r>
              <a:rPr lang="zh-CN" altLang="en-US" sz="2100">
                <a:solidFill>
                  <a:schemeClr val="tx1"/>
                </a:solidFill>
                <a:latin typeface="微软雅黑" panose="020B0503020204020204" pitchFamily="34" charset="-122"/>
                <a:ea typeface="微软雅黑" panose="020B0503020204020204" pitchFamily="34" charset="-122"/>
              </a:rPr>
              <a:t>任何要计算机完成的工作都要先被编写成程序，然后将程序和原始数据送入主存并启动执行。一旦程序被启动，计算机应能在不需操作人员干预下，自动完成逐条取出指令和执行指令的任务。</a:t>
            </a:r>
          </a:p>
          <a:p>
            <a:pPr marL="685800" lvl="1" indent="-190500"/>
            <a:r>
              <a:rPr lang="zh-CN" altLang="en-US" sz="2100">
                <a:solidFill>
                  <a:srgbClr val="008000"/>
                </a:solidFill>
                <a:latin typeface="微软雅黑" panose="020B0503020204020204" pitchFamily="34" charset="-122"/>
                <a:ea typeface="微软雅黑" panose="020B0503020204020204" pitchFamily="34" charset="-122"/>
              </a:rPr>
              <a:t>冯·诺依曼结构计算机也称为冯·诺依曼机器（</a:t>
            </a:r>
            <a:r>
              <a:rPr lang="en-US" altLang="zh-CN" sz="2100">
                <a:solidFill>
                  <a:srgbClr val="008000"/>
                </a:solidFill>
                <a:latin typeface="微软雅黑" panose="020B0503020204020204" pitchFamily="34" charset="-122"/>
                <a:ea typeface="微软雅黑" panose="020B0503020204020204" pitchFamily="34" charset="-122"/>
              </a:rPr>
              <a:t>Von Neumann Machine）</a:t>
            </a:r>
            <a:r>
              <a:rPr lang="zh-CN" altLang="en-US" sz="2100">
                <a:solidFill>
                  <a:srgbClr val="008000"/>
                </a:solidFill>
                <a:latin typeface="微软雅黑" panose="020B0503020204020204" pitchFamily="34" charset="-122"/>
                <a:ea typeface="微软雅黑" panose="020B0503020204020204" pitchFamily="34" charset="-122"/>
              </a:rPr>
              <a:t>。</a:t>
            </a:r>
          </a:p>
          <a:p>
            <a:pPr marL="685800" lvl="1" indent="-190500"/>
            <a:r>
              <a:rPr lang="zh-CN" altLang="en-US" sz="2100">
                <a:solidFill>
                  <a:srgbClr val="008000"/>
                </a:solidFill>
                <a:latin typeface="微软雅黑" panose="020B0503020204020204" pitchFamily="34" charset="-122"/>
                <a:ea typeface="微软雅黑" panose="020B0503020204020204" pitchFamily="34" charset="-122"/>
              </a:rPr>
              <a:t>几乎现代所有的通用计算机大都采用冯·诺依曼结构，因此，</a:t>
            </a:r>
            <a:r>
              <a:rPr lang="en-US" altLang="zh-CN" sz="2100">
                <a:solidFill>
                  <a:srgbClr val="008000"/>
                </a:solidFill>
                <a:latin typeface="微软雅黑" panose="020B0503020204020204" pitchFamily="34" charset="-122"/>
                <a:ea typeface="微软雅黑" panose="020B0503020204020204" pitchFamily="34" charset="-122"/>
              </a:rPr>
              <a:t>IAS</a:t>
            </a:r>
            <a:r>
              <a:rPr lang="zh-CN" altLang="en-US" sz="2100">
                <a:solidFill>
                  <a:srgbClr val="008000"/>
                </a:solidFill>
                <a:latin typeface="微软雅黑" panose="020B0503020204020204" pitchFamily="34" charset="-122"/>
                <a:ea typeface="微软雅黑" panose="020B0503020204020204" pitchFamily="34" charset="-122"/>
              </a:rPr>
              <a:t>计算机是现代计算机的原型机。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5155">
                                            <p:txEl>
                                              <p:pRg st="1" end="1"/>
                                            </p:txEl>
                                          </p:spTgt>
                                        </p:tgtEl>
                                        <p:attrNameLst>
                                          <p:attrName>style.visibility</p:attrName>
                                        </p:attrNameLst>
                                      </p:cBhvr>
                                      <p:to>
                                        <p:strVal val="visible"/>
                                      </p:to>
                                    </p:set>
                                    <p:animEffect transition="in" filter="blinds(horizontal)">
                                      <p:cBhvr>
                                        <p:cTn id="7" dur="500"/>
                                        <p:tgtEl>
                                          <p:spTgt spid="3051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05155">
                                            <p:txEl>
                                              <p:pRg st="2" end="2"/>
                                            </p:txEl>
                                          </p:spTgt>
                                        </p:tgtEl>
                                        <p:attrNameLst>
                                          <p:attrName>style.visibility</p:attrName>
                                        </p:attrNameLst>
                                      </p:cBhvr>
                                      <p:to>
                                        <p:strVal val="visible"/>
                                      </p:to>
                                    </p:set>
                                    <p:animEffect transition="in" filter="blinds(horizontal)">
                                      <p:cBhvr>
                                        <p:cTn id="12" dur="500"/>
                                        <p:tgtEl>
                                          <p:spTgt spid="30515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05155">
                                            <p:txEl>
                                              <p:pRg st="3" end="3"/>
                                            </p:txEl>
                                          </p:spTgt>
                                        </p:tgtEl>
                                        <p:attrNameLst>
                                          <p:attrName>style.visibility</p:attrName>
                                        </p:attrNameLst>
                                      </p:cBhvr>
                                      <p:to>
                                        <p:strVal val="visible"/>
                                      </p:to>
                                    </p:set>
                                    <p:animEffect transition="in" filter="blinds(horizontal)">
                                      <p:cBhvr>
                                        <p:cTn id="17" dur="500"/>
                                        <p:tgtEl>
                                          <p:spTgt spid="30515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05155">
                                            <p:txEl>
                                              <p:pRg st="4" end="4"/>
                                            </p:txEl>
                                          </p:spTgt>
                                        </p:tgtEl>
                                        <p:attrNameLst>
                                          <p:attrName>style.visibility</p:attrName>
                                        </p:attrNameLst>
                                      </p:cBhvr>
                                      <p:to>
                                        <p:strVal val="visible"/>
                                      </p:to>
                                    </p:set>
                                    <p:animEffect transition="in" filter="blinds(horizontal)">
                                      <p:cBhvr>
                                        <p:cTn id="22" dur="500"/>
                                        <p:tgtEl>
                                          <p:spTgt spid="30515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05155">
                                            <p:txEl>
                                              <p:pRg st="5" end="5"/>
                                            </p:txEl>
                                          </p:spTgt>
                                        </p:tgtEl>
                                        <p:attrNameLst>
                                          <p:attrName>style.visibility</p:attrName>
                                        </p:attrNameLst>
                                      </p:cBhvr>
                                      <p:to>
                                        <p:strVal val="visible"/>
                                      </p:to>
                                    </p:set>
                                    <p:animEffect transition="in" filter="blinds(horizontal)">
                                      <p:cBhvr>
                                        <p:cTn id="27" dur="500"/>
                                        <p:tgtEl>
                                          <p:spTgt spid="30515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05155">
                                            <p:txEl>
                                              <p:pRg st="6" end="6"/>
                                            </p:txEl>
                                          </p:spTgt>
                                        </p:tgtEl>
                                        <p:attrNameLst>
                                          <p:attrName>style.visibility</p:attrName>
                                        </p:attrNameLst>
                                      </p:cBhvr>
                                      <p:to>
                                        <p:strVal val="visible"/>
                                      </p:to>
                                    </p:set>
                                    <p:animEffect transition="in" filter="blinds(horizontal)">
                                      <p:cBhvr>
                                        <p:cTn id="32" dur="500"/>
                                        <p:tgtEl>
                                          <p:spTgt spid="3051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a:extLst>
              <a:ext uri="{FF2B5EF4-FFF2-40B4-BE49-F238E27FC236}">
                <a16:creationId xmlns:a16="http://schemas.microsoft.com/office/drawing/2014/main" id="{62F37FDF-5AA9-4FCA-8F6A-3976A77018EF}"/>
              </a:ext>
            </a:extLst>
          </p:cNvPr>
          <p:cNvSpPr>
            <a:spLocks noChangeArrowheads="1"/>
          </p:cNvSpPr>
          <p:nvPr/>
        </p:nvSpPr>
        <p:spPr bwMode="auto">
          <a:xfrm>
            <a:off x="3716338" y="1763713"/>
            <a:ext cx="4770437"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30000"/>
              </a:lnSpc>
            </a:pPr>
            <a:r>
              <a:rPr lang="zh-CN" altLang="en-US" sz="2200" b="1">
                <a:solidFill>
                  <a:srgbClr val="008000"/>
                </a:solidFill>
                <a:latin typeface="微软雅黑" panose="020B0503020204020204" pitchFamily="34" charset="-122"/>
                <a:ea typeface="微软雅黑" panose="020B0503020204020204" pitchFamily="34" charset="-122"/>
              </a:rPr>
              <a:t>冯</a:t>
            </a:r>
            <a:r>
              <a:rPr lang="en-US" altLang="zh-CN" sz="2200" b="1">
                <a:solidFill>
                  <a:srgbClr val="008000"/>
                </a:solidFill>
                <a:latin typeface="微软雅黑" panose="020B0503020204020204" pitchFamily="34" charset="-122"/>
                <a:ea typeface="微软雅黑" panose="020B0503020204020204" pitchFamily="34" charset="-122"/>
              </a:rPr>
              <a:t>·</a:t>
            </a:r>
            <a:r>
              <a:rPr lang="zh-CN" altLang="en-US" sz="2200" b="1">
                <a:solidFill>
                  <a:srgbClr val="008000"/>
                </a:solidFill>
                <a:latin typeface="微软雅黑" panose="020B0503020204020204" pitchFamily="34" charset="-122"/>
                <a:ea typeface="微软雅黑" panose="020B0503020204020204" pitchFamily="34" charset="-122"/>
              </a:rPr>
              <a:t>诺依曼结构计算机采用</a:t>
            </a:r>
            <a:r>
              <a:rPr lang="zh-CN" altLang="en-US" sz="2200" b="1">
                <a:solidFill>
                  <a:srgbClr val="FF0000"/>
                </a:solidFill>
                <a:latin typeface="微软雅黑" panose="020B0503020204020204" pitchFamily="34" charset="-122"/>
                <a:ea typeface="微软雅黑" panose="020B0503020204020204" pitchFamily="34" charset="-122"/>
              </a:rPr>
              <a:t>存储程序</a:t>
            </a:r>
            <a:r>
              <a:rPr lang="zh-CN" altLang="en-US" sz="2200" b="1">
                <a:solidFill>
                  <a:srgbClr val="008000"/>
                </a:solidFill>
                <a:latin typeface="微软雅黑" panose="020B0503020204020204" pitchFamily="34" charset="-122"/>
                <a:ea typeface="微软雅黑" panose="020B0503020204020204" pitchFamily="34" charset="-122"/>
              </a:rPr>
              <a:t> 工作方式：</a:t>
            </a:r>
          </a:p>
          <a:p>
            <a:pPr lvl="1">
              <a:lnSpc>
                <a:spcPct val="130000"/>
              </a:lnSpc>
            </a:pPr>
            <a:r>
              <a:rPr lang="zh-CN" altLang="en-US" sz="2200" b="1">
                <a:solidFill>
                  <a:srgbClr val="008000"/>
                </a:solidFill>
                <a:latin typeface="微软雅黑" panose="020B0503020204020204" pitchFamily="34" charset="-122"/>
                <a:ea typeface="微软雅黑" panose="020B0503020204020204" pitchFamily="34" charset="-122"/>
              </a:rPr>
              <a:t>  </a:t>
            </a:r>
            <a:r>
              <a:rPr lang="zh-CN" altLang="en-US" sz="2200" b="1">
                <a:latin typeface="微软雅黑" panose="020B0503020204020204" pitchFamily="34" charset="-122"/>
                <a:ea typeface="微软雅黑" panose="020B0503020204020204" pitchFamily="34" charset="-122"/>
              </a:rPr>
              <a:t>任何要计算机完成的工作都要先被编写成程序，然后将程序和原始数据送入主存并启动执行。一旦程序被启动，计算机应能在不需操作人员干预下，自动完成逐条取出指令和执行指令的任务。</a:t>
            </a:r>
          </a:p>
        </p:txBody>
      </p:sp>
      <p:sp>
        <p:nvSpPr>
          <p:cNvPr id="545795" name="Rectangle 3">
            <a:extLst>
              <a:ext uri="{FF2B5EF4-FFF2-40B4-BE49-F238E27FC236}">
                <a16:creationId xmlns:a16="http://schemas.microsoft.com/office/drawing/2014/main" id="{448E606A-E4A0-4E07-A621-5D2F358B5218}"/>
              </a:ext>
            </a:extLst>
          </p:cNvPr>
          <p:cNvSpPr>
            <a:spLocks noGrp="1" noChangeArrowheads="1"/>
          </p:cNvSpPr>
          <p:nvPr>
            <p:ph type="title"/>
          </p:nvPr>
        </p:nvSpPr>
        <p:spPr>
          <a:xfrm>
            <a:off x="457200" y="53975"/>
            <a:ext cx="8229600" cy="561975"/>
          </a:xfrm>
        </p:spPr>
        <p:txBody>
          <a:bodyPr/>
          <a:lstStyle/>
          <a:p>
            <a:r>
              <a:rPr lang="zh-CN" altLang="en-US" sz="3600"/>
              <a:t>你认为冯</a:t>
            </a:r>
            <a:r>
              <a:rPr lang="zh-CN" altLang="en-US" sz="3600">
                <a:latin typeface="黑体" panose="02010609060101010101" pitchFamily="49" charset="-122"/>
              </a:rPr>
              <a:t>·</a:t>
            </a:r>
            <a:r>
              <a:rPr lang="zh-CN" altLang="en-US" sz="3600"/>
              <a:t>诺依曼结构是怎样的？</a:t>
            </a:r>
          </a:p>
        </p:txBody>
      </p:sp>
      <p:sp>
        <p:nvSpPr>
          <p:cNvPr id="545796" name="Rectangle 4">
            <a:extLst>
              <a:ext uri="{FF2B5EF4-FFF2-40B4-BE49-F238E27FC236}">
                <a16:creationId xmlns:a16="http://schemas.microsoft.com/office/drawing/2014/main" id="{0DDF4AF7-9FCA-43AD-A6DA-229BFA2428E6}"/>
              </a:ext>
            </a:extLst>
          </p:cNvPr>
          <p:cNvSpPr>
            <a:spLocks noGrp="1" noChangeArrowheads="1"/>
          </p:cNvSpPr>
          <p:nvPr>
            <p:ph type="body" idx="1"/>
          </p:nvPr>
        </p:nvSpPr>
        <p:spPr>
          <a:xfrm>
            <a:off x="206375" y="638175"/>
            <a:ext cx="3151188" cy="5218113"/>
          </a:xfrm>
        </p:spPr>
        <p:txBody>
          <a:bodyPr/>
          <a:lstStyle/>
          <a:p>
            <a:pPr>
              <a:buSzPct val="80000"/>
              <a:buFont typeface="Wingdings" panose="05000000000000000000" pitchFamily="2" charset="2"/>
              <a:buChar char="l"/>
            </a:pPr>
            <a:r>
              <a:rPr lang="zh-CN" altLang="en-US" sz="2000">
                <a:ea typeface="微软雅黑" panose="020B0503020204020204" pitchFamily="34" charset="-122"/>
              </a:rPr>
              <a:t>应该有个主存，用来存放程序和数据</a:t>
            </a:r>
          </a:p>
          <a:p>
            <a:pPr>
              <a:buSzPct val="80000"/>
              <a:buFont typeface="Wingdings" panose="05000000000000000000" pitchFamily="2" charset="2"/>
              <a:buChar char="l"/>
            </a:pPr>
            <a:r>
              <a:rPr lang="zh-CN" altLang="en-US" sz="2000">
                <a:ea typeface="微软雅黑" panose="020B0503020204020204" pitchFamily="34" charset="-122"/>
              </a:rPr>
              <a:t>应该有一个自动逐条取出指令的部件</a:t>
            </a:r>
          </a:p>
          <a:p>
            <a:pPr>
              <a:buSzPct val="80000"/>
              <a:buFont typeface="Wingdings" panose="05000000000000000000" pitchFamily="2" charset="2"/>
              <a:buChar char="l"/>
            </a:pPr>
            <a:r>
              <a:rPr lang="zh-CN" altLang="en-US" sz="2000">
                <a:ea typeface="微软雅黑" panose="020B0503020204020204" pitchFamily="34" charset="-122"/>
              </a:rPr>
              <a:t>还应该有具体执行指令（即运算）的部件</a:t>
            </a:r>
          </a:p>
          <a:p>
            <a:pPr>
              <a:buSzPct val="80000"/>
              <a:buFont typeface="Wingdings" panose="05000000000000000000" pitchFamily="2" charset="2"/>
              <a:buChar char="l"/>
            </a:pPr>
            <a:r>
              <a:rPr lang="zh-CN" altLang="en-US" sz="2000">
                <a:ea typeface="微软雅黑" panose="020B0503020204020204" pitchFamily="34" charset="-122"/>
              </a:rPr>
              <a:t>程序由指令构成</a:t>
            </a:r>
          </a:p>
          <a:p>
            <a:pPr>
              <a:buSzPct val="80000"/>
              <a:buFont typeface="Wingdings" panose="05000000000000000000" pitchFamily="2" charset="2"/>
              <a:buChar char="l"/>
            </a:pPr>
            <a:r>
              <a:rPr lang="zh-CN" altLang="en-US" sz="2000">
                <a:ea typeface="微软雅黑" panose="020B0503020204020204" pitchFamily="34" charset="-122"/>
              </a:rPr>
              <a:t>指令描述如何对数据进行处理</a:t>
            </a:r>
          </a:p>
          <a:p>
            <a:pPr>
              <a:buSzPct val="80000"/>
              <a:buFont typeface="Wingdings" panose="05000000000000000000" pitchFamily="2" charset="2"/>
              <a:buChar char="l"/>
            </a:pPr>
            <a:r>
              <a:rPr lang="zh-CN" altLang="en-US" sz="2000">
                <a:ea typeface="微软雅黑" panose="020B0503020204020204" pitchFamily="34" charset="-122"/>
              </a:rPr>
              <a:t>应该有将程序和原始数据输入计算机的部件</a:t>
            </a:r>
          </a:p>
          <a:p>
            <a:pPr>
              <a:buSzPct val="80000"/>
              <a:buFont typeface="Wingdings" panose="05000000000000000000" pitchFamily="2" charset="2"/>
              <a:buChar char="l"/>
            </a:pPr>
            <a:r>
              <a:rPr lang="zh-CN" altLang="en-US" sz="2000">
                <a:ea typeface="微软雅黑" panose="020B0503020204020204" pitchFamily="34" charset="-122"/>
              </a:rPr>
              <a:t>应该有将运算结果输出计算机的部件</a:t>
            </a:r>
          </a:p>
          <a:p>
            <a:pPr>
              <a:buSzPct val="80000"/>
              <a:buFont typeface="Wingdings" panose="05000000000000000000" pitchFamily="2" charset="2"/>
              <a:buChar char="l"/>
            </a:pPr>
            <a:endParaRPr lang="zh-CN" altLang="en-US" sz="2000">
              <a:ea typeface="微软雅黑" panose="020B0503020204020204" pitchFamily="34" charset="-122"/>
            </a:endParaRPr>
          </a:p>
          <a:p>
            <a:pPr>
              <a:buSzPct val="80000"/>
              <a:buFont typeface="Wingdings" panose="05000000000000000000" pitchFamily="2" charset="2"/>
              <a:buChar char="l"/>
            </a:pPr>
            <a:endParaRPr lang="zh-CN" altLang="en-US" sz="2000">
              <a:ea typeface="微软雅黑" panose="020B0503020204020204" pitchFamily="34" charset="-122"/>
            </a:endParaRPr>
          </a:p>
        </p:txBody>
      </p:sp>
      <p:sp>
        <p:nvSpPr>
          <p:cNvPr id="545797" name="Text Box 5">
            <a:extLst>
              <a:ext uri="{FF2B5EF4-FFF2-40B4-BE49-F238E27FC236}">
                <a16:creationId xmlns:a16="http://schemas.microsoft.com/office/drawing/2014/main" id="{4222B476-282D-436B-9B17-C2F6337AE952}"/>
              </a:ext>
            </a:extLst>
          </p:cNvPr>
          <p:cNvSpPr txBox="1">
            <a:spLocks noChangeArrowheads="1"/>
          </p:cNvSpPr>
          <p:nvPr/>
        </p:nvSpPr>
        <p:spPr bwMode="auto">
          <a:xfrm>
            <a:off x="385763" y="5678488"/>
            <a:ext cx="256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FF0000"/>
                </a:solidFill>
                <a:ea typeface="微软雅黑" panose="020B0503020204020204" pitchFamily="34" charset="-122"/>
              </a:rPr>
              <a:t>你还能想出更多吗？</a:t>
            </a:r>
          </a:p>
        </p:txBody>
      </p:sp>
      <p:sp>
        <p:nvSpPr>
          <p:cNvPr id="545798" name="Text Box 6">
            <a:extLst>
              <a:ext uri="{FF2B5EF4-FFF2-40B4-BE49-F238E27FC236}">
                <a16:creationId xmlns:a16="http://schemas.microsoft.com/office/drawing/2014/main" id="{171611F4-CE50-4855-A021-14ABE7E3DB71}"/>
              </a:ext>
            </a:extLst>
          </p:cNvPr>
          <p:cNvSpPr txBox="1">
            <a:spLocks noChangeArrowheads="1"/>
          </p:cNvSpPr>
          <p:nvPr/>
        </p:nvSpPr>
        <p:spPr bwMode="auto">
          <a:xfrm>
            <a:off x="385763" y="6264275"/>
            <a:ext cx="2790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chemeClr val="accent2"/>
                </a:solidFill>
                <a:latin typeface="微软雅黑" panose="020B0503020204020204" pitchFamily="34" charset="-122"/>
                <a:ea typeface="微软雅黑" panose="020B0503020204020204" pitchFamily="34" charset="-122"/>
              </a:rPr>
              <a:t>你猜得八九不离十了</a:t>
            </a:r>
            <a:r>
              <a:rPr lang="zh-CN" altLang="en-US" sz="2000" b="1">
                <a:solidFill>
                  <a:schemeClr val="accent2"/>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sz="2000" b="1">
              <a:solidFill>
                <a:schemeClr val="accent2"/>
              </a:solidFill>
              <a:latin typeface="微软雅黑" panose="020B0503020204020204" pitchFamily="34" charset="-122"/>
              <a:ea typeface="微软雅黑" panose="020B0503020204020204" pitchFamily="34" charset="-122"/>
            </a:endParaRPr>
          </a:p>
        </p:txBody>
      </p:sp>
      <p:grpSp>
        <p:nvGrpSpPr>
          <p:cNvPr id="545799" name="Group 7">
            <a:extLst>
              <a:ext uri="{FF2B5EF4-FFF2-40B4-BE49-F238E27FC236}">
                <a16:creationId xmlns:a16="http://schemas.microsoft.com/office/drawing/2014/main" id="{FCED2BF7-98D1-452E-AC5D-626D7DEBAEB2}"/>
              </a:ext>
            </a:extLst>
          </p:cNvPr>
          <p:cNvGrpSpPr>
            <a:grpSpLocks/>
          </p:cNvGrpSpPr>
          <p:nvPr/>
        </p:nvGrpSpPr>
        <p:grpSpPr bwMode="auto">
          <a:xfrm>
            <a:off x="3357563" y="773113"/>
            <a:ext cx="5535612" cy="5859462"/>
            <a:chOff x="2115" y="487"/>
            <a:chExt cx="3487" cy="3691"/>
          </a:xfrm>
        </p:grpSpPr>
        <p:pic>
          <p:nvPicPr>
            <p:cNvPr id="545800" name="Picture 8">
              <a:extLst>
                <a:ext uri="{FF2B5EF4-FFF2-40B4-BE49-F238E27FC236}">
                  <a16:creationId xmlns:a16="http://schemas.microsoft.com/office/drawing/2014/main" id="{FBF2220C-A6A3-40D9-9282-A1C5CCF8DE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5" y="487"/>
              <a:ext cx="3459" cy="3691"/>
            </a:xfrm>
            <a:prstGeom prst="rect">
              <a:avLst/>
            </a:prstGeom>
            <a:noFill/>
            <a:extLst>
              <a:ext uri="{909E8E84-426E-40DD-AFC4-6F175D3DCCD1}">
                <a14:hiddenFill xmlns:a14="http://schemas.microsoft.com/office/drawing/2010/main">
                  <a:solidFill>
                    <a:srgbClr val="FFFFFF"/>
                  </a:solidFill>
                </a14:hiddenFill>
              </a:ext>
            </a:extLst>
          </p:spPr>
        </p:pic>
        <p:sp>
          <p:nvSpPr>
            <p:cNvPr id="545801" name="Text Box 9">
              <a:extLst>
                <a:ext uri="{FF2B5EF4-FFF2-40B4-BE49-F238E27FC236}">
                  <a16:creationId xmlns:a16="http://schemas.microsoft.com/office/drawing/2014/main" id="{0C0AFBE5-D635-45A2-B12D-EEDA5A4CB6F4}"/>
                </a:ext>
              </a:extLst>
            </p:cNvPr>
            <p:cNvSpPr txBox="1">
              <a:spLocks noChangeArrowheads="1"/>
            </p:cNvSpPr>
            <p:nvPr/>
          </p:nvSpPr>
          <p:spPr bwMode="auto">
            <a:xfrm>
              <a:off x="4309" y="3804"/>
              <a:ext cx="1293"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200" b="1">
                  <a:solidFill>
                    <a:srgbClr val="FF0000"/>
                  </a:solidFill>
                  <a:latin typeface="微软雅黑" panose="020B0503020204020204" pitchFamily="34" charset="-122"/>
                  <a:ea typeface="微软雅黑" panose="020B0503020204020204" pitchFamily="34" charset="-122"/>
                </a:rPr>
                <a:t>IAS</a:t>
              </a:r>
              <a:r>
                <a:rPr lang="zh-CN" altLang="en-US" sz="2200" b="1">
                  <a:solidFill>
                    <a:srgbClr val="FF0000"/>
                  </a:solidFill>
                  <a:latin typeface="微软雅黑" panose="020B0503020204020204" pitchFamily="34" charset="-122"/>
                  <a:ea typeface="微软雅黑" panose="020B0503020204020204" pitchFamily="34" charset="-122"/>
                </a:rPr>
                <a:t>计算机结构</a:t>
              </a:r>
            </a:p>
          </p:txBody>
        </p:sp>
      </p:grpSp>
      <p:sp>
        <p:nvSpPr>
          <p:cNvPr id="545802" name="Rectangle 10">
            <a:extLst>
              <a:ext uri="{FF2B5EF4-FFF2-40B4-BE49-F238E27FC236}">
                <a16:creationId xmlns:a16="http://schemas.microsoft.com/office/drawing/2014/main" id="{25330776-709F-43BA-AB80-4477475B15CF}"/>
              </a:ext>
            </a:extLst>
          </p:cNvPr>
          <p:cNvSpPr>
            <a:spLocks noChangeArrowheads="1"/>
          </p:cNvSpPr>
          <p:nvPr/>
        </p:nvSpPr>
        <p:spPr bwMode="auto">
          <a:xfrm>
            <a:off x="3986213" y="1133475"/>
            <a:ext cx="2565400" cy="2116138"/>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5803" name="Rectangle 11">
            <a:extLst>
              <a:ext uri="{FF2B5EF4-FFF2-40B4-BE49-F238E27FC236}">
                <a16:creationId xmlns:a16="http://schemas.microsoft.com/office/drawing/2014/main" id="{CD5157D1-A596-4AA5-8BED-B1444920B251}"/>
              </a:ext>
            </a:extLst>
          </p:cNvPr>
          <p:cNvSpPr>
            <a:spLocks noChangeArrowheads="1"/>
          </p:cNvSpPr>
          <p:nvPr/>
        </p:nvSpPr>
        <p:spPr bwMode="auto">
          <a:xfrm>
            <a:off x="3716338" y="3833813"/>
            <a:ext cx="2835275" cy="2700337"/>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45796">
                                            <p:txEl>
                                              <p:pRg st="0" end="0"/>
                                            </p:txEl>
                                          </p:spTgt>
                                        </p:tgtEl>
                                        <p:attrNameLst>
                                          <p:attrName>style.visibility</p:attrName>
                                        </p:attrNameLst>
                                      </p:cBhvr>
                                      <p:to>
                                        <p:strVal val="visible"/>
                                      </p:to>
                                    </p:set>
                                    <p:animEffect transition="in" filter="blinds(horizontal)">
                                      <p:cBhvr>
                                        <p:cTn id="7" dur="500"/>
                                        <p:tgtEl>
                                          <p:spTgt spid="54579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45796">
                                            <p:txEl>
                                              <p:pRg st="1" end="1"/>
                                            </p:txEl>
                                          </p:spTgt>
                                        </p:tgtEl>
                                        <p:attrNameLst>
                                          <p:attrName>style.visibility</p:attrName>
                                        </p:attrNameLst>
                                      </p:cBhvr>
                                      <p:to>
                                        <p:strVal val="visible"/>
                                      </p:to>
                                    </p:set>
                                    <p:animEffect transition="in" filter="blinds(horizontal)">
                                      <p:cBhvr>
                                        <p:cTn id="12" dur="500"/>
                                        <p:tgtEl>
                                          <p:spTgt spid="54579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45796">
                                            <p:txEl>
                                              <p:pRg st="2" end="2"/>
                                            </p:txEl>
                                          </p:spTgt>
                                        </p:tgtEl>
                                        <p:attrNameLst>
                                          <p:attrName>style.visibility</p:attrName>
                                        </p:attrNameLst>
                                      </p:cBhvr>
                                      <p:to>
                                        <p:strVal val="visible"/>
                                      </p:to>
                                    </p:set>
                                    <p:animEffect transition="in" filter="blinds(horizontal)">
                                      <p:cBhvr>
                                        <p:cTn id="17" dur="500"/>
                                        <p:tgtEl>
                                          <p:spTgt spid="54579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45796">
                                            <p:txEl>
                                              <p:pRg st="3" end="3"/>
                                            </p:txEl>
                                          </p:spTgt>
                                        </p:tgtEl>
                                        <p:attrNameLst>
                                          <p:attrName>style.visibility</p:attrName>
                                        </p:attrNameLst>
                                      </p:cBhvr>
                                      <p:to>
                                        <p:strVal val="visible"/>
                                      </p:to>
                                    </p:set>
                                    <p:animEffect transition="in" filter="blinds(horizontal)">
                                      <p:cBhvr>
                                        <p:cTn id="22" dur="500"/>
                                        <p:tgtEl>
                                          <p:spTgt spid="54579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45796">
                                            <p:txEl>
                                              <p:pRg st="4" end="4"/>
                                            </p:txEl>
                                          </p:spTgt>
                                        </p:tgtEl>
                                        <p:attrNameLst>
                                          <p:attrName>style.visibility</p:attrName>
                                        </p:attrNameLst>
                                      </p:cBhvr>
                                      <p:to>
                                        <p:strVal val="visible"/>
                                      </p:to>
                                    </p:set>
                                    <p:animEffect transition="in" filter="blinds(horizontal)">
                                      <p:cBhvr>
                                        <p:cTn id="27" dur="500"/>
                                        <p:tgtEl>
                                          <p:spTgt spid="54579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45796">
                                            <p:txEl>
                                              <p:pRg st="5" end="5"/>
                                            </p:txEl>
                                          </p:spTgt>
                                        </p:tgtEl>
                                        <p:attrNameLst>
                                          <p:attrName>style.visibility</p:attrName>
                                        </p:attrNameLst>
                                      </p:cBhvr>
                                      <p:to>
                                        <p:strVal val="visible"/>
                                      </p:to>
                                    </p:set>
                                    <p:animEffect transition="in" filter="blinds(horizontal)">
                                      <p:cBhvr>
                                        <p:cTn id="32" dur="500"/>
                                        <p:tgtEl>
                                          <p:spTgt spid="54579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45796">
                                            <p:txEl>
                                              <p:pRg st="6" end="6"/>
                                            </p:txEl>
                                          </p:spTgt>
                                        </p:tgtEl>
                                        <p:attrNameLst>
                                          <p:attrName>style.visibility</p:attrName>
                                        </p:attrNameLst>
                                      </p:cBhvr>
                                      <p:to>
                                        <p:strVal val="visible"/>
                                      </p:to>
                                    </p:set>
                                    <p:animEffect transition="in" filter="blinds(horizontal)">
                                      <p:cBhvr>
                                        <p:cTn id="37" dur="500"/>
                                        <p:tgtEl>
                                          <p:spTgt spid="545796">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45797"/>
                                        </p:tgtEl>
                                        <p:attrNameLst>
                                          <p:attrName>style.visibility</p:attrName>
                                        </p:attrNameLst>
                                      </p:cBhvr>
                                      <p:to>
                                        <p:strVal val="visible"/>
                                      </p:to>
                                    </p:set>
                                    <p:animEffect transition="in" filter="blinds(horizontal)">
                                      <p:cBhvr>
                                        <p:cTn id="42" dur="500"/>
                                        <p:tgtEl>
                                          <p:spTgt spid="54579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45798"/>
                                        </p:tgtEl>
                                        <p:attrNameLst>
                                          <p:attrName>style.visibility</p:attrName>
                                        </p:attrNameLst>
                                      </p:cBhvr>
                                      <p:to>
                                        <p:strVal val="visible"/>
                                      </p:to>
                                    </p:set>
                                    <p:animEffect transition="in" filter="blinds(horizontal)">
                                      <p:cBhvr>
                                        <p:cTn id="47" dur="500"/>
                                        <p:tgtEl>
                                          <p:spTgt spid="54579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45799"/>
                                        </p:tgtEl>
                                        <p:attrNameLst>
                                          <p:attrName>style.visibility</p:attrName>
                                        </p:attrNameLst>
                                      </p:cBhvr>
                                      <p:to>
                                        <p:strVal val="visible"/>
                                      </p:to>
                                    </p:set>
                                    <p:animEffect transition="in" filter="blinds(horizontal)">
                                      <p:cBhvr>
                                        <p:cTn id="52" dur="500"/>
                                        <p:tgtEl>
                                          <p:spTgt spid="54579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545802"/>
                                        </p:tgtEl>
                                        <p:attrNameLst>
                                          <p:attrName>style.visibility</p:attrName>
                                        </p:attrNameLst>
                                      </p:cBhvr>
                                      <p:to>
                                        <p:strVal val="visible"/>
                                      </p:to>
                                    </p:set>
                                    <p:animEffect transition="in" filter="blinds(horizontal)">
                                      <p:cBhvr>
                                        <p:cTn id="57" dur="500"/>
                                        <p:tgtEl>
                                          <p:spTgt spid="54580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545803"/>
                                        </p:tgtEl>
                                        <p:attrNameLst>
                                          <p:attrName>style.visibility</p:attrName>
                                        </p:attrNameLst>
                                      </p:cBhvr>
                                      <p:to>
                                        <p:strVal val="visible"/>
                                      </p:to>
                                    </p:set>
                                    <p:animEffect transition="in" filter="blinds(horizontal)">
                                      <p:cBhvr>
                                        <p:cTn id="62" dur="500"/>
                                        <p:tgtEl>
                                          <p:spTgt spid="545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7" grpId="0"/>
      <p:bldP spid="54579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a:extLst>
              <a:ext uri="{FF2B5EF4-FFF2-40B4-BE49-F238E27FC236}">
                <a16:creationId xmlns:a16="http://schemas.microsoft.com/office/drawing/2014/main" id="{1AC73E74-9834-4B3D-B225-852C8A5D021E}"/>
              </a:ext>
            </a:extLst>
          </p:cNvPr>
          <p:cNvSpPr>
            <a:spLocks noGrp="1" noChangeArrowheads="1"/>
          </p:cNvSpPr>
          <p:nvPr>
            <p:ph type="title"/>
          </p:nvPr>
        </p:nvSpPr>
        <p:spPr/>
        <p:txBody>
          <a:bodyPr/>
          <a:lstStyle/>
          <a:p>
            <a:endParaRPr lang="zh-CN" altLang="en-US"/>
          </a:p>
        </p:txBody>
      </p:sp>
      <p:pic>
        <p:nvPicPr>
          <p:cNvPr id="546819" name="Picture 3">
            <a:extLst>
              <a:ext uri="{FF2B5EF4-FFF2-40B4-BE49-F238E27FC236}">
                <a16:creationId xmlns:a16="http://schemas.microsoft.com/office/drawing/2014/main" id="{F4BD1285-C703-473C-B5CB-F58BECA499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863" y="730250"/>
            <a:ext cx="8596312" cy="4859338"/>
          </a:xfrm>
          <a:prstGeom prst="rect">
            <a:avLst/>
          </a:prstGeom>
          <a:noFill/>
          <a:extLst>
            <a:ext uri="{909E8E84-426E-40DD-AFC4-6F175D3DCCD1}">
              <a14:hiddenFill xmlns:a14="http://schemas.microsoft.com/office/drawing/2010/main">
                <a:solidFill>
                  <a:srgbClr val="FFFFFF"/>
                </a:solidFill>
              </a14:hiddenFill>
            </a:ext>
          </a:extLst>
        </p:spPr>
      </p:pic>
      <p:sp>
        <p:nvSpPr>
          <p:cNvPr id="546820" name="Rectangle 4">
            <a:extLst>
              <a:ext uri="{FF2B5EF4-FFF2-40B4-BE49-F238E27FC236}">
                <a16:creationId xmlns:a16="http://schemas.microsoft.com/office/drawing/2014/main" id="{09D2CB68-7D2C-4BBC-A8C3-9AA1DD6D4CC3}"/>
              </a:ext>
            </a:extLst>
          </p:cNvPr>
          <p:cNvSpPr>
            <a:spLocks noChangeArrowheads="1"/>
          </p:cNvSpPr>
          <p:nvPr/>
        </p:nvSpPr>
        <p:spPr bwMode="auto">
          <a:xfrm>
            <a:off x="476250" y="122238"/>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4000" b="1">
                <a:solidFill>
                  <a:srgbClr val="CC3300"/>
                </a:solidFill>
                <a:latin typeface="Arial" panose="020B0604020202020204" pitchFamily="34" charset="0"/>
                <a:ea typeface="黑体" panose="02010609060101010101" pitchFamily="49" charset="-122"/>
              </a:defRPr>
            </a:lvl1pPr>
            <a:lvl2pPr algn="ctr" eaLnBrk="0" hangingPunct="0">
              <a:defRPr sz="4000" b="1">
                <a:solidFill>
                  <a:srgbClr val="CC3300"/>
                </a:solidFill>
                <a:latin typeface="Arial" panose="020B0604020202020204" pitchFamily="34" charset="0"/>
                <a:ea typeface="黑体" panose="02010609060101010101" pitchFamily="49" charset="-122"/>
              </a:defRPr>
            </a:lvl2pPr>
            <a:lvl3pPr algn="ctr" eaLnBrk="0" hangingPunct="0">
              <a:defRPr sz="4000" b="1">
                <a:solidFill>
                  <a:srgbClr val="CC3300"/>
                </a:solidFill>
                <a:latin typeface="Arial" panose="020B0604020202020204" pitchFamily="34" charset="0"/>
                <a:ea typeface="黑体" panose="02010609060101010101" pitchFamily="49" charset="-122"/>
              </a:defRPr>
            </a:lvl3pPr>
            <a:lvl4pPr algn="ctr" eaLnBrk="0" hangingPunct="0">
              <a:defRPr sz="4000" b="1">
                <a:solidFill>
                  <a:srgbClr val="CC3300"/>
                </a:solidFill>
                <a:latin typeface="Arial" panose="020B0604020202020204" pitchFamily="34" charset="0"/>
                <a:ea typeface="黑体" panose="02010609060101010101" pitchFamily="49" charset="-122"/>
              </a:defRPr>
            </a:lvl4pPr>
            <a:lvl5pPr algn="ctr" eaLnBrk="0" hangingPunct="0">
              <a:defRPr sz="4000" b="1">
                <a:solidFill>
                  <a:srgbClr val="CC3300"/>
                </a:solidFill>
                <a:latin typeface="Arial" panose="020B0604020202020204" pitchFamily="34" charset="0"/>
                <a:ea typeface="黑体" panose="02010609060101010101" pitchFamily="49" charset="-122"/>
              </a:defRPr>
            </a:lvl5pPr>
            <a:lvl6pPr marL="457200" algn="ctr"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6pPr>
            <a:lvl7pPr marL="914400" algn="ctr"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7pPr>
            <a:lvl8pPr marL="1371600" algn="ctr"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8pPr>
            <a:lvl9pPr marL="1828800" algn="ctr"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9pPr>
          </a:lstStyle>
          <a:p>
            <a:r>
              <a:rPr lang="zh-CN" altLang="en-US" sz="3600"/>
              <a:t>冯</a:t>
            </a:r>
            <a:r>
              <a:rPr lang="en-US" altLang="zh-CN" sz="3600"/>
              <a:t>.</a:t>
            </a:r>
            <a:r>
              <a:rPr lang="zh-CN" altLang="en-US" sz="3600"/>
              <a:t>诺依曼结构计算机模型</a:t>
            </a:r>
          </a:p>
        </p:txBody>
      </p:sp>
      <p:sp>
        <p:nvSpPr>
          <p:cNvPr id="546821" name="Text Box 5">
            <a:extLst>
              <a:ext uri="{FF2B5EF4-FFF2-40B4-BE49-F238E27FC236}">
                <a16:creationId xmlns:a16="http://schemas.microsoft.com/office/drawing/2014/main" id="{6F7EF686-F986-49B2-93C8-02920BB2E927}"/>
              </a:ext>
            </a:extLst>
          </p:cNvPr>
          <p:cNvSpPr txBox="1">
            <a:spLocks noChangeArrowheads="1"/>
          </p:cNvSpPr>
          <p:nvPr/>
        </p:nvSpPr>
        <p:spPr bwMode="auto">
          <a:xfrm>
            <a:off x="206375" y="5561013"/>
            <a:ext cx="8415338" cy="1198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zh-CN" altLang="en-US" sz="2200" b="1">
                <a:solidFill>
                  <a:srgbClr val="0066FF"/>
                </a:solidFill>
                <a:ea typeface="微软雅黑" panose="020B0503020204020204" pitchFamily="34" charset="-122"/>
              </a:rPr>
              <a:t>早期，部件之间用</a:t>
            </a:r>
            <a:r>
              <a:rPr lang="zh-CN" altLang="en-US" sz="2200" b="1">
                <a:solidFill>
                  <a:srgbClr val="FF0000"/>
                </a:solidFill>
                <a:ea typeface="微软雅黑" panose="020B0503020204020204" pitchFamily="34" charset="-122"/>
              </a:rPr>
              <a:t>分散方式</a:t>
            </a:r>
            <a:r>
              <a:rPr lang="zh-CN" altLang="en-US" sz="2200" b="1">
                <a:solidFill>
                  <a:srgbClr val="0066FF"/>
                </a:solidFill>
                <a:ea typeface="微软雅黑" panose="020B0503020204020204" pitchFamily="34" charset="-122"/>
              </a:rPr>
              <a:t>相连</a:t>
            </a:r>
          </a:p>
          <a:p>
            <a:pPr>
              <a:spcBef>
                <a:spcPct val="15000"/>
              </a:spcBef>
            </a:pPr>
            <a:r>
              <a:rPr lang="zh-CN" altLang="en-US" sz="2200" b="1">
                <a:solidFill>
                  <a:srgbClr val="0066FF"/>
                </a:solidFill>
                <a:ea typeface="微软雅黑" panose="020B0503020204020204" pitchFamily="34" charset="-122"/>
              </a:rPr>
              <a:t>现在，部件之间大多用</a:t>
            </a:r>
            <a:r>
              <a:rPr lang="zh-CN" altLang="en-US" sz="2200" b="1">
                <a:solidFill>
                  <a:srgbClr val="FF0000"/>
                </a:solidFill>
                <a:ea typeface="微软雅黑" panose="020B0503020204020204" pitchFamily="34" charset="-122"/>
              </a:rPr>
              <a:t>总线方式</a:t>
            </a:r>
            <a:r>
              <a:rPr lang="zh-CN" altLang="en-US" sz="2200" b="1">
                <a:solidFill>
                  <a:srgbClr val="0066FF"/>
                </a:solidFill>
                <a:ea typeface="微软雅黑" panose="020B0503020204020204" pitchFamily="34" charset="-122"/>
              </a:rPr>
              <a:t>相连</a:t>
            </a:r>
          </a:p>
          <a:p>
            <a:pPr>
              <a:spcBef>
                <a:spcPct val="15000"/>
              </a:spcBef>
            </a:pPr>
            <a:r>
              <a:rPr lang="zh-CN" altLang="en-US" sz="2200" b="1">
                <a:solidFill>
                  <a:srgbClr val="0066FF"/>
                </a:solidFill>
                <a:ea typeface="微软雅黑" panose="020B0503020204020204" pitchFamily="34" charset="-122"/>
              </a:rPr>
              <a:t>趋势，点对点</a:t>
            </a:r>
            <a:r>
              <a:rPr lang="zh-CN" altLang="en-US" sz="2200" b="1">
                <a:solidFill>
                  <a:srgbClr val="FF0000"/>
                </a:solidFill>
                <a:ea typeface="微软雅黑" panose="020B0503020204020204" pitchFamily="34" charset="-122"/>
              </a:rPr>
              <a:t>（分散方式）</a:t>
            </a:r>
            <a:r>
              <a:rPr lang="zh-CN" altLang="en-US" sz="2200" b="1">
                <a:solidFill>
                  <a:srgbClr val="0066FF"/>
                </a:solidFill>
                <a:ea typeface="微软雅黑" panose="020B0503020204020204" pitchFamily="34" charset="-122"/>
              </a:rPr>
              <a:t>高速连接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6821"/>
                                        </p:tgtEl>
                                        <p:attrNameLst>
                                          <p:attrName>style.visibility</p:attrName>
                                        </p:attrNameLst>
                                      </p:cBhvr>
                                      <p:to>
                                        <p:strVal val="visible"/>
                                      </p:to>
                                    </p:set>
                                    <p:animEffect transition="in" filter="blinds(horizontal)">
                                      <p:cBhvr>
                                        <p:cTn id="7" dur="500"/>
                                        <p:tgtEl>
                                          <p:spTgt spid="546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2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a:extLst>
              <a:ext uri="{FF2B5EF4-FFF2-40B4-BE49-F238E27FC236}">
                <a16:creationId xmlns:a16="http://schemas.microsoft.com/office/drawing/2014/main" id="{AFB32A4E-2892-411F-BE90-19BD65F0789C}"/>
              </a:ext>
            </a:extLst>
          </p:cNvPr>
          <p:cNvSpPr>
            <a:spLocks noGrp="1" noChangeArrowheads="1"/>
          </p:cNvSpPr>
          <p:nvPr>
            <p:ph type="title" idx="4294967295"/>
          </p:nvPr>
        </p:nvSpPr>
        <p:spPr>
          <a:xfrm>
            <a:off x="1381125" y="53975"/>
            <a:ext cx="6746875" cy="600075"/>
          </a:xfrm>
        </p:spPr>
        <p:txBody>
          <a:bodyPr lIns="63500" tIns="25400" rIns="63500" bIns="25400" anchor="t">
            <a:spAutoFit/>
          </a:bodyPr>
          <a:lstStyle/>
          <a:p>
            <a:r>
              <a:rPr lang="zh-CN" altLang="en-US" sz="3600"/>
              <a:t>冯</a:t>
            </a:r>
            <a:r>
              <a:rPr lang="zh-CN" altLang="en-US" sz="3600">
                <a:latin typeface="黑体" panose="02010609060101010101" pitchFamily="49" charset="-122"/>
              </a:rPr>
              <a:t>·</a:t>
            </a:r>
            <a:r>
              <a:rPr lang="zh-CN" altLang="en-US" sz="3600"/>
              <a:t>诺依曼结构的主要思想</a:t>
            </a:r>
          </a:p>
        </p:txBody>
      </p:sp>
      <p:sp>
        <p:nvSpPr>
          <p:cNvPr id="312323" name="Text Box 3">
            <a:extLst>
              <a:ext uri="{FF2B5EF4-FFF2-40B4-BE49-F238E27FC236}">
                <a16:creationId xmlns:a16="http://schemas.microsoft.com/office/drawing/2014/main" id="{DF0F7D3B-B515-4CAA-9DD6-7A353EC6EECD}"/>
              </a:ext>
            </a:extLst>
          </p:cNvPr>
          <p:cNvSpPr txBox="1">
            <a:spLocks noChangeArrowheads="1"/>
          </p:cNvSpPr>
          <p:nvPr/>
        </p:nvSpPr>
        <p:spPr bwMode="auto">
          <a:xfrm>
            <a:off x="385763" y="1268413"/>
            <a:ext cx="8178800" cy="534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914400" indent="-4572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20000"/>
              </a:spcBef>
              <a:buFontTx/>
              <a:buAutoNum type="arabicPeriod"/>
            </a:pPr>
            <a:r>
              <a:rPr kumimoji="1" lang="zh-CN" altLang="en-US" sz="2200" b="1">
                <a:latin typeface="微软雅黑" panose="020B0503020204020204" pitchFamily="34" charset="-122"/>
                <a:ea typeface="微软雅黑" panose="020B0503020204020204" pitchFamily="34" charset="-122"/>
              </a:rPr>
              <a:t>计算机应由运算器、控制器、存储器、输入设备和输出设备五个基本部件组成。</a:t>
            </a:r>
          </a:p>
          <a:p>
            <a:pPr eaLnBrk="1" hangingPunct="1">
              <a:lnSpc>
                <a:spcPct val="110000"/>
              </a:lnSpc>
              <a:spcBef>
                <a:spcPct val="20000"/>
              </a:spcBef>
              <a:buFontTx/>
              <a:buAutoNum type="arabicPeriod"/>
            </a:pPr>
            <a:r>
              <a:rPr kumimoji="1" lang="zh-CN" altLang="en-US" sz="2200" b="1">
                <a:latin typeface="微软雅黑" panose="020B0503020204020204" pitchFamily="34" charset="-122"/>
                <a:ea typeface="微软雅黑" panose="020B0503020204020204" pitchFamily="34" charset="-122"/>
              </a:rPr>
              <a:t>各基本部件的功能是：</a:t>
            </a:r>
          </a:p>
          <a:p>
            <a:pPr lvl="1" eaLnBrk="1" hangingPunct="1">
              <a:lnSpc>
                <a:spcPct val="110000"/>
              </a:lnSpc>
              <a:spcBef>
                <a:spcPct val="20000"/>
              </a:spcBef>
              <a:buClr>
                <a:schemeClr val="tx1"/>
              </a:buClr>
              <a:buSzPct val="80000"/>
              <a:buFontTx/>
              <a:buChar char="•"/>
            </a:pPr>
            <a:r>
              <a:rPr kumimoji="1" lang="zh-CN" altLang="en-US" sz="2200" b="1">
                <a:solidFill>
                  <a:srgbClr val="FF3300"/>
                </a:solidFill>
                <a:latin typeface="微软雅黑" panose="020B0503020204020204" pitchFamily="34" charset="-122"/>
                <a:ea typeface="微软雅黑" panose="020B0503020204020204" pitchFamily="34" charset="-122"/>
              </a:rPr>
              <a:t>存储器</a:t>
            </a:r>
            <a:r>
              <a:rPr kumimoji="1" lang="zh-CN" altLang="en-US" sz="2200" b="1">
                <a:latin typeface="微软雅黑" panose="020B0503020204020204" pitchFamily="34" charset="-122"/>
                <a:ea typeface="微软雅黑" panose="020B0503020204020204" pitchFamily="34" charset="-122"/>
              </a:rPr>
              <a:t>不仅能存放数据，而且也能存放指令，形式上两者没有区别，但计算机应能区分数据还是指令；</a:t>
            </a:r>
          </a:p>
          <a:p>
            <a:pPr lvl="1" eaLnBrk="1" hangingPunct="1">
              <a:lnSpc>
                <a:spcPct val="110000"/>
              </a:lnSpc>
              <a:spcBef>
                <a:spcPct val="20000"/>
              </a:spcBef>
              <a:buClr>
                <a:schemeClr val="tx1"/>
              </a:buClr>
              <a:buSzPct val="80000"/>
              <a:buFontTx/>
              <a:buChar char="•"/>
            </a:pPr>
            <a:r>
              <a:rPr kumimoji="1" lang="zh-CN" altLang="en-US" sz="2200" b="1">
                <a:solidFill>
                  <a:srgbClr val="FF3300"/>
                </a:solidFill>
                <a:latin typeface="微软雅黑" panose="020B0503020204020204" pitchFamily="34" charset="-122"/>
                <a:ea typeface="微软雅黑" panose="020B0503020204020204" pitchFamily="34" charset="-122"/>
              </a:rPr>
              <a:t>控制器</a:t>
            </a:r>
            <a:r>
              <a:rPr kumimoji="1" lang="zh-CN" altLang="en-US" sz="2200" b="1">
                <a:latin typeface="微软雅黑" panose="020B0503020204020204" pitchFamily="34" charset="-122"/>
                <a:ea typeface="微软雅黑" panose="020B0503020204020204" pitchFamily="34" charset="-122"/>
              </a:rPr>
              <a:t>应能自动取出指令来执行；</a:t>
            </a:r>
          </a:p>
          <a:p>
            <a:pPr lvl="1" eaLnBrk="1" hangingPunct="1">
              <a:lnSpc>
                <a:spcPct val="110000"/>
              </a:lnSpc>
              <a:spcBef>
                <a:spcPct val="20000"/>
              </a:spcBef>
              <a:buClr>
                <a:schemeClr val="tx1"/>
              </a:buClr>
              <a:buSzPct val="80000"/>
              <a:buFontTx/>
              <a:buChar char="•"/>
            </a:pPr>
            <a:r>
              <a:rPr kumimoji="1" lang="zh-CN" altLang="en-US" sz="2200" b="1">
                <a:solidFill>
                  <a:srgbClr val="FF3300"/>
                </a:solidFill>
                <a:latin typeface="微软雅黑" panose="020B0503020204020204" pitchFamily="34" charset="-122"/>
                <a:ea typeface="微软雅黑" panose="020B0503020204020204" pitchFamily="34" charset="-122"/>
              </a:rPr>
              <a:t>运算器</a:t>
            </a:r>
            <a:r>
              <a:rPr kumimoji="1" lang="zh-CN" altLang="en-US" sz="2200" b="1">
                <a:latin typeface="微软雅黑" panose="020B0503020204020204" pitchFamily="34" charset="-122"/>
                <a:ea typeface="微软雅黑" panose="020B0503020204020204" pitchFamily="34" charset="-122"/>
              </a:rPr>
              <a:t>应能进行加/减/乘/除四种基本算术运算，并且也能进行一些逻辑运算和附加运算；</a:t>
            </a:r>
          </a:p>
          <a:p>
            <a:pPr lvl="1" eaLnBrk="1" hangingPunct="1">
              <a:lnSpc>
                <a:spcPct val="110000"/>
              </a:lnSpc>
              <a:spcBef>
                <a:spcPct val="20000"/>
              </a:spcBef>
              <a:buClr>
                <a:schemeClr val="tx1"/>
              </a:buClr>
              <a:buSzPct val="80000"/>
              <a:buFontTx/>
              <a:buChar char="•"/>
            </a:pPr>
            <a:r>
              <a:rPr kumimoji="1" lang="zh-CN" altLang="en-US" sz="2200" b="1">
                <a:latin typeface="微软雅黑" panose="020B0503020204020204" pitchFamily="34" charset="-122"/>
                <a:ea typeface="微软雅黑" panose="020B0503020204020204" pitchFamily="34" charset="-122"/>
              </a:rPr>
              <a:t>操作人员可以通过</a:t>
            </a:r>
            <a:r>
              <a:rPr kumimoji="1" lang="zh-CN" altLang="en-US" sz="2200" b="1">
                <a:solidFill>
                  <a:srgbClr val="FF3300"/>
                </a:solidFill>
                <a:latin typeface="微软雅黑" panose="020B0503020204020204" pitchFamily="34" charset="-122"/>
                <a:ea typeface="微软雅黑" panose="020B0503020204020204" pitchFamily="34" charset="-122"/>
              </a:rPr>
              <a:t>输入设备</a:t>
            </a:r>
            <a:r>
              <a:rPr kumimoji="1" lang="zh-CN" altLang="en-US" sz="2200" b="1">
                <a:latin typeface="微软雅黑" panose="020B0503020204020204" pitchFamily="34" charset="-122"/>
                <a:ea typeface="微软雅黑" panose="020B0503020204020204" pitchFamily="34" charset="-122"/>
              </a:rPr>
              <a:t>、</a:t>
            </a:r>
            <a:r>
              <a:rPr kumimoji="1" lang="zh-CN" altLang="en-US" sz="2200" b="1">
                <a:solidFill>
                  <a:srgbClr val="FF3300"/>
                </a:solidFill>
                <a:latin typeface="微软雅黑" panose="020B0503020204020204" pitchFamily="34" charset="-122"/>
                <a:ea typeface="微软雅黑" panose="020B0503020204020204" pitchFamily="34" charset="-122"/>
              </a:rPr>
              <a:t>输出设备</a:t>
            </a:r>
            <a:r>
              <a:rPr kumimoji="1" lang="zh-CN" altLang="en-US" sz="2200" b="1">
                <a:latin typeface="微软雅黑" panose="020B0503020204020204" pitchFamily="34" charset="-122"/>
                <a:ea typeface="微软雅黑" panose="020B0503020204020204" pitchFamily="34" charset="-122"/>
              </a:rPr>
              <a:t>和主机进行通信。</a:t>
            </a:r>
          </a:p>
          <a:p>
            <a:pPr eaLnBrk="1" hangingPunct="1">
              <a:lnSpc>
                <a:spcPct val="110000"/>
              </a:lnSpc>
              <a:spcBef>
                <a:spcPct val="20000"/>
              </a:spcBef>
              <a:buFontTx/>
              <a:buAutoNum type="arabicPeriod"/>
            </a:pPr>
            <a:r>
              <a:rPr kumimoji="1" lang="zh-CN" altLang="en-US" sz="2200" b="1">
                <a:latin typeface="微软雅黑" panose="020B0503020204020204" pitchFamily="34" charset="-122"/>
                <a:ea typeface="微软雅黑" panose="020B0503020204020204" pitchFamily="34" charset="-122"/>
              </a:rPr>
              <a:t>内部以</a:t>
            </a:r>
            <a:r>
              <a:rPr kumimoji="1" lang="zh-CN" altLang="en-US" sz="2200" b="1">
                <a:solidFill>
                  <a:srgbClr val="FF3300"/>
                </a:solidFill>
                <a:latin typeface="微软雅黑" panose="020B0503020204020204" pitchFamily="34" charset="-122"/>
                <a:ea typeface="微软雅黑" panose="020B0503020204020204" pitchFamily="34" charset="-122"/>
              </a:rPr>
              <a:t>二进制表示</a:t>
            </a:r>
            <a:r>
              <a:rPr kumimoji="1" lang="zh-CN" altLang="en-US" sz="2200" b="1">
                <a:latin typeface="微软雅黑" panose="020B0503020204020204" pitchFamily="34" charset="-122"/>
                <a:ea typeface="微软雅黑" panose="020B0503020204020204" pitchFamily="34" charset="-122"/>
              </a:rPr>
              <a:t>指令和数据。每条指令由操作码和地址码两部分组成。操作码指出操作类型，地址码指出操作数的地址。由一串指令组成程序。</a:t>
            </a:r>
          </a:p>
          <a:p>
            <a:pPr eaLnBrk="1" hangingPunct="1">
              <a:lnSpc>
                <a:spcPct val="110000"/>
              </a:lnSpc>
              <a:spcBef>
                <a:spcPct val="20000"/>
              </a:spcBef>
              <a:buFontTx/>
              <a:buAutoNum type="arabicPeriod"/>
            </a:pPr>
            <a:r>
              <a:rPr kumimoji="1" lang="zh-CN" altLang="en-US" sz="2200" b="1">
                <a:latin typeface="微软雅黑" panose="020B0503020204020204" pitchFamily="34" charset="-122"/>
                <a:ea typeface="微软雅黑" panose="020B0503020204020204" pitchFamily="34" charset="-122"/>
              </a:rPr>
              <a:t>采用</a:t>
            </a:r>
            <a:r>
              <a:rPr kumimoji="1" lang="zh-CN" altLang="en-US" sz="2200" b="1">
                <a:solidFill>
                  <a:srgbClr val="FF3300"/>
                </a:solidFill>
                <a:latin typeface="微软雅黑" panose="020B0503020204020204" pitchFamily="34" charset="-122"/>
                <a:ea typeface="微软雅黑" panose="020B0503020204020204" pitchFamily="34" charset="-122"/>
              </a:rPr>
              <a:t>“存储程序”</a:t>
            </a:r>
            <a:r>
              <a:rPr kumimoji="1" lang="zh-CN" altLang="en-US" sz="2200" b="1">
                <a:latin typeface="微软雅黑" panose="020B0503020204020204" pitchFamily="34" charset="-122"/>
                <a:ea typeface="微软雅黑" panose="020B0503020204020204" pitchFamily="34" charset="-122"/>
              </a:rPr>
              <a:t>工作方式。</a:t>
            </a:r>
          </a:p>
        </p:txBody>
      </p:sp>
      <p:sp>
        <p:nvSpPr>
          <p:cNvPr id="547844" name="Text Box 4">
            <a:extLst>
              <a:ext uri="{FF2B5EF4-FFF2-40B4-BE49-F238E27FC236}">
                <a16:creationId xmlns:a16="http://schemas.microsoft.com/office/drawing/2014/main" id="{6EEED733-35E9-4590-A561-28A9ACE9012D}"/>
              </a:ext>
            </a:extLst>
          </p:cNvPr>
          <p:cNvSpPr txBox="1">
            <a:spLocks noChangeArrowheads="1"/>
          </p:cNvSpPr>
          <p:nvPr/>
        </p:nvSpPr>
        <p:spPr bwMode="auto">
          <a:xfrm>
            <a:off x="522288" y="819150"/>
            <a:ext cx="7966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chemeClr val="accent2"/>
                </a:solidFill>
                <a:ea typeface="微软雅黑" panose="020B0503020204020204" pitchFamily="34" charset="-122"/>
              </a:rPr>
              <a:t>冯</a:t>
            </a:r>
            <a:r>
              <a:rPr lang="zh-CN" altLang="en-US" sz="2000" b="1">
                <a:solidFill>
                  <a:schemeClr val="accent2"/>
                </a:solidFill>
                <a:latin typeface="微软雅黑" panose="020B0503020204020204" pitchFamily="34" charset="-122"/>
                <a:ea typeface="微软雅黑" panose="020B0503020204020204" pitchFamily="34" charset="-122"/>
              </a:rPr>
              <a:t>·</a:t>
            </a:r>
            <a:r>
              <a:rPr lang="zh-CN" altLang="en-US" sz="2000" b="1">
                <a:solidFill>
                  <a:schemeClr val="accent2"/>
                </a:solidFill>
                <a:ea typeface="微软雅黑" panose="020B0503020204020204" pitchFamily="34" charset="-122"/>
              </a:rPr>
              <a:t>诺依曼结构的主要思想是什么呢？</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7844"/>
                                        </p:tgtEl>
                                        <p:attrNameLst>
                                          <p:attrName>style.visibility</p:attrName>
                                        </p:attrNameLst>
                                      </p:cBhvr>
                                      <p:to>
                                        <p:strVal val="visible"/>
                                      </p:to>
                                    </p:set>
                                    <p:animEffect transition="in" filter="blinds(horizontal)">
                                      <p:cBhvr>
                                        <p:cTn id="7" dur="500"/>
                                        <p:tgtEl>
                                          <p:spTgt spid="5478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12323">
                                            <p:txEl>
                                              <p:pRg st="0" end="0"/>
                                            </p:txEl>
                                          </p:spTgt>
                                        </p:tgtEl>
                                        <p:attrNameLst>
                                          <p:attrName>style.visibility</p:attrName>
                                        </p:attrNameLst>
                                      </p:cBhvr>
                                      <p:to>
                                        <p:strVal val="visible"/>
                                      </p:to>
                                    </p:set>
                                    <p:animEffect transition="in" filter="blinds(horizontal)">
                                      <p:cBhvr>
                                        <p:cTn id="12" dur="500"/>
                                        <p:tgtEl>
                                          <p:spTgt spid="31232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12323">
                                            <p:txEl>
                                              <p:pRg st="1" end="1"/>
                                            </p:txEl>
                                          </p:spTgt>
                                        </p:tgtEl>
                                        <p:attrNameLst>
                                          <p:attrName>style.visibility</p:attrName>
                                        </p:attrNameLst>
                                      </p:cBhvr>
                                      <p:to>
                                        <p:strVal val="visible"/>
                                      </p:to>
                                    </p:set>
                                    <p:animEffect transition="in" filter="blinds(horizontal)">
                                      <p:cBhvr>
                                        <p:cTn id="17" dur="500"/>
                                        <p:tgtEl>
                                          <p:spTgt spid="31232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12323">
                                            <p:txEl>
                                              <p:pRg st="2" end="2"/>
                                            </p:txEl>
                                          </p:spTgt>
                                        </p:tgtEl>
                                        <p:attrNameLst>
                                          <p:attrName>style.visibility</p:attrName>
                                        </p:attrNameLst>
                                      </p:cBhvr>
                                      <p:to>
                                        <p:strVal val="visible"/>
                                      </p:to>
                                    </p:set>
                                    <p:animEffect transition="in" filter="blinds(horizontal)">
                                      <p:cBhvr>
                                        <p:cTn id="22" dur="500"/>
                                        <p:tgtEl>
                                          <p:spTgt spid="31232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12323">
                                            <p:txEl>
                                              <p:pRg st="3" end="3"/>
                                            </p:txEl>
                                          </p:spTgt>
                                        </p:tgtEl>
                                        <p:attrNameLst>
                                          <p:attrName>style.visibility</p:attrName>
                                        </p:attrNameLst>
                                      </p:cBhvr>
                                      <p:to>
                                        <p:strVal val="visible"/>
                                      </p:to>
                                    </p:set>
                                    <p:animEffect transition="in" filter="blinds(horizontal)">
                                      <p:cBhvr>
                                        <p:cTn id="27" dur="500"/>
                                        <p:tgtEl>
                                          <p:spTgt spid="31232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12323">
                                            <p:txEl>
                                              <p:pRg st="4" end="4"/>
                                            </p:txEl>
                                          </p:spTgt>
                                        </p:tgtEl>
                                        <p:attrNameLst>
                                          <p:attrName>style.visibility</p:attrName>
                                        </p:attrNameLst>
                                      </p:cBhvr>
                                      <p:to>
                                        <p:strVal val="visible"/>
                                      </p:to>
                                    </p:set>
                                    <p:animEffect transition="in" filter="blinds(horizontal)">
                                      <p:cBhvr>
                                        <p:cTn id="32" dur="500"/>
                                        <p:tgtEl>
                                          <p:spTgt spid="312323">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12323">
                                            <p:txEl>
                                              <p:pRg st="5" end="5"/>
                                            </p:txEl>
                                          </p:spTgt>
                                        </p:tgtEl>
                                        <p:attrNameLst>
                                          <p:attrName>style.visibility</p:attrName>
                                        </p:attrNameLst>
                                      </p:cBhvr>
                                      <p:to>
                                        <p:strVal val="visible"/>
                                      </p:to>
                                    </p:set>
                                    <p:animEffect transition="in" filter="blinds(horizontal)">
                                      <p:cBhvr>
                                        <p:cTn id="37" dur="500"/>
                                        <p:tgtEl>
                                          <p:spTgt spid="312323">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12323">
                                            <p:txEl>
                                              <p:pRg st="6" end="6"/>
                                            </p:txEl>
                                          </p:spTgt>
                                        </p:tgtEl>
                                        <p:attrNameLst>
                                          <p:attrName>style.visibility</p:attrName>
                                        </p:attrNameLst>
                                      </p:cBhvr>
                                      <p:to>
                                        <p:strVal val="visible"/>
                                      </p:to>
                                    </p:set>
                                    <p:animEffect transition="in" filter="blinds(horizontal)">
                                      <p:cBhvr>
                                        <p:cTn id="42" dur="500"/>
                                        <p:tgtEl>
                                          <p:spTgt spid="312323">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12323">
                                            <p:txEl>
                                              <p:pRg st="7" end="7"/>
                                            </p:txEl>
                                          </p:spTgt>
                                        </p:tgtEl>
                                        <p:attrNameLst>
                                          <p:attrName>style.visibility</p:attrName>
                                        </p:attrNameLst>
                                      </p:cBhvr>
                                      <p:to>
                                        <p:strVal val="visible"/>
                                      </p:to>
                                    </p:set>
                                    <p:animEffect transition="in" filter="blinds(horizontal)">
                                      <p:cBhvr>
                                        <p:cTn id="47" dur="500"/>
                                        <p:tgtEl>
                                          <p:spTgt spid="3123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Text Box 2">
            <a:extLst>
              <a:ext uri="{FF2B5EF4-FFF2-40B4-BE49-F238E27FC236}">
                <a16:creationId xmlns:a16="http://schemas.microsoft.com/office/drawing/2014/main" id="{836D83DC-C6BD-47D8-9CCE-DB74BC35C2E2}"/>
              </a:ext>
            </a:extLst>
          </p:cNvPr>
          <p:cNvSpPr txBox="1">
            <a:spLocks noChangeArrowheads="1"/>
          </p:cNvSpPr>
          <p:nvPr/>
        </p:nvSpPr>
        <p:spPr bwMode="auto">
          <a:xfrm>
            <a:off x="657225" y="2033588"/>
            <a:ext cx="1484313" cy="466725"/>
          </a:xfrm>
          <a:prstGeom prst="rect">
            <a:avLst/>
          </a:prstGeom>
          <a:solidFill>
            <a:srgbClr val="0000FF">
              <a:alpha val="25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latin typeface="微软雅黑" panose="020B0503020204020204" pitchFamily="34" charset="-122"/>
                <a:ea typeface="微软雅黑" panose="020B0503020204020204" pitchFamily="34" charset="-122"/>
              </a:rPr>
              <a:t>  控制器</a:t>
            </a:r>
          </a:p>
        </p:txBody>
      </p:sp>
      <p:grpSp>
        <p:nvGrpSpPr>
          <p:cNvPr id="548867" name="Group 3">
            <a:extLst>
              <a:ext uri="{FF2B5EF4-FFF2-40B4-BE49-F238E27FC236}">
                <a16:creationId xmlns:a16="http://schemas.microsoft.com/office/drawing/2014/main" id="{7386213A-8BD8-4342-864E-A28E968FFD65}"/>
              </a:ext>
            </a:extLst>
          </p:cNvPr>
          <p:cNvGrpSpPr>
            <a:grpSpLocks/>
          </p:cNvGrpSpPr>
          <p:nvPr/>
        </p:nvGrpSpPr>
        <p:grpSpPr bwMode="auto">
          <a:xfrm>
            <a:off x="341313" y="1628775"/>
            <a:ext cx="4949825" cy="4186238"/>
            <a:chOff x="215" y="1026"/>
            <a:chExt cx="3118" cy="2637"/>
          </a:xfrm>
        </p:grpSpPr>
        <p:sp>
          <p:nvSpPr>
            <p:cNvPr id="548868" name="Rectangle 4">
              <a:extLst>
                <a:ext uri="{FF2B5EF4-FFF2-40B4-BE49-F238E27FC236}">
                  <a16:creationId xmlns:a16="http://schemas.microsoft.com/office/drawing/2014/main" id="{48197D9B-A4D6-47D3-8B85-A82ACBC934FA}"/>
                </a:ext>
              </a:extLst>
            </p:cNvPr>
            <p:cNvSpPr>
              <a:spLocks noChangeArrowheads="1"/>
            </p:cNvSpPr>
            <p:nvPr/>
          </p:nvSpPr>
          <p:spPr bwMode="auto">
            <a:xfrm>
              <a:off x="215" y="1026"/>
              <a:ext cx="3118" cy="2637"/>
            </a:xfrm>
            <a:prstGeom prst="rect">
              <a:avLst/>
            </a:prstGeom>
            <a:noFill/>
            <a:ln w="38100" cap="rnd" algn="ctr">
              <a:solidFill>
                <a:srgbClr val="FF0000"/>
              </a:solidFill>
              <a:prstDash val="sysDot"/>
              <a:miter lim="800000"/>
              <a:headEnd/>
              <a:tailEnd/>
            </a:ln>
            <a:effectLst/>
            <a:extLst>
              <a:ext uri="{909E8E84-426E-40DD-AFC4-6F175D3DCCD1}">
                <a14:hiddenFill xmlns:a14="http://schemas.microsoft.com/office/drawing/2010/main">
                  <a:solidFill>
                    <a:srgbClr val="800000">
                      <a:alpha val="19000"/>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8869" name="Text Box 5">
              <a:extLst>
                <a:ext uri="{FF2B5EF4-FFF2-40B4-BE49-F238E27FC236}">
                  <a16:creationId xmlns:a16="http://schemas.microsoft.com/office/drawing/2014/main" id="{3FA92C02-35E0-4C1C-AA51-930EA6E8B399}"/>
                </a:ext>
              </a:extLst>
            </p:cNvPr>
            <p:cNvSpPr txBox="1">
              <a:spLocks noChangeArrowheads="1"/>
            </p:cNvSpPr>
            <p:nvPr/>
          </p:nvSpPr>
          <p:spPr bwMode="auto">
            <a:xfrm>
              <a:off x="414" y="1026"/>
              <a:ext cx="538" cy="288"/>
            </a:xfrm>
            <a:prstGeom prst="rect">
              <a:avLst/>
            </a:prstGeom>
            <a:noFill/>
            <a:ln>
              <a:noFill/>
            </a:ln>
            <a:effectLst/>
            <a:extLst>
              <a:ext uri="{909E8E84-426E-40DD-AFC4-6F175D3DCCD1}">
                <a14:hiddenFill xmlns:a14="http://schemas.microsoft.com/office/drawing/2010/main">
                  <a:solidFill>
                    <a:srgbClr val="0000FF">
                      <a:alpha val="25999"/>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a:solidFill>
                    <a:srgbClr val="FF3300"/>
                  </a:solidFill>
                  <a:latin typeface="微软雅黑" panose="020B0503020204020204" pitchFamily="34" charset="-122"/>
                  <a:ea typeface="微软雅黑" panose="020B0503020204020204" pitchFamily="34" charset="-122"/>
                </a:rPr>
                <a:t>CPU</a:t>
              </a:r>
            </a:p>
          </p:txBody>
        </p:sp>
      </p:grpSp>
      <p:sp>
        <p:nvSpPr>
          <p:cNvPr id="548870" name="Text Box 6">
            <a:extLst>
              <a:ext uri="{FF2B5EF4-FFF2-40B4-BE49-F238E27FC236}">
                <a16:creationId xmlns:a16="http://schemas.microsoft.com/office/drawing/2014/main" id="{4566EA6F-C42C-4F8E-8B34-16E9E24ACC36}"/>
              </a:ext>
            </a:extLst>
          </p:cNvPr>
          <p:cNvSpPr txBox="1">
            <a:spLocks noChangeArrowheads="1"/>
          </p:cNvSpPr>
          <p:nvPr/>
        </p:nvSpPr>
        <p:spPr bwMode="auto">
          <a:xfrm>
            <a:off x="2681288" y="2124075"/>
            <a:ext cx="1035050" cy="376238"/>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    PC</a:t>
            </a:r>
          </a:p>
        </p:txBody>
      </p:sp>
      <p:grpSp>
        <p:nvGrpSpPr>
          <p:cNvPr id="548871" name="Group 7">
            <a:extLst>
              <a:ext uri="{FF2B5EF4-FFF2-40B4-BE49-F238E27FC236}">
                <a16:creationId xmlns:a16="http://schemas.microsoft.com/office/drawing/2014/main" id="{A5D286AE-BC5A-4C06-9F86-C46375E40544}"/>
              </a:ext>
            </a:extLst>
          </p:cNvPr>
          <p:cNvGrpSpPr>
            <a:grpSpLocks/>
          </p:cNvGrpSpPr>
          <p:nvPr/>
        </p:nvGrpSpPr>
        <p:grpSpPr bwMode="auto">
          <a:xfrm>
            <a:off x="7993063" y="2528888"/>
            <a:ext cx="1028700" cy="831850"/>
            <a:chOff x="5035" y="1579"/>
            <a:chExt cx="648" cy="524"/>
          </a:xfrm>
        </p:grpSpPr>
        <p:sp>
          <p:nvSpPr>
            <p:cNvPr id="548872" name="Text Box 8">
              <a:extLst>
                <a:ext uri="{FF2B5EF4-FFF2-40B4-BE49-F238E27FC236}">
                  <a16:creationId xmlns:a16="http://schemas.microsoft.com/office/drawing/2014/main" id="{B76E0CA6-49CF-43DE-A4BC-5D325C623A75}"/>
                </a:ext>
              </a:extLst>
            </p:cNvPr>
            <p:cNvSpPr txBox="1">
              <a:spLocks noChangeArrowheads="1"/>
            </p:cNvSpPr>
            <p:nvPr/>
          </p:nvSpPr>
          <p:spPr bwMode="auto">
            <a:xfrm>
              <a:off x="5261" y="1579"/>
              <a:ext cx="422" cy="524"/>
            </a:xfrm>
            <a:prstGeom prst="rect">
              <a:avLst/>
            </a:prstGeom>
            <a:solidFill>
              <a:srgbClr val="0000FF">
                <a:alpha val="25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CC3300"/>
                  </a:solidFill>
                  <a:latin typeface="微软雅黑" panose="020B0503020204020204" pitchFamily="34" charset="-122"/>
                  <a:ea typeface="微软雅黑" panose="020B0503020204020204" pitchFamily="34" charset="-122"/>
                </a:rPr>
                <a:t>输入</a:t>
              </a:r>
            </a:p>
            <a:p>
              <a:r>
                <a:rPr lang="zh-CN" altLang="en-US" sz="2400" b="1">
                  <a:solidFill>
                    <a:srgbClr val="CC3300"/>
                  </a:solidFill>
                  <a:latin typeface="微软雅黑" panose="020B0503020204020204" pitchFamily="34" charset="-122"/>
                  <a:ea typeface="微软雅黑" panose="020B0503020204020204" pitchFamily="34" charset="-122"/>
                </a:rPr>
                <a:t>设备</a:t>
              </a:r>
            </a:p>
          </p:txBody>
        </p:sp>
        <p:sp>
          <p:nvSpPr>
            <p:cNvPr id="548873" name="AutoShape 9">
              <a:extLst>
                <a:ext uri="{FF2B5EF4-FFF2-40B4-BE49-F238E27FC236}">
                  <a16:creationId xmlns:a16="http://schemas.microsoft.com/office/drawing/2014/main" id="{C0E65723-A713-41D2-BC87-BE1F2DBC2B33}"/>
                </a:ext>
              </a:extLst>
            </p:cNvPr>
            <p:cNvSpPr>
              <a:spLocks noChangeArrowheads="1"/>
            </p:cNvSpPr>
            <p:nvPr/>
          </p:nvSpPr>
          <p:spPr bwMode="auto">
            <a:xfrm>
              <a:off x="5035" y="1791"/>
              <a:ext cx="199" cy="141"/>
            </a:xfrm>
            <a:prstGeom prst="leftRightArrow">
              <a:avLst>
                <a:gd name="adj1" fmla="val 50000"/>
                <a:gd name="adj2" fmla="val 28227"/>
              </a:avLst>
            </a:prstGeom>
            <a:solidFill>
              <a:schemeClr val="bg1"/>
            </a:solidFill>
            <a:ln w="28575"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b="1">
                <a:solidFill>
                  <a:srgbClr val="CC3300"/>
                </a:solidFill>
                <a:latin typeface="微软雅黑" panose="020B0503020204020204" pitchFamily="34" charset="-122"/>
                <a:ea typeface="微软雅黑" panose="020B0503020204020204" pitchFamily="34" charset="-122"/>
              </a:endParaRPr>
            </a:p>
          </p:txBody>
        </p:sp>
      </p:grpSp>
      <p:grpSp>
        <p:nvGrpSpPr>
          <p:cNvPr id="548874" name="Group 10">
            <a:extLst>
              <a:ext uri="{FF2B5EF4-FFF2-40B4-BE49-F238E27FC236}">
                <a16:creationId xmlns:a16="http://schemas.microsoft.com/office/drawing/2014/main" id="{34F5D150-DDB5-4DF3-9772-0E96294DB531}"/>
              </a:ext>
            </a:extLst>
          </p:cNvPr>
          <p:cNvGrpSpPr>
            <a:grpSpLocks/>
          </p:cNvGrpSpPr>
          <p:nvPr/>
        </p:nvGrpSpPr>
        <p:grpSpPr bwMode="auto">
          <a:xfrm>
            <a:off x="7991475" y="3833813"/>
            <a:ext cx="990600" cy="831850"/>
            <a:chOff x="5034" y="2415"/>
            <a:chExt cx="624" cy="524"/>
          </a:xfrm>
        </p:grpSpPr>
        <p:sp>
          <p:nvSpPr>
            <p:cNvPr id="548875" name="Text Box 11">
              <a:extLst>
                <a:ext uri="{FF2B5EF4-FFF2-40B4-BE49-F238E27FC236}">
                  <a16:creationId xmlns:a16="http://schemas.microsoft.com/office/drawing/2014/main" id="{820021C7-5691-4473-BD2A-BF062678A3F2}"/>
                </a:ext>
              </a:extLst>
            </p:cNvPr>
            <p:cNvSpPr txBox="1">
              <a:spLocks noChangeArrowheads="1"/>
            </p:cNvSpPr>
            <p:nvPr/>
          </p:nvSpPr>
          <p:spPr bwMode="auto">
            <a:xfrm>
              <a:off x="5261" y="2415"/>
              <a:ext cx="397" cy="524"/>
            </a:xfrm>
            <a:prstGeom prst="rect">
              <a:avLst/>
            </a:prstGeom>
            <a:solidFill>
              <a:srgbClr val="0000FF">
                <a:alpha val="25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CC3300"/>
                  </a:solidFill>
                  <a:latin typeface="微软雅黑" panose="020B0503020204020204" pitchFamily="34" charset="-122"/>
                  <a:ea typeface="微软雅黑" panose="020B0503020204020204" pitchFamily="34" charset="-122"/>
                </a:rPr>
                <a:t>输出</a:t>
              </a:r>
              <a:endParaRPr lang="en-US" altLang="zh-CN" sz="2400" b="1">
                <a:solidFill>
                  <a:srgbClr val="CC3300"/>
                </a:solidFill>
                <a:latin typeface="微软雅黑" panose="020B0503020204020204" pitchFamily="34" charset="-122"/>
                <a:ea typeface="微软雅黑" panose="020B0503020204020204" pitchFamily="34" charset="-122"/>
              </a:endParaRPr>
            </a:p>
            <a:p>
              <a:r>
                <a:rPr lang="zh-CN" altLang="en-US" sz="2400" b="1">
                  <a:solidFill>
                    <a:srgbClr val="CC3300"/>
                  </a:solidFill>
                  <a:latin typeface="微软雅黑" panose="020B0503020204020204" pitchFamily="34" charset="-122"/>
                  <a:ea typeface="微软雅黑" panose="020B0503020204020204" pitchFamily="34" charset="-122"/>
                </a:rPr>
                <a:t>设备</a:t>
              </a:r>
            </a:p>
          </p:txBody>
        </p:sp>
        <p:sp>
          <p:nvSpPr>
            <p:cNvPr id="548876" name="AutoShape 12">
              <a:extLst>
                <a:ext uri="{FF2B5EF4-FFF2-40B4-BE49-F238E27FC236}">
                  <a16:creationId xmlns:a16="http://schemas.microsoft.com/office/drawing/2014/main" id="{1A5A2B10-F300-4658-9EFA-4BEF4F2B0981}"/>
                </a:ext>
              </a:extLst>
            </p:cNvPr>
            <p:cNvSpPr>
              <a:spLocks noChangeArrowheads="1"/>
            </p:cNvSpPr>
            <p:nvPr/>
          </p:nvSpPr>
          <p:spPr bwMode="auto">
            <a:xfrm>
              <a:off x="5034" y="2614"/>
              <a:ext cx="227" cy="141"/>
            </a:xfrm>
            <a:prstGeom prst="leftRightArrow">
              <a:avLst>
                <a:gd name="adj1" fmla="val 50000"/>
                <a:gd name="adj2" fmla="val 32199"/>
              </a:avLst>
            </a:prstGeom>
            <a:solidFill>
              <a:schemeClr val="bg1"/>
            </a:solidFill>
            <a:ln w="28575"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548877" name="Text Box 13">
            <a:extLst>
              <a:ext uri="{FF2B5EF4-FFF2-40B4-BE49-F238E27FC236}">
                <a16:creationId xmlns:a16="http://schemas.microsoft.com/office/drawing/2014/main" id="{45A143C6-0B5B-4933-AA18-003A735F8A24}"/>
              </a:ext>
            </a:extLst>
          </p:cNvPr>
          <p:cNvSpPr txBox="1">
            <a:spLocks noChangeArrowheads="1"/>
          </p:cNvSpPr>
          <p:nvPr/>
        </p:nvSpPr>
        <p:spPr bwMode="auto">
          <a:xfrm>
            <a:off x="3986213" y="2124075"/>
            <a:ext cx="1079500" cy="376238"/>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  MAR</a:t>
            </a:r>
          </a:p>
        </p:txBody>
      </p:sp>
      <p:sp>
        <p:nvSpPr>
          <p:cNvPr id="548878" name="Text Box 14">
            <a:extLst>
              <a:ext uri="{FF2B5EF4-FFF2-40B4-BE49-F238E27FC236}">
                <a16:creationId xmlns:a16="http://schemas.microsoft.com/office/drawing/2014/main" id="{93BF9802-C1B0-4947-B3CC-A057F00ECE5A}"/>
              </a:ext>
            </a:extLst>
          </p:cNvPr>
          <p:cNvSpPr txBox="1">
            <a:spLocks noChangeArrowheads="1"/>
          </p:cNvSpPr>
          <p:nvPr/>
        </p:nvSpPr>
        <p:spPr bwMode="auto">
          <a:xfrm>
            <a:off x="4032250" y="5138738"/>
            <a:ext cx="1079500" cy="376237"/>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chemeClr val="accent2"/>
                </a:solidFill>
                <a:latin typeface="微软雅黑" panose="020B0503020204020204" pitchFamily="34" charset="-122"/>
                <a:ea typeface="微软雅黑" panose="020B0503020204020204" pitchFamily="34" charset="-122"/>
              </a:rPr>
              <a:t>  MDR</a:t>
            </a:r>
          </a:p>
        </p:txBody>
      </p:sp>
      <p:sp>
        <p:nvSpPr>
          <p:cNvPr id="548879" name="Line 15">
            <a:extLst>
              <a:ext uri="{FF2B5EF4-FFF2-40B4-BE49-F238E27FC236}">
                <a16:creationId xmlns:a16="http://schemas.microsoft.com/office/drawing/2014/main" id="{7763D62F-76F4-4B0C-BCB8-19F39DAE7ACC}"/>
              </a:ext>
            </a:extLst>
          </p:cNvPr>
          <p:cNvSpPr>
            <a:spLocks noChangeShapeType="1"/>
          </p:cNvSpPr>
          <p:nvPr/>
        </p:nvSpPr>
        <p:spPr bwMode="auto">
          <a:xfrm>
            <a:off x="2141538" y="2303463"/>
            <a:ext cx="539750" cy="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8880" name="Line 16">
            <a:extLst>
              <a:ext uri="{FF2B5EF4-FFF2-40B4-BE49-F238E27FC236}">
                <a16:creationId xmlns:a16="http://schemas.microsoft.com/office/drawing/2014/main" id="{6F2B5991-AAE7-42BB-91FD-D7AD0637D8FF}"/>
              </a:ext>
            </a:extLst>
          </p:cNvPr>
          <p:cNvSpPr>
            <a:spLocks noChangeShapeType="1"/>
          </p:cNvSpPr>
          <p:nvPr/>
        </p:nvSpPr>
        <p:spPr bwMode="auto">
          <a:xfrm>
            <a:off x="3716338" y="2303463"/>
            <a:ext cx="271462" cy="0"/>
          </a:xfrm>
          <a:prstGeom prst="line">
            <a:avLst/>
          </a:prstGeom>
          <a:noFill/>
          <a:ln w="38100">
            <a:solidFill>
              <a:srgbClr val="00763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8881" name="Line 17">
            <a:extLst>
              <a:ext uri="{FF2B5EF4-FFF2-40B4-BE49-F238E27FC236}">
                <a16:creationId xmlns:a16="http://schemas.microsoft.com/office/drawing/2014/main" id="{F8EB720F-5AD1-4B44-913F-64CFC491E9D4}"/>
              </a:ext>
            </a:extLst>
          </p:cNvPr>
          <p:cNvSpPr>
            <a:spLocks noChangeShapeType="1"/>
          </p:cNvSpPr>
          <p:nvPr/>
        </p:nvSpPr>
        <p:spPr bwMode="auto">
          <a:xfrm>
            <a:off x="4392613" y="4643438"/>
            <a:ext cx="0" cy="495300"/>
          </a:xfrm>
          <a:prstGeom prst="line">
            <a:avLst/>
          </a:prstGeom>
          <a:noFill/>
          <a:ln w="38100">
            <a:solidFill>
              <a:srgbClr val="3333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48882" name="Group 18">
            <a:extLst>
              <a:ext uri="{FF2B5EF4-FFF2-40B4-BE49-F238E27FC236}">
                <a16:creationId xmlns:a16="http://schemas.microsoft.com/office/drawing/2014/main" id="{8D0A7CEF-1222-4FBB-88D2-E30699782AAC}"/>
              </a:ext>
            </a:extLst>
          </p:cNvPr>
          <p:cNvGrpSpPr>
            <a:grpSpLocks/>
          </p:cNvGrpSpPr>
          <p:nvPr/>
        </p:nvGrpSpPr>
        <p:grpSpPr bwMode="auto">
          <a:xfrm>
            <a:off x="2771775" y="2889250"/>
            <a:ext cx="765175" cy="1484313"/>
            <a:chOff x="3135" y="2472"/>
            <a:chExt cx="454" cy="935"/>
          </a:xfrm>
        </p:grpSpPr>
        <p:grpSp>
          <p:nvGrpSpPr>
            <p:cNvPr id="548883" name="Group 19">
              <a:extLst>
                <a:ext uri="{FF2B5EF4-FFF2-40B4-BE49-F238E27FC236}">
                  <a16:creationId xmlns:a16="http://schemas.microsoft.com/office/drawing/2014/main" id="{A6968639-3FB6-4EA7-B878-4666180D9D0C}"/>
                </a:ext>
              </a:extLst>
            </p:cNvPr>
            <p:cNvGrpSpPr>
              <a:grpSpLocks/>
            </p:cNvGrpSpPr>
            <p:nvPr/>
          </p:nvGrpSpPr>
          <p:grpSpPr bwMode="auto">
            <a:xfrm flipH="1">
              <a:off x="3135" y="2472"/>
              <a:ext cx="454" cy="935"/>
              <a:chOff x="3078" y="2330"/>
              <a:chExt cx="625" cy="1580"/>
            </a:xfrm>
          </p:grpSpPr>
          <p:sp>
            <p:nvSpPr>
              <p:cNvPr id="548884" name="Line 12">
                <a:extLst>
                  <a:ext uri="{FF2B5EF4-FFF2-40B4-BE49-F238E27FC236}">
                    <a16:creationId xmlns:a16="http://schemas.microsoft.com/office/drawing/2014/main" id="{894705A1-C5BE-4A70-9058-5A633C6F1A72}"/>
                  </a:ext>
                </a:extLst>
              </p:cNvPr>
              <p:cNvSpPr>
                <a:spLocks noChangeShapeType="1"/>
              </p:cNvSpPr>
              <p:nvPr/>
            </p:nvSpPr>
            <p:spPr bwMode="auto">
              <a:xfrm flipH="1">
                <a:off x="3078" y="2330"/>
                <a:ext cx="9" cy="6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8885" name="Line 13">
                <a:extLst>
                  <a:ext uri="{FF2B5EF4-FFF2-40B4-BE49-F238E27FC236}">
                    <a16:creationId xmlns:a16="http://schemas.microsoft.com/office/drawing/2014/main" id="{5CFB1437-FB48-45E0-91EC-F422C01DF211}"/>
                  </a:ext>
                </a:extLst>
              </p:cNvPr>
              <p:cNvSpPr>
                <a:spLocks noChangeShapeType="1"/>
              </p:cNvSpPr>
              <p:nvPr/>
            </p:nvSpPr>
            <p:spPr bwMode="auto">
              <a:xfrm>
                <a:off x="3107" y="2330"/>
                <a:ext cx="592" cy="3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8886" name="Line 14">
                <a:extLst>
                  <a:ext uri="{FF2B5EF4-FFF2-40B4-BE49-F238E27FC236}">
                    <a16:creationId xmlns:a16="http://schemas.microsoft.com/office/drawing/2014/main" id="{576FBD07-48ED-4B1F-895C-9DDEB0142022}"/>
                  </a:ext>
                </a:extLst>
              </p:cNvPr>
              <p:cNvSpPr>
                <a:spLocks noChangeShapeType="1"/>
              </p:cNvSpPr>
              <p:nvPr/>
            </p:nvSpPr>
            <p:spPr bwMode="auto">
              <a:xfrm>
                <a:off x="3087" y="3018"/>
                <a:ext cx="21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8887" name="Line 16">
                <a:extLst>
                  <a:ext uri="{FF2B5EF4-FFF2-40B4-BE49-F238E27FC236}">
                    <a16:creationId xmlns:a16="http://schemas.microsoft.com/office/drawing/2014/main" id="{2D10273E-C3EB-4B16-82F7-CA3227406F16}"/>
                  </a:ext>
                </a:extLst>
              </p:cNvPr>
              <p:cNvSpPr>
                <a:spLocks noChangeShapeType="1"/>
              </p:cNvSpPr>
              <p:nvPr/>
            </p:nvSpPr>
            <p:spPr bwMode="auto">
              <a:xfrm>
                <a:off x="3693" y="2644"/>
                <a:ext cx="10" cy="4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8888" name="Line 18">
                <a:extLst>
                  <a:ext uri="{FF2B5EF4-FFF2-40B4-BE49-F238E27FC236}">
                    <a16:creationId xmlns:a16="http://schemas.microsoft.com/office/drawing/2014/main" id="{3D07E811-4397-44DA-9487-606D85C32EBB}"/>
                  </a:ext>
                </a:extLst>
              </p:cNvPr>
              <p:cNvSpPr>
                <a:spLocks noChangeShapeType="1"/>
              </p:cNvSpPr>
              <p:nvPr/>
            </p:nvSpPr>
            <p:spPr bwMode="auto">
              <a:xfrm flipV="1">
                <a:off x="3120" y="3256"/>
                <a:ext cx="0" cy="6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8889" name="Line 19">
                <a:extLst>
                  <a:ext uri="{FF2B5EF4-FFF2-40B4-BE49-F238E27FC236}">
                    <a16:creationId xmlns:a16="http://schemas.microsoft.com/office/drawing/2014/main" id="{2DD0C8DA-CDEA-463C-90C0-1CE39AF7B401}"/>
                  </a:ext>
                </a:extLst>
              </p:cNvPr>
              <p:cNvSpPr>
                <a:spLocks noChangeShapeType="1"/>
              </p:cNvSpPr>
              <p:nvPr/>
            </p:nvSpPr>
            <p:spPr bwMode="auto">
              <a:xfrm flipV="1">
                <a:off x="3135" y="3549"/>
                <a:ext cx="564" cy="3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8890" name="Line 20">
                <a:extLst>
                  <a:ext uri="{FF2B5EF4-FFF2-40B4-BE49-F238E27FC236}">
                    <a16:creationId xmlns:a16="http://schemas.microsoft.com/office/drawing/2014/main" id="{934BFCF6-159F-4282-991B-DFBE9763C348}"/>
                  </a:ext>
                </a:extLst>
              </p:cNvPr>
              <p:cNvSpPr>
                <a:spLocks noChangeShapeType="1"/>
              </p:cNvSpPr>
              <p:nvPr/>
            </p:nvSpPr>
            <p:spPr bwMode="auto">
              <a:xfrm flipV="1">
                <a:off x="3121" y="3125"/>
                <a:ext cx="171" cy="1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8891" name="Line 22">
                <a:extLst>
                  <a:ext uri="{FF2B5EF4-FFF2-40B4-BE49-F238E27FC236}">
                    <a16:creationId xmlns:a16="http://schemas.microsoft.com/office/drawing/2014/main" id="{49BC188E-69B8-4E19-A132-7BBB89C8A3D9}"/>
                  </a:ext>
                </a:extLst>
              </p:cNvPr>
              <p:cNvSpPr>
                <a:spLocks noChangeShapeType="1"/>
              </p:cNvSpPr>
              <p:nvPr/>
            </p:nvSpPr>
            <p:spPr bwMode="auto">
              <a:xfrm flipV="1">
                <a:off x="3702" y="3067"/>
                <a:ext cx="0" cy="4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48892" name="Rectangle 25">
              <a:extLst>
                <a:ext uri="{FF2B5EF4-FFF2-40B4-BE49-F238E27FC236}">
                  <a16:creationId xmlns:a16="http://schemas.microsoft.com/office/drawing/2014/main" id="{15E2D906-2399-4508-9539-ED312AFFCD50}"/>
                </a:ext>
              </a:extLst>
            </p:cNvPr>
            <p:cNvSpPr>
              <a:spLocks noChangeArrowheads="1"/>
            </p:cNvSpPr>
            <p:nvPr/>
          </p:nvSpPr>
          <p:spPr bwMode="auto">
            <a:xfrm rot="16200000" flipH="1">
              <a:off x="3033" y="2830"/>
              <a:ext cx="51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400" b="1">
                  <a:cs typeface="Arial" panose="020B0604020202020204" pitchFamily="34" charset="0"/>
                </a:rPr>
                <a:t>ALU</a:t>
              </a:r>
            </a:p>
          </p:txBody>
        </p:sp>
      </p:grpSp>
      <p:grpSp>
        <p:nvGrpSpPr>
          <p:cNvPr id="548893" name="Group 29">
            <a:extLst>
              <a:ext uri="{FF2B5EF4-FFF2-40B4-BE49-F238E27FC236}">
                <a16:creationId xmlns:a16="http://schemas.microsoft.com/office/drawing/2014/main" id="{AECF8F3F-83DC-4805-852A-C7FB50E498B0}"/>
              </a:ext>
            </a:extLst>
          </p:cNvPr>
          <p:cNvGrpSpPr>
            <a:grpSpLocks/>
          </p:cNvGrpSpPr>
          <p:nvPr/>
        </p:nvGrpSpPr>
        <p:grpSpPr bwMode="auto">
          <a:xfrm>
            <a:off x="3492500" y="3294063"/>
            <a:ext cx="404813" cy="809625"/>
            <a:chOff x="2030" y="2415"/>
            <a:chExt cx="341" cy="510"/>
          </a:xfrm>
        </p:grpSpPr>
        <p:sp>
          <p:nvSpPr>
            <p:cNvPr id="548894" name="Line 30">
              <a:extLst>
                <a:ext uri="{FF2B5EF4-FFF2-40B4-BE49-F238E27FC236}">
                  <a16:creationId xmlns:a16="http://schemas.microsoft.com/office/drawing/2014/main" id="{68C0D137-2788-40EA-91B5-EA0D114A1711}"/>
                </a:ext>
              </a:extLst>
            </p:cNvPr>
            <p:cNvSpPr>
              <a:spLocks noChangeShapeType="1"/>
            </p:cNvSpPr>
            <p:nvPr/>
          </p:nvSpPr>
          <p:spPr bwMode="auto">
            <a:xfrm flipH="1">
              <a:off x="2031" y="241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8895" name="Line 31">
              <a:extLst>
                <a:ext uri="{FF2B5EF4-FFF2-40B4-BE49-F238E27FC236}">
                  <a16:creationId xmlns:a16="http://schemas.microsoft.com/office/drawing/2014/main" id="{CB7EBB37-44D4-4AE2-874C-B7DF0E3061C1}"/>
                </a:ext>
              </a:extLst>
            </p:cNvPr>
            <p:cNvSpPr>
              <a:spLocks noChangeShapeType="1"/>
            </p:cNvSpPr>
            <p:nvPr/>
          </p:nvSpPr>
          <p:spPr bwMode="auto">
            <a:xfrm flipH="1">
              <a:off x="2030" y="292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48896" name="Text Box 32">
            <a:extLst>
              <a:ext uri="{FF2B5EF4-FFF2-40B4-BE49-F238E27FC236}">
                <a16:creationId xmlns:a16="http://schemas.microsoft.com/office/drawing/2014/main" id="{27A9E161-5369-4053-A999-F110F1A71179}"/>
              </a:ext>
            </a:extLst>
          </p:cNvPr>
          <p:cNvSpPr txBox="1">
            <a:spLocks noChangeArrowheads="1"/>
          </p:cNvSpPr>
          <p:nvPr/>
        </p:nvSpPr>
        <p:spPr bwMode="auto">
          <a:xfrm>
            <a:off x="1781175" y="2798763"/>
            <a:ext cx="450850" cy="1625600"/>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微软雅黑" panose="020B0503020204020204" pitchFamily="34" charset="-122"/>
                <a:ea typeface="微软雅黑" panose="020B0503020204020204" pitchFamily="34" charset="-122"/>
              </a:rPr>
              <a:t>标</a:t>
            </a:r>
          </a:p>
          <a:p>
            <a:r>
              <a:rPr lang="zh-CN" altLang="en-US" sz="2000" b="1">
                <a:latin typeface="微软雅黑" panose="020B0503020204020204" pitchFamily="34" charset="-122"/>
                <a:ea typeface="微软雅黑" panose="020B0503020204020204" pitchFamily="34" charset="-122"/>
              </a:rPr>
              <a:t>志</a:t>
            </a:r>
          </a:p>
          <a:p>
            <a:r>
              <a:rPr lang="zh-CN" altLang="en-US" sz="2000" b="1">
                <a:latin typeface="微软雅黑" panose="020B0503020204020204" pitchFamily="34" charset="-122"/>
                <a:ea typeface="微软雅黑" panose="020B0503020204020204" pitchFamily="34" charset="-122"/>
              </a:rPr>
              <a:t>寄</a:t>
            </a:r>
          </a:p>
          <a:p>
            <a:r>
              <a:rPr lang="zh-CN" altLang="en-US" sz="2000" b="1">
                <a:latin typeface="微软雅黑" panose="020B0503020204020204" pitchFamily="34" charset="-122"/>
                <a:ea typeface="微软雅黑" panose="020B0503020204020204" pitchFamily="34" charset="-122"/>
              </a:rPr>
              <a:t>存</a:t>
            </a:r>
          </a:p>
          <a:p>
            <a:r>
              <a:rPr lang="zh-CN" altLang="en-US" sz="2000" b="1">
                <a:latin typeface="微软雅黑" panose="020B0503020204020204" pitchFamily="34" charset="-122"/>
                <a:ea typeface="微软雅黑" panose="020B0503020204020204" pitchFamily="34" charset="-122"/>
              </a:rPr>
              <a:t>器</a:t>
            </a:r>
            <a:endParaRPr lang="en-US" altLang="zh-CN" sz="2000" b="1">
              <a:latin typeface="微软雅黑" panose="020B0503020204020204" pitchFamily="34" charset="-122"/>
              <a:ea typeface="微软雅黑" panose="020B0503020204020204" pitchFamily="34" charset="-122"/>
            </a:endParaRPr>
          </a:p>
        </p:txBody>
      </p:sp>
      <p:sp>
        <p:nvSpPr>
          <p:cNvPr id="548897" name="Line 33">
            <a:extLst>
              <a:ext uri="{FF2B5EF4-FFF2-40B4-BE49-F238E27FC236}">
                <a16:creationId xmlns:a16="http://schemas.microsoft.com/office/drawing/2014/main" id="{F18C95CF-A441-438D-948B-05A8EFCA73C8}"/>
              </a:ext>
            </a:extLst>
          </p:cNvPr>
          <p:cNvSpPr>
            <a:spLocks noChangeShapeType="1"/>
          </p:cNvSpPr>
          <p:nvPr/>
        </p:nvSpPr>
        <p:spPr bwMode="auto">
          <a:xfrm flipH="1">
            <a:off x="2232025" y="3384550"/>
            <a:ext cx="53975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48898" name="Group 34">
            <a:extLst>
              <a:ext uri="{FF2B5EF4-FFF2-40B4-BE49-F238E27FC236}">
                <a16:creationId xmlns:a16="http://schemas.microsoft.com/office/drawing/2014/main" id="{6825E9C2-760B-4D9E-9A55-87099462C102}"/>
              </a:ext>
            </a:extLst>
          </p:cNvPr>
          <p:cNvGrpSpPr>
            <a:grpSpLocks/>
          </p:cNvGrpSpPr>
          <p:nvPr/>
        </p:nvGrpSpPr>
        <p:grpSpPr bwMode="auto">
          <a:xfrm>
            <a:off x="1511300" y="2484438"/>
            <a:ext cx="227013" cy="855662"/>
            <a:chOff x="895" y="1905"/>
            <a:chExt cx="143" cy="539"/>
          </a:xfrm>
        </p:grpSpPr>
        <p:sp>
          <p:nvSpPr>
            <p:cNvPr id="548899" name="Line 35">
              <a:extLst>
                <a:ext uri="{FF2B5EF4-FFF2-40B4-BE49-F238E27FC236}">
                  <a16:creationId xmlns:a16="http://schemas.microsoft.com/office/drawing/2014/main" id="{64F0EC9F-B965-4812-A379-831850FC8F0B}"/>
                </a:ext>
              </a:extLst>
            </p:cNvPr>
            <p:cNvSpPr>
              <a:spLocks noChangeShapeType="1"/>
            </p:cNvSpPr>
            <p:nvPr/>
          </p:nvSpPr>
          <p:spPr bwMode="auto">
            <a:xfrm flipH="1">
              <a:off x="896" y="2443"/>
              <a:ext cx="142"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8900" name="Line 36">
              <a:extLst>
                <a:ext uri="{FF2B5EF4-FFF2-40B4-BE49-F238E27FC236}">
                  <a16:creationId xmlns:a16="http://schemas.microsoft.com/office/drawing/2014/main" id="{79D30EEF-8F92-4A99-9017-EAD5947938AA}"/>
                </a:ext>
              </a:extLst>
            </p:cNvPr>
            <p:cNvSpPr>
              <a:spLocks noChangeShapeType="1"/>
            </p:cNvSpPr>
            <p:nvPr/>
          </p:nvSpPr>
          <p:spPr bwMode="auto">
            <a:xfrm flipV="1">
              <a:off x="895" y="1905"/>
              <a:ext cx="0" cy="539"/>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48901" name="Line 37">
            <a:extLst>
              <a:ext uri="{FF2B5EF4-FFF2-40B4-BE49-F238E27FC236}">
                <a16:creationId xmlns:a16="http://schemas.microsoft.com/office/drawing/2014/main" id="{66ABCDD6-CBF7-451C-B219-B04C3E4C95BC}"/>
              </a:ext>
            </a:extLst>
          </p:cNvPr>
          <p:cNvSpPr>
            <a:spLocks noChangeShapeType="1"/>
          </p:cNvSpPr>
          <p:nvPr/>
        </p:nvSpPr>
        <p:spPr bwMode="auto">
          <a:xfrm flipV="1">
            <a:off x="4527550" y="2528888"/>
            <a:ext cx="0" cy="53975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48902" name="Group 38">
            <a:extLst>
              <a:ext uri="{FF2B5EF4-FFF2-40B4-BE49-F238E27FC236}">
                <a16:creationId xmlns:a16="http://schemas.microsoft.com/office/drawing/2014/main" id="{E24C090C-2D92-474B-8CA2-98F2D7D270CC}"/>
              </a:ext>
            </a:extLst>
          </p:cNvPr>
          <p:cNvGrpSpPr>
            <a:grpSpLocks/>
          </p:cNvGrpSpPr>
          <p:nvPr/>
        </p:nvGrpSpPr>
        <p:grpSpPr bwMode="auto">
          <a:xfrm>
            <a:off x="2501900" y="3741738"/>
            <a:ext cx="1530350" cy="1487487"/>
            <a:chOff x="1576" y="2924"/>
            <a:chExt cx="964" cy="937"/>
          </a:xfrm>
        </p:grpSpPr>
        <p:sp>
          <p:nvSpPr>
            <p:cNvPr id="548903" name="Line 39">
              <a:extLst>
                <a:ext uri="{FF2B5EF4-FFF2-40B4-BE49-F238E27FC236}">
                  <a16:creationId xmlns:a16="http://schemas.microsoft.com/office/drawing/2014/main" id="{04B927EB-E581-40E8-B5DE-52B5086975E4}"/>
                </a:ext>
              </a:extLst>
            </p:cNvPr>
            <p:cNvSpPr>
              <a:spLocks noChangeShapeType="1"/>
            </p:cNvSpPr>
            <p:nvPr/>
          </p:nvSpPr>
          <p:spPr bwMode="auto">
            <a:xfrm>
              <a:off x="1576" y="2924"/>
              <a:ext cx="0" cy="935"/>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8904" name="Line 40">
              <a:extLst>
                <a:ext uri="{FF2B5EF4-FFF2-40B4-BE49-F238E27FC236}">
                  <a16:creationId xmlns:a16="http://schemas.microsoft.com/office/drawing/2014/main" id="{0161030C-6985-4A65-93F1-BA956D5F171B}"/>
                </a:ext>
              </a:extLst>
            </p:cNvPr>
            <p:cNvSpPr>
              <a:spLocks noChangeShapeType="1"/>
            </p:cNvSpPr>
            <p:nvPr/>
          </p:nvSpPr>
          <p:spPr bwMode="auto">
            <a:xfrm>
              <a:off x="1576" y="3861"/>
              <a:ext cx="964"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8905" name="Line 41">
              <a:extLst>
                <a:ext uri="{FF2B5EF4-FFF2-40B4-BE49-F238E27FC236}">
                  <a16:creationId xmlns:a16="http://schemas.microsoft.com/office/drawing/2014/main" id="{D94EA35C-ED66-447C-94C6-F13F5AF10328}"/>
                </a:ext>
              </a:extLst>
            </p:cNvPr>
            <p:cNvSpPr>
              <a:spLocks noChangeShapeType="1"/>
            </p:cNvSpPr>
            <p:nvPr/>
          </p:nvSpPr>
          <p:spPr bwMode="auto">
            <a:xfrm flipH="1">
              <a:off x="1576" y="2924"/>
              <a:ext cx="171"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48906" name="Group 42">
            <a:extLst>
              <a:ext uri="{FF2B5EF4-FFF2-40B4-BE49-F238E27FC236}">
                <a16:creationId xmlns:a16="http://schemas.microsoft.com/office/drawing/2014/main" id="{D0B07CAD-FB31-4106-B7FA-477DEBBE1901}"/>
              </a:ext>
            </a:extLst>
          </p:cNvPr>
          <p:cNvGrpSpPr>
            <a:grpSpLocks/>
          </p:cNvGrpSpPr>
          <p:nvPr/>
        </p:nvGrpSpPr>
        <p:grpSpPr bwMode="auto">
          <a:xfrm>
            <a:off x="3357563" y="4508500"/>
            <a:ext cx="493712" cy="719138"/>
            <a:chOff x="2115" y="3405"/>
            <a:chExt cx="311" cy="453"/>
          </a:xfrm>
        </p:grpSpPr>
        <p:sp>
          <p:nvSpPr>
            <p:cNvPr id="548907" name="Line 43">
              <a:extLst>
                <a:ext uri="{FF2B5EF4-FFF2-40B4-BE49-F238E27FC236}">
                  <a16:creationId xmlns:a16="http://schemas.microsoft.com/office/drawing/2014/main" id="{E05A5571-92F3-41A7-AD6E-10FD485D939D}"/>
                </a:ext>
              </a:extLst>
            </p:cNvPr>
            <p:cNvSpPr>
              <a:spLocks noChangeShapeType="1"/>
            </p:cNvSpPr>
            <p:nvPr/>
          </p:nvSpPr>
          <p:spPr bwMode="auto">
            <a:xfrm flipV="1">
              <a:off x="2115" y="3405"/>
              <a:ext cx="0" cy="453"/>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8908" name="Line 44">
              <a:extLst>
                <a:ext uri="{FF2B5EF4-FFF2-40B4-BE49-F238E27FC236}">
                  <a16:creationId xmlns:a16="http://schemas.microsoft.com/office/drawing/2014/main" id="{D2C94EEB-5738-4A6E-878C-597B2D24BE6F}"/>
                </a:ext>
              </a:extLst>
            </p:cNvPr>
            <p:cNvSpPr>
              <a:spLocks noChangeShapeType="1"/>
            </p:cNvSpPr>
            <p:nvPr/>
          </p:nvSpPr>
          <p:spPr bwMode="auto">
            <a:xfrm>
              <a:off x="2115" y="3407"/>
              <a:ext cx="311"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48909" name="Group 45">
            <a:extLst>
              <a:ext uri="{FF2B5EF4-FFF2-40B4-BE49-F238E27FC236}">
                <a16:creationId xmlns:a16="http://schemas.microsoft.com/office/drawing/2014/main" id="{3E812648-F698-44E4-BD21-283C5B9BB700}"/>
              </a:ext>
            </a:extLst>
          </p:cNvPr>
          <p:cNvGrpSpPr>
            <a:grpSpLocks/>
          </p:cNvGrpSpPr>
          <p:nvPr/>
        </p:nvGrpSpPr>
        <p:grpSpPr bwMode="auto">
          <a:xfrm>
            <a:off x="1150938" y="2525713"/>
            <a:ext cx="4725987" cy="2298700"/>
            <a:chOff x="725" y="2158"/>
            <a:chExt cx="2977" cy="1448"/>
          </a:xfrm>
        </p:grpSpPr>
        <p:sp>
          <p:nvSpPr>
            <p:cNvPr id="548910" name="Line 46">
              <a:extLst>
                <a:ext uri="{FF2B5EF4-FFF2-40B4-BE49-F238E27FC236}">
                  <a16:creationId xmlns:a16="http://schemas.microsoft.com/office/drawing/2014/main" id="{1FDA4F93-F2B9-479A-865E-85A154E4CF5D}"/>
                </a:ext>
              </a:extLst>
            </p:cNvPr>
            <p:cNvSpPr>
              <a:spLocks noChangeShapeType="1"/>
            </p:cNvSpPr>
            <p:nvPr/>
          </p:nvSpPr>
          <p:spPr bwMode="auto">
            <a:xfrm flipV="1">
              <a:off x="725" y="3606"/>
              <a:ext cx="2977" cy="0"/>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8911" name="Line 47">
              <a:extLst>
                <a:ext uri="{FF2B5EF4-FFF2-40B4-BE49-F238E27FC236}">
                  <a16:creationId xmlns:a16="http://schemas.microsoft.com/office/drawing/2014/main" id="{A0C479A3-D52A-467C-AE81-62BEEF1885EC}"/>
                </a:ext>
              </a:extLst>
            </p:cNvPr>
            <p:cNvSpPr>
              <a:spLocks noChangeShapeType="1"/>
            </p:cNvSpPr>
            <p:nvPr/>
          </p:nvSpPr>
          <p:spPr bwMode="auto">
            <a:xfrm>
              <a:off x="754" y="2158"/>
              <a:ext cx="0" cy="1389"/>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8912" name="Line 48">
              <a:extLst>
                <a:ext uri="{FF2B5EF4-FFF2-40B4-BE49-F238E27FC236}">
                  <a16:creationId xmlns:a16="http://schemas.microsoft.com/office/drawing/2014/main" id="{AD0C7541-8CDE-4962-B619-BCE0D5F766A0}"/>
                </a:ext>
              </a:extLst>
            </p:cNvPr>
            <p:cNvSpPr>
              <a:spLocks noChangeShapeType="1"/>
            </p:cNvSpPr>
            <p:nvPr/>
          </p:nvSpPr>
          <p:spPr bwMode="auto">
            <a:xfrm flipV="1">
              <a:off x="1916" y="3209"/>
              <a:ext cx="0" cy="369"/>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48913" name="Text Box 49">
            <a:extLst>
              <a:ext uri="{FF2B5EF4-FFF2-40B4-BE49-F238E27FC236}">
                <a16:creationId xmlns:a16="http://schemas.microsoft.com/office/drawing/2014/main" id="{1D861096-B874-43F8-B01E-C298DE3CD840}"/>
              </a:ext>
            </a:extLst>
          </p:cNvPr>
          <p:cNvSpPr txBox="1">
            <a:spLocks noChangeArrowheads="1"/>
          </p:cNvSpPr>
          <p:nvPr/>
        </p:nvSpPr>
        <p:spPr bwMode="auto">
          <a:xfrm>
            <a:off x="657225" y="5184775"/>
            <a:ext cx="1035050" cy="376238"/>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FF3300"/>
                </a:solidFill>
                <a:latin typeface="微软雅黑" panose="020B0503020204020204" pitchFamily="34" charset="-122"/>
                <a:ea typeface="微软雅黑" panose="020B0503020204020204" pitchFamily="34" charset="-122"/>
              </a:rPr>
              <a:t>    </a:t>
            </a:r>
            <a:r>
              <a:rPr lang="en-US" altLang="zh-CN" b="1">
                <a:solidFill>
                  <a:schemeClr val="hlink"/>
                </a:solidFill>
                <a:latin typeface="微软雅黑" panose="020B0503020204020204" pitchFamily="34" charset="-122"/>
                <a:ea typeface="微软雅黑" panose="020B0503020204020204" pitchFamily="34" charset="-122"/>
              </a:rPr>
              <a:t>IR</a:t>
            </a:r>
          </a:p>
        </p:txBody>
      </p:sp>
      <p:sp>
        <p:nvSpPr>
          <p:cNvPr id="548914" name="Line 50">
            <a:extLst>
              <a:ext uri="{FF2B5EF4-FFF2-40B4-BE49-F238E27FC236}">
                <a16:creationId xmlns:a16="http://schemas.microsoft.com/office/drawing/2014/main" id="{426B4823-AE14-4744-A3DA-3140D8A9C337}"/>
              </a:ext>
            </a:extLst>
          </p:cNvPr>
          <p:cNvSpPr>
            <a:spLocks noChangeShapeType="1"/>
          </p:cNvSpPr>
          <p:nvPr/>
        </p:nvSpPr>
        <p:spPr bwMode="auto">
          <a:xfrm flipH="1">
            <a:off x="1692275" y="5408613"/>
            <a:ext cx="2341563"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8915" name="Line 51">
            <a:extLst>
              <a:ext uri="{FF2B5EF4-FFF2-40B4-BE49-F238E27FC236}">
                <a16:creationId xmlns:a16="http://schemas.microsoft.com/office/drawing/2014/main" id="{A8D61EE3-55F0-41D8-BB82-BA1DCC593AFC}"/>
              </a:ext>
            </a:extLst>
          </p:cNvPr>
          <p:cNvSpPr>
            <a:spLocks noChangeShapeType="1"/>
          </p:cNvSpPr>
          <p:nvPr/>
        </p:nvSpPr>
        <p:spPr bwMode="auto">
          <a:xfrm flipV="1">
            <a:off x="836613" y="2484438"/>
            <a:ext cx="0" cy="2700337"/>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48916" name="Group 52">
            <a:extLst>
              <a:ext uri="{FF2B5EF4-FFF2-40B4-BE49-F238E27FC236}">
                <a16:creationId xmlns:a16="http://schemas.microsoft.com/office/drawing/2014/main" id="{D8171A2C-270D-4E54-AE91-B7EB18973E69}"/>
              </a:ext>
            </a:extLst>
          </p:cNvPr>
          <p:cNvGrpSpPr>
            <a:grpSpLocks/>
          </p:cNvGrpSpPr>
          <p:nvPr/>
        </p:nvGrpSpPr>
        <p:grpSpPr bwMode="auto">
          <a:xfrm>
            <a:off x="5292725" y="1719263"/>
            <a:ext cx="1262063" cy="3870325"/>
            <a:chOff x="3333" y="1650"/>
            <a:chExt cx="795" cy="2438"/>
          </a:xfrm>
        </p:grpSpPr>
        <p:sp>
          <p:nvSpPr>
            <p:cNvPr id="548917" name="Text Box 53">
              <a:extLst>
                <a:ext uri="{FF2B5EF4-FFF2-40B4-BE49-F238E27FC236}">
                  <a16:creationId xmlns:a16="http://schemas.microsoft.com/office/drawing/2014/main" id="{B947C9A8-4F30-4F68-9383-9748895E27D9}"/>
                </a:ext>
              </a:extLst>
            </p:cNvPr>
            <p:cNvSpPr txBox="1">
              <a:spLocks noChangeArrowheads="1"/>
            </p:cNvSpPr>
            <p:nvPr/>
          </p:nvSpPr>
          <p:spPr bwMode="auto">
            <a:xfrm>
              <a:off x="3447" y="1650"/>
              <a:ext cx="539"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b="1">
                  <a:solidFill>
                    <a:srgbClr val="008000"/>
                  </a:solidFill>
                  <a:latin typeface="微软雅黑" panose="020B0503020204020204" pitchFamily="34" charset="-122"/>
                  <a:ea typeface="微软雅黑" panose="020B0503020204020204" pitchFamily="34" charset="-122"/>
                </a:rPr>
                <a:t>地址</a:t>
              </a:r>
            </a:p>
          </p:txBody>
        </p:sp>
        <p:sp>
          <p:nvSpPr>
            <p:cNvPr id="548918" name="AutoShape 54">
              <a:extLst>
                <a:ext uri="{FF2B5EF4-FFF2-40B4-BE49-F238E27FC236}">
                  <a16:creationId xmlns:a16="http://schemas.microsoft.com/office/drawing/2014/main" id="{BA43371D-0098-4898-9688-A5F515B14DD1}"/>
                </a:ext>
              </a:extLst>
            </p:cNvPr>
            <p:cNvSpPr>
              <a:spLocks noChangeArrowheads="1"/>
            </p:cNvSpPr>
            <p:nvPr/>
          </p:nvSpPr>
          <p:spPr bwMode="auto">
            <a:xfrm>
              <a:off x="3362" y="2756"/>
              <a:ext cx="765" cy="284"/>
            </a:xfrm>
            <a:prstGeom prst="leftRightArrow">
              <a:avLst>
                <a:gd name="adj1" fmla="val 50000"/>
                <a:gd name="adj2" fmla="val 53873"/>
              </a:avLst>
            </a:prstGeom>
            <a:solidFill>
              <a:schemeClr val="bg1"/>
            </a:solidFill>
            <a:ln w="2857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8919" name="Text Box 55">
              <a:extLst>
                <a:ext uri="{FF2B5EF4-FFF2-40B4-BE49-F238E27FC236}">
                  <a16:creationId xmlns:a16="http://schemas.microsoft.com/office/drawing/2014/main" id="{2D585B63-8D64-4DDC-A8D4-B777E152ECCD}"/>
                </a:ext>
              </a:extLst>
            </p:cNvPr>
            <p:cNvSpPr txBox="1">
              <a:spLocks noChangeArrowheads="1"/>
            </p:cNvSpPr>
            <p:nvPr/>
          </p:nvSpPr>
          <p:spPr bwMode="auto">
            <a:xfrm>
              <a:off x="3532" y="3634"/>
              <a:ext cx="48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b="1">
                  <a:solidFill>
                    <a:srgbClr val="3333CC"/>
                  </a:solidFill>
                  <a:latin typeface="微软雅黑" panose="020B0503020204020204" pitchFamily="34" charset="-122"/>
                  <a:ea typeface="微软雅黑" panose="020B0503020204020204" pitchFamily="34" charset="-122"/>
                </a:rPr>
                <a:t>数据</a:t>
              </a:r>
            </a:p>
          </p:txBody>
        </p:sp>
        <p:sp>
          <p:nvSpPr>
            <p:cNvPr id="548920" name="AutoShape 56">
              <a:extLst>
                <a:ext uri="{FF2B5EF4-FFF2-40B4-BE49-F238E27FC236}">
                  <a16:creationId xmlns:a16="http://schemas.microsoft.com/office/drawing/2014/main" id="{96705AEB-AB99-4D9C-8530-DBD01A13EC75}"/>
                </a:ext>
              </a:extLst>
            </p:cNvPr>
            <p:cNvSpPr>
              <a:spLocks noChangeArrowheads="1"/>
            </p:cNvSpPr>
            <p:nvPr/>
          </p:nvSpPr>
          <p:spPr bwMode="auto">
            <a:xfrm>
              <a:off x="3334" y="3804"/>
              <a:ext cx="794" cy="284"/>
            </a:xfrm>
            <a:prstGeom prst="leftRightArrow">
              <a:avLst>
                <a:gd name="adj1" fmla="val 50000"/>
                <a:gd name="adj2" fmla="val 55915"/>
              </a:avLst>
            </a:prstGeom>
            <a:solidFill>
              <a:schemeClr val="bg1"/>
            </a:solidFill>
            <a:ln w="28575"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8921" name="Text Box 57">
              <a:extLst>
                <a:ext uri="{FF2B5EF4-FFF2-40B4-BE49-F238E27FC236}">
                  <a16:creationId xmlns:a16="http://schemas.microsoft.com/office/drawing/2014/main" id="{9EA976E3-0846-47B9-A2F8-677A2D29C2D8}"/>
                </a:ext>
              </a:extLst>
            </p:cNvPr>
            <p:cNvSpPr txBox="1">
              <a:spLocks noChangeArrowheads="1"/>
            </p:cNvSpPr>
            <p:nvPr/>
          </p:nvSpPr>
          <p:spPr bwMode="auto">
            <a:xfrm>
              <a:off x="3504" y="2534"/>
              <a:ext cx="539"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b="1">
                  <a:solidFill>
                    <a:srgbClr val="FF3300"/>
                  </a:solidFill>
                  <a:latin typeface="微软雅黑" panose="020B0503020204020204" pitchFamily="34" charset="-122"/>
                  <a:ea typeface="微软雅黑" panose="020B0503020204020204" pitchFamily="34" charset="-122"/>
                </a:rPr>
                <a:t>控制</a:t>
              </a:r>
            </a:p>
          </p:txBody>
        </p:sp>
        <p:sp>
          <p:nvSpPr>
            <p:cNvPr id="548922" name="AutoShape 58">
              <a:extLst>
                <a:ext uri="{FF2B5EF4-FFF2-40B4-BE49-F238E27FC236}">
                  <a16:creationId xmlns:a16="http://schemas.microsoft.com/office/drawing/2014/main" id="{3D92CDAF-1494-41FA-AF71-41A9E70B1CF0}"/>
                </a:ext>
              </a:extLst>
            </p:cNvPr>
            <p:cNvSpPr>
              <a:spLocks noChangeArrowheads="1"/>
            </p:cNvSpPr>
            <p:nvPr/>
          </p:nvSpPr>
          <p:spPr bwMode="auto">
            <a:xfrm>
              <a:off x="3333" y="1843"/>
              <a:ext cx="794" cy="341"/>
            </a:xfrm>
            <a:prstGeom prst="rightArrow">
              <a:avLst>
                <a:gd name="adj1" fmla="val 50000"/>
                <a:gd name="adj2" fmla="val 58211"/>
              </a:avLst>
            </a:prstGeom>
            <a:solidFill>
              <a:schemeClr val="bg1"/>
            </a:solidFill>
            <a:ln w="2857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8923" name="Line 59">
              <a:extLst>
                <a:ext uri="{FF2B5EF4-FFF2-40B4-BE49-F238E27FC236}">
                  <a16:creationId xmlns:a16="http://schemas.microsoft.com/office/drawing/2014/main" id="{D092BA33-F1D0-4F08-BA4B-E7E2E23F6ADB}"/>
                </a:ext>
              </a:extLst>
            </p:cNvPr>
            <p:cNvSpPr>
              <a:spLocks noChangeShapeType="1"/>
            </p:cNvSpPr>
            <p:nvPr/>
          </p:nvSpPr>
          <p:spPr bwMode="auto">
            <a:xfrm flipV="1">
              <a:off x="3731" y="2982"/>
              <a:ext cx="0" cy="624"/>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48924" name="Group 60">
            <a:extLst>
              <a:ext uri="{FF2B5EF4-FFF2-40B4-BE49-F238E27FC236}">
                <a16:creationId xmlns:a16="http://schemas.microsoft.com/office/drawing/2014/main" id="{1E04FEE8-0F63-41DF-B8E9-B9A7C2BC9550}"/>
              </a:ext>
            </a:extLst>
          </p:cNvPr>
          <p:cNvGrpSpPr>
            <a:grpSpLocks/>
          </p:cNvGrpSpPr>
          <p:nvPr/>
        </p:nvGrpSpPr>
        <p:grpSpPr bwMode="auto">
          <a:xfrm>
            <a:off x="3490913" y="2568575"/>
            <a:ext cx="1755775" cy="2127250"/>
            <a:chOff x="2199" y="2185"/>
            <a:chExt cx="1106" cy="1340"/>
          </a:xfrm>
        </p:grpSpPr>
        <p:sp>
          <p:nvSpPr>
            <p:cNvPr id="548925" name="Text Box 61">
              <a:extLst>
                <a:ext uri="{FF2B5EF4-FFF2-40B4-BE49-F238E27FC236}">
                  <a16:creationId xmlns:a16="http://schemas.microsoft.com/office/drawing/2014/main" id="{193FBFE6-DC99-4BAF-95E0-707A3E2B7304}"/>
                </a:ext>
              </a:extLst>
            </p:cNvPr>
            <p:cNvSpPr txBox="1">
              <a:spLocks noChangeArrowheads="1"/>
            </p:cNvSpPr>
            <p:nvPr/>
          </p:nvSpPr>
          <p:spPr bwMode="auto">
            <a:xfrm>
              <a:off x="2199" y="2185"/>
              <a:ext cx="737" cy="288"/>
            </a:xfrm>
            <a:prstGeom prst="rect">
              <a:avLst/>
            </a:prstGeom>
            <a:noFill/>
            <a:ln>
              <a:noFill/>
            </a:ln>
            <a:effectLst/>
            <a:extLst>
              <a:ext uri="{909E8E84-426E-40DD-AFC4-6F175D3DCCD1}">
                <a14:hiddenFill xmlns:a14="http://schemas.microsoft.com/office/drawing/2010/main">
                  <a:solidFill>
                    <a:srgbClr val="0000FF">
                      <a:alpha val="25999"/>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a:latin typeface="微软雅黑" panose="020B0503020204020204" pitchFamily="34" charset="-122"/>
                  <a:ea typeface="微软雅黑" panose="020B0503020204020204" pitchFamily="34" charset="-122"/>
                </a:rPr>
                <a:t>GPRs</a:t>
              </a:r>
            </a:p>
          </p:txBody>
        </p:sp>
        <p:grpSp>
          <p:nvGrpSpPr>
            <p:cNvPr id="548926" name="Group 62">
              <a:extLst>
                <a:ext uri="{FF2B5EF4-FFF2-40B4-BE49-F238E27FC236}">
                  <a16:creationId xmlns:a16="http://schemas.microsoft.com/office/drawing/2014/main" id="{B05227E6-0E3D-4629-B34C-96B2152AF091}"/>
                </a:ext>
              </a:extLst>
            </p:cNvPr>
            <p:cNvGrpSpPr>
              <a:grpSpLocks/>
            </p:cNvGrpSpPr>
            <p:nvPr/>
          </p:nvGrpSpPr>
          <p:grpSpPr bwMode="auto">
            <a:xfrm>
              <a:off x="2452" y="2500"/>
              <a:ext cx="853" cy="1025"/>
              <a:chOff x="2398" y="2273"/>
              <a:chExt cx="853" cy="1025"/>
            </a:xfrm>
          </p:grpSpPr>
          <p:grpSp>
            <p:nvGrpSpPr>
              <p:cNvPr id="548927" name="Group 63">
                <a:extLst>
                  <a:ext uri="{FF2B5EF4-FFF2-40B4-BE49-F238E27FC236}">
                    <a16:creationId xmlns:a16="http://schemas.microsoft.com/office/drawing/2014/main" id="{D903B8A5-A9AF-4286-ADD4-8483D386D309}"/>
                  </a:ext>
                </a:extLst>
              </p:cNvPr>
              <p:cNvGrpSpPr>
                <a:grpSpLocks/>
              </p:cNvGrpSpPr>
              <p:nvPr/>
            </p:nvGrpSpPr>
            <p:grpSpPr bwMode="auto">
              <a:xfrm>
                <a:off x="2398" y="2273"/>
                <a:ext cx="652" cy="992"/>
                <a:chOff x="2228" y="1678"/>
                <a:chExt cx="737" cy="992"/>
              </a:xfrm>
            </p:grpSpPr>
            <p:sp>
              <p:nvSpPr>
                <p:cNvPr id="548928" name="Rectangle 64">
                  <a:extLst>
                    <a:ext uri="{FF2B5EF4-FFF2-40B4-BE49-F238E27FC236}">
                      <a16:creationId xmlns:a16="http://schemas.microsoft.com/office/drawing/2014/main" id="{D2AF7DD7-0706-4D99-95C0-4DB1807DE906}"/>
                    </a:ext>
                  </a:extLst>
                </p:cNvPr>
                <p:cNvSpPr>
                  <a:spLocks noChangeArrowheads="1"/>
                </p:cNvSpPr>
                <p:nvPr/>
              </p:nvSpPr>
              <p:spPr bwMode="auto">
                <a:xfrm>
                  <a:off x="2228" y="1678"/>
                  <a:ext cx="737" cy="992"/>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8929" name="Line 65">
                  <a:extLst>
                    <a:ext uri="{FF2B5EF4-FFF2-40B4-BE49-F238E27FC236}">
                      <a16:creationId xmlns:a16="http://schemas.microsoft.com/office/drawing/2014/main" id="{F81586AA-5B2F-472E-97F1-9687766BE5DB}"/>
                    </a:ext>
                  </a:extLst>
                </p:cNvPr>
                <p:cNvSpPr>
                  <a:spLocks noChangeShapeType="1"/>
                </p:cNvSpPr>
                <p:nvPr/>
              </p:nvSpPr>
              <p:spPr bwMode="auto">
                <a:xfrm>
                  <a:off x="2228" y="1933"/>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8930" name="Line 66">
                  <a:extLst>
                    <a:ext uri="{FF2B5EF4-FFF2-40B4-BE49-F238E27FC236}">
                      <a16:creationId xmlns:a16="http://schemas.microsoft.com/office/drawing/2014/main" id="{4DCF8C84-A7FB-4AFB-9704-284C2CE2AAFA}"/>
                    </a:ext>
                  </a:extLst>
                </p:cNvPr>
                <p:cNvSpPr>
                  <a:spLocks noChangeShapeType="1"/>
                </p:cNvSpPr>
                <p:nvPr/>
              </p:nvSpPr>
              <p:spPr bwMode="auto">
                <a:xfrm>
                  <a:off x="2228" y="2188"/>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8931" name="Line 67">
                  <a:extLst>
                    <a:ext uri="{FF2B5EF4-FFF2-40B4-BE49-F238E27FC236}">
                      <a16:creationId xmlns:a16="http://schemas.microsoft.com/office/drawing/2014/main" id="{2B789B66-7E49-4AD8-9A7C-89D6430E7C83}"/>
                    </a:ext>
                  </a:extLst>
                </p:cNvPr>
                <p:cNvSpPr>
                  <a:spLocks noChangeShapeType="1"/>
                </p:cNvSpPr>
                <p:nvPr/>
              </p:nvSpPr>
              <p:spPr bwMode="auto">
                <a:xfrm>
                  <a:off x="2228" y="2415"/>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48932" name="Text Box 68">
                <a:extLst>
                  <a:ext uri="{FF2B5EF4-FFF2-40B4-BE49-F238E27FC236}">
                    <a16:creationId xmlns:a16="http://schemas.microsoft.com/office/drawing/2014/main" id="{E34856A7-7F58-4E89-AEFE-A2EDB8F6E0CC}"/>
                  </a:ext>
                </a:extLst>
              </p:cNvPr>
              <p:cNvSpPr txBox="1">
                <a:spLocks noChangeArrowheads="1"/>
              </p:cNvSpPr>
              <p:nvPr/>
            </p:nvSpPr>
            <p:spPr bwMode="auto">
              <a:xfrm>
                <a:off x="3051" y="228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latin typeface="微软雅黑" panose="020B0503020204020204" pitchFamily="34" charset="-122"/>
                    <a:ea typeface="微软雅黑" panose="020B0503020204020204" pitchFamily="34" charset="-122"/>
                  </a:rPr>
                  <a:t>0</a:t>
                </a:r>
              </a:p>
            </p:txBody>
          </p:sp>
          <p:sp>
            <p:nvSpPr>
              <p:cNvPr id="548933" name="Text Box 69">
                <a:extLst>
                  <a:ext uri="{FF2B5EF4-FFF2-40B4-BE49-F238E27FC236}">
                    <a16:creationId xmlns:a16="http://schemas.microsoft.com/office/drawing/2014/main" id="{A835FE33-41AC-4A39-AD0F-A396474D1D79}"/>
                  </a:ext>
                </a:extLst>
              </p:cNvPr>
              <p:cNvSpPr txBox="1">
                <a:spLocks noChangeArrowheads="1"/>
              </p:cNvSpPr>
              <p:nvPr/>
            </p:nvSpPr>
            <p:spPr bwMode="auto">
              <a:xfrm>
                <a:off x="3052" y="252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latin typeface="微软雅黑" panose="020B0503020204020204" pitchFamily="34" charset="-122"/>
                    <a:ea typeface="微软雅黑" panose="020B0503020204020204" pitchFamily="34" charset="-122"/>
                  </a:rPr>
                  <a:t>1</a:t>
                </a:r>
              </a:p>
            </p:txBody>
          </p:sp>
          <p:sp>
            <p:nvSpPr>
              <p:cNvPr id="548934" name="Text Box 70">
                <a:extLst>
                  <a:ext uri="{FF2B5EF4-FFF2-40B4-BE49-F238E27FC236}">
                    <a16:creationId xmlns:a16="http://schemas.microsoft.com/office/drawing/2014/main" id="{12C36810-4CCE-49D7-8894-9E51BADEF43A}"/>
                  </a:ext>
                </a:extLst>
              </p:cNvPr>
              <p:cNvSpPr txBox="1">
                <a:spLocks noChangeArrowheads="1"/>
              </p:cNvSpPr>
              <p:nvPr/>
            </p:nvSpPr>
            <p:spPr bwMode="auto">
              <a:xfrm>
                <a:off x="3052" y="2784"/>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latin typeface="微软雅黑" panose="020B0503020204020204" pitchFamily="34" charset="-122"/>
                    <a:ea typeface="微软雅黑" panose="020B0503020204020204" pitchFamily="34" charset="-122"/>
                  </a:rPr>
                  <a:t>2</a:t>
                </a:r>
              </a:p>
            </p:txBody>
          </p:sp>
          <p:sp>
            <p:nvSpPr>
              <p:cNvPr id="548935" name="Text Box 71">
                <a:extLst>
                  <a:ext uri="{FF2B5EF4-FFF2-40B4-BE49-F238E27FC236}">
                    <a16:creationId xmlns:a16="http://schemas.microsoft.com/office/drawing/2014/main" id="{E5B1BB15-851D-4BBC-8CAE-7CBC4CC0DC2D}"/>
                  </a:ext>
                </a:extLst>
              </p:cNvPr>
              <p:cNvSpPr txBox="1">
                <a:spLocks noChangeArrowheads="1"/>
              </p:cNvSpPr>
              <p:nvPr/>
            </p:nvSpPr>
            <p:spPr bwMode="auto">
              <a:xfrm>
                <a:off x="3051" y="3067"/>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latin typeface="微软雅黑" panose="020B0503020204020204" pitchFamily="34" charset="-122"/>
                    <a:ea typeface="微软雅黑" panose="020B0503020204020204" pitchFamily="34" charset="-122"/>
                  </a:rPr>
                  <a:t>3</a:t>
                </a:r>
              </a:p>
            </p:txBody>
          </p:sp>
        </p:grpSp>
        <p:sp>
          <p:nvSpPr>
            <p:cNvPr id="548936" name="Rectangle 72">
              <a:extLst>
                <a:ext uri="{FF2B5EF4-FFF2-40B4-BE49-F238E27FC236}">
                  <a16:creationId xmlns:a16="http://schemas.microsoft.com/office/drawing/2014/main" id="{8002F2CC-AC5C-489E-BEEB-1B452EA689F2}"/>
                </a:ext>
              </a:extLst>
            </p:cNvPr>
            <p:cNvSpPr>
              <a:spLocks noChangeArrowheads="1"/>
            </p:cNvSpPr>
            <p:nvPr/>
          </p:nvSpPr>
          <p:spPr bwMode="auto">
            <a:xfrm>
              <a:off x="2455" y="2500"/>
              <a:ext cx="652" cy="992"/>
            </a:xfrm>
            <a:prstGeom prst="rect">
              <a:avLst/>
            </a:prstGeom>
            <a:solidFill>
              <a:srgbClr val="008000">
                <a:alpha val="17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48937" name="Group 73">
            <a:extLst>
              <a:ext uri="{FF2B5EF4-FFF2-40B4-BE49-F238E27FC236}">
                <a16:creationId xmlns:a16="http://schemas.microsoft.com/office/drawing/2014/main" id="{FC333324-7CB8-46DF-8007-8425E46012AB}"/>
              </a:ext>
            </a:extLst>
          </p:cNvPr>
          <p:cNvGrpSpPr>
            <a:grpSpLocks/>
          </p:cNvGrpSpPr>
          <p:nvPr/>
        </p:nvGrpSpPr>
        <p:grpSpPr bwMode="auto">
          <a:xfrm>
            <a:off x="6551613" y="1584325"/>
            <a:ext cx="1397000" cy="4049713"/>
            <a:chOff x="4127" y="1565"/>
            <a:chExt cx="880" cy="2551"/>
          </a:xfrm>
        </p:grpSpPr>
        <p:grpSp>
          <p:nvGrpSpPr>
            <p:cNvPr id="548938" name="Group 74">
              <a:extLst>
                <a:ext uri="{FF2B5EF4-FFF2-40B4-BE49-F238E27FC236}">
                  <a16:creationId xmlns:a16="http://schemas.microsoft.com/office/drawing/2014/main" id="{93857161-5CC7-4BCC-B779-99ECB7907EC9}"/>
                </a:ext>
              </a:extLst>
            </p:cNvPr>
            <p:cNvGrpSpPr>
              <a:grpSpLocks/>
            </p:cNvGrpSpPr>
            <p:nvPr/>
          </p:nvGrpSpPr>
          <p:grpSpPr bwMode="auto">
            <a:xfrm>
              <a:off x="4127" y="1565"/>
              <a:ext cx="880" cy="2551"/>
              <a:chOff x="4156" y="1565"/>
              <a:chExt cx="908" cy="2551"/>
            </a:xfrm>
          </p:grpSpPr>
          <p:sp>
            <p:nvSpPr>
              <p:cNvPr id="548939" name="Text Box 75">
                <a:extLst>
                  <a:ext uri="{FF2B5EF4-FFF2-40B4-BE49-F238E27FC236}">
                    <a16:creationId xmlns:a16="http://schemas.microsoft.com/office/drawing/2014/main" id="{1A1ADB4A-9E64-4F44-BD75-3D5664DE6ABF}"/>
                  </a:ext>
                </a:extLst>
              </p:cNvPr>
              <p:cNvSpPr txBox="1">
                <a:spLocks noChangeArrowheads="1"/>
              </p:cNvSpPr>
              <p:nvPr/>
            </p:nvSpPr>
            <p:spPr bwMode="auto">
              <a:xfrm>
                <a:off x="4156" y="1565"/>
                <a:ext cx="737" cy="288"/>
              </a:xfrm>
              <a:prstGeom prst="rect">
                <a:avLst/>
              </a:prstGeom>
              <a:solidFill>
                <a:srgbClr val="0000FF">
                  <a:alpha val="25999"/>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a:latin typeface="微软雅黑" panose="020B0503020204020204" pitchFamily="34" charset="-122"/>
                    <a:ea typeface="微软雅黑" panose="020B0503020204020204" pitchFamily="34" charset="-122"/>
                  </a:rPr>
                  <a:t>存储器</a:t>
                </a:r>
              </a:p>
            </p:txBody>
          </p:sp>
          <p:grpSp>
            <p:nvGrpSpPr>
              <p:cNvPr id="548940" name="Group 76">
                <a:extLst>
                  <a:ext uri="{FF2B5EF4-FFF2-40B4-BE49-F238E27FC236}">
                    <a16:creationId xmlns:a16="http://schemas.microsoft.com/office/drawing/2014/main" id="{29F972B1-C0F0-495E-852C-72824F6CD882}"/>
                  </a:ext>
                </a:extLst>
              </p:cNvPr>
              <p:cNvGrpSpPr>
                <a:grpSpLocks/>
              </p:cNvGrpSpPr>
              <p:nvPr/>
            </p:nvGrpSpPr>
            <p:grpSpPr bwMode="auto">
              <a:xfrm>
                <a:off x="4156" y="1877"/>
                <a:ext cx="737" cy="2211"/>
                <a:chOff x="3447" y="1423"/>
                <a:chExt cx="879" cy="2211"/>
              </a:xfrm>
            </p:grpSpPr>
            <p:sp>
              <p:nvSpPr>
                <p:cNvPr id="548941" name="Rectangle 77">
                  <a:extLst>
                    <a:ext uri="{FF2B5EF4-FFF2-40B4-BE49-F238E27FC236}">
                      <a16:creationId xmlns:a16="http://schemas.microsoft.com/office/drawing/2014/main" id="{4E420F67-A13A-46A5-9DFC-58339B70D7CB}"/>
                    </a:ext>
                  </a:extLst>
                </p:cNvPr>
                <p:cNvSpPr>
                  <a:spLocks noChangeArrowheads="1"/>
                </p:cNvSpPr>
                <p:nvPr/>
              </p:nvSpPr>
              <p:spPr bwMode="auto">
                <a:xfrm>
                  <a:off x="3447" y="1423"/>
                  <a:ext cx="879" cy="2211"/>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8942" name="Line 78">
                  <a:extLst>
                    <a:ext uri="{FF2B5EF4-FFF2-40B4-BE49-F238E27FC236}">
                      <a16:creationId xmlns:a16="http://schemas.microsoft.com/office/drawing/2014/main" id="{1841EBB1-2381-4E0F-9C2C-BEDB508826C7}"/>
                    </a:ext>
                  </a:extLst>
                </p:cNvPr>
                <p:cNvSpPr>
                  <a:spLocks noChangeShapeType="1"/>
                </p:cNvSpPr>
                <p:nvPr/>
              </p:nvSpPr>
              <p:spPr bwMode="auto">
                <a:xfrm>
                  <a:off x="3447" y="1678"/>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8943" name="Line 79">
                  <a:extLst>
                    <a:ext uri="{FF2B5EF4-FFF2-40B4-BE49-F238E27FC236}">
                      <a16:creationId xmlns:a16="http://schemas.microsoft.com/office/drawing/2014/main" id="{2122CDC4-3738-49F4-863D-52CC780A54B8}"/>
                    </a:ext>
                  </a:extLst>
                </p:cNvPr>
                <p:cNvSpPr>
                  <a:spLocks noChangeShapeType="1"/>
                </p:cNvSpPr>
                <p:nvPr/>
              </p:nvSpPr>
              <p:spPr bwMode="auto">
                <a:xfrm>
                  <a:off x="3447" y="1962"/>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8944" name="Line 80">
                  <a:extLst>
                    <a:ext uri="{FF2B5EF4-FFF2-40B4-BE49-F238E27FC236}">
                      <a16:creationId xmlns:a16="http://schemas.microsoft.com/office/drawing/2014/main" id="{A0759639-3271-4FAC-8682-559C5842E65C}"/>
                    </a:ext>
                  </a:extLst>
                </p:cNvPr>
                <p:cNvSpPr>
                  <a:spLocks noChangeShapeType="1"/>
                </p:cNvSpPr>
                <p:nvPr/>
              </p:nvSpPr>
              <p:spPr bwMode="auto">
                <a:xfrm>
                  <a:off x="3447" y="2245"/>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8945" name="Line 81">
                  <a:extLst>
                    <a:ext uri="{FF2B5EF4-FFF2-40B4-BE49-F238E27FC236}">
                      <a16:creationId xmlns:a16="http://schemas.microsoft.com/office/drawing/2014/main" id="{B1EF7E17-824A-4E99-9635-0D5E8C5C2C34}"/>
                    </a:ext>
                  </a:extLst>
                </p:cNvPr>
                <p:cNvSpPr>
                  <a:spLocks noChangeShapeType="1"/>
                </p:cNvSpPr>
                <p:nvPr/>
              </p:nvSpPr>
              <p:spPr bwMode="auto">
                <a:xfrm>
                  <a:off x="3447" y="2529"/>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8946" name="Line 82">
                  <a:extLst>
                    <a:ext uri="{FF2B5EF4-FFF2-40B4-BE49-F238E27FC236}">
                      <a16:creationId xmlns:a16="http://schemas.microsoft.com/office/drawing/2014/main" id="{ACD3CC4D-AEFB-438D-9ED2-CF8B7B290AB3}"/>
                    </a:ext>
                  </a:extLst>
                </p:cNvPr>
                <p:cNvSpPr>
                  <a:spLocks noChangeShapeType="1"/>
                </p:cNvSpPr>
                <p:nvPr/>
              </p:nvSpPr>
              <p:spPr bwMode="auto">
                <a:xfrm>
                  <a:off x="3447" y="2812"/>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8947" name="Line 83">
                  <a:extLst>
                    <a:ext uri="{FF2B5EF4-FFF2-40B4-BE49-F238E27FC236}">
                      <a16:creationId xmlns:a16="http://schemas.microsoft.com/office/drawing/2014/main" id="{2D94D362-1C91-4165-9543-2C985B1ADE9A}"/>
                    </a:ext>
                  </a:extLst>
                </p:cNvPr>
                <p:cNvSpPr>
                  <a:spLocks noChangeShapeType="1"/>
                </p:cNvSpPr>
                <p:nvPr/>
              </p:nvSpPr>
              <p:spPr bwMode="auto">
                <a:xfrm>
                  <a:off x="3447" y="3096"/>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8948" name="Line 84">
                  <a:extLst>
                    <a:ext uri="{FF2B5EF4-FFF2-40B4-BE49-F238E27FC236}">
                      <a16:creationId xmlns:a16="http://schemas.microsoft.com/office/drawing/2014/main" id="{B7D2B478-9F2E-426A-A5A4-8BA894A8C5B9}"/>
                    </a:ext>
                  </a:extLst>
                </p:cNvPr>
                <p:cNvSpPr>
                  <a:spLocks noChangeShapeType="1"/>
                </p:cNvSpPr>
                <p:nvPr/>
              </p:nvSpPr>
              <p:spPr bwMode="auto">
                <a:xfrm>
                  <a:off x="3447" y="3379"/>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48949" name="Text Box 85">
                <a:extLst>
                  <a:ext uri="{FF2B5EF4-FFF2-40B4-BE49-F238E27FC236}">
                    <a16:creationId xmlns:a16="http://schemas.microsoft.com/office/drawing/2014/main" id="{85B85EA5-D19F-4654-9D8B-30EC299143A5}"/>
                  </a:ext>
                </a:extLst>
              </p:cNvPr>
              <p:cNvSpPr txBox="1">
                <a:spLocks noChangeArrowheads="1"/>
              </p:cNvSpPr>
              <p:nvPr/>
            </p:nvSpPr>
            <p:spPr bwMode="auto">
              <a:xfrm>
                <a:off x="4864" y="1941"/>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0</a:t>
                </a:r>
              </a:p>
            </p:txBody>
          </p:sp>
          <p:sp>
            <p:nvSpPr>
              <p:cNvPr id="548950" name="Text Box 86">
                <a:extLst>
                  <a:ext uri="{FF2B5EF4-FFF2-40B4-BE49-F238E27FC236}">
                    <a16:creationId xmlns:a16="http://schemas.microsoft.com/office/drawing/2014/main" id="{2DEA5535-2E92-4F57-A04D-EF5382FE5EC6}"/>
                  </a:ext>
                </a:extLst>
              </p:cNvPr>
              <p:cNvSpPr txBox="1">
                <a:spLocks noChangeArrowheads="1"/>
              </p:cNvSpPr>
              <p:nvPr/>
            </p:nvSpPr>
            <p:spPr bwMode="auto">
              <a:xfrm>
                <a:off x="4865" y="2160"/>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1</a:t>
                </a:r>
              </a:p>
            </p:txBody>
          </p:sp>
          <p:sp>
            <p:nvSpPr>
              <p:cNvPr id="548951" name="Text Box 87">
                <a:extLst>
                  <a:ext uri="{FF2B5EF4-FFF2-40B4-BE49-F238E27FC236}">
                    <a16:creationId xmlns:a16="http://schemas.microsoft.com/office/drawing/2014/main" id="{99EF3ABA-4AE8-43BB-A609-FAAD42FCC9F0}"/>
                  </a:ext>
                </a:extLst>
              </p:cNvPr>
              <p:cNvSpPr txBox="1">
                <a:spLocks noChangeArrowheads="1"/>
              </p:cNvSpPr>
              <p:nvPr/>
            </p:nvSpPr>
            <p:spPr bwMode="auto">
              <a:xfrm>
                <a:off x="4865" y="247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2</a:t>
                </a:r>
              </a:p>
            </p:txBody>
          </p:sp>
          <p:sp>
            <p:nvSpPr>
              <p:cNvPr id="548952" name="Text Box 88">
                <a:extLst>
                  <a:ext uri="{FF2B5EF4-FFF2-40B4-BE49-F238E27FC236}">
                    <a16:creationId xmlns:a16="http://schemas.microsoft.com/office/drawing/2014/main" id="{EFFD2C9B-449E-45E8-8FFB-5495000B5F83}"/>
                  </a:ext>
                </a:extLst>
              </p:cNvPr>
              <p:cNvSpPr txBox="1">
                <a:spLocks noChangeArrowheads="1"/>
              </p:cNvSpPr>
              <p:nvPr/>
            </p:nvSpPr>
            <p:spPr bwMode="auto">
              <a:xfrm>
                <a:off x="4864" y="275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3</a:t>
                </a:r>
              </a:p>
            </p:txBody>
          </p:sp>
          <p:sp>
            <p:nvSpPr>
              <p:cNvPr id="548953" name="Text Box 89">
                <a:extLst>
                  <a:ext uri="{FF2B5EF4-FFF2-40B4-BE49-F238E27FC236}">
                    <a16:creationId xmlns:a16="http://schemas.microsoft.com/office/drawing/2014/main" id="{B8DFB869-3EDC-4840-92F8-EB7AFEF3A54A}"/>
                  </a:ext>
                </a:extLst>
              </p:cNvPr>
              <p:cNvSpPr txBox="1">
                <a:spLocks noChangeArrowheads="1"/>
              </p:cNvSpPr>
              <p:nvPr/>
            </p:nvSpPr>
            <p:spPr bwMode="auto">
              <a:xfrm>
                <a:off x="4865" y="298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4</a:t>
                </a:r>
              </a:p>
            </p:txBody>
          </p:sp>
          <p:sp>
            <p:nvSpPr>
              <p:cNvPr id="548954" name="Text Box 90">
                <a:extLst>
                  <a:ext uri="{FF2B5EF4-FFF2-40B4-BE49-F238E27FC236}">
                    <a16:creationId xmlns:a16="http://schemas.microsoft.com/office/drawing/2014/main" id="{AA53D57D-70E9-4361-9CA2-27C486AED6CA}"/>
                  </a:ext>
                </a:extLst>
              </p:cNvPr>
              <p:cNvSpPr txBox="1">
                <a:spLocks noChangeArrowheads="1"/>
              </p:cNvSpPr>
              <p:nvPr/>
            </p:nvSpPr>
            <p:spPr bwMode="auto">
              <a:xfrm>
                <a:off x="4865" y="332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5</a:t>
                </a:r>
              </a:p>
            </p:txBody>
          </p:sp>
          <p:sp>
            <p:nvSpPr>
              <p:cNvPr id="548955" name="Text Box 91">
                <a:extLst>
                  <a:ext uri="{FF2B5EF4-FFF2-40B4-BE49-F238E27FC236}">
                    <a16:creationId xmlns:a16="http://schemas.microsoft.com/office/drawing/2014/main" id="{92348014-4B56-4044-92D5-91FA88167473}"/>
                  </a:ext>
                </a:extLst>
              </p:cNvPr>
              <p:cNvSpPr txBox="1">
                <a:spLocks noChangeArrowheads="1"/>
              </p:cNvSpPr>
              <p:nvPr/>
            </p:nvSpPr>
            <p:spPr bwMode="auto">
              <a:xfrm>
                <a:off x="4864" y="3578"/>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6</a:t>
                </a:r>
              </a:p>
            </p:txBody>
          </p:sp>
          <p:sp>
            <p:nvSpPr>
              <p:cNvPr id="548956" name="Text Box 92">
                <a:extLst>
                  <a:ext uri="{FF2B5EF4-FFF2-40B4-BE49-F238E27FC236}">
                    <a16:creationId xmlns:a16="http://schemas.microsoft.com/office/drawing/2014/main" id="{E538EEAB-61A0-492E-882A-82DD1A48C687}"/>
                  </a:ext>
                </a:extLst>
              </p:cNvPr>
              <p:cNvSpPr txBox="1">
                <a:spLocks noChangeArrowheads="1"/>
              </p:cNvSpPr>
              <p:nvPr/>
            </p:nvSpPr>
            <p:spPr bwMode="auto">
              <a:xfrm>
                <a:off x="4864" y="388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7</a:t>
                </a:r>
              </a:p>
            </p:txBody>
          </p:sp>
        </p:grpSp>
        <p:sp>
          <p:nvSpPr>
            <p:cNvPr id="548957" name="Rectangle 93">
              <a:extLst>
                <a:ext uri="{FF2B5EF4-FFF2-40B4-BE49-F238E27FC236}">
                  <a16:creationId xmlns:a16="http://schemas.microsoft.com/office/drawing/2014/main" id="{0A3D8759-467F-43FE-A945-39932F617E4C}"/>
                </a:ext>
              </a:extLst>
            </p:cNvPr>
            <p:cNvSpPr>
              <a:spLocks noChangeArrowheads="1"/>
            </p:cNvSpPr>
            <p:nvPr/>
          </p:nvSpPr>
          <p:spPr bwMode="auto">
            <a:xfrm>
              <a:off x="4127" y="1877"/>
              <a:ext cx="708" cy="2211"/>
            </a:xfrm>
            <a:prstGeom prst="rect">
              <a:avLst/>
            </a:prstGeom>
            <a:solidFill>
              <a:srgbClr val="008000">
                <a:alpha val="17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548958" name="Text Box 94">
            <a:extLst>
              <a:ext uri="{FF2B5EF4-FFF2-40B4-BE49-F238E27FC236}">
                <a16:creationId xmlns:a16="http://schemas.microsoft.com/office/drawing/2014/main" id="{25C540EA-6360-4FD1-940F-E557FE7DECF4}"/>
              </a:ext>
            </a:extLst>
          </p:cNvPr>
          <p:cNvSpPr txBox="1">
            <a:spLocks noChangeArrowheads="1"/>
          </p:cNvSpPr>
          <p:nvPr/>
        </p:nvSpPr>
        <p:spPr bwMode="auto">
          <a:xfrm>
            <a:off x="206375" y="773113"/>
            <a:ext cx="6345238"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10000"/>
              </a:spcBef>
            </a:pPr>
            <a:r>
              <a:rPr lang="zh-CN" altLang="en-US" sz="2400" b="1">
                <a:latin typeface="微软雅黑" panose="020B0503020204020204" pitchFamily="34" charset="-122"/>
                <a:ea typeface="微软雅黑" panose="020B0503020204020204" pitchFamily="34" charset="-122"/>
              </a:rPr>
              <a:t>你还记得冯</a:t>
            </a:r>
            <a:r>
              <a:rPr lang="en-US" altLang="zh-CN" sz="2400" b="1">
                <a:latin typeface="微软雅黑" panose="020B0503020204020204" pitchFamily="34" charset="-122"/>
                <a:ea typeface="微软雅黑" panose="020B0503020204020204" pitchFamily="34" charset="-122"/>
              </a:rPr>
              <a:t>.</a:t>
            </a:r>
            <a:r>
              <a:rPr lang="zh-CN" altLang="en-US" sz="2400" b="1">
                <a:latin typeface="微软雅黑" panose="020B0503020204020204" pitchFamily="34" charset="-122"/>
                <a:ea typeface="微软雅黑" panose="020B0503020204020204" pitchFamily="34" charset="-122"/>
              </a:rPr>
              <a:t>诺依曼计算机结构的特点吗？</a:t>
            </a:r>
          </a:p>
        </p:txBody>
      </p:sp>
      <p:sp>
        <p:nvSpPr>
          <p:cNvPr id="548959" name="Rectangle 95">
            <a:extLst>
              <a:ext uri="{FF2B5EF4-FFF2-40B4-BE49-F238E27FC236}">
                <a16:creationId xmlns:a16="http://schemas.microsoft.com/office/drawing/2014/main" id="{C3737F54-0C9F-4CDE-BDD0-B45D926124A8}"/>
              </a:ext>
            </a:extLst>
          </p:cNvPr>
          <p:cNvSpPr>
            <a:spLocks noChangeArrowheads="1"/>
          </p:cNvSpPr>
          <p:nvPr/>
        </p:nvSpPr>
        <p:spPr bwMode="auto">
          <a:xfrm>
            <a:off x="6821488" y="5949950"/>
            <a:ext cx="1860550" cy="4270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200" b="1">
                <a:solidFill>
                  <a:srgbClr val="3333CC"/>
                </a:solidFill>
                <a:latin typeface="微软雅黑" panose="020B0503020204020204" pitchFamily="34" charset="-122"/>
                <a:ea typeface="微软雅黑" panose="020B0503020204020204" pitchFamily="34" charset="-122"/>
              </a:rPr>
              <a:t>工厂、饭店？</a:t>
            </a:r>
          </a:p>
        </p:txBody>
      </p:sp>
      <p:sp>
        <p:nvSpPr>
          <p:cNvPr id="548960" name="Text Box 96">
            <a:extLst>
              <a:ext uri="{FF2B5EF4-FFF2-40B4-BE49-F238E27FC236}">
                <a16:creationId xmlns:a16="http://schemas.microsoft.com/office/drawing/2014/main" id="{2557D19E-DB32-44A2-A78D-E9B83FCD645C}"/>
              </a:ext>
            </a:extLst>
          </p:cNvPr>
          <p:cNvSpPr txBox="1">
            <a:spLocks noChangeArrowheads="1"/>
          </p:cNvSpPr>
          <p:nvPr/>
        </p:nvSpPr>
        <p:spPr bwMode="auto">
          <a:xfrm>
            <a:off x="341313" y="6400800"/>
            <a:ext cx="6884987"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a:solidFill>
                  <a:srgbClr val="3333CC"/>
                </a:solidFill>
                <a:latin typeface="微软雅黑" panose="020B0503020204020204" pitchFamily="34" charset="-122"/>
                <a:ea typeface="微软雅黑" panose="020B0503020204020204" pitchFamily="34" charset="-122"/>
              </a:rPr>
              <a:t>计算机是如何工作的呢？</a:t>
            </a:r>
          </a:p>
        </p:txBody>
      </p:sp>
      <p:sp>
        <p:nvSpPr>
          <p:cNvPr id="548961" name="Text Box 97">
            <a:extLst>
              <a:ext uri="{FF2B5EF4-FFF2-40B4-BE49-F238E27FC236}">
                <a16:creationId xmlns:a16="http://schemas.microsoft.com/office/drawing/2014/main" id="{D0D16784-23F6-46AB-ABCB-2AE7474695A4}"/>
              </a:ext>
            </a:extLst>
          </p:cNvPr>
          <p:cNvSpPr txBox="1">
            <a:spLocks noChangeArrowheads="1"/>
          </p:cNvSpPr>
          <p:nvPr/>
        </p:nvSpPr>
        <p:spPr bwMode="auto">
          <a:xfrm>
            <a:off x="296863" y="5949950"/>
            <a:ext cx="6345237"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10000"/>
              </a:spcBef>
            </a:pPr>
            <a:r>
              <a:rPr lang="zh-CN" altLang="en-US" sz="2400" b="1">
                <a:latin typeface="微软雅黑" panose="020B0503020204020204" pitchFamily="34" charset="-122"/>
                <a:ea typeface="微软雅黑" panose="020B0503020204020204" pitchFamily="34" charset="-122"/>
              </a:rPr>
              <a:t>你能想到计算机相当于现实生活中的什么呢？</a:t>
            </a:r>
          </a:p>
        </p:txBody>
      </p:sp>
      <p:sp>
        <p:nvSpPr>
          <p:cNvPr id="548962" name="Rectangle 98">
            <a:extLst>
              <a:ext uri="{FF2B5EF4-FFF2-40B4-BE49-F238E27FC236}">
                <a16:creationId xmlns:a16="http://schemas.microsoft.com/office/drawing/2014/main" id="{44342816-1B45-4A08-B7AB-EF802CA01424}"/>
              </a:ext>
            </a:extLst>
          </p:cNvPr>
          <p:cNvSpPr>
            <a:spLocks noChangeArrowheads="1"/>
          </p:cNvSpPr>
          <p:nvPr/>
        </p:nvSpPr>
        <p:spPr bwMode="auto">
          <a:xfrm>
            <a:off x="206375" y="1358900"/>
            <a:ext cx="7740650" cy="4545013"/>
          </a:xfrm>
          <a:prstGeom prst="rect">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963" name="Rectangle 99">
            <a:extLst>
              <a:ext uri="{FF2B5EF4-FFF2-40B4-BE49-F238E27FC236}">
                <a16:creationId xmlns:a16="http://schemas.microsoft.com/office/drawing/2014/main" id="{D1471065-7BBA-4B9D-81DE-319FDB966145}"/>
              </a:ext>
            </a:extLst>
          </p:cNvPr>
          <p:cNvSpPr>
            <a:spLocks noGrp="1" noChangeArrowheads="1"/>
          </p:cNvSpPr>
          <p:nvPr>
            <p:ph type="title"/>
          </p:nvPr>
        </p:nvSpPr>
        <p:spPr>
          <a:xfrm>
            <a:off x="457200" y="98425"/>
            <a:ext cx="8229600" cy="561975"/>
          </a:xfrm>
        </p:spPr>
        <p:txBody>
          <a:bodyPr/>
          <a:lstStyle/>
          <a:p>
            <a:r>
              <a:rPr lang="zh-CN" altLang="en-US" sz="3600"/>
              <a:t>现代计算机结构模型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48958">
                                            <p:txEl>
                                              <p:pRg st="0" end="0"/>
                                            </p:txEl>
                                          </p:spTgt>
                                        </p:tgtEl>
                                        <p:attrNameLst>
                                          <p:attrName>style.visibility</p:attrName>
                                        </p:attrNameLst>
                                      </p:cBhvr>
                                      <p:to>
                                        <p:strVal val="visible"/>
                                      </p:to>
                                    </p:set>
                                    <p:animEffect transition="in" filter="blinds(horizontal)">
                                      <p:cBhvr>
                                        <p:cTn id="7" dur="500"/>
                                        <p:tgtEl>
                                          <p:spTgt spid="5489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48937"/>
                                        </p:tgtEl>
                                        <p:attrNameLst>
                                          <p:attrName>style.visibility</p:attrName>
                                        </p:attrNameLst>
                                      </p:cBhvr>
                                      <p:to>
                                        <p:strVal val="visible"/>
                                      </p:to>
                                    </p:set>
                                    <p:animEffect transition="in" filter="blinds(horizontal)">
                                      <p:cBhvr>
                                        <p:cTn id="12" dur="500"/>
                                        <p:tgtEl>
                                          <p:spTgt spid="5489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8866"/>
                                        </p:tgtEl>
                                        <p:attrNameLst>
                                          <p:attrName>style.visibility</p:attrName>
                                        </p:attrNameLst>
                                      </p:cBhvr>
                                      <p:to>
                                        <p:strVal val="visible"/>
                                      </p:to>
                                    </p:set>
                                    <p:animEffect transition="in" filter="blinds(horizontal)">
                                      <p:cBhvr>
                                        <p:cTn id="17" dur="500"/>
                                        <p:tgtEl>
                                          <p:spTgt spid="5488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48882"/>
                                        </p:tgtEl>
                                        <p:attrNameLst>
                                          <p:attrName>style.visibility</p:attrName>
                                        </p:attrNameLst>
                                      </p:cBhvr>
                                      <p:to>
                                        <p:strVal val="visible"/>
                                      </p:to>
                                    </p:set>
                                    <p:animEffect transition="in" filter="blinds(horizontal)">
                                      <p:cBhvr>
                                        <p:cTn id="22" dur="500"/>
                                        <p:tgtEl>
                                          <p:spTgt spid="5488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48924"/>
                                        </p:tgtEl>
                                        <p:attrNameLst>
                                          <p:attrName>style.visibility</p:attrName>
                                        </p:attrNameLst>
                                      </p:cBhvr>
                                      <p:to>
                                        <p:strVal val="visible"/>
                                      </p:to>
                                    </p:set>
                                    <p:animEffect transition="in" filter="blinds(horizontal)">
                                      <p:cBhvr>
                                        <p:cTn id="27" dur="500"/>
                                        <p:tgtEl>
                                          <p:spTgt spid="5489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48893"/>
                                        </p:tgtEl>
                                        <p:attrNameLst>
                                          <p:attrName>style.visibility</p:attrName>
                                        </p:attrNameLst>
                                      </p:cBhvr>
                                      <p:to>
                                        <p:strVal val="visible"/>
                                      </p:to>
                                    </p:set>
                                    <p:animEffect transition="in" filter="blinds(horizontal)">
                                      <p:cBhvr>
                                        <p:cTn id="32" dur="500"/>
                                        <p:tgtEl>
                                          <p:spTgt spid="54889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48902"/>
                                        </p:tgtEl>
                                        <p:attrNameLst>
                                          <p:attrName>style.visibility</p:attrName>
                                        </p:attrNameLst>
                                      </p:cBhvr>
                                      <p:to>
                                        <p:strVal val="visible"/>
                                      </p:to>
                                    </p:set>
                                    <p:animEffect transition="in" filter="blinds(horizontal)">
                                      <p:cBhvr>
                                        <p:cTn id="37" dur="500"/>
                                        <p:tgtEl>
                                          <p:spTgt spid="54890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48906"/>
                                        </p:tgtEl>
                                        <p:attrNameLst>
                                          <p:attrName>style.visibility</p:attrName>
                                        </p:attrNameLst>
                                      </p:cBhvr>
                                      <p:to>
                                        <p:strVal val="visible"/>
                                      </p:to>
                                    </p:set>
                                    <p:animEffect transition="in" filter="blinds(horizontal)">
                                      <p:cBhvr>
                                        <p:cTn id="42" dur="500"/>
                                        <p:tgtEl>
                                          <p:spTgt spid="54890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48878"/>
                                        </p:tgtEl>
                                        <p:attrNameLst>
                                          <p:attrName>style.visibility</p:attrName>
                                        </p:attrNameLst>
                                      </p:cBhvr>
                                      <p:to>
                                        <p:strVal val="visible"/>
                                      </p:to>
                                    </p:set>
                                    <p:animEffect transition="in" filter="blinds(horizontal)">
                                      <p:cBhvr>
                                        <p:cTn id="47" dur="500"/>
                                        <p:tgtEl>
                                          <p:spTgt spid="54887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48881"/>
                                        </p:tgtEl>
                                        <p:attrNameLst>
                                          <p:attrName>style.visibility</p:attrName>
                                        </p:attrNameLst>
                                      </p:cBhvr>
                                      <p:to>
                                        <p:strVal val="visible"/>
                                      </p:to>
                                    </p:set>
                                    <p:animEffect transition="in" filter="blinds(horizontal)">
                                      <p:cBhvr>
                                        <p:cTn id="52" dur="500"/>
                                        <p:tgtEl>
                                          <p:spTgt spid="54888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548897"/>
                                        </p:tgtEl>
                                        <p:attrNameLst>
                                          <p:attrName>style.visibility</p:attrName>
                                        </p:attrNameLst>
                                      </p:cBhvr>
                                      <p:to>
                                        <p:strVal val="visible"/>
                                      </p:to>
                                    </p:set>
                                    <p:animEffect transition="in" filter="blinds(horizontal)">
                                      <p:cBhvr>
                                        <p:cTn id="57" dur="500"/>
                                        <p:tgtEl>
                                          <p:spTgt spid="54889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48896"/>
                                        </p:tgtEl>
                                        <p:attrNameLst>
                                          <p:attrName>style.visibility</p:attrName>
                                        </p:attrNameLst>
                                      </p:cBhvr>
                                      <p:to>
                                        <p:strVal val="visible"/>
                                      </p:to>
                                    </p:set>
                                    <p:animEffect transition="in" filter="blinds(horizontal)">
                                      <p:cBhvr>
                                        <p:cTn id="62" dur="500"/>
                                        <p:tgtEl>
                                          <p:spTgt spid="54889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548898"/>
                                        </p:tgtEl>
                                        <p:attrNameLst>
                                          <p:attrName>style.visibility</p:attrName>
                                        </p:attrNameLst>
                                      </p:cBhvr>
                                      <p:to>
                                        <p:strVal val="visible"/>
                                      </p:to>
                                    </p:set>
                                    <p:animEffect transition="in" filter="blinds(horizontal)">
                                      <p:cBhvr>
                                        <p:cTn id="67" dur="500"/>
                                        <p:tgtEl>
                                          <p:spTgt spid="54889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48870"/>
                                        </p:tgtEl>
                                        <p:attrNameLst>
                                          <p:attrName>style.visibility</p:attrName>
                                        </p:attrNameLst>
                                      </p:cBhvr>
                                      <p:to>
                                        <p:strVal val="visible"/>
                                      </p:to>
                                    </p:set>
                                    <p:animEffect transition="in" filter="blinds(horizontal)">
                                      <p:cBhvr>
                                        <p:cTn id="72" dur="500"/>
                                        <p:tgtEl>
                                          <p:spTgt spid="54887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548877"/>
                                        </p:tgtEl>
                                        <p:attrNameLst>
                                          <p:attrName>style.visibility</p:attrName>
                                        </p:attrNameLst>
                                      </p:cBhvr>
                                      <p:to>
                                        <p:strVal val="visible"/>
                                      </p:to>
                                    </p:set>
                                    <p:animEffect transition="in" filter="blinds(horizontal)">
                                      <p:cBhvr>
                                        <p:cTn id="77" dur="500"/>
                                        <p:tgtEl>
                                          <p:spTgt spid="54887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nodeType="clickEffect">
                                  <p:stCondLst>
                                    <p:cond delay="0"/>
                                  </p:stCondLst>
                                  <p:childTnLst>
                                    <p:set>
                                      <p:cBhvr>
                                        <p:cTn id="81" dur="1" fill="hold">
                                          <p:stCondLst>
                                            <p:cond delay="0"/>
                                          </p:stCondLst>
                                        </p:cTn>
                                        <p:tgtEl>
                                          <p:spTgt spid="548880"/>
                                        </p:tgtEl>
                                        <p:attrNameLst>
                                          <p:attrName>style.visibility</p:attrName>
                                        </p:attrNameLst>
                                      </p:cBhvr>
                                      <p:to>
                                        <p:strVal val="visible"/>
                                      </p:to>
                                    </p:set>
                                    <p:animEffect transition="in" filter="blinds(horizontal)">
                                      <p:cBhvr>
                                        <p:cTn id="82" dur="500"/>
                                        <p:tgtEl>
                                          <p:spTgt spid="548880"/>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nodeType="clickEffect">
                                  <p:stCondLst>
                                    <p:cond delay="0"/>
                                  </p:stCondLst>
                                  <p:childTnLst>
                                    <p:set>
                                      <p:cBhvr>
                                        <p:cTn id="86" dur="1" fill="hold">
                                          <p:stCondLst>
                                            <p:cond delay="0"/>
                                          </p:stCondLst>
                                        </p:cTn>
                                        <p:tgtEl>
                                          <p:spTgt spid="548901"/>
                                        </p:tgtEl>
                                        <p:attrNameLst>
                                          <p:attrName>style.visibility</p:attrName>
                                        </p:attrNameLst>
                                      </p:cBhvr>
                                      <p:to>
                                        <p:strVal val="visible"/>
                                      </p:to>
                                    </p:set>
                                    <p:animEffect transition="in" filter="blinds(horizontal)">
                                      <p:cBhvr>
                                        <p:cTn id="87" dur="500"/>
                                        <p:tgtEl>
                                          <p:spTgt spid="548901"/>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548913"/>
                                        </p:tgtEl>
                                        <p:attrNameLst>
                                          <p:attrName>style.visibility</p:attrName>
                                        </p:attrNameLst>
                                      </p:cBhvr>
                                      <p:to>
                                        <p:strVal val="visible"/>
                                      </p:to>
                                    </p:set>
                                    <p:animEffect transition="in" filter="blinds(horizontal)">
                                      <p:cBhvr>
                                        <p:cTn id="92" dur="500"/>
                                        <p:tgtEl>
                                          <p:spTgt spid="548913"/>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nodeType="clickEffect">
                                  <p:stCondLst>
                                    <p:cond delay="0"/>
                                  </p:stCondLst>
                                  <p:childTnLst>
                                    <p:set>
                                      <p:cBhvr>
                                        <p:cTn id="96" dur="1" fill="hold">
                                          <p:stCondLst>
                                            <p:cond delay="0"/>
                                          </p:stCondLst>
                                        </p:cTn>
                                        <p:tgtEl>
                                          <p:spTgt spid="548914"/>
                                        </p:tgtEl>
                                        <p:attrNameLst>
                                          <p:attrName>style.visibility</p:attrName>
                                        </p:attrNameLst>
                                      </p:cBhvr>
                                      <p:to>
                                        <p:strVal val="visible"/>
                                      </p:to>
                                    </p:set>
                                    <p:animEffect transition="in" filter="blinds(horizontal)">
                                      <p:cBhvr>
                                        <p:cTn id="97" dur="500"/>
                                        <p:tgtEl>
                                          <p:spTgt spid="548914"/>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3" presetClass="entr" presetSubtype="10" fill="hold" nodeType="clickEffect">
                                  <p:stCondLst>
                                    <p:cond delay="0"/>
                                  </p:stCondLst>
                                  <p:childTnLst>
                                    <p:set>
                                      <p:cBhvr>
                                        <p:cTn id="101" dur="1" fill="hold">
                                          <p:stCondLst>
                                            <p:cond delay="0"/>
                                          </p:stCondLst>
                                        </p:cTn>
                                        <p:tgtEl>
                                          <p:spTgt spid="548915"/>
                                        </p:tgtEl>
                                        <p:attrNameLst>
                                          <p:attrName>style.visibility</p:attrName>
                                        </p:attrNameLst>
                                      </p:cBhvr>
                                      <p:to>
                                        <p:strVal val="visible"/>
                                      </p:to>
                                    </p:set>
                                    <p:animEffect transition="in" filter="blinds(horizontal)">
                                      <p:cBhvr>
                                        <p:cTn id="102" dur="500"/>
                                        <p:tgtEl>
                                          <p:spTgt spid="548915"/>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3" presetClass="entr" presetSubtype="10" fill="hold" nodeType="clickEffect">
                                  <p:stCondLst>
                                    <p:cond delay="0"/>
                                  </p:stCondLst>
                                  <p:childTnLst>
                                    <p:set>
                                      <p:cBhvr>
                                        <p:cTn id="106" dur="1" fill="hold">
                                          <p:stCondLst>
                                            <p:cond delay="0"/>
                                          </p:stCondLst>
                                        </p:cTn>
                                        <p:tgtEl>
                                          <p:spTgt spid="548867"/>
                                        </p:tgtEl>
                                        <p:attrNameLst>
                                          <p:attrName>style.visibility</p:attrName>
                                        </p:attrNameLst>
                                      </p:cBhvr>
                                      <p:to>
                                        <p:strVal val="visible"/>
                                      </p:to>
                                    </p:set>
                                    <p:animEffect transition="in" filter="blinds(horizontal)">
                                      <p:cBhvr>
                                        <p:cTn id="107" dur="500"/>
                                        <p:tgtEl>
                                          <p:spTgt spid="548867"/>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3" presetClass="entr" presetSubtype="10" fill="hold" nodeType="clickEffect">
                                  <p:stCondLst>
                                    <p:cond delay="0"/>
                                  </p:stCondLst>
                                  <p:childTnLst>
                                    <p:set>
                                      <p:cBhvr>
                                        <p:cTn id="111" dur="1" fill="hold">
                                          <p:stCondLst>
                                            <p:cond delay="0"/>
                                          </p:stCondLst>
                                        </p:cTn>
                                        <p:tgtEl>
                                          <p:spTgt spid="548916"/>
                                        </p:tgtEl>
                                        <p:attrNameLst>
                                          <p:attrName>style.visibility</p:attrName>
                                        </p:attrNameLst>
                                      </p:cBhvr>
                                      <p:to>
                                        <p:strVal val="visible"/>
                                      </p:to>
                                    </p:set>
                                    <p:animEffect transition="in" filter="blinds(horizontal)">
                                      <p:cBhvr>
                                        <p:cTn id="112" dur="500"/>
                                        <p:tgtEl>
                                          <p:spTgt spid="548916"/>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3" presetClass="entr" presetSubtype="10" fill="hold" nodeType="clickEffect">
                                  <p:stCondLst>
                                    <p:cond delay="0"/>
                                  </p:stCondLst>
                                  <p:childTnLst>
                                    <p:set>
                                      <p:cBhvr>
                                        <p:cTn id="116" dur="1" fill="hold">
                                          <p:stCondLst>
                                            <p:cond delay="0"/>
                                          </p:stCondLst>
                                        </p:cTn>
                                        <p:tgtEl>
                                          <p:spTgt spid="548879"/>
                                        </p:tgtEl>
                                        <p:attrNameLst>
                                          <p:attrName>style.visibility</p:attrName>
                                        </p:attrNameLst>
                                      </p:cBhvr>
                                      <p:to>
                                        <p:strVal val="visible"/>
                                      </p:to>
                                    </p:set>
                                    <p:animEffect transition="in" filter="blinds(horizontal)">
                                      <p:cBhvr>
                                        <p:cTn id="117" dur="500"/>
                                        <p:tgtEl>
                                          <p:spTgt spid="548879"/>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3" presetClass="entr" presetSubtype="10" fill="hold" nodeType="clickEffect">
                                  <p:stCondLst>
                                    <p:cond delay="0"/>
                                  </p:stCondLst>
                                  <p:childTnLst>
                                    <p:set>
                                      <p:cBhvr>
                                        <p:cTn id="121" dur="1" fill="hold">
                                          <p:stCondLst>
                                            <p:cond delay="0"/>
                                          </p:stCondLst>
                                        </p:cTn>
                                        <p:tgtEl>
                                          <p:spTgt spid="548909"/>
                                        </p:tgtEl>
                                        <p:attrNameLst>
                                          <p:attrName>style.visibility</p:attrName>
                                        </p:attrNameLst>
                                      </p:cBhvr>
                                      <p:to>
                                        <p:strVal val="visible"/>
                                      </p:to>
                                    </p:set>
                                    <p:animEffect transition="in" filter="blinds(horizontal)">
                                      <p:cBhvr>
                                        <p:cTn id="122" dur="500"/>
                                        <p:tgtEl>
                                          <p:spTgt spid="548909"/>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3" presetClass="entr" presetSubtype="10" fill="hold" nodeType="clickEffect">
                                  <p:stCondLst>
                                    <p:cond delay="0"/>
                                  </p:stCondLst>
                                  <p:childTnLst>
                                    <p:set>
                                      <p:cBhvr>
                                        <p:cTn id="126" dur="1" fill="hold">
                                          <p:stCondLst>
                                            <p:cond delay="0"/>
                                          </p:stCondLst>
                                        </p:cTn>
                                        <p:tgtEl>
                                          <p:spTgt spid="548962"/>
                                        </p:tgtEl>
                                        <p:attrNameLst>
                                          <p:attrName>style.visibility</p:attrName>
                                        </p:attrNameLst>
                                      </p:cBhvr>
                                      <p:to>
                                        <p:strVal val="visible"/>
                                      </p:to>
                                    </p:set>
                                    <p:animEffect transition="in" filter="blinds(horizontal)">
                                      <p:cBhvr>
                                        <p:cTn id="127" dur="500"/>
                                        <p:tgtEl>
                                          <p:spTgt spid="548962"/>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3" presetClass="entr" presetSubtype="10" fill="hold" nodeType="clickEffect">
                                  <p:stCondLst>
                                    <p:cond delay="0"/>
                                  </p:stCondLst>
                                  <p:childTnLst>
                                    <p:set>
                                      <p:cBhvr>
                                        <p:cTn id="131" dur="1" fill="hold">
                                          <p:stCondLst>
                                            <p:cond delay="0"/>
                                          </p:stCondLst>
                                        </p:cTn>
                                        <p:tgtEl>
                                          <p:spTgt spid="548871"/>
                                        </p:tgtEl>
                                        <p:attrNameLst>
                                          <p:attrName>style.visibility</p:attrName>
                                        </p:attrNameLst>
                                      </p:cBhvr>
                                      <p:to>
                                        <p:strVal val="visible"/>
                                      </p:to>
                                    </p:set>
                                    <p:animEffect transition="in" filter="blinds(horizontal)">
                                      <p:cBhvr>
                                        <p:cTn id="132" dur="500"/>
                                        <p:tgtEl>
                                          <p:spTgt spid="548871"/>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3" presetClass="entr" presetSubtype="10" fill="hold" nodeType="clickEffect">
                                  <p:stCondLst>
                                    <p:cond delay="0"/>
                                  </p:stCondLst>
                                  <p:childTnLst>
                                    <p:set>
                                      <p:cBhvr>
                                        <p:cTn id="136" dur="1" fill="hold">
                                          <p:stCondLst>
                                            <p:cond delay="0"/>
                                          </p:stCondLst>
                                        </p:cTn>
                                        <p:tgtEl>
                                          <p:spTgt spid="548874"/>
                                        </p:tgtEl>
                                        <p:attrNameLst>
                                          <p:attrName>style.visibility</p:attrName>
                                        </p:attrNameLst>
                                      </p:cBhvr>
                                      <p:to>
                                        <p:strVal val="visible"/>
                                      </p:to>
                                    </p:set>
                                    <p:animEffect transition="in" filter="blinds(horizontal)">
                                      <p:cBhvr>
                                        <p:cTn id="137" dur="500"/>
                                        <p:tgtEl>
                                          <p:spTgt spid="548874"/>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3" presetClass="entr" presetSubtype="10" fill="hold" nodeType="clickEffect">
                                  <p:stCondLst>
                                    <p:cond delay="0"/>
                                  </p:stCondLst>
                                  <p:childTnLst>
                                    <p:set>
                                      <p:cBhvr>
                                        <p:cTn id="141" dur="1" fill="hold">
                                          <p:stCondLst>
                                            <p:cond delay="0"/>
                                          </p:stCondLst>
                                        </p:cTn>
                                        <p:tgtEl>
                                          <p:spTgt spid="548961">
                                            <p:txEl>
                                              <p:pRg st="0" end="0"/>
                                            </p:txEl>
                                          </p:spTgt>
                                        </p:tgtEl>
                                        <p:attrNameLst>
                                          <p:attrName>style.visibility</p:attrName>
                                        </p:attrNameLst>
                                      </p:cBhvr>
                                      <p:to>
                                        <p:strVal val="visible"/>
                                      </p:to>
                                    </p:set>
                                    <p:animEffect transition="in" filter="blinds(horizontal)">
                                      <p:cBhvr>
                                        <p:cTn id="142" dur="500"/>
                                        <p:tgtEl>
                                          <p:spTgt spid="548961">
                                            <p:txEl>
                                              <p:pRg st="0" end="0"/>
                                            </p:txEl>
                                          </p:spTgt>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3" presetClass="entr" presetSubtype="10" fill="hold" grpId="0" nodeType="clickEffect">
                                  <p:stCondLst>
                                    <p:cond delay="0"/>
                                  </p:stCondLst>
                                  <p:childTnLst>
                                    <p:set>
                                      <p:cBhvr>
                                        <p:cTn id="146" dur="1" fill="hold">
                                          <p:stCondLst>
                                            <p:cond delay="0"/>
                                          </p:stCondLst>
                                        </p:cTn>
                                        <p:tgtEl>
                                          <p:spTgt spid="548959"/>
                                        </p:tgtEl>
                                        <p:attrNameLst>
                                          <p:attrName>style.visibility</p:attrName>
                                        </p:attrNameLst>
                                      </p:cBhvr>
                                      <p:to>
                                        <p:strVal val="visible"/>
                                      </p:to>
                                    </p:set>
                                    <p:animEffect transition="in" filter="blinds(horizontal)">
                                      <p:cBhvr>
                                        <p:cTn id="147" dur="500"/>
                                        <p:tgtEl>
                                          <p:spTgt spid="548959"/>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3" presetClass="entr" presetSubtype="10" fill="hold" grpId="0" nodeType="clickEffect">
                                  <p:stCondLst>
                                    <p:cond delay="0"/>
                                  </p:stCondLst>
                                  <p:childTnLst>
                                    <p:set>
                                      <p:cBhvr>
                                        <p:cTn id="151" dur="1" fill="hold">
                                          <p:stCondLst>
                                            <p:cond delay="0"/>
                                          </p:stCondLst>
                                        </p:cTn>
                                        <p:tgtEl>
                                          <p:spTgt spid="548960"/>
                                        </p:tgtEl>
                                        <p:attrNameLst>
                                          <p:attrName>style.visibility</p:attrName>
                                        </p:attrNameLst>
                                      </p:cBhvr>
                                      <p:to>
                                        <p:strVal val="visible"/>
                                      </p:to>
                                    </p:set>
                                    <p:animEffect transition="in" filter="blinds(horizontal)">
                                      <p:cBhvr>
                                        <p:cTn id="152" dur="500"/>
                                        <p:tgtEl>
                                          <p:spTgt spid="5489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6" grpId="0" animBg="1"/>
      <p:bldP spid="548870" grpId="0" animBg="1"/>
      <p:bldP spid="548877" grpId="0" animBg="1"/>
      <p:bldP spid="548878" grpId="0" animBg="1"/>
      <p:bldP spid="548896" grpId="0" animBg="1"/>
      <p:bldP spid="548913" grpId="0" animBg="1"/>
      <p:bldP spid="548959" grpId="0"/>
      <p:bldP spid="54896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a:extLst>
              <a:ext uri="{FF2B5EF4-FFF2-40B4-BE49-F238E27FC236}">
                <a16:creationId xmlns:a16="http://schemas.microsoft.com/office/drawing/2014/main" id="{ADBD1BD4-BF0A-409C-81A5-DE670E0B0131}"/>
              </a:ext>
            </a:extLst>
          </p:cNvPr>
          <p:cNvSpPr>
            <a:spLocks noGrp="1" noChangeArrowheads="1"/>
          </p:cNvSpPr>
          <p:nvPr>
            <p:ph type="title"/>
          </p:nvPr>
        </p:nvSpPr>
        <p:spPr>
          <a:xfrm>
            <a:off x="457200" y="98425"/>
            <a:ext cx="8229600" cy="561975"/>
          </a:xfrm>
        </p:spPr>
        <p:txBody>
          <a:bodyPr/>
          <a:lstStyle/>
          <a:p>
            <a:r>
              <a:rPr lang="zh-CN" altLang="en-US" sz="3600"/>
              <a:t>认识计算机中最基本的部件</a:t>
            </a:r>
          </a:p>
        </p:txBody>
      </p:sp>
      <p:sp>
        <p:nvSpPr>
          <p:cNvPr id="549891" name="Text Box 3">
            <a:extLst>
              <a:ext uri="{FF2B5EF4-FFF2-40B4-BE49-F238E27FC236}">
                <a16:creationId xmlns:a16="http://schemas.microsoft.com/office/drawing/2014/main" id="{5A824196-D7F3-4B69-B245-FE39FFFC6A95}"/>
              </a:ext>
            </a:extLst>
          </p:cNvPr>
          <p:cNvSpPr txBox="1">
            <a:spLocks noChangeArrowheads="1"/>
          </p:cNvSpPr>
          <p:nvPr/>
        </p:nvSpPr>
        <p:spPr bwMode="auto">
          <a:xfrm>
            <a:off x="296863" y="819150"/>
            <a:ext cx="8640762" cy="12303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2200" b="1">
                <a:latin typeface="微软雅黑" panose="020B0503020204020204" pitchFamily="34" charset="-122"/>
                <a:ea typeface="微软雅黑" panose="020B0503020204020204" pitchFamily="34" charset="-122"/>
              </a:rPr>
              <a:t>CPU</a:t>
            </a:r>
            <a:r>
              <a:rPr lang="zh-CN" altLang="en-US" sz="2200" b="1">
                <a:latin typeface="微软雅黑" panose="020B0503020204020204" pitchFamily="34" charset="-122"/>
                <a:ea typeface="微软雅黑" panose="020B0503020204020204" pitchFamily="34" charset="-122"/>
              </a:rPr>
              <a:t>：中央处理器；</a:t>
            </a:r>
            <a:r>
              <a:rPr lang="en-US" altLang="zh-CN" sz="2200" b="1">
                <a:latin typeface="微软雅黑" panose="020B0503020204020204" pitchFamily="34" charset="-122"/>
                <a:ea typeface="微软雅黑" panose="020B0503020204020204" pitchFamily="34" charset="-122"/>
              </a:rPr>
              <a:t>PC</a:t>
            </a:r>
            <a:r>
              <a:rPr lang="zh-CN" altLang="en-US" sz="2200" b="1">
                <a:latin typeface="微软雅黑" panose="020B0503020204020204" pitchFamily="34" charset="-122"/>
                <a:ea typeface="微软雅黑" panose="020B0503020204020204" pitchFamily="34" charset="-122"/>
              </a:rPr>
              <a:t>：程序计数器；</a:t>
            </a:r>
            <a:r>
              <a:rPr lang="en-US" altLang="zh-CN" sz="2200" b="1">
                <a:latin typeface="微软雅黑" panose="020B0503020204020204" pitchFamily="34" charset="-122"/>
                <a:ea typeface="微软雅黑" panose="020B0503020204020204" pitchFamily="34" charset="-122"/>
              </a:rPr>
              <a:t>MAR</a:t>
            </a:r>
            <a:r>
              <a:rPr lang="zh-CN" altLang="en-US" sz="2200" b="1">
                <a:latin typeface="微软雅黑" panose="020B0503020204020204" pitchFamily="34" charset="-122"/>
                <a:ea typeface="微软雅黑" panose="020B0503020204020204" pitchFamily="34" charset="-122"/>
              </a:rPr>
              <a:t>：存储器地址寄存器</a:t>
            </a:r>
          </a:p>
          <a:p>
            <a:pPr>
              <a:spcBef>
                <a:spcPct val="20000"/>
              </a:spcBef>
            </a:pPr>
            <a:r>
              <a:rPr lang="en-US" altLang="zh-CN" sz="2200" b="1">
                <a:solidFill>
                  <a:srgbClr val="3333CC"/>
                </a:solidFill>
                <a:latin typeface="微软雅黑" panose="020B0503020204020204" pitchFamily="34" charset="-122"/>
                <a:ea typeface="微软雅黑" panose="020B0503020204020204" pitchFamily="34" charset="-122"/>
              </a:rPr>
              <a:t>ALU</a:t>
            </a:r>
            <a:r>
              <a:rPr lang="zh-CN" altLang="en-US" sz="2200" b="1">
                <a:solidFill>
                  <a:srgbClr val="3333CC"/>
                </a:solidFill>
                <a:latin typeface="微软雅黑" panose="020B0503020204020204" pitchFamily="34" charset="-122"/>
                <a:ea typeface="微软雅黑" panose="020B0503020204020204" pitchFamily="34" charset="-122"/>
              </a:rPr>
              <a:t>：算术逻辑部件；</a:t>
            </a:r>
            <a:r>
              <a:rPr lang="en-US" altLang="zh-CN" sz="2200" b="1">
                <a:solidFill>
                  <a:srgbClr val="3333CC"/>
                </a:solidFill>
                <a:latin typeface="微软雅黑" panose="020B0503020204020204" pitchFamily="34" charset="-122"/>
                <a:ea typeface="微软雅黑" panose="020B0503020204020204" pitchFamily="34" charset="-122"/>
              </a:rPr>
              <a:t>IR</a:t>
            </a:r>
            <a:r>
              <a:rPr lang="zh-CN" altLang="en-US" sz="2200" b="1">
                <a:solidFill>
                  <a:srgbClr val="3333CC"/>
                </a:solidFill>
                <a:latin typeface="微软雅黑" panose="020B0503020204020204" pitchFamily="34" charset="-122"/>
                <a:ea typeface="微软雅黑" panose="020B0503020204020204" pitchFamily="34" charset="-122"/>
              </a:rPr>
              <a:t>：指令寄存器；</a:t>
            </a:r>
            <a:r>
              <a:rPr lang="en-US" altLang="zh-CN" sz="2200" b="1">
                <a:solidFill>
                  <a:srgbClr val="3333CC"/>
                </a:solidFill>
                <a:latin typeface="微软雅黑" panose="020B0503020204020204" pitchFamily="34" charset="-122"/>
                <a:ea typeface="微软雅黑" panose="020B0503020204020204" pitchFamily="34" charset="-122"/>
              </a:rPr>
              <a:t>MDR</a:t>
            </a:r>
            <a:r>
              <a:rPr lang="zh-CN" altLang="en-US" sz="2200" b="1">
                <a:solidFill>
                  <a:srgbClr val="3333CC"/>
                </a:solidFill>
                <a:latin typeface="微软雅黑" panose="020B0503020204020204" pitchFamily="34" charset="-122"/>
                <a:ea typeface="微软雅黑" panose="020B0503020204020204" pitchFamily="34" charset="-122"/>
              </a:rPr>
              <a:t>：存储器数据寄存器</a:t>
            </a:r>
          </a:p>
          <a:p>
            <a:pPr>
              <a:spcBef>
                <a:spcPct val="20000"/>
              </a:spcBef>
            </a:pPr>
            <a:r>
              <a:rPr lang="en-US" altLang="zh-CN" sz="2200" b="1">
                <a:solidFill>
                  <a:srgbClr val="008000"/>
                </a:solidFill>
                <a:latin typeface="微软雅黑" panose="020B0503020204020204" pitchFamily="34" charset="-122"/>
                <a:ea typeface="微软雅黑" panose="020B0503020204020204" pitchFamily="34" charset="-122"/>
              </a:rPr>
              <a:t>GPRs</a:t>
            </a:r>
            <a:r>
              <a:rPr lang="zh-CN" altLang="en-US" sz="2200" b="1">
                <a:solidFill>
                  <a:srgbClr val="008000"/>
                </a:solidFill>
                <a:latin typeface="微软雅黑" panose="020B0503020204020204" pitchFamily="34" charset="-122"/>
                <a:ea typeface="微软雅黑" panose="020B0503020204020204" pitchFamily="34" charset="-122"/>
              </a:rPr>
              <a:t>：通用寄存器组（由若干通用寄存器组成，早期就是累加器）</a:t>
            </a:r>
          </a:p>
        </p:txBody>
      </p:sp>
      <p:grpSp>
        <p:nvGrpSpPr>
          <p:cNvPr id="549892" name="Group 4">
            <a:extLst>
              <a:ext uri="{FF2B5EF4-FFF2-40B4-BE49-F238E27FC236}">
                <a16:creationId xmlns:a16="http://schemas.microsoft.com/office/drawing/2014/main" id="{06AC338E-8498-4A42-870E-A1A5BB688219}"/>
              </a:ext>
            </a:extLst>
          </p:cNvPr>
          <p:cNvGrpSpPr>
            <a:grpSpLocks/>
          </p:cNvGrpSpPr>
          <p:nvPr/>
        </p:nvGrpSpPr>
        <p:grpSpPr bwMode="auto">
          <a:xfrm>
            <a:off x="206375" y="2214563"/>
            <a:ext cx="8866188" cy="4545012"/>
            <a:chOff x="130" y="1395"/>
            <a:chExt cx="5585" cy="2863"/>
          </a:xfrm>
        </p:grpSpPr>
        <p:sp>
          <p:nvSpPr>
            <p:cNvPr id="549893" name="Text Box 5">
              <a:extLst>
                <a:ext uri="{FF2B5EF4-FFF2-40B4-BE49-F238E27FC236}">
                  <a16:creationId xmlns:a16="http://schemas.microsoft.com/office/drawing/2014/main" id="{0D7A1313-55A6-4158-AA43-59D6F07080DA}"/>
                </a:ext>
              </a:extLst>
            </p:cNvPr>
            <p:cNvSpPr txBox="1">
              <a:spLocks noChangeArrowheads="1"/>
            </p:cNvSpPr>
            <p:nvPr/>
          </p:nvSpPr>
          <p:spPr bwMode="auto">
            <a:xfrm>
              <a:off x="414" y="1791"/>
              <a:ext cx="935" cy="294"/>
            </a:xfrm>
            <a:prstGeom prst="rect">
              <a:avLst/>
            </a:prstGeom>
            <a:solidFill>
              <a:srgbClr val="0000FF">
                <a:alpha val="25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latin typeface="微软雅黑" panose="020B0503020204020204" pitchFamily="34" charset="-122"/>
                  <a:ea typeface="微软雅黑" panose="020B0503020204020204" pitchFamily="34" charset="-122"/>
                </a:rPr>
                <a:t>  控制器</a:t>
              </a:r>
            </a:p>
          </p:txBody>
        </p:sp>
        <p:sp>
          <p:nvSpPr>
            <p:cNvPr id="549894" name="Rectangle 6">
              <a:extLst>
                <a:ext uri="{FF2B5EF4-FFF2-40B4-BE49-F238E27FC236}">
                  <a16:creationId xmlns:a16="http://schemas.microsoft.com/office/drawing/2014/main" id="{F73EEEDF-A5A5-450A-AC33-9266A83A92E1}"/>
                </a:ext>
              </a:extLst>
            </p:cNvPr>
            <p:cNvSpPr>
              <a:spLocks noChangeArrowheads="1"/>
            </p:cNvSpPr>
            <p:nvPr/>
          </p:nvSpPr>
          <p:spPr bwMode="auto">
            <a:xfrm>
              <a:off x="215" y="1508"/>
              <a:ext cx="3118" cy="2665"/>
            </a:xfrm>
            <a:prstGeom prst="rect">
              <a:avLst/>
            </a:prstGeom>
            <a:noFill/>
            <a:ln w="38100" cap="rnd" algn="ctr">
              <a:solidFill>
                <a:srgbClr val="FF0000"/>
              </a:solidFill>
              <a:prstDash val="sysDot"/>
              <a:miter lim="800000"/>
              <a:headEnd/>
              <a:tailEnd/>
            </a:ln>
            <a:effectLst/>
            <a:extLst>
              <a:ext uri="{909E8E84-426E-40DD-AFC4-6F175D3DCCD1}">
                <a14:hiddenFill xmlns:a14="http://schemas.microsoft.com/office/drawing/2010/main">
                  <a:solidFill>
                    <a:srgbClr val="800000">
                      <a:alpha val="19000"/>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9895" name="Text Box 7">
              <a:extLst>
                <a:ext uri="{FF2B5EF4-FFF2-40B4-BE49-F238E27FC236}">
                  <a16:creationId xmlns:a16="http://schemas.microsoft.com/office/drawing/2014/main" id="{DBF8C328-2033-439B-85C7-7A054D8F6C85}"/>
                </a:ext>
              </a:extLst>
            </p:cNvPr>
            <p:cNvSpPr txBox="1">
              <a:spLocks noChangeArrowheads="1"/>
            </p:cNvSpPr>
            <p:nvPr/>
          </p:nvSpPr>
          <p:spPr bwMode="auto">
            <a:xfrm>
              <a:off x="357" y="1508"/>
              <a:ext cx="538" cy="288"/>
            </a:xfrm>
            <a:prstGeom prst="rect">
              <a:avLst/>
            </a:prstGeom>
            <a:noFill/>
            <a:ln>
              <a:noFill/>
            </a:ln>
            <a:effectLst/>
            <a:extLst>
              <a:ext uri="{909E8E84-426E-40DD-AFC4-6F175D3DCCD1}">
                <a14:hiddenFill xmlns:a14="http://schemas.microsoft.com/office/drawing/2010/main">
                  <a:solidFill>
                    <a:srgbClr val="0000FF">
                      <a:alpha val="25999"/>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a:solidFill>
                    <a:srgbClr val="FF0000"/>
                  </a:solidFill>
                  <a:latin typeface="微软雅黑" panose="020B0503020204020204" pitchFamily="34" charset="-122"/>
                  <a:ea typeface="微软雅黑" panose="020B0503020204020204" pitchFamily="34" charset="-122"/>
                </a:rPr>
                <a:t>CPU</a:t>
              </a:r>
            </a:p>
          </p:txBody>
        </p:sp>
        <p:sp>
          <p:nvSpPr>
            <p:cNvPr id="549896" name="Text Box 8">
              <a:extLst>
                <a:ext uri="{FF2B5EF4-FFF2-40B4-BE49-F238E27FC236}">
                  <a16:creationId xmlns:a16="http://schemas.microsoft.com/office/drawing/2014/main" id="{619F8F01-0CE9-478D-9DD7-37CEBBD2FB17}"/>
                </a:ext>
              </a:extLst>
            </p:cNvPr>
            <p:cNvSpPr txBox="1">
              <a:spLocks noChangeArrowheads="1"/>
            </p:cNvSpPr>
            <p:nvPr/>
          </p:nvSpPr>
          <p:spPr bwMode="auto">
            <a:xfrm>
              <a:off x="1689" y="1848"/>
              <a:ext cx="652" cy="237"/>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    PC</a:t>
              </a:r>
            </a:p>
          </p:txBody>
        </p:sp>
        <p:sp>
          <p:nvSpPr>
            <p:cNvPr id="549897" name="Text Box 9">
              <a:extLst>
                <a:ext uri="{FF2B5EF4-FFF2-40B4-BE49-F238E27FC236}">
                  <a16:creationId xmlns:a16="http://schemas.microsoft.com/office/drawing/2014/main" id="{6049E1B9-F6AC-466B-9F13-54F8A3E32955}"/>
                </a:ext>
              </a:extLst>
            </p:cNvPr>
            <p:cNvSpPr txBox="1">
              <a:spLocks noChangeArrowheads="1"/>
            </p:cNvSpPr>
            <p:nvPr/>
          </p:nvSpPr>
          <p:spPr bwMode="auto">
            <a:xfrm>
              <a:off x="5277" y="2075"/>
              <a:ext cx="438" cy="524"/>
            </a:xfrm>
            <a:prstGeom prst="rect">
              <a:avLst/>
            </a:prstGeom>
            <a:solidFill>
              <a:srgbClr val="0000FF">
                <a:alpha val="25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CC3300"/>
                  </a:solidFill>
                  <a:latin typeface="微软雅黑" panose="020B0503020204020204" pitchFamily="34" charset="-122"/>
                  <a:ea typeface="微软雅黑" panose="020B0503020204020204" pitchFamily="34" charset="-122"/>
                </a:rPr>
                <a:t>输入</a:t>
              </a:r>
            </a:p>
            <a:p>
              <a:r>
                <a:rPr lang="zh-CN" altLang="en-US" sz="2400" b="1">
                  <a:solidFill>
                    <a:srgbClr val="CC3300"/>
                  </a:solidFill>
                  <a:latin typeface="微软雅黑" panose="020B0503020204020204" pitchFamily="34" charset="-122"/>
                  <a:ea typeface="微软雅黑" panose="020B0503020204020204" pitchFamily="34" charset="-122"/>
                </a:rPr>
                <a:t>设备</a:t>
              </a:r>
            </a:p>
          </p:txBody>
        </p:sp>
        <p:sp>
          <p:nvSpPr>
            <p:cNvPr id="549898" name="AutoShape 10">
              <a:extLst>
                <a:ext uri="{FF2B5EF4-FFF2-40B4-BE49-F238E27FC236}">
                  <a16:creationId xmlns:a16="http://schemas.microsoft.com/office/drawing/2014/main" id="{48253DFC-6C07-40A6-A259-CF6DAC7089B9}"/>
                </a:ext>
              </a:extLst>
            </p:cNvPr>
            <p:cNvSpPr>
              <a:spLocks noChangeArrowheads="1"/>
            </p:cNvSpPr>
            <p:nvPr/>
          </p:nvSpPr>
          <p:spPr bwMode="auto">
            <a:xfrm>
              <a:off x="5018" y="2302"/>
              <a:ext cx="227" cy="141"/>
            </a:xfrm>
            <a:prstGeom prst="leftRightArrow">
              <a:avLst>
                <a:gd name="adj1" fmla="val 50000"/>
                <a:gd name="adj2" fmla="val 32199"/>
              </a:avLst>
            </a:prstGeom>
            <a:solidFill>
              <a:schemeClr val="bg1"/>
            </a:solidFill>
            <a:ln w="28575"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b="1">
                <a:solidFill>
                  <a:srgbClr val="CC3300"/>
                </a:solidFill>
                <a:latin typeface="微软雅黑" panose="020B0503020204020204" pitchFamily="34" charset="-122"/>
                <a:ea typeface="微软雅黑" panose="020B0503020204020204" pitchFamily="34" charset="-122"/>
              </a:endParaRPr>
            </a:p>
          </p:txBody>
        </p:sp>
        <p:sp>
          <p:nvSpPr>
            <p:cNvPr id="549899" name="Text Box 11">
              <a:extLst>
                <a:ext uri="{FF2B5EF4-FFF2-40B4-BE49-F238E27FC236}">
                  <a16:creationId xmlns:a16="http://schemas.microsoft.com/office/drawing/2014/main" id="{4A4C4497-3DAE-4848-A071-451EEF9DF9F5}"/>
                </a:ext>
              </a:extLst>
            </p:cNvPr>
            <p:cNvSpPr txBox="1">
              <a:spLocks noChangeArrowheads="1"/>
            </p:cNvSpPr>
            <p:nvPr/>
          </p:nvSpPr>
          <p:spPr bwMode="auto">
            <a:xfrm>
              <a:off x="5277" y="2954"/>
              <a:ext cx="438" cy="524"/>
            </a:xfrm>
            <a:prstGeom prst="rect">
              <a:avLst/>
            </a:prstGeom>
            <a:solidFill>
              <a:srgbClr val="0000FF">
                <a:alpha val="25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CC3300"/>
                  </a:solidFill>
                  <a:latin typeface="微软雅黑" panose="020B0503020204020204" pitchFamily="34" charset="-122"/>
                  <a:ea typeface="微软雅黑" panose="020B0503020204020204" pitchFamily="34" charset="-122"/>
                </a:rPr>
                <a:t>输出</a:t>
              </a:r>
              <a:endParaRPr lang="en-US" altLang="zh-CN" sz="2400" b="1">
                <a:solidFill>
                  <a:srgbClr val="CC3300"/>
                </a:solidFill>
                <a:latin typeface="微软雅黑" panose="020B0503020204020204" pitchFamily="34" charset="-122"/>
                <a:ea typeface="微软雅黑" panose="020B0503020204020204" pitchFamily="34" charset="-122"/>
              </a:endParaRPr>
            </a:p>
            <a:p>
              <a:r>
                <a:rPr lang="zh-CN" altLang="en-US" sz="2400" b="1">
                  <a:solidFill>
                    <a:srgbClr val="CC3300"/>
                  </a:solidFill>
                  <a:latin typeface="微软雅黑" panose="020B0503020204020204" pitchFamily="34" charset="-122"/>
                  <a:ea typeface="微软雅黑" panose="020B0503020204020204" pitchFamily="34" charset="-122"/>
                </a:rPr>
                <a:t>设备</a:t>
              </a:r>
            </a:p>
          </p:txBody>
        </p:sp>
        <p:sp>
          <p:nvSpPr>
            <p:cNvPr id="549900" name="AutoShape 12">
              <a:extLst>
                <a:ext uri="{FF2B5EF4-FFF2-40B4-BE49-F238E27FC236}">
                  <a16:creationId xmlns:a16="http://schemas.microsoft.com/office/drawing/2014/main" id="{25CE21EF-E273-4F26-AB5E-FF8BD8699323}"/>
                </a:ext>
              </a:extLst>
            </p:cNvPr>
            <p:cNvSpPr>
              <a:spLocks noChangeArrowheads="1"/>
            </p:cNvSpPr>
            <p:nvPr/>
          </p:nvSpPr>
          <p:spPr bwMode="auto">
            <a:xfrm>
              <a:off x="4990" y="3124"/>
              <a:ext cx="255" cy="142"/>
            </a:xfrm>
            <a:prstGeom prst="leftRightArrow">
              <a:avLst>
                <a:gd name="adj1" fmla="val 50000"/>
                <a:gd name="adj2" fmla="val 35915"/>
              </a:avLst>
            </a:prstGeom>
            <a:solidFill>
              <a:schemeClr val="bg1"/>
            </a:solidFill>
            <a:ln w="28575"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9901" name="Text Box 13">
              <a:extLst>
                <a:ext uri="{FF2B5EF4-FFF2-40B4-BE49-F238E27FC236}">
                  <a16:creationId xmlns:a16="http://schemas.microsoft.com/office/drawing/2014/main" id="{03A8F774-13B5-43C1-BDFC-517602AF8086}"/>
                </a:ext>
              </a:extLst>
            </p:cNvPr>
            <p:cNvSpPr txBox="1">
              <a:spLocks noChangeArrowheads="1"/>
            </p:cNvSpPr>
            <p:nvPr/>
          </p:nvSpPr>
          <p:spPr bwMode="auto">
            <a:xfrm>
              <a:off x="2511" y="1848"/>
              <a:ext cx="680" cy="237"/>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  MAR</a:t>
              </a:r>
            </a:p>
          </p:txBody>
        </p:sp>
        <p:sp>
          <p:nvSpPr>
            <p:cNvPr id="549902" name="Text Box 14">
              <a:extLst>
                <a:ext uri="{FF2B5EF4-FFF2-40B4-BE49-F238E27FC236}">
                  <a16:creationId xmlns:a16="http://schemas.microsoft.com/office/drawing/2014/main" id="{9BE7B496-EE90-4FC9-A2A0-41F57BEC3232}"/>
                </a:ext>
              </a:extLst>
            </p:cNvPr>
            <p:cNvSpPr txBox="1">
              <a:spLocks noChangeArrowheads="1"/>
            </p:cNvSpPr>
            <p:nvPr/>
          </p:nvSpPr>
          <p:spPr bwMode="auto">
            <a:xfrm>
              <a:off x="2540" y="3747"/>
              <a:ext cx="680" cy="237"/>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chemeClr val="accent2"/>
                  </a:solidFill>
                  <a:latin typeface="微软雅黑" panose="020B0503020204020204" pitchFamily="34" charset="-122"/>
                  <a:ea typeface="微软雅黑" panose="020B0503020204020204" pitchFamily="34" charset="-122"/>
                </a:rPr>
                <a:t>  MDR</a:t>
              </a:r>
            </a:p>
          </p:txBody>
        </p:sp>
        <p:sp>
          <p:nvSpPr>
            <p:cNvPr id="549903" name="Line 15">
              <a:extLst>
                <a:ext uri="{FF2B5EF4-FFF2-40B4-BE49-F238E27FC236}">
                  <a16:creationId xmlns:a16="http://schemas.microsoft.com/office/drawing/2014/main" id="{3873D09E-C1A3-493E-93C4-9945BEEE5253}"/>
                </a:ext>
              </a:extLst>
            </p:cNvPr>
            <p:cNvSpPr>
              <a:spLocks noChangeShapeType="1"/>
            </p:cNvSpPr>
            <p:nvPr/>
          </p:nvSpPr>
          <p:spPr bwMode="auto">
            <a:xfrm>
              <a:off x="1349" y="1961"/>
              <a:ext cx="340" cy="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9904" name="Line 16">
              <a:extLst>
                <a:ext uri="{FF2B5EF4-FFF2-40B4-BE49-F238E27FC236}">
                  <a16:creationId xmlns:a16="http://schemas.microsoft.com/office/drawing/2014/main" id="{8A8C5962-E361-44FA-A36D-0C63A6F182BE}"/>
                </a:ext>
              </a:extLst>
            </p:cNvPr>
            <p:cNvSpPr>
              <a:spLocks noChangeShapeType="1"/>
            </p:cNvSpPr>
            <p:nvPr/>
          </p:nvSpPr>
          <p:spPr bwMode="auto">
            <a:xfrm>
              <a:off x="2341" y="1961"/>
              <a:ext cx="171" cy="0"/>
            </a:xfrm>
            <a:prstGeom prst="line">
              <a:avLst/>
            </a:prstGeom>
            <a:noFill/>
            <a:ln w="38100">
              <a:solidFill>
                <a:srgbClr val="00763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9905" name="Line 17">
              <a:extLst>
                <a:ext uri="{FF2B5EF4-FFF2-40B4-BE49-F238E27FC236}">
                  <a16:creationId xmlns:a16="http://schemas.microsoft.com/office/drawing/2014/main" id="{3086DB11-A9B9-4DD9-AAB4-144C034274AD}"/>
                </a:ext>
              </a:extLst>
            </p:cNvPr>
            <p:cNvSpPr>
              <a:spLocks noChangeShapeType="1"/>
            </p:cNvSpPr>
            <p:nvPr/>
          </p:nvSpPr>
          <p:spPr bwMode="auto">
            <a:xfrm>
              <a:off x="2767" y="3435"/>
              <a:ext cx="0" cy="312"/>
            </a:xfrm>
            <a:prstGeom prst="line">
              <a:avLst/>
            </a:prstGeom>
            <a:noFill/>
            <a:ln w="38100">
              <a:solidFill>
                <a:srgbClr val="3333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49906" name="Group 18">
              <a:extLst>
                <a:ext uri="{FF2B5EF4-FFF2-40B4-BE49-F238E27FC236}">
                  <a16:creationId xmlns:a16="http://schemas.microsoft.com/office/drawing/2014/main" id="{066DB147-13F0-40B7-9A9E-82131924B0F3}"/>
                </a:ext>
              </a:extLst>
            </p:cNvPr>
            <p:cNvGrpSpPr>
              <a:grpSpLocks/>
            </p:cNvGrpSpPr>
            <p:nvPr/>
          </p:nvGrpSpPr>
          <p:grpSpPr bwMode="auto">
            <a:xfrm>
              <a:off x="1746" y="2330"/>
              <a:ext cx="482" cy="935"/>
              <a:chOff x="3135" y="2472"/>
              <a:chExt cx="454" cy="935"/>
            </a:xfrm>
          </p:grpSpPr>
          <p:grpSp>
            <p:nvGrpSpPr>
              <p:cNvPr id="549907" name="Group 19">
                <a:extLst>
                  <a:ext uri="{FF2B5EF4-FFF2-40B4-BE49-F238E27FC236}">
                    <a16:creationId xmlns:a16="http://schemas.microsoft.com/office/drawing/2014/main" id="{8AF707D7-9D5B-4D08-8BD9-1C0FF8719A0E}"/>
                  </a:ext>
                </a:extLst>
              </p:cNvPr>
              <p:cNvGrpSpPr>
                <a:grpSpLocks/>
              </p:cNvGrpSpPr>
              <p:nvPr/>
            </p:nvGrpSpPr>
            <p:grpSpPr bwMode="auto">
              <a:xfrm flipH="1">
                <a:off x="3135" y="2472"/>
                <a:ext cx="454" cy="935"/>
                <a:chOff x="3078" y="2330"/>
                <a:chExt cx="625" cy="1580"/>
              </a:xfrm>
            </p:grpSpPr>
            <p:sp>
              <p:nvSpPr>
                <p:cNvPr id="549908" name="Line 12">
                  <a:extLst>
                    <a:ext uri="{FF2B5EF4-FFF2-40B4-BE49-F238E27FC236}">
                      <a16:creationId xmlns:a16="http://schemas.microsoft.com/office/drawing/2014/main" id="{1D5C239E-F5B0-41F7-BCB3-C9EF4932F771}"/>
                    </a:ext>
                  </a:extLst>
                </p:cNvPr>
                <p:cNvSpPr>
                  <a:spLocks noChangeShapeType="1"/>
                </p:cNvSpPr>
                <p:nvPr/>
              </p:nvSpPr>
              <p:spPr bwMode="auto">
                <a:xfrm flipH="1">
                  <a:off x="3078" y="2330"/>
                  <a:ext cx="9" cy="6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9909" name="Line 13">
                  <a:extLst>
                    <a:ext uri="{FF2B5EF4-FFF2-40B4-BE49-F238E27FC236}">
                      <a16:creationId xmlns:a16="http://schemas.microsoft.com/office/drawing/2014/main" id="{A1E75D45-0833-4214-8FFA-DED3FBB24897}"/>
                    </a:ext>
                  </a:extLst>
                </p:cNvPr>
                <p:cNvSpPr>
                  <a:spLocks noChangeShapeType="1"/>
                </p:cNvSpPr>
                <p:nvPr/>
              </p:nvSpPr>
              <p:spPr bwMode="auto">
                <a:xfrm>
                  <a:off x="3107" y="2330"/>
                  <a:ext cx="592" cy="3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9910" name="Line 14">
                  <a:extLst>
                    <a:ext uri="{FF2B5EF4-FFF2-40B4-BE49-F238E27FC236}">
                      <a16:creationId xmlns:a16="http://schemas.microsoft.com/office/drawing/2014/main" id="{CF7B5AFE-1BEB-4ADE-AC5D-4B6D07CB53CF}"/>
                    </a:ext>
                  </a:extLst>
                </p:cNvPr>
                <p:cNvSpPr>
                  <a:spLocks noChangeShapeType="1"/>
                </p:cNvSpPr>
                <p:nvPr/>
              </p:nvSpPr>
              <p:spPr bwMode="auto">
                <a:xfrm>
                  <a:off x="3087" y="3018"/>
                  <a:ext cx="21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9911" name="Line 16">
                  <a:extLst>
                    <a:ext uri="{FF2B5EF4-FFF2-40B4-BE49-F238E27FC236}">
                      <a16:creationId xmlns:a16="http://schemas.microsoft.com/office/drawing/2014/main" id="{A91E3228-EC68-4DAB-98A9-F69355F7E07A}"/>
                    </a:ext>
                  </a:extLst>
                </p:cNvPr>
                <p:cNvSpPr>
                  <a:spLocks noChangeShapeType="1"/>
                </p:cNvSpPr>
                <p:nvPr/>
              </p:nvSpPr>
              <p:spPr bwMode="auto">
                <a:xfrm>
                  <a:off x="3693" y="2644"/>
                  <a:ext cx="10" cy="4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9912" name="Line 18">
                  <a:extLst>
                    <a:ext uri="{FF2B5EF4-FFF2-40B4-BE49-F238E27FC236}">
                      <a16:creationId xmlns:a16="http://schemas.microsoft.com/office/drawing/2014/main" id="{ADBE5D23-B025-4D3C-8AF6-CBC9B4C81380}"/>
                    </a:ext>
                  </a:extLst>
                </p:cNvPr>
                <p:cNvSpPr>
                  <a:spLocks noChangeShapeType="1"/>
                </p:cNvSpPr>
                <p:nvPr/>
              </p:nvSpPr>
              <p:spPr bwMode="auto">
                <a:xfrm flipV="1">
                  <a:off x="3120" y="3256"/>
                  <a:ext cx="0" cy="6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9913" name="Line 19">
                  <a:extLst>
                    <a:ext uri="{FF2B5EF4-FFF2-40B4-BE49-F238E27FC236}">
                      <a16:creationId xmlns:a16="http://schemas.microsoft.com/office/drawing/2014/main" id="{6A3F73BC-DF6B-4246-8068-B337CDC78610}"/>
                    </a:ext>
                  </a:extLst>
                </p:cNvPr>
                <p:cNvSpPr>
                  <a:spLocks noChangeShapeType="1"/>
                </p:cNvSpPr>
                <p:nvPr/>
              </p:nvSpPr>
              <p:spPr bwMode="auto">
                <a:xfrm flipV="1">
                  <a:off x="3135" y="3549"/>
                  <a:ext cx="564" cy="3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9914" name="Line 20">
                  <a:extLst>
                    <a:ext uri="{FF2B5EF4-FFF2-40B4-BE49-F238E27FC236}">
                      <a16:creationId xmlns:a16="http://schemas.microsoft.com/office/drawing/2014/main" id="{00BEB757-5960-4A47-ADC2-4818C51A0692}"/>
                    </a:ext>
                  </a:extLst>
                </p:cNvPr>
                <p:cNvSpPr>
                  <a:spLocks noChangeShapeType="1"/>
                </p:cNvSpPr>
                <p:nvPr/>
              </p:nvSpPr>
              <p:spPr bwMode="auto">
                <a:xfrm flipV="1">
                  <a:off x="3121" y="3125"/>
                  <a:ext cx="171" cy="1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9915" name="Line 22">
                  <a:extLst>
                    <a:ext uri="{FF2B5EF4-FFF2-40B4-BE49-F238E27FC236}">
                      <a16:creationId xmlns:a16="http://schemas.microsoft.com/office/drawing/2014/main" id="{8DB719A1-14C2-4D9C-9653-D0AD9D5F226E}"/>
                    </a:ext>
                  </a:extLst>
                </p:cNvPr>
                <p:cNvSpPr>
                  <a:spLocks noChangeShapeType="1"/>
                </p:cNvSpPr>
                <p:nvPr/>
              </p:nvSpPr>
              <p:spPr bwMode="auto">
                <a:xfrm flipV="1">
                  <a:off x="3702" y="3067"/>
                  <a:ext cx="0" cy="4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49916" name="Rectangle 25">
                <a:extLst>
                  <a:ext uri="{FF2B5EF4-FFF2-40B4-BE49-F238E27FC236}">
                    <a16:creationId xmlns:a16="http://schemas.microsoft.com/office/drawing/2014/main" id="{A2973AFC-E43F-4B29-98AE-C8D36699086C}"/>
                  </a:ext>
                </a:extLst>
              </p:cNvPr>
              <p:cNvSpPr>
                <a:spLocks noChangeArrowheads="1"/>
              </p:cNvSpPr>
              <p:nvPr/>
            </p:nvSpPr>
            <p:spPr bwMode="auto">
              <a:xfrm rot="16200000" flipH="1">
                <a:off x="3033" y="2830"/>
                <a:ext cx="51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400" b="1">
                    <a:cs typeface="Arial" panose="020B0604020202020204" pitchFamily="34" charset="0"/>
                  </a:rPr>
                  <a:t>ALU</a:t>
                </a:r>
              </a:p>
            </p:txBody>
          </p:sp>
        </p:grpSp>
        <p:grpSp>
          <p:nvGrpSpPr>
            <p:cNvPr id="549917" name="Group 29">
              <a:extLst>
                <a:ext uri="{FF2B5EF4-FFF2-40B4-BE49-F238E27FC236}">
                  <a16:creationId xmlns:a16="http://schemas.microsoft.com/office/drawing/2014/main" id="{670E338A-4C16-49F2-BD20-48CE49A6FA18}"/>
                </a:ext>
              </a:extLst>
            </p:cNvPr>
            <p:cNvGrpSpPr>
              <a:grpSpLocks/>
            </p:cNvGrpSpPr>
            <p:nvPr/>
          </p:nvGrpSpPr>
          <p:grpSpPr bwMode="auto">
            <a:xfrm>
              <a:off x="2200" y="2585"/>
              <a:ext cx="255" cy="510"/>
              <a:chOff x="2030" y="2415"/>
              <a:chExt cx="341" cy="510"/>
            </a:xfrm>
          </p:grpSpPr>
          <p:sp>
            <p:nvSpPr>
              <p:cNvPr id="549918" name="Line 30">
                <a:extLst>
                  <a:ext uri="{FF2B5EF4-FFF2-40B4-BE49-F238E27FC236}">
                    <a16:creationId xmlns:a16="http://schemas.microsoft.com/office/drawing/2014/main" id="{F49B5646-8BA2-4BFC-B25C-0558627D33E9}"/>
                  </a:ext>
                </a:extLst>
              </p:cNvPr>
              <p:cNvSpPr>
                <a:spLocks noChangeShapeType="1"/>
              </p:cNvSpPr>
              <p:nvPr/>
            </p:nvSpPr>
            <p:spPr bwMode="auto">
              <a:xfrm flipH="1">
                <a:off x="2031" y="241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9919" name="Line 31">
                <a:extLst>
                  <a:ext uri="{FF2B5EF4-FFF2-40B4-BE49-F238E27FC236}">
                    <a16:creationId xmlns:a16="http://schemas.microsoft.com/office/drawing/2014/main" id="{D01CE71E-518C-49A8-BE53-4A28D9AD5541}"/>
                  </a:ext>
                </a:extLst>
              </p:cNvPr>
              <p:cNvSpPr>
                <a:spLocks noChangeShapeType="1"/>
              </p:cNvSpPr>
              <p:nvPr/>
            </p:nvSpPr>
            <p:spPr bwMode="auto">
              <a:xfrm flipH="1">
                <a:off x="2030" y="292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49920" name="Text Box 32">
              <a:extLst>
                <a:ext uri="{FF2B5EF4-FFF2-40B4-BE49-F238E27FC236}">
                  <a16:creationId xmlns:a16="http://schemas.microsoft.com/office/drawing/2014/main" id="{1522B56A-4482-40B2-B663-4B96DF1D6199}"/>
                </a:ext>
              </a:extLst>
            </p:cNvPr>
            <p:cNvSpPr txBox="1">
              <a:spLocks noChangeArrowheads="1"/>
            </p:cNvSpPr>
            <p:nvPr/>
          </p:nvSpPr>
          <p:spPr bwMode="auto">
            <a:xfrm>
              <a:off x="1122" y="2273"/>
              <a:ext cx="284" cy="1024"/>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微软雅黑" panose="020B0503020204020204" pitchFamily="34" charset="-122"/>
                  <a:ea typeface="微软雅黑" panose="020B0503020204020204" pitchFamily="34" charset="-122"/>
                </a:rPr>
                <a:t>标</a:t>
              </a:r>
            </a:p>
            <a:p>
              <a:r>
                <a:rPr lang="zh-CN" altLang="en-US" sz="2000" b="1">
                  <a:latin typeface="微软雅黑" panose="020B0503020204020204" pitchFamily="34" charset="-122"/>
                  <a:ea typeface="微软雅黑" panose="020B0503020204020204" pitchFamily="34" charset="-122"/>
                </a:rPr>
                <a:t>志</a:t>
              </a:r>
            </a:p>
            <a:p>
              <a:r>
                <a:rPr lang="zh-CN" altLang="en-US" sz="2000" b="1">
                  <a:latin typeface="微软雅黑" panose="020B0503020204020204" pitchFamily="34" charset="-122"/>
                  <a:ea typeface="微软雅黑" panose="020B0503020204020204" pitchFamily="34" charset="-122"/>
                </a:rPr>
                <a:t>寄</a:t>
              </a:r>
            </a:p>
            <a:p>
              <a:r>
                <a:rPr lang="zh-CN" altLang="en-US" sz="2000" b="1">
                  <a:latin typeface="微软雅黑" panose="020B0503020204020204" pitchFamily="34" charset="-122"/>
                  <a:ea typeface="微软雅黑" panose="020B0503020204020204" pitchFamily="34" charset="-122"/>
                </a:rPr>
                <a:t>存</a:t>
              </a:r>
            </a:p>
            <a:p>
              <a:r>
                <a:rPr lang="zh-CN" altLang="en-US" sz="2000" b="1">
                  <a:latin typeface="微软雅黑" panose="020B0503020204020204" pitchFamily="34" charset="-122"/>
                  <a:ea typeface="微软雅黑" panose="020B0503020204020204" pitchFamily="34" charset="-122"/>
                </a:rPr>
                <a:t>器</a:t>
              </a:r>
              <a:endParaRPr lang="en-US" altLang="zh-CN" sz="2000" b="1">
                <a:latin typeface="微软雅黑" panose="020B0503020204020204" pitchFamily="34" charset="-122"/>
                <a:ea typeface="微软雅黑" panose="020B0503020204020204" pitchFamily="34" charset="-122"/>
              </a:endParaRPr>
            </a:p>
          </p:txBody>
        </p:sp>
        <p:sp>
          <p:nvSpPr>
            <p:cNvPr id="549921" name="Line 33">
              <a:extLst>
                <a:ext uri="{FF2B5EF4-FFF2-40B4-BE49-F238E27FC236}">
                  <a16:creationId xmlns:a16="http://schemas.microsoft.com/office/drawing/2014/main" id="{1DFDF3E4-2776-4E90-A07B-67CC4CEDB89A}"/>
                </a:ext>
              </a:extLst>
            </p:cNvPr>
            <p:cNvSpPr>
              <a:spLocks noChangeShapeType="1"/>
            </p:cNvSpPr>
            <p:nvPr/>
          </p:nvSpPr>
          <p:spPr bwMode="auto">
            <a:xfrm flipH="1">
              <a:off x="1406" y="2642"/>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49922" name="Group 34">
              <a:extLst>
                <a:ext uri="{FF2B5EF4-FFF2-40B4-BE49-F238E27FC236}">
                  <a16:creationId xmlns:a16="http://schemas.microsoft.com/office/drawing/2014/main" id="{35298D29-4E66-4E8C-98E7-CCFECE82D0BB}"/>
                </a:ext>
              </a:extLst>
            </p:cNvPr>
            <p:cNvGrpSpPr>
              <a:grpSpLocks/>
            </p:cNvGrpSpPr>
            <p:nvPr/>
          </p:nvGrpSpPr>
          <p:grpSpPr bwMode="auto">
            <a:xfrm>
              <a:off x="952" y="2075"/>
              <a:ext cx="143" cy="539"/>
              <a:chOff x="895" y="1905"/>
              <a:chExt cx="143" cy="539"/>
            </a:xfrm>
          </p:grpSpPr>
          <p:sp>
            <p:nvSpPr>
              <p:cNvPr id="549923" name="Line 35">
                <a:extLst>
                  <a:ext uri="{FF2B5EF4-FFF2-40B4-BE49-F238E27FC236}">
                    <a16:creationId xmlns:a16="http://schemas.microsoft.com/office/drawing/2014/main" id="{AD8D98CC-9131-4B81-981F-EE653AC51E08}"/>
                  </a:ext>
                </a:extLst>
              </p:cNvPr>
              <p:cNvSpPr>
                <a:spLocks noChangeShapeType="1"/>
              </p:cNvSpPr>
              <p:nvPr/>
            </p:nvSpPr>
            <p:spPr bwMode="auto">
              <a:xfrm flipH="1">
                <a:off x="896" y="2443"/>
                <a:ext cx="142"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9924" name="Line 36">
                <a:extLst>
                  <a:ext uri="{FF2B5EF4-FFF2-40B4-BE49-F238E27FC236}">
                    <a16:creationId xmlns:a16="http://schemas.microsoft.com/office/drawing/2014/main" id="{FFC33FCE-20F0-492B-96A0-7C307475585C}"/>
                  </a:ext>
                </a:extLst>
              </p:cNvPr>
              <p:cNvSpPr>
                <a:spLocks noChangeShapeType="1"/>
              </p:cNvSpPr>
              <p:nvPr/>
            </p:nvSpPr>
            <p:spPr bwMode="auto">
              <a:xfrm flipV="1">
                <a:off x="895" y="1905"/>
                <a:ext cx="0" cy="539"/>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49925" name="Line 37">
              <a:extLst>
                <a:ext uri="{FF2B5EF4-FFF2-40B4-BE49-F238E27FC236}">
                  <a16:creationId xmlns:a16="http://schemas.microsoft.com/office/drawing/2014/main" id="{881ABAC1-42D3-4FEE-AA06-A5BEFC914893}"/>
                </a:ext>
              </a:extLst>
            </p:cNvPr>
            <p:cNvSpPr>
              <a:spLocks noChangeShapeType="1"/>
            </p:cNvSpPr>
            <p:nvPr/>
          </p:nvSpPr>
          <p:spPr bwMode="auto">
            <a:xfrm flipV="1">
              <a:off x="2852" y="2103"/>
              <a:ext cx="0" cy="34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49926" name="Group 38">
              <a:extLst>
                <a:ext uri="{FF2B5EF4-FFF2-40B4-BE49-F238E27FC236}">
                  <a16:creationId xmlns:a16="http://schemas.microsoft.com/office/drawing/2014/main" id="{B3E3E5CA-B609-4B17-B770-1BD642FA36C2}"/>
                </a:ext>
              </a:extLst>
            </p:cNvPr>
            <p:cNvGrpSpPr>
              <a:grpSpLocks/>
            </p:cNvGrpSpPr>
            <p:nvPr/>
          </p:nvGrpSpPr>
          <p:grpSpPr bwMode="auto">
            <a:xfrm>
              <a:off x="1576" y="2867"/>
              <a:ext cx="964" cy="937"/>
              <a:chOff x="1576" y="2924"/>
              <a:chExt cx="964" cy="937"/>
            </a:xfrm>
          </p:grpSpPr>
          <p:sp>
            <p:nvSpPr>
              <p:cNvPr id="549927" name="Line 39">
                <a:extLst>
                  <a:ext uri="{FF2B5EF4-FFF2-40B4-BE49-F238E27FC236}">
                    <a16:creationId xmlns:a16="http://schemas.microsoft.com/office/drawing/2014/main" id="{456E13E0-2C0C-4A1F-9967-FF52C7E7AD56}"/>
                  </a:ext>
                </a:extLst>
              </p:cNvPr>
              <p:cNvSpPr>
                <a:spLocks noChangeShapeType="1"/>
              </p:cNvSpPr>
              <p:nvPr/>
            </p:nvSpPr>
            <p:spPr bwMode="auto">
              <a:xfrm>
                <a:off x="1576" y="2924"/>
                <a:ext cx="0" cy="935"/>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9928" name="Line 40">
                <a:extLst>
                  <a:ext uri="{FF2B5EF4-FFF2-40B4-BE49-F238E27FC236}">
                    <a16:creationId xmlns:a16="http://schemas.microsoft.com/office/drawing/2014/main" id="{B942A237-66E6-47EA-B632-08D5DB5A3D7E}"/>
                  </a:ext>
                </a:extLst>
              </p:cNvPr>
              <p:cNvSpPr>
                <a:spLocks noChangeShapeType="1"/>
              </p:cNvSpPr>
              <p:nvPr/>
            </p:nvSpPr>
            <p:spPr bwMode="auto">
              <a:xfrm>
                <a:off x="1576" y="3861"/>
                <a:ext cx="964"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9929" name="Line 41">
                <a:extLst>
                  <a:ext uri="{FF2B5EF4-FFF2-40B4-BE49-F238E27FC236}">
                    <a16:creationId xmlns:a16="http://schemas.microsoft.com/office/drawing/2014/main" id="{A8B7E4F8-474B-4BA5-900E-3B4B7F57AE4F}"/>
                  </a:ext>
                </a:extLst>
              </p:cNvPr>
              <p:cNvSpPr>
                <a:spLocks noChangeShapeType="1"/>
              </p:cNvSpPr>
              <p:nvPr/>
            </p:nvSpPr>
            <p:spPr bwMode="auto">
              <a:xfrm flipH="1">
                <a:off x="1576" y="2924"/>
                <a:ext cx="171"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49930" name="Group 42">
              <a:extLst>
                <a:ext uri="{FF2B5EF4-FFF2-40B4-BE49-F238E27FC236}">
                  <a16:creationId xmlns:a16="http://schemas.microsoft.com/office/drawing/2014/main" id="{FCEFA2F9-EBF1-44A1-B05A-CC00D151FC23}"/>
                </a:ext>
              </a:extLst>
            </p:cNvPr>
            <p:cNvGrpSpPr>
              <a:grpSpLocks/>
            </p:cNvGrpSpPr>
            <p:nvPr/>
          </p:nvGrpSpPr>
          <p:grpSpPr bwMode="auto">
            <a:xfrm>
              <a:off x="2115" y="3350"/>
              <a:ext cx="311" cy="453"/>
              <a:chOff x="2115" y="3405"/>
              <a:chExt cx="311" cy="453"/>
            </a:xfrm>
          </p:grpSpPr>
          <p:sp>
            <p:nvSpPr>
              <p:cNvPr id="549931" name="Line 43">
                <a:extLst>
                  <a:ext uri="{FF2B5EF4-FFF2-40B4-BE49-F238E27FC236}">
                    <a16:creationId xmlns:a16="http://schemas.microsoft.com/office/drawing/2014/main" id="{03BC53D2-79F5-49AE-BE16-8CF550C4228D}"/>
                  </a:ext>
                </a:extLst>
              </p:cNvPr>
              <p:cNvSpPr>
                <a:spLocks noChangeShapeType="1"/>
              </p:cNvSpPr>
              <p:nvPr/>
            </p:nvSpPr>
            <p:spPr bwMode="auto">
              <a:xfrm flipV="1">
                <a:off x="2115" y="3405"/>
                <a:ext cx="0" cy="453"/>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9932" name="Line 44">
                <a:extLst>
                  <a:ext uri="{FF2B5EF4-FFF2-40B4-BE49-F238E27FC236}">
                    <a16:creationId xmlns:a16="http://schemas.microsoft.com/office/drawing/2014/main" id="{B6946497-0D46-473D-8C57-AFBC3F8BA2B1}"/>
                  </a:ext>
                </a:extLst>
              </p:cNvPr>
              <p:cNvSpPr>
                <a:spLocks noChangeShapeType="1"/>
              </p:cNvSpPr>
              <p:nvPr/>
            </p:nvSpPr>
            <p:spPr bwMode="auto">
              <a:xfrm>
                <a:off x="2115" y="3407"/>
                <a:ext cx="311"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49933" name="Group 45">
              <a:extLst>
                <a:ext uri="{FF2B5EF4-FFF2-40B4-BE49-F238E27FC236}">
                  <a16:creationId xmlns:a16="http://schemas.microsoft.com/office/drawing/2014/main" id="{D00B115C-0729-4D31-A63B-C885027CC612}"/>
                </a:ext>
              </a:extLst>
            </p:cNvPr>
            <p:cNvGrpSpPr>
              <a:grpSpLocks/>
            </p:cNvGrpSpPr>
            <p:nvPr/>
          </p:nvGrpSpPr>
          <p:grpSpPr bwMode="auto">
            <a:xfrm>
              <a:off x="725" y="2101"/>
              <a:ext cx="2977" cy="1448"/>
              <a:chOff x="725" y="2158"/>
              <a:chExt cx="2977" cy="1448"/>
            </a:xfrm>
          </p:grpSpPr>
          <p:sp>
            <p:nvSpPr>
              <p:cNvPr id="549934" name="Line 46">
                <a:extLst>
                  <a:ext uri="{FF2B5EF4-FFF2-40B4-BE49-F238E27FC236}">
                    <a16:creationId xmlns:a16="http://schemas.microsoft.com/office/drawing/2014/main" id="{1CA75803-5FBE-4981-A86B-5AB06DDC00E6}"/>
                  </a:ext>
                </a:extLst>
              </p:cNvPr>
              <p:cNvSpPr>
                <a:spLocks noChangeShapeType="1"/>
              </p:cNvSpPr>
              <p:nvPr/>
            </p:nvSpPr>
            <p:spPr bwMode="auto">
              <a:xfrm flipV="1">
                <a:off x="725" y="3606"/>
                <a:ext cx="2977" cy="0"/>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9935" name="Line 47">
                <a:extLst>
                  <a:ext uri="{FF2B5EF4-FFF2-40B4-BE49-F238E27FC236}">
                    <a16:creationId xmlns:a16="http://schemas.microsoft.com/office/drawing/2014/main" id="{1823AC14-25BC-4166-9E60-90C09012FFE7}"/>
                  </a:ext>
                </a:extLst>
              </p:cNvPr>
              <p:cNvSpPr>
                <a:spLocks noChangeShapeType="1"/>
              </p:cNvSpPr>
              <p:nvPr/>
            </p:nvSpPr>
            <p:spPr bwMode="auto">
              <a:xfrm>
                <a:off x="754" y="2158"/>
                <a:ext cx="0" cy="1389"/>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9936" name="Line 48">
                <a:extLst>
                  <a:ext uri="{FF2B5EF4-FFF2-40B4-BE49-F238E27FC236}">
                    <a16:creationId xmlns:a16="http://schemas.microsoft.com/office/drawing/2014/main" id="{19808365-CF93-4577-B1D6-AE894A506CF0}"/>
                  </a:ext>
                </a:extLst>
              </p:cNvPr>
              <p:cNvSpPr>
                <a:spLocks noChangeShapeType="1"/>
              </p:cNvSpPr>
              <p:nvPr/>
            </p:nvSpPr>
            <p:spPr bwMode="auto">
              <a:xfrm flipV="1">
                <a:off x="1916" y="3209"/>
                <a:ext cx="0" cy="369"/>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49937" name="Text Box 49">
              <a:extLst>
                <a:ext uri="{FF2B5EF4-FFF2-40B4-BE49-F238E27FC236}">
                  <a16:creationId xmlns:a16="http://schemas.microsoft.com/office/drawing/2014/main" id="{43DBF229-7BA8-4C4B-BBF8-DAA047AC9989}"/>
                </a:ext>
              </a:extLst>
            </p:cNvPr>
            <p:cNvSpPr txBox="1">
              <a:spLocks noChangeArrowheads="1"/>
            </p:cNvSpPr>
            <p:nvPr/>
          </p:nvSpPr>
          <p:spPr bwMode="auto">
            <a:xfrm>
              <a:off x="414" y="3776"/>
              <a:ext cx="652" cy="237"/>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FF3300"/>
                  </a:solidFill>
                  <a:latin typeface="微软雅黑" panose="020B0503020204020204" pitchFamily="34" charset="-122"/>
                  <a:ea typeface="微软雅黑" panose="020B0503020204020204" pitchFamily="34" charset="-122"/>
                </a:rPr>
                <a:t>    </a:t>
              </a:r>
              <a:r>
                <a:rPr lang="en-US" altLang="zh-CN" b="1">
                  <a:solidFill>
                    <a:schemeClr val="hlink"/>
                  </a:solidFill>
                  <a:latin typeface="微软雅黑" panose="020B0503020204020204" pitchFamily="34" charset="-122"/>
                  <a:ea typeface="微软雅黑" panose="020B0503020204020204" pitchFamily="34" charset="-122"/>
                </a:rPr>
                <a:t>IR</a:t>
              </a:r>
            </a:p>
          </p:txBody>
        </p:sp>
        <p:sp>
          <p:nvSpPr>
            <p:cNvPr id="549938" name="Line 50">
              <a:extLst>
                <a:ext uri="{FF2B5EF4-FFF2-40B4-BE49-F238E27FC236}">
                  <a16:creationId xmlns:a16="http://schemas.microsoft.com/office/drawing/2014/main" id="{2CD0DC0F-F90F-4DA4-9484-3F30E880026C}"/>
                </a:ext>
              </a:extLst>
            </p:cNvPr>
            <p:cNvSpPr>
              <a:spLocks noChangeShapeType="1"/>
            </p:cNvSpPr>
            <p:nvPr/>
          </p:nvSpPr>
          <p:spPr bwMode="auto">
            <a:xfrm flipH="1">
              <a:off x="1066" y="3917"/>
              <a:ext cx="1475"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9939" name="Line 51">
              <a:extLst>
                <a:ext uri="{FF2B5EF4-FFF2-40B4-BE49-F238E27FC236}">
                  <a16:creationId xmlns:a16="http://schemas.microsoft.com/office/drawing/2014/main" id="{621FEC1D-77A0-4365-8F0F-23A167EAC345}"/>
                </a:ext>
              </a:extLst>
            </p:cNvPr>
            <p:cNvSpPr>
              <a:spLocks noChangeShapeType="1"/>
            </p:cNvSpPr>
            <p:nvPr/>
          </p:nvSpPr>
          <p:spPr bwMode="auto">
            <a:xfrm flipV="1">
              <a:off x="527" y="2075"/>
              <a:ext cx="0" cy="1701"/>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49940" name="Group 52">
              <a:extLst>
                <a:ext uri="{FF2B5EF4-FFF2-40B4-BE49-F238E27FC236}">
                  <a16:creationId xmlns:a16="http://schemas.microsoft.com/office/drawing/2014/main" id="{2C29846C-BA31-4E9B-9F93-CACA98D74C08}"/>
                </a:ext>
              </a:extLst>
            </p:cNvPr>
            <p:cNvGrpSpPr>
              <a:grpSpLocks/>
            </p:cNvGrpSpPr>
            <p:nvPr/>
          </p:nvGrpSpPr>
          <p:grpSpPr bwMode="auto">
            <a:xfrm>
              <a:off x="3334" y="1593"/>
              <a:ext cx="795" cy="2438"/>
              <a:chOff x="3333" y="1650"/>
              <a:chExt cx="795" cy="2438"/>
            </a:xfrm>
          </p:grpSpPr>
          <p:sp>
            <p:nvSpPr>
              <p:cNvPr id="549941" name="Text Box 53">
                <a:extLst>
                  <a:ext uri="{FF2B5EF4-FFF2-40B4-BE49-F238E27FC236}">
                    <a16:creationId xmlns:a16="http://schemas.microsoft.com/office/drawing/2014/main" id="{EEA40DE8-B332-45AD-BBB2-DF815C882A0D}"/>
                  </a:ext>
                </a:extLst>
              </p:cNvPr>
              <p:cNvSpPr txBox="1">
                <a:spLocks noChangeArrowheads="1"/>
              </p:cNvSpPr>
              <p:nvPr/>
            </p:nvSpPr>
            <p:spPr bwMode="auto">
              <a:xfrm>
                <a:off x="3447" y="1650"/>
                <a:ext cx="539"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b="1">
                    <a:solidFill>
                      <a:srgbClr val="008000"/>
                    </a:solidFill>
                    <a:latin typeface="微软雅黑" panose="020B0503020204020204" pitchFamily="34" charset="-122"/>
                    <a:ea typeface="微软雅黑" panose="020B0503020204020204" pitchFamily="34" charset="-122"/>
                  </a:rPr>
                  <a:t>地址</a:t>
                </a:r>
              </a:p>
            </p:txBody>
          </p:sp>
          <p:sp>
            <p:nvSpPr>
              <p:cNvPr id="549942" name="AutoShape 54">
                <a:extLst>
                  <a:ext uri="{FF2B5EF4-FFF2-40B4-BE49-F238E27FC236}">
                    <a16:creationId xmlns:a16="http://schemas.microsoft.com/office/drawing/2014/main" id="{C7171BB4-B2B2-4FFC-B4D6-28D53980D8A4}"/>
                  </a:ext>
                </a:extLst>
              </p:cNvPr>
              <p:cNvSpPr>
                <a:spLocks noChangeArrowheads="1"/>
              </p:cNvSpPr>
              <p:nvPr/>
            </p:nvSpPr>
            <p:spPr bwMode="auto">
              <a:xfrm>
                <a:off x="3362" y="2756"/>
                <a:ext cx="765" cy="284"/>
              </a:xfrm>
              <a:prstGeom prst="leftRightArrow">
                <a:avLst>
                  <a:gd name="adj1" fmla="val 50000"/>
                  <a:gd name="adj2" fmla="val 53873"/>
                </a:avLst>
              </a:prstGeom>
              <a:solidFill>
                <a:schemeClr val="bg1"/>
              </a:solidFill>
              <a:ln w="2857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9943" name="Text Box 55">
                <a:extLst>
                  <a:ext uri="{FF2B5EF4-FFF2-40B4-BE49-F238E27FC236}">
                    <a16:creationId xmlns:a16="http://schemas.microsoft.com/office/drawing/2014/main" id="{DE14398D-3268-4C33-BD28-2A549CD7CFDC}"/>
                  </a:ext>
                </a:extLst>
              </p:cNvPr>
              <p:cNvSpPr txBox="1">
                <a:spLocks noChangeArrowheads="1"/>
              </p:cNvSpPr>
              <p:nvPr/>
            </p:nvSpPr>
            <p:spPr bwMode="auto">
              <a:xfrm>
                <a:off x="3532" y="3634"/>
                <a:ext cx="48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b="1">
                    <a:solidFill>
                      <a:srgbClr val="3333CC"/>
                    </a:solidFill>
                    <a:latin typeface="微软雅黑" panose="020B0503020204020204" pitchFamily="34" charset="-122"/>
                    <a:ea typeface="微软雅黑" panose="020B0503020204020204" pitchFamily="34" charset="-122"/>
                  </a:rPr>
                  <a:t>数据</a:t>
                </a:r>
              </a:p>
            </p:txBody>
          </p:sp>
          <p:sp>
            <p:nvSpPr>
              <p:cNvPr id="549944" name="AutoShape 56">
                <a:extLst>
                  <a:ext uri="{FF2B5EF4-FFF2-40B4-BE49-F238E27FC236}">
                    <a16:creationId xmlns:a16="http://schemas.microsoft.com/office/drawing/2014/main" id="{C897AB6D-364B-4EE4-A123-A74C827AA5A3}"/>
                  </a:ext>
                </a:extLst>
              </p:cNvPr>
              <p:cNvSpPr>
                <a:spLocks noChangeArrowheads="1"/>
              </p:cNvSpPr>
              <p:nvPr/>
            </p:nvSpPr>
            <p:spPr bwMode="auto">
              <a:xfrm>
                <a:off x="3334" y="3804"/>
                <a:ext cx="794" cy="284"/>
              </a:xfrm>
              <a:prstGeom prst="leftRightArrow">
                <a:avLst>
                  <a:gd name="adj1" fmla="val 50000"/>
                  <a:gd name="adj2" fmla="val 55915"/>
                </a:avLst>
              </a:prstGeom>
              <a:solidFill>
                <a:schemeClr val="bg1"/>
              </a:solidFill>
              <a:ln w="28575"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9945" name="Text Box 57">
                <a:extLst>
                  <a:ext uri="{FF2B5EF4-FFF2-40B4-BE49-F238E27FC236}">
                    <a16:creationId xmlns:a16="http://schemas.microsoft.com/office/drawing/2014/main" id="{F9C08A79-5807-4343-B24C-EC7628044FE3}"/>
                  </a:ext>
                </a:extLst>
              </p:cNvPr>
              <p:cNvSpPr txBox="1">
                <a:spLocks noChangeArrowheads="1"/>
              </p:cNvSpPr>
              <p:nvPr/>
            </p:nvSpPr>
            <p:spPr bwMode="auto">
              <a:xfrm>
                <a:off x="3504" y="2534"/>
                <a:ext cx="539"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b="1">
                    <a:solidFill>
                      <a:srgbClr val="FF3300"/>
                    </a:solidFill>
                    <a:latin typeface="微软雅黑" panose="020B0503020204020204" pitchFamily="34" charset="-122"/>
                    <a:ea typeface="微软雅黑" panose="020B0503020204020204" pitchFamily="34" charset="-122"/>
                  </a:rPr>
                  <a:t>控制</a:t>
                </a:r>
              </a:p>
            </p:txBody>
          </p:sp>
          <p:sp>
            <p:nvSpPr>
              <p:cNvPr id="549946" name="AutoShape 58">
                <a:extLst>
                  <a:ext uri="{FF2B5EF4-FFF2-40B4-BE49-F238E27FC236}">
                    <a16:creationId xmlns:a16="http://schemas.microsoft.com/office/drawing/2014/main" id="{F1D43C16-7510-4741-8FE1-50FF3E7EA6BE}"/>
                  </a:ext>
                </a:extLst>
              </p:cNvPr>
              <p:cNvSpPr>
                <a:spLocks noChangeArrowheads="1"/>
              </p:cNvSpPr>
              <p:nvPr/>
            </p:nvSpPr>
            <p:spPr bwMode="auto">
              <a:xfrm>
                <a:off x="3333" y="1843"/>
                <a:ext cx="794" cy="341"/>
              </a:xfrm>
              <a:prstGeom prst="rightArrow">
                <a:avLst>
                  <a:gd name="adj1" fmla="val 50000"/>
                  <a:gd name="adj2" fmla="val 58211"/>
                </a:avLst>
              </a:prstGeom>
              <a:solidFill>
                <a:schemeClr val="bg1"/>
              </a:solidFill>
              <a:ln w="2857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9947" name="Line 59">
                <a:extLst>
                  <a:ext uri="{FF2B5EF4-FFF2-40B4-BE49-F238E27FC236}">
                    <a16:creationId xmlns:a16="http://schemas.microsoft.com/office/drawing/2014/main" id="{927BFF67-F793-4C95-91E7-ADDC9C7160D6}"/>
                  </a:ext>
                </a:extLst>
              </p:cNvPr>
              <p:cNvSpPr>
                <a:spLocks noChangeShapeType="1"/>
              </p:cNvSpPr>
              <p:nvPr/>
            </p:nvSpPr>
            <p:spPr bwMode="auto">
              <a:xfrm flipV="1">
                <a:off x="3731" y="2982"/>
                <a:ext cx="0" cy="624"/>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49948" name="Group 60">
              <a:extLst>
                <a:ext uri="{FF2B5EF4-FFF2-40B4-BE49-F238E27FC236}">
                  <a16:creationId xmlns:a16="http://schemas.microsoft.com/office/drawing/2014/main" id="{BB7901B6-B68E-4D37-940D-6274E7A942A6}"/>
                </a:ext>
              </a:extLst>
            </p:cNvPr>
            <p:cNvGrpSpPr>
              <a:grpSpLocks/>
            </p:cNvGrpSpPr>
            <p:nvPr/>
          </p:nvGrpSpPr>
          <p:grpSpPr bwMode="auto">
            <a:xfrm>
              <a:off x="2199" y="2128"/>
              <a:ext cx="1106" cy="1340"/>
              <a:chOff x="2199" y="2185"/>
              <a:chExt cx="1106" cy="1340"/>
            </a:xfrm>
          </p:grpSpPr>
          <p:sp>
            <p:nvSpPr>
              <p:cNvPr id="549949" name="Text Box 61">
                <a:extLst>
                  <a:ext uri="{FF2B5EF4-FFF2-40B4-BE49-F238E27FC236}">
                    <a16:creationId xmlns:a16="http://schemas.microsoft.com/office/drawing/2014/main" id="{47BE171F-5063-4119-913A-2A78331669AC}"/>
                  </a:ext>
                </a:extLst>
              </p:cNvPr>
              <p:cNvSpPr txBox="1">
                <a:spLocks noChangeArrowheads="1"/>
              </p:cNvSpPr>
              <p:nvPr/>
            </p:nvSpPr>
            <p:spPr bwMode="auto">
              <a:xfrm>
                <a:off x="2199" y="2185"/>
                <a:ext cx="737" cy="288"/>
              </a:xfrm>
              <a:prstGeom prst="rect">
                <a:avLst/>
              </a:prstGeom>
              <a:noFill/>
              <a:ln>
                <a:noFill/>
              </a:ln>
              <a:effectLst/>
              <a:extLst>
                <a:ext uri="{909E8E84-426E-40DD-AFC4-6F175D3DCCD1}">
                  <a14:hiddenFill xmlns:a14="http://schemas.microsoft.com/office/drawing/2010/main">
                    <a:solidFill>
                      <a:srgbClr val="0000FF">
                        <a:alpha val="25999"/>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a:latin typeface="微软雅黑" panose="020B0503020204020204" pitchFamily="34" charset="-122"/>
                    <a:ea typeface="微软雅黑" panose="020B0503020204020204" pitchFamily="34" charset="-122"/>
                  </a:rPr>
                  <a:t>GPRs</a:t>
                </a:r>
              </a:p>
            </p:txBody>
          </p:sp>
          <p:grpSp>
            <p:nvGrpSpPr>
              <p:cNvPr id="549950" name="Group 62">
                <a:extLst>
                  <a:ext uri="{FF2B5EF4-FFF2-40B4-BE49-F238E27FC236}">
                    <a16:creationId xmlns:a16="http://schemas.microsoft.com/office/drawing/2014/main" id="{F26CC423-414C-48D9-888E-EF6D581A3FA1}"/>
                  </a:ext>
                </a:extLst>
              </p:cNvPr>
              <p:cNvGrpSpPr>
                <a:grpSpLocks/>
              </p:cNvGrpSpPr>
              <p:nvPr/>
            </p:nvGrpSpPr>
            <p:grpSpPr bwMode="auto">
              <a:xfrm>
                <a:off x="2452" y="2500"/>
                <a:ext cx="853" cy="1025"/>
                <a:chOff x="2398" y="2273"/>
                <a:chExt cx="853" cy="1025"/>
              </a:xfrm>
            </p:grpSpPr>
            <p:grpSp>
              <p:nvGrpSpPr>
                <p:cNvPr id="549951" name="Group 63">
                  <a:extLst>
                    <a:ext uri="{FF2B5EF4-FFF2-40B4-BE49-F238E27FC236}">
                      <a16:creationId xmlns:a16="http://schemas.microsoft.com/office/drawing/2014/main" id="{EACDD350-4D14-4686-AE1D-047F9233A5CE}"/>
                    </a:ext>
                  </a:extLst>
                </p:cNvPr>
                <p:cNvGrpSpPr>
                  <a:grpSpLocks/>
                </p:cNvGrpSpPr>
                <p:nvPr/>
              </p:nvGrpSpPr>
              <p:grpSpPr bwMode="auto">
                <a:xfrm>
                  <a:off x="2398" y="2273"/>
                  <a:ext cx="652" cy="992"/>
                  <a:chOff x="2228" y="1678"/>
                  <a:chExt cx="737" cy="992"/>
                </a:xfrm>
              </p:grpSpPr>
              <p:sp>
                <p:nvSpPr>
                  <p:cNvPr id="549952" name="Rectangle 64">
                    <a:extLst>
                      <a:ext uri="{FF2B5EF4-FFF2-40B4-BE49-F238E27FC236}">
                        <a16:creationId xmlns:a16="http://schemas.microsoft.com/office/drawing/2014/main" id="{1C33DC72-F2D1-4FF4-9321-887AFC4D74E9}"/>
                      </a:ext>
                    </a:extLst>
                  </p:cNvPr>
                  <p:cNvSpPr>
                    <a:spLocks noChangeArrowheads="1"/>
                  </p:cNvSpPr>
                  <p:nvPr/>
                </p:nvSpPr>
                <p:spPr bwMode="auto">
                  <a:xfrm>
                    <a:off x="2228" y="1678"/>
                    <a:ext cx="737" cy="992"/>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9953" name="Line 65">
                    <a:extLst>
                      <a:ext uri="{FF2B5EF4-FFF2-40B4-BE49-F238E27FC236}">
                        <a16:creationId xmlns:a16="http://schemas.microsoft.com/office/drawing/2014/main" id="{661A7058-5337-4788-B86A-98D9ECE32F7B}"/>
                      </a:ext>
                    </a:extLst>
                  </p:cNvPr>
                  <p:cNvSpPr>
                    <a:spLocks noChangeShapeType="1"/>
                  </p:cNvSpPr>
                  <p:nvPr/>
                </p:nvSpPr>
                <p:spPr bwMode="auto">
                  <a:xfrm>
                    <a:off x="2228" y="1933"/>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9954" name="Line 66">
                    <a:extLst>
                      <a:ext uri="{FF2B5EF4-FFF2-40B4-BE49-F238E27FC236}">
                        <a16:creationId xmlns:a16="http://schemas.microsoft.com/office/drawing/2014/main" id="{597F05EE-8B0A-4BF8-B8D0-A09E5E3F96FE}"/>
                      </a:ext>
                    </a:extLst>
                  </p:cNvPr>
                  <p:cNvSpPr>
                    <a:spLocks noChangeShapeType="1"/>
                  </p:cNvSpPr>
                  <p:nvPr/>
                </p:nvSpPr>
                <p:spPr bwMode="auto">
                  <a:xfrm>
                    <a:off x="2228" y="2188"/>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9955" name="Line 67">
                    <a:extLst>
                      <a:ext uri="{FF2B5EF4-FFF2-40B4-BE49-F238E27FC236}">
                        <a16:creationId xmlns:a16="http://schemas.microsoft.com/office/drawing/2014/main" id="{7FAF31FD-D3F4-4B89-AAA2-57B4A3C5EB6C}"/>
                      </a:ext>
                    </a:extLst>
                  </p:cNvPr>
                  <p:cNvSpPr>
                    <a:spLocks noChangeShapeType="1"/>
                  </p:cNvSpPr>
                  <p:nvPr/>
                </p:nvSpPr>
                <p:spPr bwMode="auto">
                  <a:xfrm>
                    <a:off x="2228" y="2415"/>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49956" name="Text Box 68">
                  <a:extLst>
                    <a:ext uri="{FF2B5EF4-FFF2-40B4-BE49-F238E27FC236}">
                      <a16:creationId xmlns:a16="http://schemas.microsoft.com/office/drawing/2014/main" id="{DCAB5B22-61E7-4F77-AE02-4BD6E19B47F2}"/>
                    </a:ext>
                  </a:extLst>
                </p:cNvPr>
                <p:cNvSpPr txBox="1">
                  <a:spLocks noChangeArrowheads="1"/>
                </p:cNvSpPr>
                <p:nvPr/>
              </p:nvSpPr>
              <p:spPr bwMode="auto">
                <a:xfrm>
                  <a:off x="3051" y="228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latin typeface="微软雅黑" panose="020B0503020204020204" pitchFamily="34" charset="-122"/>
                      <a:ea typeface="微软雅黑" panose="020B0503020204020204" pitchFamily="34" charset="-122"/>
                    </a:rPr>
                    <a:t>0</a:t>
                  </a:r>
                </a:p>
              </p:txBody>
            </p:sp>
            <p:sp>
              <p:nvSpPr>
                <p:cNvPr id="549957" name="Text Box 69">
                  <a:extLst>
                    <a:ext uri="{FF2B5EF4-FFF2-40B4-BE49-F238E27FC236}">
                      <a16:creationId xmlns:a16="http://schemas.microsoft.com/office/drawing/2014/main" id="{731CFCE4-CFC8-4278-A277-313AAF92667F}"/>
                    </a:ext>
                  </a:extLst>
                </p:cNvPr>
                <p:cNvSpPr txBox="1">
                  <a:spLocks noChangeArrowheads="1"/>
                </p:cNvSpPr>
                <p:nvPr/>
              </p:nvSpPr>
              <p:spPr bwMode="auto">
                <a:xfrm>
                  <a:off x="3052" y="252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latin typeface="微软雅黑" panose="020B0503020204020204" pitchFamily="34" charset="-122"/>
                      <a:ea typeface="微软雅黑" panose="020B0503020204020204" pitchFamily="34" charset="-122"/>
                    </a:rPr>
                    <a:t>1</a:t>
                  </a:r>
                </a:p>
              </p:txBody>
            </p:sp>
            <p:sp>
              <p:nvSpPr>
                <p:cNvPr id="549958" name="Text Box 70">
                  <a:extLst>
                    <a:ext uri="{FF2B5EF4-FFF2-40B4-BE49-F238E27FC236}">
                      <a16:creationId xmlns:a16="http://schemas.microsoft.com/office/drawing/2014/main" id="{8FCD1D6B-227C-436A-9BB0-2554750FD038}"/>
                    </a:ext>
                  </a:extLst>
                </p:cNvPr>
                <p:cNvSpPr txBox="1">
                  <a:spLocks noChangeArrowheads="1"/>
                </p:cNvSpPr>
                <p:nvPr/>
              </p:nvSpPr>
              <p:spPr bwMode="auto">
                <a:xfrm>
                  <a:off x="3052" y="2784"/>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latin typeface="微软雅黑" panose="020B0503020204020204" pitchFamily="34" charset="-122"/>
                      <a:ea typeface="微软雅黑" panose="020B0503020204020204" pitchFamily="34" charset="-122"/>
                    </a:rPr>
                    <a:t>2</a:t>
                  </a:r>
                </a:p>
              </p:txBody>
            </p:sp>
            <p:sp>
              <p:nvSpPr>
                <p:cNvPr id="549959" name="Text Box 71">
                  <a:extLst>
                    <a:ext uri="{FF2B5EF4-FFF2-40B4-BE49-F238E27FC236}">
                      <a16:creationId xmlns:a16="http://schemas.microsoft.com/office/drawing/2014/main" id="{375354CA-71D2-4A6A-98F3-8AAB06769E06}"/>
                    </a:ext>
                  </a:extLst>
                </p:cNvPr>
                <p:cNvSpPr txBox="1">
                  <a:spLocks noChangeArrowheads="1"/>
                </p:cNvSpPr>
                <p:nvPr/>
              </p:nvSpPr>
              <p:spPr bwMode="auto">
                <a:xfrm>
                  <a:off x="3051" y="3067"/>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latin typeface="微软雅黑" panose="020B0503020204020204" pitchFamily="34" charset="-122"/>
                      <a:ea typeface="微软雅黑" panose="020B0503020204020204" pitchFamily="34" charset="-122"/>
                    </a:rPr>
                    <a:t>3</a:t>
                  </a:r>
                </a:p>
              </p:txBody>
            </p:sp>
          </p:grpSp>
          <p:sp>
            <p:nvSpPr>
              <p:cNvPr id="549960" name="Rectangle 72">
                <a:extLst>
                  <a:ext uri="{FF2B5EF4-FFF2-40B4-BE49-F238E27FC236}">
                    <a16:creationId xmlns:a16="http://schemas.microsoft.com/office/drawing/2014/main" id="{7AB2BBB3-418B-4A90-9A0D-504DAF0D589D}"/>
                  </a:ext>
                </a:extLst>
              </p:cNvPr>
              <p:cNvSpPr>
                <a:spLocks noChangeArrowheads="1"/>
              </p:cNvSpPr>
              <p:nvPr/>
            </p:nvSpPr>
            <p:spPr bwMode="auto">
              <a:xfrm>
                <a:off x="2455" y="2500"/>
                <a:ext cx="652" cy="992"/>
              </a:xfrm>
              <a:prstGeom prst="rect">
                <a:avLst/>
              </a:prstGeom>
              <a:solidFill>
                <a:srgbClr val="008000">
                  <a:alpha val="17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49961" name="Group 73">
              <a:extLst>
                <a:ext uri="{FF2B5EF4-FFF2-40B4-BE49-F238E27FC236}">
                  <a16:creationId xmlns:a16="http://schemas.microsoft.com/office/drawing/2014/main" id="{DE48D629-C0F4-4B10-B9D7-02CB69F99E8C}"/>
                </a:ext>
              </a:extLst>
            </p:cNvPr>
            <p:cNvGrpSpPr>
              <a:grpSpLocks/>
            </p:cNvGrpSpPr>
            <p:nvPr/>
          </p:nvGrpSpPr>
          <p:grpSpPr bwMode="auto">
            <a:xfrm>
              <a:off x="4127" y="1508"/>
              <a:ext cx="880" cy="2551"/>
              <a:chOff x="4127" y="1565"/>
              <a:chExt cx="880" cy="2551"/>
            </a:xfrm>
          </p:grpSpPr>
          <p:grpSp>
            <p:nvGrpSpPr>
              <p:cNvPr id="549962" name="Group 74">
                <a:extLst>
                  <a:ext uri="{FF2B5EF4-FFF2-40B4-BE49-F238E27FC236}">
                    <a16:creationId xmlns:a16="http://schemas.microsoft.com/office/drawing/2014/main" id="{7F889B1F-303E-4889-8C6E-0F2053961057}"/>
                  </a:ext>
                </a:extLst>
              </p:cNvPr>
              <p:cNvGrpSpPr>
                <a:grpSpLocks/>
              </p:cNvGrpSpPr>
              <p:nvPr/>
            </p:nvGrpSpPr>
            <p:grpSpPr bwMode="auto">
              <a:xfrm>
                <a:off x="4127" y="1565"/>
                <a:ext cx="880" cy="2551"/>
                <a:chOff x="4156" y="1565"/>
                <a:chExt cx="908" cy="2551"/>
              </a:xfrm>
            </p:grpSpPr>
            <p:sp>
              <p:nvSpPr>
                <p:cNvPr id="549963" name="Text Box 75">
                  <a:extLst>
                    <a:ext uri="{FF2B5EF4-FFF2-40B4-BE49-F238E27FC236}">
                      <a16:creationId xmlns:a16="http://schemas.microsoft.com/office/drawing/2014/main" id="{76B178B0-477B-4FDD-A246-5EA9F7448D29}"/>
                    </a:ext>
                  </a:extLst>
                </p:cNvPr>
                <p:cNvSpPr txBox="1">
                  <a:spLocks noChangeArrowheads="1"/>
                </p:cNvSpPr>
                <p:nvPr/>
              </p:nvSpPr>
              <p:spPr bwMode="auto">
                <a:xfrm>
                  <a:off x="4156" y="1565"/>
                  <a:ext cx="737" cy="288"/>
                </a:xfrm>
                <a:prstGeom prst="rect">
                  <a:avLst/>
                </a:prstGeom>
                <a:solidFill>
                  <a:srgbClr val="0000FF">
                    <a:alpha val="25999"/>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a:latin typeface="微软雅黑" panose="020B0503020204020204" pitchFamily="34" charset="-122"/>
                      <a:ea typeface="微软雅黑" panose="020B0503020204020204" pitchFamily="34" charset="-122"/>
                    </a:rPr>
                    <a:t>存储器</a:t>
                  </a:r>
                </a:p>
              </p:txBody>
            </p:sp>
            <p:grpSp>
              <p:nvGrpSpPr>
                <p:cNvPr id="549964" name="Group 76">
                  <a:extLst>
                    <a:ext uri="{FF2B5EF4-FFF2-40B4-BE49-F238E27FC236}">
                      <a16:creationId xmlns:a16="http://schemas.microsoft.com/office/drawing/2014/main" id="{74BDB95A-BE21-4561-A8AB-5712029CFD78}"/>
                    </a:ext>
                  </a:extLst>
                </p:cNvPr>
                <p:cNvGrpSpPr>
                  <a:grpSpLocks/>
                </p:cNvGrpSpPr>
                <p:nvPr/>
              </p:nvGrpSpPr>
              <p:grpSpPr bwMode="auto">
                <a:xfrm>
                  <a:off x="4156" y="1877"/>
                  <a:ext cx="737" cy="2211"/>
                  <a:chOff x="3447" y="1423"/>
                  <a:chExt cx="879" cy="2211"/>
                </a:xfrm>
              </p:grpSpPr>
              <p:sp>
                <p:nvSpPr>
                  <p:cNvPr id="549965" name="Rectangle 77">
                    <a:extLst>
                      <a:ext uri="{FF2B5EF4-FFF2-40B4-BE49-F238E27FC236}">
                        <a16:creationId xmlns:a16="http://schemas.microsoft.com/office/drawing/2014/main" id="{45406A6C-BA19-448C-AAFD-FD5E479DDBA7}"/>
                      </a:ext>
                    </a:extLst>
                  </p:cNvPr>
                  <p:cNvSpPr>
                    <a:spLocks noChangeArrowheads="1"/>
                  </p:cNvSpPr>
                  <p:nvPr/>
                </p:nvSpPr>
                <p:spPr bwMode="auto">
                  <a:xfrm>
                    <a:off x="3447" y="1423"/>
                    <a:ext cx="879" cy="2211"/>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9966" name="Line 78">
                    <a:extLst>
                      <a:ext uri="{FF2B5EF4-FFF2-40B4-BE49-F238E27FC236}">
                        <a16:creationId xmlns:a16="http://schemas.microsoft.com/office/drawing/2014/main" id="{A669D677-4F17-426F-A3A6-9CD99B2D4AC4}"/>
                      </a:ext>
                    </a:extLst>
                  </p:cNvPr>
                  <p:cNvSpPr>
                    <a:spLocks noChangeShapeType="1"/>
                  </p:cNvSpPr>
                  <p:nvPr/>
                </p:nvSpPr>
                <p:spPr bwMode="auto">
                  <a:xfrm>
                    <a:off x="3447" y="1678"/>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9967" name="Line 79">
                    <a:extLst>
                      <a:ext uri="{FF2B5EF4-FFF2-40B4-BE49-F238E27FC236}">
                        <a16:creationId xmlns:a16="http://schemas.microsoft.com/office/drawing/2014/main" id="{37B6F1C7-A908-437E-AAC6-61DCE251FEA9}"/>
                      </a:ext>
                    </a:extLst>
                  </p:cNvPr>
                  <p:cNvSpPr>
                    <a:spLocks noChangeShapeType="1"/>
                  </p:cNvSpPr>
                  <p:nvPr/>
                </p:nvSpPr>
                <p:spPr bwMode="auto">
                  <a:xfrm>
                    <a:off x="3447" y="1962"/>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9968" name="Line 80">
                    <a:extLst>
                      <a:ext uri="{FF2B5EF4-FFF2-40B4-BE49-F238E27FC236}">
                        <a16:creationId xmlns:a16="http://schemas.microsoft.com/office/drawing/2014/main" id="{1544616D-9F42-4195-9EAA-60A917797D88}"/>
                      </a:ext>
                    </a:extLst>
                  </p:cNvPr>
                  <p:cNvSpPr>
                    <a:spLocks noChangeShapeType="1"/>
                  </p:cNvSpPr>
                  <p:nvPr/>
                </p:nvSpPr>
                <p:spPr bwMode="auto">
                  <a:xfrm>
                    <a:off x="3447" y="2245"/>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9969" name="Line 81">
                    <a:extLst>
                      <a:ext uri="{FF2B5EF4-FFF2-40B4-BE49-F238E27FC236}">
                        <a16:creationId xmlns:a16="http://schemas.microsoft.com/office/drawing/2014/main" id="{8724474C-D4AB-4E72-8702-43FE3845AFF8}"/>
                      </a:ext>
                    </a:extLst>
                  </p:cNvPr>
                  <p:cNvSpPr>
                    <a:spLocks noChangeShapeType="1"/>
                  </p:cNvSpPr>
                  <p:nvPr/>
                </p:nvSpPr>
                <p:spPr bwMode="auto">
                  <a:xfrm>
                    <a:off x="3447" y="2529"/>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9970" name="Line 82">
                    <a:extLst>
                      <a:ext uri="{FF2B5EF4-FFF2-40B4-BE49-F238E27FC236}">
                        <a16:creationId xmlns:a16="http://schemas.microsoft.com/office/drawing/2014/main" id="{72529D51-C34D-496F-91A2-EC338BAF8C0A}"/>
                      </a:ext>
                    </a:extLst>
                  </p:cNvPr>
                  <p:cNvSpPr>
                    <a:spLocks noChangeShapeType="1"/>
                  </p:cNvSpPr>
                  <p:nvPr/>
                </p:nvSpPr>
                <p:spPr bwMode="auto">
                  <a:xfrm>
                    <a:off x="3447" y="2812"/>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9971" name="Line 83">
                    <a:extLst>
                      <a:ext uri="{FF2B5EF4-FFF2-40B4-BE49-F238E27FC236}">
                        <a16:creationId xmlns:a16="http://schemas.microsoft.com/office/drawing/2014/main" id="{0267674F-98B2-4913-B7F4-A5DFA40494AD}"/>
                      </a:ext>
                    </a:extLst>
                  </p:cNvPr>
                  <p:cNvSpPr>
                    <a:spLocks noChangeShapeType="1"/>
                  </p:cNvSpPr>
                  <p:nvPr/>
                </p:nvSpPr>
                <p:spPr bwMode="auto">
                  <a:xfrm>
                    <a:off x="3447" y="3096"/>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9972" name="Line 84">
                    <a:extLst>
                      <a:ext uri="{FF2B5EF4-FFF2-40B4-BE49-F238E27FC236}">
                        <a16:creationId xmlns:a16="http://schemas.microsoft.com/office/drawing/2014/main" id="{C1DAEDC4-5551-4CA3-AD82-20D27356B800}"/>
                      </a:ext>
                    </a:extLst>
                  </p:cNvPr>
                  <p:cNvSpPr>
                    <a:spLocks noChangeShapeType="1"/>
                  </p:cNvSpPr>
                  <p:nvPr/>
                </p:nvSpPr>
                <p:spPr bwMode="auto">
                  <a:xfrm>
                    <a:off x="3447" y="3379"/>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49973" name="Text Box 85">
                  <a:extLst>
                    <a:ext uri="{FF2B5EF4-FFF2-40B4-BE49-F238E27FC236}">
                      <a16:creationId xmlns:a16="http://schemas.microsoft.com/office/drawing/2014/main" id="{A92ECEFF-9095-4A5C-B658-D32AD8E7723E}"/>
                    </a:ext>
                  </a:extLst>
                </p:cNvPr>
                <p:cNvSpPr txBox="1">
                  <a:spLocks noChangeArrowheads="1"/>
                </p:cNvSpPr>
                <p:nvPr/>
              </p:nvSpPr>
              <p:spPr bwMode="auto">
                <a:xfrm>
                  <a:off x="4864" y="1941"/>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0</a:t>
                  </a:r>
                </a:p>
              </p:txBody>
            </p:sp>
            <p:sp>
              <p:nvSpPr>
                <p:cNvPr id="549974" name="Text Box 86">
                  <a:extLst>
                    <a:ext uri="{FF2B5EF4-FFF2-40B4-BE49-F238E27FC236}">
                      <a16:creationId xmlns:a16="http://schemas.microsoft.com/office/drawing/2014/main" id="{05A506F1-ED46-49F0-A06B-588ECCE5D6AC}"/>
                    </a:ext>
                  </a:extLst>
                </p:cNvPr>
                <p:cNvSpPr txBox="1">
                  <a:spLocks noChangeArrowheads="1"/>
                </p:cNvSpPr>
                <p:nvPr/>
              </p:nvSpPr>
              <p:spPr bwMode="auto">
                <a:xfrm>
                  <a:off x="4865" y="2160"/>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1</a:t>
                  </a:r>
                </a:p>
              </p:txBody>
            </p:sp>
            <p:sp>
              <p:nvSpPr>
                <p:cNvPr id="549975" name="Text Box 87">
                  <a:extLst>
                    <a:ext uri="{FF2B5EF4-FFF2-40B4-BE49-F238E27FC236}">
                      <a16:creationId xmlns:a16="http://schemas.microsoft.com/office/drawing/2014/main" id="{CE4A92DE-CB1F-4F3D-8D41-0AEDFD98507C}"/>
                    </a:ext>
                  </a:extLst>
                </p:cNvPr>
                <p:cNvSpPr txBox="1">
                  <a:spLocks noChangeArrowheads="1"/>
                </p:cNvSpPr>
                <p:nvPr/>
              </p:nvSpPr>
              <p:spPr bwMode="auto">
                <a:xfrm>
                  <a:off x="4865" y="247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2</a:t>
                  </a:r>
                </a:p>
              </p:txBody>
            </p:sp>
            <p:sp>
              <p:nvSpPr>
                <p:cNvPr id="549976" name="Text Box 88">
                  <a:extLst>
                    <a:ext uri="{FF2B5EF4-FFF2-40B4-BE49-F238E27FC236}">
                      <a16:creationId xmlns:a16="http://schemas.microsoft.com/office/drawing/2014/main" id="{9E47AFC9-4A35-413B-AE3D-57331F3873A0}"/>
                    </a:ext>
                  </a:extLst>
                </p:cNvPr>
                <p:cNvSpPr txBox="1">
                  <a:spLocks noChangeArrowheads="1"/>
                </p:cNvSpPr>
                <p:nvPr/>
              </p:nvSpPr>
              <p:spPr bwMode="auto">
                <a:xfrm>
                  <a:off x="4864" y="275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3</a:t>
                  </a:r>
                </a:p>
              </p:txBody>
            </p:sp>
            <p:sp>
              <p:nvSpPr>
                <p:cNvPr id="549977" name="Text Box 89">
                  <a:extLst>
                    <a:ext uri="{FF2B5EF4-FFF2-40B4-BE49-F238E27FC236}">
                      <a16:creationId xmlns:a16="http://schemas.microsoft.com/office/drawing/2014/main" id="{8DC0093B-DA5F-4E4A-8B2B-39C3397D4677}"/>
                    </a:ext>
                  </a:extLst>
                </p:cNvPr>
                <p:cNvSpPr txBox="1">
                  <a:spLocks noChangeArrowheads="1"/>
                </p:cNvSpPr>
                <p:nvPr/>
              </p:nvSpPr>
              <p:spPr bwMode="auto">
                <a:xfrm>
                  <a:off x="4865" y="298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4</a:t>
                  </a:r>
                </a:p>
              </p:txBody>
            </p:sp>
            <p:sp>
              <p:nvSpPr>
                <p:cNvPr id="549978" name="Text Box 90">
                  <a:extLst>
                    <a:ext uri="{FF2B5EF4-FFF2-40B4-BE49-F238E27FC236}">
                      <a16:creationId xmlns:a16="http://schemas.microsoft.com/office/drawing/2014/main" id="{1C4273DA-C9CA-4084-A339-9BDAA94EE4FF}"/>
                    </a:ext>
                  </a:extLst>
                </p:cNvPr>
                <p:cNvSpPr txBox="1">
                  <a:spLocks noChangeArrowheads="1"/>
                </p:cNvSpPr>
                <p:nvPr/>
              </p:nvSpPr>
              <p:spPr bwMode="auto">
                <a:xfrm>
                  <a:off x="4865" y="332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5</a:t>
                  </a:r>
                </a:p>
              </p:txBody>
            </p:sp>
            <p:sp>
              <p:nvSpPr>
                <p:cNvPr id="549979" name="Text Box 91">
                  <a:extLst>
                    <a:ext uri="{FF2B5EF4-FFF2-40B4-BE49-F238E27FC236}">
                      <a16:creationId xmlns:a16="http://schemas.microsoft.com/office/drawing/2014/main" id="{FA17F903-E226-476C-BD1D-FE7C60AC8D26}"/>
                    </a:ext>
                  </a:extLst>
                </p:cNvPr>
                <p:cNvSpPr txBox="1">
                  <a:spLocks noChangeArrowheads="1"/>
                </p:cNvSpPr>
                <p:nvPr/>
              </p:nvSpPr>
              <p:spPr bwMode="auto">
                <a:xfrm>
                  <a:off x="4864" y="3578"/>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6</a:t>
                  </a:r>
                </a:p>
              </p:txBody>
            </p:sp>
            <p:sp>
              <p:nvSpPr>
                <p:cNvPr id="549980" name="Text Box 92">
                  <a:extLst>
                    <a:ext uri="{FF2B5EF4-FFF2-40B4-BE49-F238E27FC236}">
                      <a16:creationId xmlns:a16="http://schemas.microsoft.com/office/drawing/2014/main" id="{36F1661C-7487-45E1-AAC5-645742845CD9}"/>
                    </a:ext>
                  </a:extLst>
                </p:cNvPr>
                <p:cNvSpPr txBox="1">
                  <a:spLocks noChangeArrowheads="1"/>
                </p:cNvSpPr>
                <p:nvPr/>
              </p:nvSpPr>
              <p:spPr bwMode="auto">
                <a:xfrm>
                  <a:off x="4864" y="388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7</a:t>
                  </a:r>
                </a:p>
              </p:txBody>
            </p:sp>
          </p:grpSp>
          <p:sp>
            <p:nvSpPr>
              <p:cNvPr id="549981" name="Rectangle 93">
                <a:extLst>
                  <a:ext uri="{FF2B5EF4-FFF2-40B4-BE49-F238E27FC236}">
                    <a16:creationId xmlns:a16="http://schemas.microsoft.com/office/drawing/2014/main" id="{38AF90D0-D697-4B93-87FE-301BAA65C151}"/>
                  </a:ext>
                </a:extLst>
              </p:cNvPr>
              <p:cNvSpPr>
                <a:spLocks noChangeArrowheads="1"/>
              </p:cNvSpPr>
              <p:nvPr/>
            </p:nvSpPr>
            <p:spPr bwMode="auto">
              <a:xfrm>
                <a:off x="4127" y="1877"/>
                <a:ext cx="708" cy="2211"/>
              </a:xfrm>
              <a:prstGeom prst="rect">
                <a:avLst/>
              </a:prstGeom>
              <a:solidFill>
                <a:srgbClr val="008000">
                  <a:alpha val="17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549982" name="Rectangle 94">
              <a:extLst>
                <a:ext uri="{FF2B5EF4-FFF2-40B4-BE49-F238E27FC236}">
                  <a16:creationId xmlns:a16="http://schemas.microsoft.com/office/drawing/2014/main" id="{3EAC1BA1-953F-4AC4-BB05-011EE5B77F6A}"/>
                </a:ext>
              </a:extLst>
            </p:cNvPr>
            <p:cNvSpPr>
              <a:spLocks noChangeArrowheads="1"/>
            </p:cNvSpPr>
            <p:nvPr/>
          </p:nvSpPr>
          <p:spPr bwMode="auto">
            <a:xfrm>
              <a:off x="130" y="1395"/>
              <a:ext cx="4876" cy="2863"/>
            </a:xfrm>
            <a:prstGeom prst="rect">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49891">
                                            <p:txEl>
                                              <p:pRg st="0" end="0"/>
                                            </p:txEl>
                                          </p:spTgt>
                                        </p:tgtEl>
                                        <p:attrNameLst>
                                          <p:attrName>style.visibility</p:attrName>
                                        </p:attrNameLst>
                                      </p:cBhvr>
                                      <p:to>
                                        <p:strVal val="visible"/>
                                      </p:to>
                                    </p:set>
                                    <p:animEffect transition="in" filter="blinds(horizontal)">
                                      <p:cBhvr>
                                        <p:cTn id="7" dur="500"/>
                                        <p:tgtEl>
                                          <p:spTgt spid="549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49891">
                                            <p:txEl>
                                              <p:pRg st="1" end="1"/>
                                            </p:txEl>
                                          </p:spTgt>
                                        </p:tgtEl>
                                        <p:attrNameLst>
                                          <p:attrName>style.visibility</p:attrName>
                                        </p:attrNameLst>
                                      </p:cBhvr>
                                      <p:to>
                                        <p:strVal val="visible"/>
                                      </p:to>
                                    </p:set>
                                    <p:animEffect transition="in" filter="blinds(horizontal)">
                                      <p:cBhvr>
                                        <p:cTn id="12" dur="500"/>
                                        <p:tgtEl>
                                          <p:spTgt spid="5498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49891">
                                            <p:txEl>
                                              <p:pRg st="2" end="2"/>
                                            </p:txEl>
                                          </p:spTgt>
                                        </p:tgtEl>
                                        <p:attrNameLst>
                                          <p:attrName>style.visibility</p:attrName>
                                        </p:attrNameLst>
                                      </p:cBhvr>
                                      <p:to>
                                        <p:strVal val="visible"/>
                                      </p:to>
                                    </p:set>
                                    <p:animEffect transition="in" filter="blinds(horizontal)">
                                      <p:cBhvr>
                                        <p:cTn id="17" dur="500"/>
                                        <p:tgtEl>
                                          <p:spTgt spid="5498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a:extLst>
              <a:ext uri="{FF2B5EF4-FFF2-40B4-BE49-F238E27FC236}">
                <a16:creationId xmlns:a16="http://schemas.microsoft.com/office/drawing/2014/main" id="{055D2E04-5AA7-4D49-A7D8-4CD8AFA48C8C}"/>
              </a:ext>
            </a:extLst>
          </p:cNvPr>
          <p:cNvSpPr>
            <a:spLocks noGrp="1" noChangeArrowheads="1"/>
          </p:cNvSpPr>
          <p:nvPr>
            <p:ph type="title"/>
          </p:nvPr>
        </p:nvSpPr>
        <p:spPr>
          <a:xfrm>
            <a:off x="457200" y="98425"/>
            <a:ext cx="8229600" cy="561975"/>
          </a:xfrm>
        </p:spPr>
        <p:txBody>
          <a:bodyPr/>
          <a:lstStyle/>
          <a:p>
            <a:r>
              <a:rPr lang="zh-CN" altLang="en-US" sz="3600"/>
              <a:t>计算机是如何工作的？</a:t>
            </a:r>
          </a:p>
        </p:txBody>
      </p:sp>
      <p:sp>
        <p:nvSpPr>
          <p:cNvPr id="551939" name="Text Box 3">
            <a:extLst>
              <a:ext uri="{FF2B5EF4-FFF2-40B4-BE49-F238E27FC236}">
                <a16:creationId xmlns:a16="http://schemas.microsoft.com/office/drawing/2014/main" id="{70B8778E-CA21-4237-B80D-BE3B0541289A}"/>
              </a:ext>
            </a:extLst>
          </p:cNvPr>
          <p:cNvSpPr txBox="1">
            <a:spLocks noChangeArrowheads="1"/>
          </p:cNvSpPr>
          <p:nvPr/>
        </p:nvSpPr>
        <p:spPr bwMode="auto">
          <a:xfrm>
            <a:off x="206375" y="850900"/>
            <a:ext cx="8235950" cy="868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sz="2400" b="1">
                <a:latin typeface="微软雅黑" panose="020B0503020204020204" pitchFamily="34" charset="-122"/>
                <a:ea typeface="微软雅黑" panose="020B0503020204020204" pitchFamily="34" charset="-122"/>
              </a:rPr>
              <a:t>先想象一下妈妈是怎样做一桌你喜欢（</a:t>
            </a:r>
            <a:r>
              <a:rPr lang="zh-CN" altLang="en-US" sz="2400" b="1">
                <a:solidFill>
                  <a:srgbClr val="FF3300"/>
                </a:solidFill>
                <a:latin typeface="微软雅黑" panose="020B0503020204020204" pitchFamily="34" charset="-122"/>
                <a:ea typeface="微软雅黑" panose="020B0503020204020204" pitchFamily="34" charset="-122"/>
              </a:rPr>
              <a:t>指定</a:t>
            </a:r>
            <a:r>
              <a:rPr lang="zh-CN" altLang="en-US" sz="2400" b="1">
                <a:latin typeface="微软雅黑" panose="020B0503020204020204" pitchFamily="34" charset="-122"/>
                <a:ea typeface="微软雅黑" panose="020B0503020204020204" pitchFamily="34" charset="-122"/>
              </a:rPr>
              <a:t>）的菜的？</a:t>
            </a:r>
          </a:p>
          <a:p>
            <a:pPr>
              <a:lnSpc>
                <a:spcPct val="115000"/>
              </a:lnSpc>
              <a:spcBef>
                <a:spcPct val="20000"/>
              </a:spcBef>
            </a:pPr>
            <a:r>
              <a:rPr lang="zh-CN" altLang="en-US" sz="2000" b="1">
                <a:solidFill>
                  <a:srgbClr val="3333CC"/>
                </a:solidFill>
                <a:latin typeface="微软雅黑" panose="020B0503020204020204" pitchFamily="34" charset="-122"/>
                <a:ea typeface="微软雅黑" panose="020B0503020204020204" pitchFamily="34" charset="-122"/>
              </a:rPr>
              <a:t>    </a:t>
            </a:r>
          </a:p>
        </p:txBody>
      </p:sp>
      <p:sp>
        <p:nvSpPr>
          <p:cNvPr id="551940" name="Text Box 4">
            <a:extLst>
              <a:ext uri="{FF2B5EF4-FFF2-40B4-BE49-F238E27FC236}">
                <a16:creationId xmlns:a16="http://schemas.microsoft.com/office/drawing/2014/main" id="{679DDCBE-FCDB-41CC-8406-9B9E64D37D9E}"/>
              </a:ext>
            </a:extLst>
          </p:cNvPr>
          <p:cNvSpPr txBox="1">
            <a:spLocks noChangeArrowheads="1"/>
          </p:cNvSpPr>
          <p:nvPr/>
        </p:nvSpPr>
        <p:spPr bwMode="auto">
          <a:xfrm>
            <a:off x="250825" y="1449388"/>
            <a:ext cx="8686800" cy="4270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200" b="1">
                <a:solidFill>
                  <a:schemeClr val="accent2"/>
                </a:solidFill>
                <a:latin typeface="微软雅黑" panose="020B0503020204020204" pitchFamily="34" charset="-122"/>
                <a:ea typeface="微软雅黑" panose="020B0503020204020204" pitchFamily="34" charset="-122"/>
              </a:rPr>
              <a:t>厨房</a:t>
            </a:r>
            <a:r>
              <a:rPr lang="en-US" altLang="zh-CN" sz="2200" b="1">
                <a:solidFill>
                  <a:schemeClr val="accent2"/>
                </a:solidFill>
                <a:latin typeface="微软雅黑" panose="020B0503020204020204" pitchFamily="34" charset="-122"/>
                <a:ea typeface="微软雅黑" panose="020B0503020204020204" pitchFamily="34" charset="-122"/>
              </a:rPr>
              <a:t>-</a:t>
            </a:r>
            <a:r>
              <a:rPr lang="en-US" altLang="zh-CN" sz="2200" b="1">
                <a:solidFill>
                  <a:srgbClr val="FF3300"/>
                </a:solidFill>
                <a:latin typeface="微软雅黑" panose="020B0503020204020204" pitchFamily="34" charset="-122"/>
                <a:ea typeface="微软雅黑" panose="020B0503020204020204" pitchFamily="34" charset="-122"/>
              </a:rPr>
              <a:t>CPU</a:t>
            </a:r>
            <a:r>
              <a:rPr lang="zh-CN" altLang="en-US" sz="2200" b="1">
                <a:solidFill>
                  <a:schemeClr val="accent2"/>
                </a:solidFill>
                <a:latin typeface="微软雅黑" panose="020B0503020204020204" pitchFamily="34" charset="-122"/>
                <a:ea typeface="微软雅黑" panose="020B0503020204020204" pitchFamily="34" charset="-122"/>
              </a:rPr>
              <a:t>，你妈</a:t>
            </a:r>
            <a:r>
              <a:rPr lang="en-US" altLang="zh-CN" sz="2200" b="1">
                <a:solidFill>
                  <a:schemeClr val="accent2"/>
                </a:solidFill>
                <a:latin typeface="微软雅黑" panose="020B0503020204020204" pitchFamily="34" charset="-122"/>
                <a:ea typeface="微软雅黑" panose="020B0503020204020204" pitchFamily="34" charset="-122"/>
              </a:rPr>
              <a:t>-</a:t>
            </a:r>
            <a:r>
              <a:rPr lang="zh-CN" altLang="en-US" sz="2200" b="1">
                <a:solidFill>
                  <a:srgbClr val="FF3300"/>
                </a:solidFill>
                <a:latin typeface="微软雅黑" panose="020B0503020204020204" pitchFamily="34" charset="-122"/>
                <a:ea typeface="微软雅黑" panose="020B0503020204020204" pitchFamily="34" charset="-122"/>
              </a:rPr>
              <a:t>控制器</a:t>
            </a:r>
            <a:r>
              <a:rPr lang="zh-CN" altLang="en-US" sz="2200" b="1">
                <a:solidFill>
                  <a:schemeClr val="accent2"/>
                </a:solidFill>
                <a:latin typeface="微软雅黑" panose="020B0503020204020204" pitchFamily="34" charset="-122"/>
                <a:ea typeface="微软雅黑" panose="020B0503020204020204" pitchFamily="34" charset="-122"/>
              </a:rPr>
              <a:t>，盘</a:t>
            </a:r>
            <a:r>
              <a:rPr lang="en-US" altLang="zh-CN" sz="2200" b="1">
                <a:solidFill>
                  <a:schemeClr val="accent2"/>
                </a:solidFill>
                <a:latin typeface="微软雅黑" panose="020B0503020204020204" pitchFamily="34" charset="-122"/>
                <a:ea typeface="微软雅黑" panose="020B0503020204020204" pitchFamily="34" charset="-122"/>
              </a:rPr>
              <a:t>-</a:t>
            </a:r>
            <a:r>
              <a:rPr lang="en-US" altLang="zh-CN" sz="2200" b="1">
                <a:solidFill>
                  <a:srgbClr val="FF3300"/>
                </a:solidFill>
                <a:latin typeface="微软雅黑" panose="020B0503020204020204" pitchFamily="34" charset="-122"/>
                <a:ea typeface="微软雅黑" panose="020B0503020204020204" pitchFamily="34" charset="-122"/>
              </a:rPr>
              <a:t>GPRs</a:t>
            </a:r>
            <a:r>
              <a:rPr lang="zh-CN" altLang="en-US" sz="2200" b="1">
                <a:solidFill>
                  <a:schemeClr val="accent2"/>
                </a:solidFill>
                <a:latin typeface="微软雅黑" panose="020B0503020204020204" pitchFamily="34" charset="-122"/>
                <a:ea typeface="微软雅黑" panose="020B0503020204020204" pitchFamily="34" charset="-122"/>
              </a:rPr>
              <a:t>，锅灶等</a:t>
            </a:r>
            <a:r>
              <a:rPr lang="en-US" altLang="zh-CN" sz="2200" b="1">
                <a:solidFill>
                  <a:schemeClr val="accent2"/>
                </a:solidFill>
                <a:latin typeface="微软雅黑" panose="020B0503020204020204" pitchFamily="34" charset="-122"/>
                <a:ea typeface="微软雅黑" panose="020B0503020204020204" pitchFamily="34" charset="-122"/>
              </a:rPr>
              <a:t>-</a:t>
            </a:r>
            <a:r>
              <a:rPr lang="en-US" altLang="zh-CN" sz="2200" b="1">
                <a:solidFill>
                  <a:srgbClr val="FF3300"/>
                </a:solidFill>
                <a:latin typeface="微软雅黑" panose="020B0503020204020204" pitchFamily="34" charset="-122"/>
                <a:ea typeface="微软雅黑" panose="020B0503020204020204" pitchFamily="34" charset="-122"/>
              </a:rPr>
              <a:t>ALU </a:t>
            </a:r>
            <a:r>
              <a:rPr lang="zh-CN" altLang="en-US" sz="2200" b="1">
                <a:solidFill>
                  <a:schemeClr val="accent2"/>
                </a:solidFill>
                <a:latin typeface="微软雅黑" panose="020B0503020204020204" pitchFamily="34" charset="-122"/>
                <a:ea typeface="微软雅黑" panose="020B0503020204020204" pitchFamily="34" charset="-122"/>
              </a:rPr>
              <a:t>，架子</a:t>
            </a:r>
            <a:r>
              <a:rPr lang="en-US" altLang="zh-CN" sz="2200" b="1">
                <a:solidFill>
                  <a:schemeClr val="accent2"/>
                </a:solidFill>
                <a:latin typeface="微软雅黑" panose="020B0503020204020204" pitchFamily="34" charset="-122"/>
                <a:ea typeface="微软雅黑" panose="020B0503020204020204" pitchFamily="34" charset="-122"/>
              </a:rPr>
              <a:t>-</a:t>
            </a:r>
            <a:r>
              <a:rPr lang="zh-CN" altLang="en-US" sz="2200" b="1">
                <a:solidFill>
                  <a:srgbClr val="FF3300"/>
                </a:solidFill>
                <a:latin typeface="微软雅黑" panose="020B0503020204020204" pitchFamily="34" charset="-122"/>
                <a:ea typeface="微软雅黑" panose="020B0503020204020204" pitchFamily="34" charset="-122"/>
              </a:rPr>
              <a:t>存储器</a:t>
            </a:r>
          </a:p>
        </p:txBody>
      </p:sp>
      <p:grpSp>
        <p:nvGrpSpPr>
          <p:cNvPr id="551941" name="Group 5">
            <a:extLst>
              <a:ext uri="{FF2B5EF4-FFF2-40B4-BE49-F238E27FC236}">
                <a16:creationId xmlns:a16="http://schemas.microsoft.com/office/drawing/2014/main" id="{EDD67BFB-975E-42C1-A0E1-34285A5CA7F5}"/>
              </a:ext>
            </a:extLst>
          </p:cNvPr>
          <p:cNvGrpSpPr>
            <a:grpSpLocks/>
          </p:cNvGrpSpPr>
          <p:nvPr/>
        </p:nvGrpSpPr>
        <p:grpSpPr bwMode="auto">
          <a:xfrm>
            <a:off x="0" y="2124075"/>
            <a:ext cx="8866188" cy="4545013"/>
            <a:chOff x="73" y="1253"/>
            <a:chExt cx="5585" cy="2863"/>
          </a:xfrm>
        </p:grpSpPr>
        <p:sp>
          <p:nvSpPr>
            <p:cNvPr id="551942" name="Text Box 6">
              <a:extLst>
                <a:ext uri="{FF2B5EF4-FFF2-40B4-BE49-F238E27FC236}">
                  <a16:creationId xmlns:a16="http://schemas.microsoft.com/office/drawing/2014/main" id="{FC632409-D287-475A-A550-BF309494B967}"/>
                </a:ext>
              </a:extLst>
            </p:cNvPr>
            <p:cNvSpPr txBox="1">
              <a:spLocks noChangeArrowheads="1"/>
            </p:cNvSpPr>
            <p:nvPr/>
          </p:nvSpPr>
          <p:spPr bwMode="auto">
            <a:xfrm>
              <a:off x="357" y="1644"/>
              <a:ext cx="935" cy="294"/>
            </a:xfrm>
            <a:prstGeom prst="rect">
              <a:avLst/>
            </a:prstGeom>
            <a:solidFill>
              <a:srgbClr val="0000FF">
                <a:alpha val="25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latin typeface="微软雅黑" panose="020B0503020204020204" pitchFamily="34" charset="-122"/>
                  <a:ea typeface="微软雅黑" panose="020B0503020204020204" pitchFamily="34" charset="-122"/>
                </a:rPr>
                <a:t>  控制器</a:t>
              </a:r>
            </a:p>
          </p:txBody>
        </p:sp>
        <p:sp>
          <p:nvSpPr>
            <p:cNvPr id="551943" name="Rectangle 7">
              <a:extLst>
                <a:ext uri="{FF2B5EF4-FFF2-40B4-BE49-F238E27FC236}">
                  <a16:creationId xmlns:a16="http://schemas.microsoft.com/office/drawing/2014/main" id="{C20D9787-21E3-46DD-BFB3-66DAED25FF4F}"/>
                </a:ext>
              </a:extLst>
            </p:cNvPr>
            <p:cNvSpPr>
              <a:spLocks noChangeArrowheads="1"/>
            </p:cNvSpPr>
            <p:nvPr/>
          </p:nvSpPr>
          <p:spPr bwMode="auto">
            <a:xfrm>
              <a:off x="158" y="1361"/>
              <a:ext cx="3118" cy="2665"/>
            </a:xfrm>
            <a:prstGeom prst="rect">
              <a:avLst/>
            </a:prstGeom>
            <a:noFill/>
            <a:ln w="38100" cap="rnd" algn="ctr">
              <a:solidFill>
                <a:srgbClr val="FF0000"/>
              </a:solidFill>
              <a:prstDash val="sysDot"/>
              <a:miter lim="800000"/>
              <a:headEnd/>
              <a:tailEnd/>
            </a:ln>
            <a:effectLst/>
            <a:extLst>
              <a:ext uri="{909E8E84-426E-40DD-AFC4-6F175D3DCCD1}">
                <a14:hiddenFill xmlns:a14="http://schemas.microsoft.com/office/drawing/2010/main">
                  <a:solidFill>
                    <a:srgbClr val="800000">
                      <a:alpha val="19000"/>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1944" name="Text Box 8">
              <a:extLst>
                <a:ext uri="{FF2B5EF4-FFF2-40B4-BE49-F238E27FC236}">
                  <a16:creationId xmlns:a16="http://schemas.microsoft.com/office/drawing/2014/main" id="{E5445B14-28D0-4CE8-8438-3BA0255707CA}"/>
                </a:ext>
              </a:extLst>
            </p:cNvPr>
            <p:cNvSpPr txBox="1">
              <a:spLocks noChangeArrowheads="1"/>
            </p:cNvSpPr>
            <p:nvPr/>
          </p:nvSpPr>
          <p:spPr bwMode="auto">
            <a:xfrm>
              <a:off x="300" y="1361"/>
              <a:ext cx="538" cy="288"/>
            </a:xfrm>
            <a:prstGeom prst="rect">
              <a:avLst/>
            </a:prstGeom>
            <a:noFill/>
            <a:ln>
              <a:noFill/>
            </a:ln>
            <a:effectLst/>
            <a:extLst>
              <a:ext uri="{909E8E84-426E-40DD-AFC4-6F175D3DCCD1}">
                <a14:hiddenFill xmlns:a14="http://schemas.microsoft.com/office/drawing/2010/main">
                  <a:solidFill>
                    <a:srgbClr val="0000FF">
                      <a:alpha val="25999"/>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a:solidFill>
                    <a:srgbClr val="FF0000"/>
                  </a:solidFill>
                  <a:latin typeface="微软雅黑" panose="020B0503020204020204" pitchFamily="34" charset="-122"/>
                  <a:ea typeface="微软雅黑" panose="020B0503020204020204" pitchFamily="34" charset="-122"/>
                </a:rPr>
                <a:t>CPU</a:t>
              </a:r>
            </a:p>
          </p:txBody>
        </p:sp>
        <p:sp>
          <p:nvSpPr>
            <p:cNvPr id="551945" name="Text Box 9">
              <a:extLst>
                <a:ext uri="{FF2B5EF4-FFF2-40B4-BE49-F238E27FC236}">
                  <a16:creationId xmlns:a16="http://schemas.microsoft.com/office/drawing/2014/main" id="{681349D5-64D1-44E3-8F9C-210E2C2B94CA}"/>
                </a:ext>
              </a:extLst>
            </p:cNvPr>
            <p:cNvSpPr txBox="1">
              <a:spLocks noChangeArrowheads="1"/>
            </p:cNvSpPr>
            <p:nvPr/>
          </p:nvSpPr>
          <p:spPr bwMode="auto">
            <a:xfrm>
              <a:off x="1632" y="1701"/>
              <a:ext cx="652" cy="237"/>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    PC</a:t>
              </a:r>
            </a:p>
          </p:txBody>
        </p:sp>
        <p:sp>
          <p:nvSpPr>
            <p:cNvPr id="551946" name="Text Box 10">
              <a:extLst>
                <a:ext uri="{FF2B5EF4-FFF2-40B4-BE49-F238E27FC236}">
                  <a16:creationId xmlns:a16="http://schemas.microsoft.com/office/drawing/2014/main" id="{EE27EEF0-3C4D-429C-81CA-F8B04119C5A4}"/>
                </a:ext>
              </a:extLst>
            </p:cNvPr>
            <p:cNvSpPr txBox="1">
              <a:spLocks noChangeArrowheads="1"/>
            </p:cNvSpPr>
            <p:nvPr/>
          </p:nvSpPr>
          <p:spPr bwMode="auto">
            <a:xfrm>
              <a:off x="5220" y="1928"/>
              <a:ext cx="438" cy="524"/>
            </a:xfrm>
            <a:prstGeom prst="rect">
              <a:avLst/>
            </a:prstGeom>
            <a:solidFill>
              <a:srgbClr val="0000FF">
                <a:alpha val="25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CC3300"/>
                  </a:solidFill>
                  <a:latin typeface="微软雅黑" panose="020B0503020204020204" pitchFamily="34" charset="-122"/>
                  <a:ea typeface="微软雅黑" panose="020B0503020204020204" pitchFamily="34" charset="-122"/>
                </a:rPr>
                <a:t>输入</a:t>
              </a:r>
            </a:p>
            <a:p>
              <a:r>
                <a:rPr lang="zh-CN" altLang="en-US" sz="2400" b="1">
                  <a:solidFill>
                    <a:srgbClr val="CC3300"/>
                  </a:solidFill>
                  <a:latin typeface="微软雅黑" panose="020B0503020204020204" pitchFamily="34" charset="-122"/>
                  <a:ea typeface="微软雅黑" panose="020B0503020204020204" pitchFamily="34" charset="-122"/>
                </a:rPr>
                <a:t>设备</a:t>
              </a:r>
            </a:p>
          </p:txBody>
        </p:sp>
        <p:sp>
          <p:nvSpPr>
            <p:cNvPr id="551947" name="AutoShape 11">
              <a:extLst>
                <a:ext uri="{FF2B5EF4-FFF2-40B4-BE49-F238E27FC236}">
                  <a16:creationId xmlns:a16="http://schemas.microsoft.com/office/drawing/2014/main" id="{08C929D9-F914-4D85-BBE6-B5536FEE5964}"/>
                </a:ext>
              </a:extLst>
            </p:cNvPr>
            <p:cNvSpPr>
              <a:spLocks noChangeArrowheads="1"/>
            </p:cNvSpPr>
            <p:nvPr/>
          </p:nvSpPr>
          <p:spPr bwMode="auto">
            <a:xfrm>
              <a:off x="4961" y="2155"/>
              <a:ext cx="227" cy="141"/>
            </a:xfrm>
            <a:prstGeom prst="leftRightArrow">
              <a:avLst>
                <a:gd name="adj1" fmla="val 50000"/>
                <a:gd name="adj2" fmla="val 32199"/>
              </a:avLst>
            </a:prstGeom>
            <a:solidFill>
              <a:schemeClr val="bg1"/>
            </a:solidFill>
            <a:ln w="28575"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b="1">
                <a:solidFill>
                  <a:srgbClr val="CC3300"/>
                </a:solidFill>
                <a:latin typeface="微软雅黑" panose="020B0503020204020204" pitchFamily="34" charset="-122"/>
                <a:ea typeface="微软雅黑" panose="020B0503020204020204" pitchFamily="34" charset="-122"/>
              </a:endParaRPr>
            </a:p>
          </p:txBody>
        </p:sp>
        <p:sp>
          <p:nvSpPr>
            <p:cNvPr id="551948" name="Text Box 12">
              <a:extLst>
                <a:ext uri="{FF2B5EF4-FFF2-40B4-BE49-F238E27FC236}">
                  <a16:creationId xmlns:a16="http://schemas.microsoft.com/office/drawing/2014/main" id="{D9479F62-092B-477D-A30F-CF36BD7578B7}"/>
                </a:ext>
              </a:extLst>
            </p:cNvPr>
            <p:cNvSpPr txBox="1">
              <a:spLocks noChangeArrowheads="1"/>
            </p:cNvSpPr>
            <p:nvPr/>
          </p:nvSpPr>
          <p:spPr bwMode="auto">
            <a:xfrm>
              <a:off x="5220" y="2807"/>
              <a:ext cx="438" cy="524"/>
            </a:xfrm>
            <a:prstGeom prst="rect">
              <a:avLst/>
            </a:prstGeom>
            <a:solidFill>
              <a:srgbClr val="0000FF">
                <a:alpha val="25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CC3300"/>
                  </a:solidFill>
                  <a:latin typeface="微软雅黑" panose="020B0503020204020204" pitchFamily="34" charset="-122"/>
                  <a:ea typeface="微软雅黑" panose="020B0503020204020204" pitchFamily="34" charset="-122"/>
                </a:rPr>
                <a:t>输出</a:t>
              </a:r>
              <a:endParaRPr lang="en-US" altLang="zh-CN" sz="2400" b="1">
                <a:solidFill>
                  <a:srgbClr val="CC3300"/>
                </a:solidFill>
                <a:latin typeface="微软雅黑" panose="020B0503020204020204" pitchFamily="34" charset="-122"/>
                <a:ea typeface="微软雅黑" panose="020B0503020204020204" pitchFamily="34" charset="-122"/>
              </a:endParaRPr>
            </a:p>
            <a:p>
              <a:r>
                <a:rPr lang="zh-CN" altLang="en-US" sz="2400" b="1">
                  <a:solidFill>
                    <a:srgbClr val="CC3300"/>
                  </a:solidFill>
                  <a:latin typeface="微软雅黑" panose="020B0503020204020204" pitchFamily="34" charset="-122"/>
                  <a:ea typeface="微软雅黑" panose="020B0503020204020204" pitchFamily="34" charset="-122"/>
                </a:rPr>
                <a:t>设备</a:t>
              </a:r>
            </a:p>
          </p:txBody>
        </p:sp>
        <p:sp>
          <p:nvSpPr>
            <p:cNvPr id="551949" name="AutoShape 13">
              <a:extLst>
                <a:ext uri="{FF2B5EF4-FFF2-40B4-BE49-F238E27FC236}">
                  <a16:creationId xmlns:a16="http://schemas.microsoft.com/office/drawing/2014/main" id="{D67B4148-5B60-4E87-AC0A-A809A531138D}"/>
                </a:ext>
              </a:extLst>
            </p:cNvPr>
            <p:cNvSpPr>
              <a:spLocks noChangeArrowheads="1"/>
            </p:cNvSpPr>
            <p:nvPr/>
          </p:nvSpPr>
          <p:spPr bwMode="auto">
            <a:xfrm>
              <a:off x="4933" y="2977"/>
              <a:ext cx="255" cy="142"/>
            </a:xfrm>
            <a:prstGeom prst="leftRightArrow">
              <a:avLst>
                <a:gd name="adj1" fmla="val 50000"/>
                <a:gd name="adj2" fmla="val 35915"/>
              </a:avLst>
            </a:prstGeom>
            <a:solidFill>
              <a:schemeClr val="bg1"/>
            </a:solidFill>
            <a:ln w="28575"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1950" name="Text Box 14">
              <a:extLst>
                <a:ext uri="{FF2B5EF4-FFF2-40B4-BE49-F238E27FC236}">
                  <a16:creationId xmlns:a16="http://schemas.microsoft.com/office/drawing/2014/main" id="{36F5BADE-D95F-4978-86D1-10EF5F69E789}"/>
                </a:ext>
              </a:extLst>
            </p:cNvPr>
            <p:cNvSpPr txBox="1">
              <a:spLocks noChangeArrowheads="1"/>
            </p:cNvSpPr>
            <p:nvPr/>
          </p:nvSpPr>
          <p:spPr bwMode="auto">
            <a:xfrm>
              <a:off x="2454" y="1701"/>
              <a:ext cx="680" cy="237"/>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  MAR</a:t>
              </a:r>
            </a:p>
          </p:txBody>
        </p:sp>
        <p:sp>
          <p:nvSpPr>
            <p:cNvPr id="551951" name="Text Box 15">
              <a:extLst>
                <a:ext uri="{FF2B5EF4-FFF2-40B4-BE49-F238E27FC236}">
                  <a16:creationId xmlns:a16="http://schemas.microsoft.com/office/drawing/2014/main" id="{6C228307-B551-428B-A7C5-57ECDFAB750C}"/>
                </a:ext>
              </a:extLst>
            </p:cNvPr>
            <p:cNvSpPr txBox="1">
              <a:spLocks noChangeArrowheads="1"/>
            </p:cNvSpPr>
            <p:nvPr/>
          </p:nvSpPr>
          <p:spPr bwMode="auto">
            <a:xfrm>
              <a:off x="2483" y="3600"/>
              <a:ext cx="680" cy="237"/>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chemeClr val="accent2"/>
                  </a:solidFill>
                  <a:latin typeface="微软雅黑" panose="020B0503020204020204" pitchFamily="34" charset="-122"/>
                  <a:ea typeface="微软雅黑" panose="020B0503020204020204" pitchFamily="34" charset="-122"/>
                </a:rPr>
                <a:t>  MDR</a:t>
              </a:r>
            </a:p>
          </p:txBody>
        </p:sp>
        <p:sp>
          <p:nvSpPr>
            <p:cNvPr id="551952" name="Line 16">
              <a:extLst>
                <a:ext uri="{FF2B5EF4-FFF2-40B4-BE49-F238E27FC236}">
                  <a16:creationId xmlns:a16="http://schemas.microsoft.com/office/drawing/2014/main" id="{50CDFF99-8FAB-4D31-970B-C8E2A4F04145}"/>
                </a:ext>
              </a:extLst>
            </p:cNvPr>
            <p:cNvSpPr>
              <a:spLocks noChangeShapeType="1"/>
            </p:cNvSpPr>
            <p:nvPr/>
          </p:nvSpPr>
          <p:spPr bwMode="auto">
            <a:xfrm>
              <a:off x="1292" y="1814"/>
              <a:ext cx="340" cy="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1953" name="Line 17">
              <a:extLst>
                <a:ext uri="{FF2B5EF4-FFF2-40B4-BE49-F238E27FC236}">
                  <a16:creationId xmlns:a16="http://schemas.microsoft.com/office/drawing/2014/main" id="{DCF5A603-155E-4016-85A9-05E6EB028047}"/>
                </a:ext>
              </a:extLst>
            </p:cNvPr>
            <p:cNvSpPr>
              <a:spLocks noChangeShapeType="1"/>
            </p:cNvSpPr>
            <p:nvPr/>
          </p:nvSpPr>
          <p:spPr bwMode="auto">
            <a:xfrm>
              <a:off x="2284" y="1814"/>
              <a:ext cx="171" cy="0"/>
            </a:xfrm>
            <a:prstGeom prst="line">
              <a:avLst/>
            </a:prstGeom>
            <a:noFill/>
            <a:ln w="38100">
              <a:solidFill>
                <a:srgbClr val="00763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1954" name="Line 18">
              <a:extLst>
                <a:ext uri="{FF2B5EF4-FFF2-40B4-BE49-F238E27FC236}">
                  <a16:creationId xmlns:a16="http://schemas.microsoft.com/office/drawing/2014/main" id="{10C95812-1EEE-458F-BC71-707AB86F16DE}"/>
                </a:ext>
              </a:extLst>
            </p:cNvPr>
            <p:cNvSpPr>
              <a:spLocks noChangeShapeType="1"/>
            </p:cNvSpPr>
            <p:nvPr/>
          </p:nvSpPr>
          <p:spPr bwMode="auto">
            <a:xfrm>
              <a:off x="2710" y="3288"/>
              <a:ext cx="0" cy="312"/>
            </a:xfrm>
            <a:prstGeom prst="line">
              <a:avLst/>
            </a:prstGeom>
            <a:noFill/>
            <a:ln w="38100">
              <a:solidFill>
                <a:srgbClr val="3333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51955" name="Group 19">
              <a:extLst>
                <a:ext uri="{FF2B5EF4-FFF2-40B4-BE49-F238E27FC236}">
                  <a16:creationId xmlns:a16="http://schemas.microsoft.com/office/drawing/2014/main" id="{ED8150FE-7BFC-4EC9-94D5-926A726289B1}"/>
                </a:ext>
              </a:extLst>
            </p:cNvPr>
            <p:cNvGrpSpPr>
              <a:grpSpLocks/>
            </p:cNvGrpSpPr>
            <p:nvPr/>
          </p:nvGrpSpPr>
          <p:grpSpPr bwMode="auto">
            <a:xfrm>
              <a:off x="1689" y="2183"/>
              <a:ext cx="482" cy="935"/>
              <a:chOff x="3135" y="2472"/>
              <a:chExt cx="454" cy="935"/>
            </a:xfrm>
          </p:grpSpPr>
          <p:grpSp>
            <p:nvGrpSpPr>
              <p:cNvPr id="551956" name="Group 20">
                <a:extLst>
                  <a:ext uri="{FF2B5EF4-FFF2-40B4-BE49-F238E27FC236}">
                    <a16:creationId xmlns:a16="http://schemas.microsoft.com/office/drawing/2014/main" id="{1F63FF68-2C14-4E48-94E7-46A8E16BC577}"/>
                  </a:ext>
                </a:extLst>
              </p:cNvPr>
              <p:cNvGrpSpPr>
                <a:grpSpLocks/>
              </p:cNvGrpSpPr>
              <p:nvPr/>
            </p:nvGrpSpPr>
            <p:grpSpPr bwMode="auto">
              <a:xfrm flipH="1">
                <a:off x="3135" y="2472"/>
                <a:ext cx="454" cy="935"/>
                <a:chOff x="3078" y="2330"/>
                <a:chExt cx="625" cy="1580"/>
              </a:xfrm>
            </p:grpSpPr>
            <p:sp>
              <p:nvSpPr>
                <p:cNvPr id="551957" name="Line 12">
                  <a:extLst>
                    <a:ext uri="{FF2B5EF4-FFF2-40B4-BE49-F238E27FC236}">
                      <a16:creationId xmlns:a16="http://schemas.microsoft.com/office/drawing/2014/main" id="{34C40C61-F058-4CEC-AF6F-FF6B75320AD2}"/>
                    </a:ext>
                  </a:extLst>
                </p:cNvPr>
                <p:cNvSpPr>
                  <a:spLocks noChangeShapeType="1"/>
                </p:cNvSpPr>
                <p:nvPr/>
              </p:nvSpPr>
              <p:spPr bwMode="auto">
                <a:xfrm flipH="1">
                  <a:off x="3078" y="2330"/>
                  <a:ext cx="9" cy="6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1958" name="Line 13">
                  <a:extLst>
                    <a:ext uri="{FF2B5EF4-FFF2-40B4-BE49-F238E27FC236}">
                      <a16:creationId xmlns:a16="http://schemas.microsoft.com/office/drawing/2014/main" id="{529245CA-9C73-4DC1-B518-6601506D5755}"/>
                    </a:ext>
                  </a:extLst>
                </p:cNvPr>
                <p:cNvSpPr>
                  <a:spLocks noChangeShapeType="1"/>
                </p:cNvSpPr>
                <p:nvPr/>
              </p:nvSpPr>
              <p:spPr bwMode="auto">
                <a:xfrm>
                  <a:off x="3107" y="2330"/>
                  <a:ext cx="592" cy="3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1959" name="Line 14">
                  <a:extLst>
                    <a:ext uri="{FF2B5EF4-FFF2-40B4-BE49-F238E27FC236}">
                      <a16:creationId xmlns:a16="http://schemas.microsoft.com/office/drawing/2014/main" id="{E68BFE94-BB34-484D-936A-8EADC441EC9E}"/>
                    </a:ext>
                  </a:extLst>
                </p:cNvPr>
                <p:cNvSpPr>
                  <a:spLocks noChangeShapeType="1"/>
                </p:cNvSpPr>
                <p:nvPr/>
              </p:nvSpPr>
              <p:spPr bwMode="auto">
                <a:xfrm>
                  <a:off x="3087" y="3018"/>
                  <a:ext cx="21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1960" name="Line 16">
                  <a:extLst>
                    <a:ext uri="{FF2B5EF4-FFF2-40B4-BE49-F238E27FC236}">
                      <a16:creationId xmlns:a16="http://schemas.microsoft.com/office/drawing/2014/main" id="{7A7B38A3-C91C-47AA-B72E-94519373ADAE}"/>
                    </a:ext>
                  </a:extLst>
                </p:cNvPr>
                <p:cNvSpPr>
                  <a:spLocks noChangeShapeType="1"/>
                </p:cNvSpPr>
                <p:nvPr/>
              </p:nvSpPr>
              <p:spPr bwMode="auto">
                <a:xfrm>
                  <a:off x="3693" y="2644"/>
                  <a:ext cx="10" cy="4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1961" name="Line 18">
                  <a:extLst>
                    <a:ext uri="{FF2B5EF4-FFF2-40B4-BE49-F238E27FC236}">
                      <a16:creationId xmlns:a16="http://schemas.microsoft.com/office/drawing/2014/main" id="{4A4D7FA4-A6E5-405D-BABA-F546762877D4}"/>
                    </a:ext>
                  </a:extLst>
                </p:cNvPr>
                <p:cNvSpPr>
                  <a:spLocks noChangeShapeType="1"/>
                </p:cNvSpPr>
                <p:nvPr/>
              </p:nvSpPr>
              <p:spPr bwMode="auto">
                <a:xfrm flipV="1">
                  <a:off x="3120" y="3256"/>
                  <a:ext cx="0" cy="6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1962" name="Line 19">
                  <a:extLst>
                    <a:ext uri="{FF2B5EF4-FFF2-40B4-BE49-F238E27FC236}">
                      <a16:creationId xmlns:a16="http://schemas.microsoft.com/office/drawing/2014/main" id="{4FE5662B-73B2-4A6E-8034-232F2D60F072}"/>
                    </a:ext>
                  </a:extLst>
                </p:cNvPr>
                <p:cNvSpPr>
                  <a:spLocks noChangeShapeType="1"/>
                </p:cNvSpPr>
                <p:nvPr/>
              </p:nvSpPr>
              <p:spPr bwMode="auto">
                <a:xfrm flipV="1">
                  <a:off x="3135" y="3549"/>
                  <a:ext cx="564" cy="3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1963" name="Line 20">
                  <a:extLst>
                    <a:ext uri="{FF2B5EF4-FFF2-40B4-BE49-F238E27FC236}">
                      <a16:creationId xmlns:a16="http://schemas.microsoft.com/office/drawing/2014/main" id="{0EF6D270-4262-4D57-A121-2F21380CC544}"/>
                    </a:ext>
                  </a:extLst>
                </p:cNvPr>
                <p:cNvSpPr>
                  <a:spLocks noChangeShapeType="1"/>
                </p:cNvSpPr>
                <p:nvPr/>
              </p:nvSpPr>
              <p:spPr bwMode="auto">
                <a:xfrm flipV="1">
                  <a:off x="3121" y="3125"/>
                  <a:ext cx="171" cy="1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1964" name="Line 22">
                  <a:extLst>
                    <a:ext uri="{FF2B5EF4-FFF2-40B4-BE49-F238E27FC236}">
                      <a16:creationId xmlns:a16="http://schemas.microsoft.com/office/drawing/2014/main" id="{DBAACCD6-FE05-49BF-9386-9E7ED01D7FB4}"/>
                    </a:ext>
                  </a:extLst>
                </p:cNvPr>
                <p:cNvSpPr>
                  <a:spLocks noChangeShapeType="1"/>
                </p:cNvSpPr>
                <p:nvPr/>
              </p:nvSpPr>
              <p:spPr bwMode="auto">
                <a:xfrm flipV="1">
                  <a:off x="3702" y="3067"/>
                  <a:ext cx="0" cy="4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51965" name="Rectangle 25">
                <a:extLst>
                  <a:ext uri="{FF2B5EF4-FFF2-40B4-BE49-F238E27FC236}">
                    <a16:creationId xmlns:a16="http://schemas.microsoft.com/office/drawing/2014/main" id="{18D4F679-0A22-4313-99C6-93DAC5917F30}"/>
                  </a:ext>
                </a:extLst>
              </p:cNvPr>
              <p:cNvSpPr>
                <a:spLocks noChangeArrowheads="1"/>
              </p:cNvSpPr>
              <p:nvPr/>
            </p:nvSpPr>
            <p:spPr bwMode="auto">
              <a:xfrm rot="16200000" flipH="1">
                <a:off x="3033" y="2830"/>
                <a:ext cx="51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400" b="1">
                    <a:cs typeface="Arial" panose="020B0604020202020204" pitchFamily="34" charset="0"/>
                  </a:rPr>
                  <a:t>ALU</a:t>
                </a:r>
              </a:p>
            </p:txBody>
          </p:sp>
        </p:grpSp>
        <p:grpSp>
          <p:nvGrpSpPr>
            <p:cNvPr id="551966" name="Group 30">
              <a:extLst>
                <a:ext uri="{FF2B5EF4-FFF2-40B4-BE49-F238E27FC236}">
                  <a16:creationId xmlns:a16="http://schemas.microsoft.com/office/drawing/2014/main" id="{C1C49BA3-F1F9-4336-B244-4BE36E0D3FBE}"/>
                </a:ext>
              </a:extLst>
            </p:cNvPr>
            <p:cNvGrpSpPr>
              <a:grpSpLocks/>
            </p:cNvGrpSpPr>
            <p:nvPr/>
          </p:nvGrpSpPr>
          <p:grpSpPr bwMode="auto">
            <a:xfrm>
              <a:off x="2143" y="2438"/>
              <a:ext cx="255" cy="510"/>
              <a:chOff x="2030" y="2415"/>
              <a:chExt cx="341" cy="510"/>
            </a:xfrm>
          </p:grpSpPr>
          <p:sp>
            <p:nvSpPr>
              <p:cNvPr id="551967" name="Line 31">
                <a:extLst>
                  <a:ext uri="{FF2B5EF4-FFF2-40B4-BE49-F238E27FC236}">
                    <a16:creationId xmlns:a16="http://schemas.microsoft.com/office/drawing/2014/main" id="{768436B6-2517-48A7-9885-6194250B8596}"/>
                  </a:ext>
                </a:extLst>
              </p:cNvPr>
              <p:cNvSpPr>
                <a:spLocks noChangeShapeType="1"/>
              </p:cNvSpPr>
              <p:nvPr/>
            </p:nvSpPr>
            <p:spPr bwMode="auto">
              <a:xfrm flipH="1">
                <a:off x="2031" y="241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1968" name="Line 32">
                <a:extLst>
                  <a:ext uri="{FF2B5EF4-FFF2-40B4-BE49-F238E27FC236}">
                    <a16:creationId xmlns:a16="http://schemas.microsoft.com/office/drawing/2014/main" id="{34A883D2-807B-4585-81EC-A6EC5D8A603D}"/>
                  </a:ext>
                </a:extLst>
              </p:cNvPr>
              <p:cNvSpPr>
                <a:spLocks noChangeShapeType="1"/>
              </p:cNvSpPr>
              <p:nvPr/>
            </p:nvSpPr>
            <p:spPr bwMode="auto">
              <a:xfrm flipH="1">
                <a:off x="2030" y="292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51969" name="Text Box 33">
              <a:extLst>
                <a:ext uri="{FF2B5EF4-FFF2-40B4-BE49-F238E27FC236}">
                  <a16:creationId xmlns:a16="http://schemas.microsoft.com/office/drawing/2014/main" id="{2A2C37AB-8677-4AFD-805D-24F3660F3D9C}"/>
                </a:ext>
              </a:extLst>
            </p:cNvPr>
            <p:cNvSpPr txBox="1">
              <a:spLocks noChangeArrowheads="1"/>
            </p:cNvSpPr>
            <p:nvPr/>
          </p:nvSpPr>
          <p:spPr bwMode="auto">
            <a:xfrm>
              <a:off x="1065" y="2126"/>
              <a:ext cx="284" cy="1024"/>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微软雅黑" panose="020B0503020204020204" pitchFamily="34" charset="-122"/>
                  <a:ea typeface="微软雅黑" panose="020B0503020204020204" pitchFamily="34" charset="-122"/>
                </a:rPr>
                <a:t>标</a:t>
              </a:r>
            </a:p>
            <a:p>
              <a:r>
                <a:rPr lang="zh-CN" altLang="en-US" sz="2000" b="1">
                  <a:latin typeface="微软雅黑" panose="020B0503020204020204" pitchFamily="34" charset="-122"/>
                  <a:ea typeface="微软雅黑" panose="020B0503020204020204" pitchFamily="34" charset="-122"/>
                </a:rPr>
                <a:t>志</a:t>
              </a:r>
            </a:p>
            <a:p>
              <a:r>
                <a:rPr lang="zh-CN" altLang="en-US" sz="2000" b="1">
                  <a:latin typeface="微软雅黑" panose="020B0503020204020204" pitchFamily="34" charset="-122"/>
                  <a:ea typeface="微软雅黑" panose="020B0503020204020204" pitchFamily="34" charset="-122"/>
                </a:rPr>
                <a:t>寄</a:t>
              </a:r>
            </a:p>
            <a:p>
              <a:r>
                <a:rPr lang="zh-CN" altLang="en-US" sz="2000" b="1">
                  <a:latin typeface="微软雅黑" panose="020B0503020204020204" pitchFamily="34" charset="-122"/>
                  <a:ea typeface="微软雅黑" panose="020B0503020204020204" pitchFamily="34" charset="-122"/>
                </a:rPr>
                <a:t>存</a:t>
              </a:r>
            </a:p>
            <a:p>
              <a:r>
                <a:rPr lang="zh-CN" altLang="en-US" sz="2000" b="1">
                  <a:latin typeface="微软雅黑" panose="020B0503020204020204" pitchFamily="34" charset="-122"/>
                  <a:ea typeface="微软雅黑" panose="020B0503020204020204" pitchFamily="34" charset="-122"/>
                </a:rPr>
                <a:t>器</a:t>
              </a:r>
              <a:endParaRPr lang="en-US" altLang="zh-CN" sz="2000" b="1">
                <a:latin typeface="微软雅黑" panose="020B0503020204020204" pitchFamily="34" charset="-122"/>
                <a:ea typeface="微软雅黑" panose="020B0503020204020204" pitchFamily="34" charset="-122"/>
              </a:endParaRPr>
            </a:p>
          </p:txBody>
        </p:sp>
        <p:sp>
          <p:nvSpPr>
            <p:cNvPr id="551970" name="Line 34">
              <a:extLst>
                <a:ext uri="{FF2B5EF4-FFF2-40B4-BE49-F238E27FC236}">
                  <a16:creationId xmlns:a16="http://schemas.microsoft.com/office/drawing/2014/main" id="{56BB24BE-D411-427E-9F97-DD91429329A9}"/>
                </a:ext>
              </a:extLst>
            </p:cNvPr>
            <p:cNvSpPr>
              <a:spLocks noChangeShapeType="1"/>
            </p:cNvSpPr>
            <p:nvPr/>
          </p:nvSpPr>
          <p:spPr bwMode="auto">
            <a:xfrm flipH="1">
              <a:off x="1349" y="249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51971" name="Group 35">
              <a:extLst>
                <a:ext uri="{FF2B5EF4-FFF2-40B4-BE49-F238E27FC236}">
                  <a16:creationId xmlns:a16="http://schemas.microsoft.com/office/drawing/2014/main" id="{F9B47328-9C04-484B-88BB-20467D6F8632}"/>
                </a:ext>
              </a:extLst>
            </p:cNvPr>
            <p:cNvGrpSpPr>
              <a:grpSpLocks/>
            </p:cNvGrpSpPr>
            <p:nvPr/>
          </p:nvGrpSpPr>
          <p:grpSpPr bwMode="auto">
            <a:xfrm>
              <a:off x="895" y="1928"/>
              <a:ext cx="143" cy="539"/>
              <a:chOff x="895" y="1905"/>
              <a:chExt cx="143" cy="539"/>
            </a:xfrm>
          </p:grpSpPr>
          <p:sp>
            <p:nvSpPr>
              <p:cNvPr id="551972" name="Line 36">
                <a:extLst>
                  <a:ext uri="{FF2B5EF4-FFF2-40B4-BE49-F238E27FC236}">
                    <a16:creationId xmlns:a16="http://schemas.microsoft.com/office/drawing/2014/main" id="{DD5B9AE6-4611-410E-8AC6-706F84ACE664}"/>
                  </a:ext>
                </a:extLst>
              </p:cNvPr>
              <p:cNvSpPr>
                <a:spLocks noChangeShapeType="1"/>
              </p:cNvSpPr>
              <p:nvPr/>
            </p:nvSpPr>
            <p:spPr bwMode="auto">
              <a:xfrm flipH="1">
                <a:off x="896" y="2443"/>
                <a:ext cx="142"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1973" name="Line 37">
                <a:extLst>
                  <a:ext uri="{FF2B5EF4-FFF2-40B4-BE49-F238E27FC236}">
                    <a16:creationId xmlns:a16="http://schemas.microsoft.com/office/drawing/2014/main" id="{367A9FA8-CA52-401A-BBDD-C60D9DADCD4A}"/>
                  </a:ext>
                </a:extLst>
              </p:cNvPr>
              <p:cNvSpPr>
                <a:spLocks noChangeShapeType="1"/>
              </p:cNvSpPr>
              <p:nvPr/>
            </p:nvSpPr>
            <p:spPr bwMode="auto">
              <a:xfrm flipV="1">
                <a:off x="895" y="1905"/>
                <a:ext cx="0" cy="539"/>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51974" name="Line 38">
              <a:extLst>
                <a:ext uri="{FF2B5EF4-FFF2-40B4-BE49-F238E27FC236}">
                  <a16:creationId xmlns:a16="http://schemas.microsoft.com/office/drawing/2014/main" id="{E21A63BF-1725-4CCE-A4D1-D4307B99AEE1}"/>
                </a:ext>
              </a:extLst>
            </p:cNvPr>
            <p:cNvSpPr>
              <a:spLocks noChangeShapeType="1"/>
            </p:cNvSpPr>
            <p:nvPr/>
          </p:nvSpPr>
          <p:spPr bwMode="auto">
            <a:xfrm flipV="1">
              <a:off x="2795" y="1956"/>
              <a:ext cx="0" cy="34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51975" name="Group 39">
              <a:extLst>
                <a:ext uri="{FF2B5EF4-FFF2-40B4-BE49-F238E27FC236}">
                  <a16:creationId xmlns:a16="http://schemas.microsoft.com/office/drawing/2014/main" id="{26BEF0EE-F0A8-43DF-9FCA-74082AC761C4}"/>
                </a:ext>
              </a:extLst>
            </p:cNvPr>
            <p:cNvGrpSpPr>
              <a:grpSpLocks/>
            </p:cNvGrpSpPr>
            <p:nvPr/>
          </p:nvGrpSpPr>
          <p:grpSpPr bwMode="auto">
            <a:xfrm>
              <a:off x="1519" y="2720"/>
              <a:ext cx="964" cy="937"/>
              <a:chOff x="1576" y="2924"/>
              <a:chExt cx="964" cy="937"/>
            </a:xfrm>
          </p:grpSpPr>
          <p:sp>
            <p:nvSpPr>
              <p:cNvPr id="551976" name="Line 40">
                <a:extLst>
                  <a:ext uri="{FF2B5EF4-FFF2-40B4-BE49-F238E27FC236}">
                    <a16:creationId xmlns:a16="http://schemas.microsoft.com/office/drawing/2014/main" id="{C94C4065-C2D0-4DC8-88EF-9C895A494772}"/>
                  </a:ext>
                </a:extLst>
              </p:cNvPr>
              <p:cNvSpPr>
                <a:spLocks noChangeShapeType="1"/>
              </p:cNvSpPr>
              <p:nvPr/>
            </p:nvSpPr>
            <p:spPr bwMode="auto">
              <a:xfrm>
                <a:off x="1576" y="2924"/>
                <a:ext cx="0" cy="935"/>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1977" name="Line 41">
                <a:extLst>
                  <a:ext uri="{FF2B5EF4-FFF2-40B4-BE49-F238E27FC236}">
                    <a16:creationId xmlns:a16="http://schemas.microsoft.com/office/drawing/2014/main" id="{A12105C1-035B-4CEB-B149-FA23774C068D}"/>
                  </a:ext>
                </a:extLst>
              </p:cNvPr>
              <p:cNvSpPr>
                <a:spLocks noChangeShapeType="1"/>
              </p:cNvSpPr>
              <p:nvPr/>
            </p:nvSpPr>
            <p:spPr bwMode="auto">
              <a:xfrm>
                <a:off x="1576" y="3861"/>
                <a:ext cx="964"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1978" name="Line 42">
                <a:extLst>
                  <a:ext uri="{FF2B5EF4-FFF2-40B4-BE49-F238E27FC236}">
                    <a16:creationId xmlns:a16="http://schemas.microsoft.com/office/drawing/2014/main" id="{997DE638-6792-4741-9100-447A6C36AFED}"/>
                  </a:ext>
                </a:extLst>
              </p:cNvPr>
              <p:cNvSpPr>
                <a:spLocks noChangeShapeType="1"/>
              </p:cNvSpPr>
              <p:nvPr/>
            </p:nvSpPr>
            <p:spPr bwMode="auto">
              <a:xfrm flipH="1">
                <a:off x="1576" y="2924"/>
                <a:ext cx="171"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51979" name="Group 43">
              <a:extLst>
                <a:ext uri="{FF2B5EF4-FFF2-40B4-BE49-F238E27FC236}">
                  <a16:creationId xmlns:a16="http://schemas.microsoft.com/office/drawing/2014/main" id="{C38866B7-8AEC-42E1-94C9-E558B0EA9A08}"/>
                </a:ext>
              </a:extLst>
            </p:cNvPr>
            <p:cNvGrpSpPr>
              <a:grpSpLocks/>
            </p:cNvGrpSpPr>
            <p:nvPr/>
          </p:nvGrpSpPr>
          <p:grpSpPr bwMode="auto">
            <a:xfrm>
              <a:off x="2058" y="3203"/>
              <a:ext cx="311" cy="453"/>
              <a:chOff x="2115" y="3405"/>
              <a:chExt cx="311" cy="453"/>
            </a:xfrm>
          </p:grpSpPr>
          <p:sp>
            <p:nvSpPr>
              <p:cNvPr id="551980" name="Line 44">
                <a:extLst>
                  <a:ext uri="{FF2B5EF4-FFF2-40B4-BE49-F238E27FC236}">
                    <a16:creationId xmlns:a16="http://schemas.microsoft.com/office/drawing/2014/main" id="{0CEDFE79-28EB-4C08-98E4-2E1CC6C4E226}"/>
                  </a:ext>
                </a:extLst>
              </p:cNvPr>
              <p:cNvSpPr>
                <a:spLocks noChangeShapeType="1"/>
              </p:cNvSpPr>
              <p:nvPr/>
            </p:nvSpPr>
            <p:spPr bwMode="auto">
              <a:xfrm flipV="1">
                <a:off x="2115" y="3405"/>
                <a:ext cx="0" cy="453"/>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1981" name="Line 45">
                <a:extLst>
                  <a:ext uri="{FF2B5EF4-FFF2-40B4-BE49-F238E27FC236}">
                    <a16:creationId xmlns:a16="http://schemas.microsoft.com/office/drawing/2014/main" id="{4ED74ABE-C06F-47CE-8605-C798F548DF2F}"/>
                  </a:ext>
                </a:extLst>
              </p:cNvPr>
              <p:cNvSpPr>
                <a:spLocks noChangeShapeType="1"/>
              </p:cNvSpPr>
              <p:nvPr/>
            </p:nvSpPr>
            <p:spPr bwMode="auto">
              <a:xfrm>
                <a:off x="2115" y="3407"/>
                <a:ext cx="311"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51982" name="Group 46">
              <a:extLst>
                <a:ext uri="{FF2B5EF4-FFF2-40B4-BE49-F238E27FC236}">
                  <a16:creationId xmlns:a16="http://schemas.microsoft.com/office/drawing/2014/main" id="{49DA17B8-9164-4A2B-8752-A942C16EFF6B}"/>
                </a:ext>
              </a:extLst>
            </p:cNvPr>
            <p:cNvGrpSpPr>
              <a:grpSpLocks/>
            </p:cNvGrpSpPr>
            <p:nvPr/>
          </p:nvGrpSpPr>
          <p:grpSpPr bwMode="auto">
            <a:xfrm>
              <a:off x="668" y="1954"/>
              <a:ext cx="2977" cy="1448"/>
              <a:chOff x="725" y="2158"/>
              <a:chExt cx="2977" cy="1448"/>
            </a:xfrm>
          </p:grpSpPr>
          <p:sp>
            <p:nvSpPr>
              <p:cNvPr id="551983" name="Line 47">
                <a:extLst>
                  <a:ext uri="{FF2B5EF4-FFF2-40B4-BE49-F238E27FC236}">
                    <a16:creationId xmlns:a16="http://schemas.microsoft.com/office/drawing/2014/main" id="{6E337288-00BC-46E7-92B8-021FFEEC1CD5}"/>
                  </a:ext>
                </a:extLst>
              </p:cNvPr>
              <p:cNvSpPr>
                <a:spLocks noChangeShapeType="1"/>
              </p:cNvSpPr>
              <p:nvPr/>
            </p:nvSpPr>
            <p:spPr bwMode="auto">
              <a:xfrm flipV="1">
                <a:off x="725" y="3606"/>
                <a:ext cx="2977" cy="0"/>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1984" name="Line 48">
                <a:extLst>
                  <a:ext uri="{FF2B5EF4-FFF2-40B4-BE49-F238E27FC236}">
                    <a16:creationId xmlns:a16="http://schemas.microsoft.com/office/drawing/2014/main" id="{CB6D6E1B-50A5-4B5B-A153-784858DB20F1}"/>
                  </a:ext>
                </a:extLst>
              </p:cNvPr>
              <p:cNvSpPr>
                <a:spLocks noChangeShapeType="1"/>
              </p:cNvSpPr>
              <p:nvPr/>
            </p:nvSpPr>
            <p:spPr bwMode="auto">
              <a:xfrm>
                <a:off x="754" y="2158"/>
                <a:ext cx="0" cy="1389"/>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1985" name="Line 49">
                <a:extLst>
                  <a:ext uri="{FF2B5EF4-FFF2-40B4-BE49-F238E27FC236}">
                    <a16:creationId xmlns:a16="http://schemas.microsoft.com/office/drawing/2014/main" id="{DFEE101C-2451-433B-B146-F3C6C94FD7A8}"/>
                  </a:ext>
                </a:extLst>
              </p:cNvPr>
              <p:cNvSpPr>
                <a:spLocks noChangeShapeType="1"/>
              </p:cNvSpPr>
              <p:nvPr/>
            </p:nvSpPr>
            <p:spPr bwMode="auto">
              <a:xfrm flipV="1">
                <a:off x="1916" y="3209"/>
                <a:ext cx="0" cy="369"/>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51986" name="Text Box 50">
              <a:extLst>
                <a:ext uri="{FF2B5EF4-FFF2-40B4-BE49-F238E27FC236}">
                  <a16:creationId xmlns:a16="http://schemas.microsoft.com/office/drawing/2014/main" id="{E3428B16-EA78-4E2B-AA25-948A6D010DF5}"/>
                </a:ext>
              </a:extLst>
            </p:cNvPr>
            <p:cNvSpPr txBox="1">
              <a:spLocks noChangeArrowheads="1"/>
            </p:cNvSpPr>
            <p:nvPr/>
          </p:nvSpPr>
          <p:spPr bwMode="auto">
            <a:xfrm>
              <a:off x="357" y="3629"/>
              <a:ext cx="652" cy="237"/>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FF3300"/>
                  </a:solidFill>
                  <a:latin typeface="微软雅黑" panose="020B0503020204020204" pitchFamily="34" charset="-122"/>
                  <a:ea typeface="微软雅黑" panose="020B0503020204020204" pitchFamily="34" charset="-122"/>
                </a:rPr>
                <a:t>    </a:t>
              </a:r>
              <a:r>
                <a:rPr lang="en-US" altLang="zh-CN" b="1">
                  <a:solidFill>
                    <a:schemeClr val="hlink"/>
                  </a:solidFill>
                  <a:latin typeface="微软雅黑" panose="020B0503020204020204" pitchFamily="34" charset="-122"/>
                  <a:ea typeface="微软雅黑" panose="020B0503020204020204" pitchFamily="34" charset="-122"/>
                </a:rPr>
                <a:t>IR</a:t>
              </a:r>
            </a:p>
          </p:txBody>
        </p:sp>
        <p:sp>
          <p:nvSpPr>
            <p:cNvPr id="551987" name="Line 51">
              <a:extLst>
                <a:ext uri="{FF2B5EF4-FFF2-40B4-BE49-F238E27FC236}">
                  <a16:creationId xmlns:a16="http://schemas.microsoft.com/office/drawing/2014/main" id="{F83FB9FE-20E3-4AF2-A840-0A5C0EA22E15}"/>
                </a:ext>
              </a:extLst>
            </p:cNvPr>
            <p:cNvSpPr>
              <a:spLocks noChangeShapeType="1"/>
            </p:cNvSpPr>
            <p:nvPr/>
          </p:nvSpPr>
          <p:spPr bwMode="auto">
            <a:xfrm flipH="1">
              <a:off x="1009" y="3770"/>
              <a:ext cx="1475"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1988" name="Line 52">
              <a:extLst>
                <a:ext uri="{FF2B5EF4-FFF2-40B4-BE49-F238E27FC236}">
                  <a16:creationId xmlns:a16="http://schemas.microsoft.com/office/drawing/2014/main" id="{DAFD568A-AE01-4577-B298-67681034D47F}"/>
                </a:ext>
              </a:extLst>
            </p:cNvPr>
            <p:cNvSpPr>
              <a:spLocks noChangeShapeType="1"/>
            </p:cNvSpPr>
            <p:nvPr/>
          </p:nvSpPr>
          <p:spPr bwMode="auto">
            <a:xfrm flipV="1">
              <a:off x="470" y="1928"/>
              <a:ext cx="0" cy="1701"/>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51989" name="Group 53">
              <a:extLst>
                <a:ext uri="{FF2B5EF4-FFF2-40B4-BE49-F238E27FC236}">
                  <a16:creationId xmlns:a16="http://schemas.microsoft.com/office/drawing/2014/main" id="{B903EE0B-0A9F-42E6-ADD0-381D8BE45D2F}"/>
                </a:ext>
              </a:extLst>
            </p:cNvPr>
            <p:cNvGrpSpPr>
              <a:grpSpLocks/>
            </p:cNvGrpSpPr>
            <p:nvPr/>
          </p:nvGrpSpPr>
          <p:grpSpPr bwMode="auto">
            <a:xfrm>
              <a:off x="3277" y="1446"/>
              <a:ext cx="795" cy="2438"/>
              <a:chOff x="3333" y="1650"/>
              <a:chExt cx="795" cy="2438"/>
            </a:xfrm>
          </p:grpSpPr>
          <p:sp>
            <p:nvSpPr>
              <p:cNvPr id="551990" name="Text Box 54">
                <a:extLst>
                  <a:ext uri="{FF2B5EF4-FFF2-40B4-BE49-F238E27FC236}">
                    <a16:creationId xmlns:a16="http://schemas.microsoft.com/office/drawing/2014/main" id="{F8C93AFA-68E9-4896-A273-35A7CF67B0E7}"/>
                  </a:ext>
                </a:extLst>
              </p:cNvPr>
              <p:cNvSpPr txBox="1">
                <a:spLocks noChangeArrowheads="1"/>
              </p:cNvSpPr>
              <p:nvPr/>
            </p:nvSpPr>
            <p:spPr bwMode="auto">
              <a:xfrm>
                <a:off x="3447" y="1650"/>
                <a:ext cx="539"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b="1">
                    <a:solidFill>
                      <a:srgbClr val="008000"/>
                    </a:solidFill>
                    <a:latin typeface="微软雅黑" panose="020B0503020204020204" pitchFamily="34" charset="-122"/>
                    <a:ea typeface="微软雅黑" panose="020B0503020204020204" pitchFamily="34" charset="-122"/>
                  </a:rPr>
                  <a:t>地址</a:t>
                </a:r>
              </a:p>
            </p:txBody>
          </p:sp>
          <p:sp>
            <p:nvSpPr>
              <p:cNvPr id="551991" name="AutoShape 55">
                <a:extLst>
                  <a:ext uri="{FF2B5EF4-FFF2-40B4-BE49-F238E27FC236}">
                    <a16:creationId xmlns:a16="http://schemas.microsoft.com/office/drawing/2014/main" id="{30A615E4-1881-46BF-AC3F-7AB5FA5E5D27}"/>
                  </a:ext>
                </a:extLst>
              </p:cNvPr>
              <p:cNvSpPr>
                <a:spLocks noChangeArrowheads="1"/>
              </p:cNvSpPr>
              <p:nvPr/>
            </p:nvSpPr>
            <p:spPr bwMode="auto">
              <a:xfrm>
                <a:off x="3362" y="2756"/>
                <a:ext cx="765" cy="284"/>
              </a:xfrm>
              <a:prstGeom prst="leftRightArrow">
                <a:avLst>
                  <a:gd name="adj1" fmla="val 50000"/>
                  <a:gd name="adj2" fmla="val 53873"/>
                </a:avLst>
              </a:prstGeom>
              <a:solidFill>
                <a:schemeClr val="bg1"/>
              </a:solidFill>
              <a:ln w="2857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1992" name="Text Box 56">
                <a:extLst>
                  <a:ext uri="{FF2B5EF4-FFF2-40B4-BE49-F238E27FC236}">
                    <a16:creationId xmlns:a16="http://schemas.microsoft.com/office/drawing/2014/main" id="{F7B3FC2A-F46A-44C8-A0C7-EBCD4D5E2AF3}"/>
                  </a:ext>
                </a:extLst>
              </p:cNvPr>
              <p:cNvSpPr txBox="1">
                <a:spLocks noChangeArrowheads="1"/>
              </p:cNvSpPr>
              <p:nvPr/>
            </p:nvSpPr>
            <p:spPr bwMode="auto">
              <a:xfrm>
                <a:off x="3532" y="3634"/>
                <a:ext cx="48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b="1">
                    <a:solidFill>
                      <a:srgbClr val="3333CC"/>
                    </a:solidFill>
                    <a:latin typeface="微软雅黑" panose="020B0503020204020204" pitchFamily="34" charset="-122"/>
                    <a:ea typeface="微软雅黑" panose="020B0503020204020204" pitchFamily="34" charset="-122"/>
                  </a:rPr>
                  <a:t>数据</a:t>
                </a:r>
              </a:p>
            </p:txBody>
          </p:sp>
          <p:sp>
            <p:nvSpPr>
              <p:cNvPr id="551993" name="AutoShape 57">
                <a:extLst>
                  <a:ext uri="{FF2B5EF4-FFF2-40B4-BE49-F238E27FC236}">
                    <a16:creationId xmlns:a16="http://schemas.microsoft.com/office/drawing/2014/main" id="{A6546B19-B2D9-4C2E-B945-91D0D73D51B2}"/>
                  </a:ext>
                </a:extLst>
              </p:cNvPr>
              <p:cNvSpPr>
                <a:spLocks noChangeArrowheads="1"/>
              </p:cNvSpPr>
              <p:nvPr/>
            </p:nvSpPr>
            <p:spPr bwMode="auto">
              <a:xfrm>
                <a:off x="3334" y="3804"/>
                <a:ext cx="794" cy="284"/>
              </a:xfrm>
              <a:prstGeom prst="leftRightArrow">
                <a:avLst>
                  <a:gd name="adj1" fmla="val 50000"/>
                  <a:gd name="adj2" fmla="val 55915"/>
                </a:avLst>
              </a:prstGeom>
              <a:solidFill>
                <a:schemeClr val="bg1"/>
              </a:solidFill>
              <a:ln w="28575"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1994" name="Text Box 58">
                <a:extLst>
                  <a:ext uri="{FF2B5EF4-FFF2-40B4-BE49-F238E27FC236}">
                    <a16:creationId xmlns:a16="http://schemas.microsoft.com/office/drawing/2014/main" id="{AE336184-9FD0-4523-8A45-1C3D1197F82B}"/>
                  </a:ext>
                </a:extLst>
              </p:cNvPr>
              <p:cNvSpPr txBox="1">
                <a:spLocks noChangeArrowheads="1"/>
              </p:cNvSpPr>
              <p:nvPr/>
            </p:nvSpPr>
            <p:spPr bwMode="auto">
              <a:xfrm>
                <a:off x="3504" y="2534"/>
                <a:ext cx="539"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b="1">
                    <a:solidFill>
                      <a:srgbClr val="FF3300"/>
                    </a:solidFill>
                    <a:latin typeface="微软雅黑" panose="020B0503020204020204" pitchFamily="34" charset="-122"/>
                    <a:ea typeface="微软雅黑" panose="020B0503020204020204" pitchFamily="34" charset="-122"/>
                  </a:rPr>
                  <a:t>控制</a:t>
                </a:r>
              </a:p>
            </p:txBody>
          </p:sp>
          <p:sp>
            <p:nvSpPr>
              <p:cNvPr id="551995" name="AutoShape 59">
                <a:extLst>
                  <a:ext uri="{FF2B5EF4-FFF2-40B4-BE49-F238E27FC236}">
                    <a16:creationId xmlns:a16="http://schemas.microsoft.com/office/drawing/2014/main" id="{3BB77151-6256-434D-B9A8-F93940DC483C}"/>
                  </a:ext>
                </a:extLst>
              </p:cNvPr>
              <p:cNvSpPr>
                <a:spLocks noChangeArrowheads="1"/>
              </p:cNvSpPr>
              <p:nvPr/>
            </p:nvSpPr>
            <p:spPr bwMode="auto">
              <a:xfrm>
                <a:off x="3333" y="1843"/>
                <a:ext cx="794" cy="341"/>
              </a:xfrm>
              <a:prstGeom prst="rightArrow">
                <a:avLst>
                  <a:gd name="adj1" fmla="val 50000"/>
                  <a:gd name="adj2" fmla="val 58211"/>
                </a:avLst>
              </a:prstGeom>
              <a:solidFill>
                <a:schemeClr val="bg1"/>
              </a:solidFill>
              <a:ln w="2857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1996" name="Line 60">
                <a:extLst>
                  <a:ext uri="{FF2B5EF4-FFF2-40B4-BE49-F238E27FC236}">
                    <a16:creationId xmlns:a16="http://schemas.microsoft.com/office/drawing/2014/main" id="{CDA07344-0A7B-481F-B008-D0B5E4668F06}"/>
                  </a:ext>
                </a:extLst>
              </p:cNvPr>
              <p:cNvSpPr>
                <a:spLocks noChangeShapeType="1"/>
              </p:cNvSpPr>
              <p:nvPr/>
            </p:nvSpPr>
            <p:spPr bwMode="auto">
              <a:xfrm flipV="1">
                <a:off x="3731" y="2982"/>
                <a:ext cx="0" cy="624"/>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51997" name="Group 61">
              <a:extLst>
                <a:ext uri="{FF2B5EF4-FFF2-40B4-BE49-F238E27FC236}">
                  <a16:creationId xmlns:a16="http://schemas.microsoft.com/office/drawing/2014/main" id="{A85FB495-CEB0-4B38-9B8B-48530CBBE552}"/>
                </a:ext>
              </a:extLst>
            </p:cNvPr>
            <p:cNvGrpSpPr>
              <a:grpSpLocks/>
            </p:cNvGrpSpPr>
            <p:nvPr/>
          </p:nvGrpSpPr>
          <p:grpSpPr bwMode="auto">
            <a:xfrm>
              <a:off x="2142" y="1981"/>
              <a:ext cx="1106" cy="1340"/>
              <a:chOff x="2199" y="2185"/>
              <a:chExt cx="1106" cy="1340"/>
            </a:xfrm>
          </p:grpSpPr>
          <p:sp>
            <p:nvSpPr>
              <p:cNvPr id="551998" name="Text Box 62">
                <a:extLst>
                  <a:ext uri="{FF2B5EF4-FFF2-40B4-BE49-F238E27FC236}">
                    <a16:creationId xmlns:a16="http://schemas.microsoft.com/office/drawing/2014/main" id="{69FCDC71-FA6B-44BE-8426-3A325D0DB392}"/>
                  </a:ext>
                </a:extLst>
              </p:cNvPr>
              <p:cNvSpPr txBox="1">
                <a:spLocks noChangeArrowheads="1"/>
              </p:cNvSpPr>
              <p:nvPr/>
            </p:nvSpPr>
            <p:spPr bwMode="auto">
              <a:xfrm>
                <a:off x="2199" y="2185"/>
                <a:ext cx="737" cy="288"/>
              </a:xfrm>
              <a:prstGeom prst="rect">
                <a:avLst/>
              </a:prstGeom>
              <a:noFill/>
              <a:ln>
                <a:noFill/>
              </a:ln>
              <a:effectLst/>
              <a:extLst>
                <a:ext uri="{909E8E84-426E-40DD-AFC4-6F175D3DCCD1}">
                  <a14:hiddenFill xmlns:a14="http://schemas.microsoft.com/office/drawing/2010/main">
                    <a:solidFill>
                      <a:srgbClr val="0000FF">
                        <a:alpha val="25999"/>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a:latin typeface="微软雅黑" panose="020B0503020204020204" pitchFamily="34" charset="-122"/>
                    <a:ea typeface="微软雅黑" panose="020B0503020204020204" pitchFamily="34" charset="-122"/>
                  </a:rPr>
                  <a:t>GPRs</a:t>
                </a:r>
              </a:p>
            </p:txBody>
          </p:sp>
          <p:grpSp>
            <p:nvGrpSpPr>
              <p:cNvPr id="551999" name="Group 63">
                <a:extLst>
                  <a:ext uri="{FF2B5EF4-FFF2-40B4-BE49-F238E27FC236}">
                    <a16:creationId xmlns:a16="http://schemas.microsoft.com/office/drawing/2014/main" id="{2FB0AB28-80FA-4C44-8A06-185A2119AD26}"/>
                  </a:ext>
                </a:extLst>
              </p:cNvPr>
              <p:cNvGrpSpPr>
                <a:grpSpLocks/>
              </p:cNvGrpSpPr>
              <p:nvPr/>
            </p:nvGrpSpPr>
            <p:grpSpPr bwMode="auto">
              <a:xfrm>
                <a:off x="2452" y="2500"/>
                <a:ext cx="853" cy="1025"/>
                <a:chOff x="2398" y="2273"/>
                <a:chExt cx="853" cy="1025"/>
              </a:xfrm>
            </p:grpSpPr>
            <p:grpSp>
              <p:nvGrpSpPr>
                <p:cNvPr id="552000" name="Group 64">
                  <a:extLst>
                    <a:ext uri="{FF2B5EF4-FFF2-40B4-BE49-F238E27FC236}">
                      <a16:creationId xmlns:a16="http://schemas.microsoft.com/office/drawing/2014/main" id="{38A3568C-A10F-4FEC-A161-480BC18AB224}"/>
                    </a:ext>
                  </a:extLst>
                </p:cNvPr>
                <p:cNvGrpSpPr>
                  <a:grpSpLocks/>
                </p:cNvGrpSpPr>
                <p:nvPr/>
              </p:nvGrpSpPr>
              <p:grpSpPr bwMode="auto">
                <a:xfrm>
                  <a:off x="2398" y="2273"/>
                  <a:ext cx="652" cy="992"/>
                  <a:chOff x="2228" y="1678"/>
                  <a:chExt cx="737" cy="992"/>
                </a:xfrm>
              </p:grpSpPr>
              <p:sp>
                <p:nvSpPr>
                  <p:cNvPr id="552001" name="Rectangle 65">
                    <a:extLst>
                      <a:ext uri="{FF2B5EF4-FFF2-40B4-BE49-F238E27FC236}">
                        <a16:creationId xmlns:a16="http://schemas.microsoft.com/office/drawing/2014/main" id="{E8BC9C5B-2752-4D2E-8CF3-869CC94DA5AC}"/>
                      </a:ext>
                    </a:extLst>
                  </p:cNvPr>
                  <p:cNvSpPr>
                    <a:spLocks noChangeArrowheads="1"/>
                  </p:cNvSpPr>
                  <p:nvPr/>
                </p:nvSpPr>
                <p:spPr bwMode="auto">
                  <a:xfrm>
                    <a:off x="2228" y="1678"/>
                    <a:ext cx="737" cy="992"/>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2002" name="Line 66">
                    <a:extLst>
                      <a:ext uri="{FF2B5EF4-FFF2-40B4-BE49-F238E27FC236}">
                        <a16:creationId xmlns:a16="http://schemas.microsoft.com/office/drawing/2014/main" id="{57D855F7-1ECC-4930-BDC2-0CD0309AA469}"/>
                      </a:ext>
                    </a:extLst>
                  </p:cNvPr>
                  <p:cNvSpPr>
                    <a:spLocks noChangeShapeType="1"/>
                  </p:cNvSpPr>
                  <p:nvPr/>
                </p:nvSpPr>
                <p:spPr bwMode="auto">
                  <a:xfrm>
                    <a:off x="2228" y="1933"/>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2003" name="Line 67">
                    <a:extLst>
                      <a:ext uri="{FF2B5EF4-FFF2-40B4-BE49-F238E27FC236}">
                        <a16:creationId xmlns:a16="http://schemas.microsoft.com/office/drawing/2014/main" id="{8933EE00-6C5C-4EB7-8697-3990A0FD93AE}"/>
                      </a:ext>
                    </a:extLst>
                  </p:cNvPr>
                  <p:cNvSpPr>
                    <a:spLocks noChangeShapeType="1"/>
                  </p:cNvSpPr>
                  <p:nvPr/>
                </p:nvSpPr>
                <p:spPr bwMode="auto">
                  <a:xfrm>
                    <a:off x="2228" y="2188"/>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2004" name="Line 68">
                    <a:extLst>
                      <a:ext uri="{FF2B5EF4-FFF2-40B4-BE49-F238E27FC236}">
                        <a16:creationId xmlns:a16="http://schemas.microsoft.com/office/drawing/2014/main" id="{C88FC5AA-8A96-49E7-908B-3617E6E27819}"/>
                      </a:ext>
                    </a:extLst>
                  </p:cNvPr>
                  <p:cNvSpPr>
                    <a:spLocks noChangeShapeType="1"/>
                  </p:cNvSpPr>
                  <p:nvPr/>
                </p:nvSpPr>
                <p:spPr bwMode="auto">
                  <a:xfrm>
                    <a:off x="2228" y="2415"/>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52005" name="Text Box 69">
                  <a:extLst>
                    <a:ext uri="{FF2B5EF4-FFF2-40B4-BE49-F238E27FC236}">
                      <a16:creationId xmlns:a16="http://schemas.microsoft.com/office/drawing/2014/main" id="{DE659EDF-F47F-4B69-AC3C-54B0314E21A5}"/>
                    </a:ext>
                  </a:extLst>
                </p:cNvPr>
                <p:cNvSpPr txBox="1">
                  <a:spLocks noChangeArrowheads="1"/>
                </p:cNvSpPr>
                <p:nvPr/>
              </p:nvSpPr>
              <p:spPr bwMode="auto">
                <a:xfrm>
                  <a:off x="3051" y="228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latin typeface="微软雅黑" panose="020B0503020204020204" pitchFamily="34" charset="-122"/>
                      <a:ea typeface="微软雅黑" panose="020B0503020204020204" pitchFamily="34" charset="-122"/>
                    </a:rPr>
                    <a:t>0</a:t>
                  </a:r>
                </a:p>
              </p:txBody>
            </p:sp>
            <p:sp>
              <p:nvSpPr>
                <p:cNvPr id="552006" name="Text Box 70">
                  <a:extLst>
                    <a:ext uri="{FF2B5EF4-FFF2-40B4-BE49-F238E27FC236}">
                      <a16:creationId xmlns:a16="http://schemas.microsoft.com/office/drawing/2014/main" id="{0D9435A2-0457-4FF1-B388-22355FE0E462}"/>
                    </a:ext>
                  </a:extLst>
                </p:cNvPr>
                <p:cNvSpPr txBox="1">
                  <a:spLocks noChangeArrowheads="1"/>
                </p:cNvSpPr>
                <p:nvPr/>
              </p:nvSpPr>
              <p:spPr bwMode="auto">
                <a:xfrm>
                  <a:off x="3052" y="252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latin typeface="微软雅黑" panose="020B0503020204020204" pitchFamily="34" charset="-122"/>
                      <a:ea typeface="微软雅黑" panose="020B0503020204020204" pitchFamily="34" charset="-122"/>
                    </a:rPr>
                    <a:t>1</a:t>
                  </a:r>
                </a:p>
              </p:txBody>
            </p:sp>
            <p:sp>
              <p:nvSpPr>
                <p:cNvPr id="552007" name="Text Box 71">
                  <a:extLst>
                    <a:ext uri="{FF2B5EF4-FFF2-40B4-BE49-F238E27FC236}">
                      <a16:creationId xmlns:a16="http://schemas.microsoft.com/office/drawing/2014/main" id="{8E3CAC0C-FBF1-40CF-87C0-C3DAEC0D5FB7}"/>
                    </a:ext>
                  </a:extLst>
                </p:cNvPr>
                <p:cNvSpPr txBox="1">
                  <a:spLocks noChangeArrowheads="1"/>
                </p:cNvSpPr>
                <p:nvPr/>
              </p:nvSpPr>
              <p:spPr bwMode="auto">
                <a:xfrm>
                  <a:off x="3052" y="2784"/>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latin typeface="微软雅黑" panose="020B0503020204020204" pitchFamily="34" charset="-122"/>
                      <a:ea typeface="微软雅黑" panose="020B0503020204020204" pitchFamily="34" charset="-122"/>
                    </a:rPr>
                    <a:t>2</a:t>
                  </a:r>
                </a:p>
              </p:txBody>
            </p:sp>
            <p:sp>
              <p:nvSpPr>
                <p:cNvPr id="552008" name="Text Box 72">
                  <a:extLst>
                    <a:ext uri="{FF2B5EF4-FFF2-40B4-BE49-F238E27FC236}">
                      <a16:creationId xmlns:a16="http://schemas.microsoft.com/office/drawing/2014/main" id="{64FCCAE1-649C-40BA-A2DB-E7313CB5C0D4}"/>
                    </a:ext>
                  </a:extLst>
                </p:cNvPr>
                <p:cNvSpPr txBox="1">
                  <a:spLocks noChangeArrowheads="1"/>
                </p:cNvSpPr>
                <p:nvPr/>
              </p:nvSpPr>
              <p:spPr bwMode="auto">
                <a:xfrm>
                  <a:off x="3051" y="3067"/>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latin typeface="微软雅黑" panose="020B0503020204020204" pitchFamily="34" charset="-122"/>
                      <a:ea typeface="微软雅黑" panose="020B0503020204020204" pitchFamily="34" charset="-122"/>
                    </a:rPr>
                    <a:t>3</a:t>
                  </a:r>
                </a:p>
              </p:txBody>
            </p:sp>
          </p:grpSp>
          <p:sp>
            <p:nvSpPr>
              <p:cNvPr id="552009" name="Rectangle 73">
                <a:extLst>
                  <a:ext uri="{FF2B5EF4-FFF2-40B4-BE49-F238E27FC236}">
                    <a16:creationId xmlns:a16="http://schemas.microsoft.com/office/drawing/2014/main" id="{4F313689-BE15-4BB5-8314-7DCF5C17FC3A}"/>
                  </a:ext>
                </a:extLst>
              </p:cNvPr>
              <p:cNvSpPr>
                <a:spLocks noChangeArrowheads="1"/>
              </p:cNvSpPr>
              <p:nvPr/>
            </p:nvSpPr>
            <p:spPr bwMode="auto">
              <a:xfrm>
                <a:off x="2455" y="2500"/>
                <a:ext cx="652" cy="992"/>
              </a:xfrm>
              <a:prstGeom prst="rect">
                <a:avLst/>
              </a:prstGeom>
              <a:solidFill>
                <a:srgbClr val="008000">
                  <a:alpha val="17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52010" name="Group 74">
              <a:extLst>
                <a:ext uri="{FF2B5EF4-FFF2-40B4-BE49-F238E27FC236}">
                  <a16:creationId xmlns:a16="http://schemas.microsoft.com/office/drawing/2014/main" id="{0D394AE1-F17F-4219-A930-6F9C9B6ACCDB}"/>
                </a:ext>
              </a:extLst>
            </p:cNvPr>
            <p:cNvGrpSpPr>
              <a:grpSpLocks/>
            </p:cNvGrpSpPr>
            <p:nvPr/>
          </p:nvGrpSpPr>
          <p:grpSpPr bwMode="auto">
            <a:xfrm>
              <a:off x="4070" y="1361"/>
              <a:ext cx="880" cy="2551"/>
              <a:chOff x="4127" y="1565"/>
              <a:chExt cx="880" cy="2551"/>
            </a:xfrm>
          </p:grpSpPr>
          <p:grpSp>
            <p:nvGrpSpPr>
              <p:cNvPr id="552011" name="Group 75">
                <a:extLst>
                  <a:ext uri="{FF2B5EF4-FFF2-40B4-BE49-F238E27FC236}">
                    <a16:creationId xmlns:a16="http://schemas.microsoft.com/office/drawing/2014/main" id="{E7A000AB-2703-4C2F-9EEF-AAD016E0D8CA}"/>
                  </a:ext>
                </a:extLst>
              </p:cNvPr>
              <p:cNvGrpSpPr>
                <a:grpSpLocks/>
              </p:cNvGrpSpPr>
              <p:nvPr/>
            </p:nvGrpSpPr>
            <p:grpSpPr bwMode="auto">
              <a:xfrm>
                <a:off x="4127" y="1565"/>
                <a:ext cx="880" cy="2551"/>
                <a:chOff x="4156" y="1565"/>
                <a:chExt cx="908" cy="2551"/>
              </a:xfrm>
            </p:grpSpPr>
            <p:sp>
              <p:nvSpPr>
                <p:cNvPr id="552012" name="Text Box 76">
                  <a:extLst>
                    <a:ext uri="{FF2B5EF4-FFF2-40B4-BE49-F238E27FC236}">
                      <a16:creationId xmlns:a16="http://schemas.microsoft.com/office/drawing/2014/main" id="{4D5A6672-D4E5-4DFF-9B5E-F4D314C5567A}"/>
                    </a:ext>
                  </a:extLst>
                </p:cNvPr>
                <p:cNvSpPr txBox="1">
                  <a:spLocks noChangeArrowheads="1"/>
                </p:cNvSpPr>
                <p:nvPr/>
              </p:nvSpPr>
              <p:spPr bwMode="auto">
                <a:xfrm>
                  <a:off x="4156" y="1565"/>
                  <a:ext cx="737" cy="288"/>
                </a:xfrm>
                <a:prstGeom prst="rect">
                  <a:avLst/>
                </a:prstGeom>
                <a:solidFill>
                  <a:srgbClr val="0000FF">
                    <a:alpha val="25999"/>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a:latin typeface="微软雅黑" panose="020B0503020204020204" pitchFamily="34" charset="-122"/>
                      <a:ea typeface="微软雅黑" panose="020B0503020204020204" pitchFamily="34" charset="-122"/>
                    </a:rPr>
                    <a:t>存储器</a:t>
                  </a:r>
                </a:p>
              </p:txBody>
            </p:sp>
            <p:grpSp>
              <p:nvGrpSpPr>
                <p:cNvPr id="552013" name="Group 77">
                  <a:extLst>
                    <a:ext uri="{FF2B5EF4-FFF2-40B4-BE49-F238E27FC236}">
                      <a16:creationId xmlns:a16="http://schemas.microsoft.com/office/drawing/2014/main" id="{9E43C92A-DED3-4048-8D31-F48C55ABF260}"/>
                    </a:ext>
                  </a:extLst>
                </p:cNvPr>
                <p:cNvGrpSpPr>
                  <a:grpSpLocks/>
                </p:cNvGrpSpPr>
                <p:nvPr/>
              </p:nvGrpSpPr>
              <p:grpSpPr bwMode="auto">
                <a:xfrm>
                  <a:off x="4156" y="1877"/>
                  <a:ext cx="737" cy="2211"/>
                  <a:chOff x="3447" y="1423"/>
                  <a:chExt cx="879" cy="2211"/>
                </a:xfrm>
              </p:grpSpPr>
              <p:sp>
                <p:nvSpPr>
                  <p:cNvPr id="552014" name="Rectangle 78">
                    <a:extLst>
                      <a:ext uri="{FF2B5EF4-FFF2-40B4-BE49-F238E27FC236}">
                        <a16:creationId xmlns:a16="http://schemas.microsoft.com/office/drawing/2014/main" id="{FEE7E73B-1F21-460C-A407-CDC1EB9E1F63}"/>
                      </a:ext>
                    </a:extLst>
                  </p:cNvPr>
                  <p:cNvSpPr>
                    <a:spLocks noChangeArrowheads="1"/>
                  </p:cNvSpPr>
                  <p:nvPr/>
                </p:nvSpPr>
                <p:spPr bwMode="auto">
                  <a:xfrm>
                    <a:off x="3447" y="1423"/>
                    <a:ext cx="879" cy="2211"/>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2015" name="Line 79">
                    <a:extLst>
                      <a:ext uri="{FF2B5EF4-FFF2-40B4-BE49-F238E27FC236}">
                        <a16:creationId xmlns:a16="http://schemas.microsoft.com/office/drawing/2014/main" id="{2B82DB15-500B-4DCB-9263-F7BAA292A3C2}"/>
                      </a:ext>
                    </a:extLst>
                  </p:cNvPr>
                  <p:cNvSpPr>
                    <a:spLocks noChangeShapeType="1"/>
                  </p:cNvSpPr>
                  <p:nvPr/>
                </p:nvSpPr>
                <p:spPr bwMode="auto">
                  <a:xfrm>
                    <a:off x="3447" y="1678"/>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2016" name="Line 80">
                    <a:extLst>
                      <a:ext uri="{FF2B5EF4-FFF2-40B4-BE49-F238E27FC236}">
                        <a16:creationId xmlns:a16="http://schemas.microsoft.com/office/drawing/2014/main" id="{30751EA7-23A5-4D15-BCE2-CBDCC3BA97EF}"/>
                      </a:ext>
                    </a:extLst>
                  </p:cNvPr>
                  <p:cNvSpPr>
                    <a:spLocks noChangeShapeType="1"/>
                  </p:cNvSpPr>
                  <p:nvPr/>
                </p:nvSpPr>
                <p:spPr bwMode="auto">
                  <a:xfrm>
                    <a:off x="3447" y="1962"/>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2017" name="Line 81">
                    <a:extLst>
                      <a:ext uri="{FF2B5EF4-FFF2-40B4-BE49-F238E27FC236}">
                        <a16:creationId xmlns:a16="http://schemas.microsoft.com/office/drawing/2014/main" id="{49361EBE-77B6-442C-8F3F-812814EF868B}"/>
                      </a:ext>
                    </a:extLst>
                  </p:cNvPr>
                  <p:cNvSpPr>
                    <a:spLocks noChangeShapeType="1"/>
                  </p:cNvSpPr>
                  <p:nvPr/>
                </p:nvSpPr>
                <p:spPr bwMode="auto">
                  <a:xfrm>
                    <a:off x="3447" y="2245"/>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2018" name="Line 82">
                    <a:extLst>
                      <a:ext uri="{FF2B5EF4-FFF2-40B4-BE49-F238E27FC236}">
                        <a16:creationId xmlns:a16="http://schemas.microsoft.com/office/drawing/2014/main" id="{C8D7E6CE-A71B-4438-9097-4C8ECC60AE0E}"/>
                      </a:ext>
                    </a:extLst>
                  </p:cNvPr>
                  <p:cNvSpPr>
                    <a:spLocks noChangeShapeType="1"/>
                  </p:cNvSpPr>
                  <p:nvPr/>
                </p:nvSpPr>
                <p:spPr bwMode="auto">
                  <a:xfrm>
                    <a:off x="3447" y="2529"/>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2019" name="Line 83">
                    <a:extLst>
                      <a:ext uri="{FF2B5EF4-FFF2-40B4-BE49-F238E27FC236}">
                        <a16:creationId xmlns:a16="http://schemas.microsoft.com/office/drawing/2014/main" id="{846A1EA7-FA05-45FF-95B2-993A5FE5AA67}"/>
                      </a:ext>
                    </a:extLst>
                  </p:cNvPr>
                  <p:cNvSpPr>
                    <a:spLocks noChangeShapeType="1"/>
                  </p:cNvSpPr>
                  <p:nvPr/>
                </p:nvSpPr>
                <p:spPr bwMode="auto">
                  <a:xfrm>
                    <a:off x="3447" y="2812"/>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2020" name="Line 84">
                    <a:extLst>
                      <a:ext uri="{FF2B5EF4-FFF2-40B4-BE49-F238E27FC236}">
                        <a16:creationId xmlns:a16="http://schemas.microsoft.com/office/drawing/2014/main" id="{A574716D-D32A-45FA-A1BB-F53A1652CA2F}"/>
                      </a:ext>
                    </a:extLst>
                  </p:cNvPr>
                  <p:cNvSpPr>
                    <a:spLocks noChangeShapeType="1"/>
                  </p:cNvSpPr>
                  <p:nvPr/>
                </p:nvSpPr>
                <p:spPr bwMode="auto">
                  <a:xfrm>
                    <a:off x="3447" y="3096"/>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2021" name="Line 85">
                    <a:extLst>
                      <a:ext uri="{FF2B5EF4-FFF2-40B4-BE49-F238E27FC236}">
                        <a16:creationId xmlns:a16="http://schemas.microsoft.com/office/drawing/2014/main" id="{4ACE8959-719B-4F34-8F27-94627100B812}"/>
                      </a:ext>
                    </a:extLst>
                  </p:cNvPr>
                  <p:cNvSpPr>
                    <a:spLocks noChangeShapeType="1"/>
                  </p:cNvSpPr>
                  <p:nvPr/>
                </p:nvSpPr>
                <p:spPr bwMode="auto">
                  <a:xfrm>
                    <a:off x="3447" y="3379"/>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52022" name="Text Box 86">
                  <a:extLst>
                    <a:ext uri="{FF2B5EF4-FFF2-40B4-BE49-F238E27FC236}">
                      <a16:creationId xmlns:a16="http://schemas.microsoft.com/office/drawing/2014/main" id="{1747E4D6-8E6E-4562-B5BF-B176CB1FA0C9}"/>
                    </a:ext>
                  </a:extLst>
                </p:cNvPr>
                <p:cNvSpPr txBox="1">
                  <a:spLocks noChangeArrowheads="1"/>
                </p:cNvSpPr>
                <p:nvPr/>
              </p:nvSpPr>
              <p:spPr bwMode="auto">
                <a:xfrm>
                  <a:off x="4864" y="1941"/>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0</a:t>
                  </a:r>
                </a:p>
              </p:txBody>
            </p:sp>
            <p:sp>
              <p:nvSpPr>
                <p:cNvPr id="552023" name="Text Box 87">
                  <a:extLst>
                    <a:ext uri="{FF2B5EF4-FFF2-40B4-BE49-F238E27FC236}">
                      <a16:creationId xmlns:a16="http://schemas.microsoft.com/office/drawing/2014/main" id="{836EA4EE-9AA2-48C4-A9E4-7BE3DC244100}"/>
                    </a:ext>
                  </a:extLst>
                </p:cNvPr>
                <p:cNvSpPr txBox="1">
                  <a:spLocks noChangeArrowheads="1"/>
                </p:cNvSpPr>
                <p:nvPr/>
              </p:nvSpPr>
              <p:spPr bwMode="auto">
                <a:xfrm>
                  <a:off x="4865" y="2160"/>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1</a:t>
                  </a:r>
                </a:p>
              </p:txBody>
            </p:sp>
            <p:sp>
              <p:nvSpPr>
                <p:cNvPr id="552024" name="Text Box 88">
                  <a:extLst>
                    <a:ext uri="{FF2B5EF4-FFF2-40B4-BE49-F238E27FC236}">
                      <a16:creationId xmlns:a16="http://schemas.microsoft.com/office/drawing/2014/main" id="{918D64AD-90EB-4D9D-9F26-7F16246FC0B9}"/>
                    </a:ext>
                  </a:extLst>
                </p:cNvPr>
                <p:cNvSpPr txBox="1">
                  <a:spLocks noChangeArrowheads="1"/>
                </p:cNvSpPr>
                <p:nvPr/>
              </p:nvSpPr>
              <p:spPr bwMode="auto">
                <a:xfrm>
                  <a:off x="4865" y="247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2</a:t>
                  </a:r>
                </a:p>
              </p:txBody>
            </p:sp>
            <p:sp>
              <p:nvSpPr>
                <p:cNvPr id="552025" name="Text Box 89">
                  <a:extLst>
                    <a:ext uri="{FF2B5EF4-FFF2-40B4-BE49-F238E27FC236}">
                      <a16:creationId xmlns:a16="http://schemas.microsoft.com/office/drawing/2014/main" id="{CA70CA1F-B4C1-4DEF-9DC5-0C4EC3C4FD28}"/>
                    </a:ext>
                  </a:extLst>
                </p:cNvPr>
                <p:cNvSpPr txBox="1">
                  <a:spLocks noChangeArrowheads="1"/>
                </p:cNvSpPr>
                <p:nvPr/>
              </p:nvSpPr>
              <p:spPr bwMode="auto">
                <a:xfrm>
                  <a:off x="4864" y="275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3</a:t>
                  </a:r>
                </a:p>
              </p:txBody>
            </p:sp>
            <p:sp>
              <p:nvSpPr>
                <p:cNvPr id="552026" name="Text Box 90">
                  <a:extLst>
                    <a:ext uri="{FF2B5EF4-FFF2-40B4-BE49-F238E27FC236}">
                      <a16:creationId xmlns:a16="http://schemas.microsoft.com/office/drawing/2014/main" id="{3FBED55E-7BE8-424B-8591-B1ADDA1F4DB1}"/>
                    </a:ext>
                  </a:extLst>
                </p:cNvPr>
                <p:cNvSpPr txBox="1">
                  <a:spLocks noChangeArrowheads="1"/>
                </p:cNvSpPr>
                <p:nvPr/>
              </p:nvSpPr>
              <p:spPr bwMode="auto">
                <a:xfrm>
                  <a:off x="4865" y="298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4</a:t>
                  </a:r>
                </a:p>
              </p:txBody>
            </p:sp>
            <p:sp>
              <p:nvSpPr>
                <p:cNvPr id="552027" name="Text Box 91">
                  <a:extLst>
                    <a:ext uri="{FF2B5EF4-FFF2-40B4-BE49-F238E27FC236}">
                      <a16:creationId xmlns:a16="http://schemas.microsoft.com/office/drawing/2014/main" id="{33D13183-7EE3-4F52-A21D-EC62F342AFE6}"/>
                    </a:ext>
                  </a:extLst>
                </p:cNvPr>
                <p:cNvSpPr txBox="1">
                  <a:spLocks noChangeArrowheads="1"/>
                </p:cNvSpPr>
                <p:nvPr/>
              </p:nvSpPr>
              <p:spPr bwMode="auto">
                <a:xfrm>
                  <a:off x="4865" y="332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5</a:t>
                  </a:r>
                </a:p>
              </p:txBody>
            </p:sp>
            <p:sp>
              <p:nvSpPr>
                <p:cNvPr id="552028" name="Text Box 92">
                  <a:extLst>
                    <a:ext uri="{FF2B5EF4-FFF2-40B4-BE49-F238E27FC236}">
                      <a16:creationId xmlns:a16="http://schemas.microsoft.com/office/drawing/2014/main" id="{AB7C28FA-76D2-442F-9329-BE22DFC17CC7}"/>
                    </a:ext>
                  </a:extLst>
                </p:cNvPr>
                <p:cNvSpPr txBox="1">
                  <a:spLocks noChangeArrowheads="1"/>
                </p:cNvSpPr>
                <p:nvPr/>
              </p:nvSpPr>
              <p:spPr bwMode="auto">
                <a:xfrm>
                  <a:off x="4864" y="3578"/>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6</a:t>
                  </a:r>
                </a:p>
              </p:txBody>
            </p:sp>
            <p:sp>
              <p:nvSpPr>
                <p:cNvPr id="552029" name="Text Box 93">
                  <a:extLst>
                    <a:ext uri="{FF2B5EF4-FFF2-40B4-BE49-F238E27FC236}">
                      <a16:creationId xmlns:a16="http://schemas.microsoft.com/office/drawing/2014/main" id="{C19AF052-D900-4D0E-BA40-A655B8C78D83}"/>
                    </a:ext>
                  </a:extLst>
                </p:cNvPr>
                <p:cNvSpPr txBox="1">
                  <a:spLocks noChangeArrowheads="1"/>
                </p:cNvSpPr>
                <p:nvPr/>
              </p:nvSpPr>
              <p:spPr bwMode="auto">
                <a:xfrm>
                  <a:off x="4864" y="388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7</a:t>
                  </a:r>
                </a:p>
              </p:txBody>
            </p:sp>
          </p:grpSp>
          <p:sp>
            <p:nvSpPr>
              <p:cNvPr id="552030" name="Rectangle 94">
                <a:extLst>
                  <a:ext uri="{FF2B5EF4-FFF2-40B4-BE49-F238E27FC236}">
                    <a16:creationId xmlns:a16="http://schemas.microsoft.com/office/drawing/2014/main" id="{4297DD75-1B71-44D7-BB80-279B96AEF1CB}"/>
                  </a:ext>
                </a:extLst>
              </p:cNvPr>
              <p:cNvSpPr>
                <a:spLocks noChangeArrowheads="1"/>
              </p:cNvSpPr>
              <p:nvPr/>
            </p:nvSpPr>
            <p:spPr bwMode="auto">
              <a:xfrm>
                <a:off x="4127" y="1877"/>
                <a:ext cx="708" cy="2211"/>
              </a:xfrm>
              <a:prstGeom prst="rect">
                <a:avLst/>
              </a:prstGeom>
              <a:solidFill>
                <a:srgbClr val="008000">
                  <a:alpha val="17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552031" name="Rectangle 95">
              <a:extLst>
                <a:ext uri="{FF2B5EF4-FFF2-40B4-BE49-F238E27FC236}">
                  <a16:creationId xmlns:a16="http://schemas.microsoft.com/office/drawing/2014/main" id="{A5DD3675-A8AA-4952-9747-BD8EA0D7F7CC}"/>
                </a:ext>
              </a:extLst>
            </p:cNvPr>
            <p:cNvSpPr>
              <a:spLocks noChangeArrowheads="1"/>
            </p:cNvSpPr>
            <p:nvPr/>
          </p:nvSpPr>
          <p:spPr bwMode="auto">
            <a:xfrm>
              <a:off x="73" y="1253"/>
              <a:ext cx="4876" cy="2863"/>
            </a:xfrm>
            <a:prstGeom prst="rect">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1939">
                                            <p:txEl>
                                              <p:pRg st="0" end="0"/>
                                            </p:txEl>
                                          </p:spTgt>
                                        </p:tgtEl>
                                        <p:attrNameLst>
                                          <p:attrName>style.visibility</p:attrName>
                                        </p:attrNameLst>
                                      </p:cBhvr>
                                      <p:to>
                                        <p:strVal val="visible"/>
                                      </p:to>
                                    </p:set>
                                    <p:animEffect transition="in" filter="blinds(horizontal)">
                                      <p:cBhvr>
                                        <p:cTn id="7" dur="500"/>
                                        <p:tgtEl>
                                          <p:spTgt spid="551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1940"/>
                                        </p:tgtEl>
                                        <p:attrNameLst>
                                          <p:attrName>style.visibility</p:attrName>
                                        </p:attrNameLst>
                                      </p:cBhvr>
                                      <p:to>
                                        <p:strVal val="visible"/>
                                      </p:to>
                                    </p:set>
                                    <p:animEffect transition="in" filter="blinds(horizontal)">
                                      <p:cBhvr>
                                        <p:cTn id="12" dur="500"/>
                                        <p:tgtEl>
                                          <p:spTgt spid="551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4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a:extLst>
              <a:ext uri="{FF2B5EF4-FFF2-40B4-BE49-F238E27FC236}">
                <a16:creationId xmlns:a16="http://schemas.microsoft.com/office/drawing/2014/main" id="{1980F215-1EFE-449B-927A-761F6E508C83}"/>
              </a:ext>
            </a:extLst>
          </p:cNvPr>
          <p:cNvSpPr>
            <a:spLocks noGrp="1" noChangeArrowheads="1"/>
          </p:cNvSpPr>
          <p:nvPr>
            <p:ph type="title"/>
          </p:nvPr>
        </p:nvSpPr>
        <p:spPr>
          <a:xfrm>
            <a:off x="457200" y="98425"/>
            <a:ext cx="8229600" cy="561975"/>
          </a:xfrm>
        </p:spPr>
        <p:txBody>
          <a:bodyPr/>
          <a:lstStyle/>
          <a:p>
            <a:r>
              <a:rPr lang="zh-CN" altLang="en-US" sz="3600"/>
              <a:t>计算机是如何工作的？</a:t>
            </a:r>
          </a:p>
        </p:txBody>
      </p:sp>
      <p:sp>
        <p:nvSpPr>
          <p:cNvPr id="552963" name="Text Box 3">
            <a:extLst>
              <a:ext uri="{FF2B5EF4-FFF2-40B4-BE49-F238E27FC236}">
                <a16:creationId xmlns:a16="http://schemas.microsoft.com/office/drawing/2014/main" id="{B3B2B5ED-433A-472B-81A6-787FFFBC585D}"/>
              </a:ext>
            </a:extLst>
          </p:cNvPr>
          <p:cNvSpPr txBox="1">
            <a:spLocks noChangeArrowheads="1"/>
          </p:cNvSpPr>
          <p:nvPr/>
        </p:nvSpPr>
        <p:spPr bwMode="auto">
          <a:xfrm>
            <a:off x="133350" y="955675"/>
            <a:ext cx="8848725" cy="5581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rIns="18000">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Char char="l"/>
            </a:pPr>
            <a:r>
              <a:rPr lang="zh-CN" altLang="en-US" sz="2200" b="1">
                <a:latin typeface="微软雅黑" panose="020B0503020204020204" pitchFamily="34" charset="-122"/>
                <a:ea typeface="微软雅黑" panose="020B0503020204020204" pitchFamily="34" charset="-122"/>
              </a:rPr>
              <a:t>做菜前</a:t>
            </a:r>
          </a:p>
          <a:p>
            <a:pPr>
              <a:spcBef>
                <a:spcPct val="20000"/>
              </a:spcBef>
            </a:pPr>
            <a:r>
              <a:rPr lang="zh-CN" altLang="en-US" sz="2200" b="1">
                <a:solidFill>
                  <a:srgbClr val="3333CC"/>
                </a:solidFill>
                <a:latin typeface="微软雅黑" panose="020B0503020204020204" pitchFamily="34" charset="-122"/>
                <a:ea typeface="微软雅黑" panose="020B0503020204020204" pitchFamily="34" charset="-122"/>
              </a:rPr>
              <a:t>    原材料（</a:t>
            </a:r>
            <a:r>
              <a:rPr lang="zh-CN" altLang="en-US" sz="2200" b="1">
                <a:solidFill>
                  <a:srgbClr val="FF3300"/>
                </a:solidFill>
                <a:latin typeface="微软雅黑" panose="020B0503020204020204" pitchFamily="34" charset="-122"/>
                <a:ea typeface="微软雅黑" panose="020B0503020204020204" pitchFamily="34" charset="-122"/>
              </a:rPr>
              <a:t>数据</a:t>
            </a:r>
            <a:r>
              <a:rPr lang="zh-CN" altLang="en-US" sz="2200" b="1">
                <a:solidFill>
                  <a:srgbClr val="3333CC"/>
                </a:solidFill>
                <a:latin typeface="微软雅黑" panose="020B0503020204020204" pitchFamily="34" charset="-122"/>
                <a:ea typeface="微软雅黑" panose="020B0503020204020204" pitchFamily="34" charset="-122"/>
              </a:rPr>
              <a:t>）和菜谱（</a:t>
            </a:r>
            <a:r>
              <a:rPr lang="zh-CN" altLang="en-US" sz="2200" b="1">
                <a:solidFill>
                  <a:srgbClr val="FF3300"/>
                </a:solidFill>
                <a:latin typeface="微软雅黑" panose="020B0503020204020204" pitchFamily="34" charset="-122"/>
                <a:ea typeface="微软雅黑" panose="020B0503020204020204" pitchFamily="34" charset="-122"/>
              </a:rPr>
              <a:t>指令</a:t>
            </a:r>
            <a:r>
              <a:rPr lang="zh-CN" altLang="en-US" sz="2200" b="1">
                <a:solidFill>
                  <a:srgbClr val="3333CC"/>
                </a:solidFill>
                <a:latin typeface="微软雅黑" panose="020B0503020204020204" pitchFamily="34" charset="-122"/>
                <a:ea typeface="微软雅黑" panose="020B0503020204020204" pitchFamily="34" charset="-122"/>
              </a:rPr>
              <a:t>）都</a:t>
            </a:r>
            <a:r>
              <a:rPr lang="zh-CN" altLang="en-US" sz="2200" b="1">
                <a:solidFill>
                  <a:srgbClr val="FF3300"/>
                </a:solidFill>
                <a:latin typeface="微软雅黑" panose="020B0503020204020204" pitchFamily="34" charset="-122"/>
                <a:ea typeface="微软雅黑" panose="020B0503020204020204" pitchFamily="34" charset="-122"/>
              </a:rPr>
              <a:t>按序</a:t>
            </a:r>
            <a:r>
              <a:rPr lang="zh-CN" altLang="en-US" sz="2200" b="1">
                <a:solidFill>
                  <a:srgbClr val="3333CC"/>
                </a:solidFill>
                <a:latin typeface="微软雅黑" panose="020B0503020204020204" pitchFamily="34" charset="-122"/>
                <a:ea typeface="微软雅黑" panose="020B0503020204020204" pitchFamily="34" charset="-122"/>
              </a:rPr>
              <a:t>放在厨房外的架子（</a:t>
            </a:r>
            <a:r>
              <a:rPr lang="zh-CN" altLang="en-US" sz="2200" b="1">
                <a:solidFill>
                  <a:srgbClr val="FF3300"/>
                </a:solidFill>
                <a:latin typeface="微软雅黑" panose="020B0503020204020204" pitchFamily="34" charset="-122"/>
                <a:ea typeface="微软雅黑" panose="020B0503020204020204" pitchFamily="34" charset="-122"/>
              </a:rPr>
              <a:t>存储器</a:t>
            </a:r>
            <a:r>
              <a:rPr lang="zh-CN" altLang="en-US" sz="2200" b="1">
                <a:solidFill>
                  <a:srgbClr val="3333CC"/>
                </a:solidFill>
                <a:latin typeface="微软雅黑" panose="020B0503020204020204" pitchFamily="34" charset="-122"/>
                <a:ea typeface="微软雅黑" panose="020B0503020204020204" pitchFamily="34" charset="-122"/>
              </a:rPr>
              <a:t>）上， 每个架子有编号（</a:t>
            </a:r>
            <a:r>
              <a:rPr lang="zh-CN" altLang="en-US" sz="2200" b="1">
                <a:solidFill>
                  <a:srgbClr val="FF3300"/>
                </a:solidFill>
                <a:latin typeface="微软雅黑" panose="020B0503020204020204" pitchFamily="34" charset="-122"/>
                <a:ea typeface="微软雅黑" panose="020B0503020204020204" pitchFamily="34" charset="-122"/>
              </a:rPr>
              <a:t>存储单元地址</a:t>
            </a:r>
            <a:r>
              <a:rPr lang="zh-CN" altLang="en-US" sz="2200" b="1">
                <a:solidFill>
                  <a:srgbClr val="3333CC"/>
                </a:solidFill>
                <a:latin typeface="微软雅黑" panose="020B0503020204020204" pitchFamily="34" charset="-122"/>
                <a:ea typeface="微软雅黑" panose="020B0503020204020204" pitchFamily="34" charset="-122"/>
              </a:rPr>
              <a:t>）。</a:t>
            </a:r>
          </a:p>
          <a:p>
            <a:pPr>
              <a:spcBef>
                <a:spcPct val="20000"/>
              </a:spcBef>
            </a:pPr>
            <a:r>
              <a:rPr lang="zh-CN" altLang="en-US" sz="2200" b="1">
                <a:solidFill>
                  <a:srgbClr val="3333CC"/>
                </a:solidFill>
                <a:latin typeface="微软雅黑" panose="020B0503020204020204" pitchFamily="34" charset="-122"/>
                <a:ea typeface="微软雅黑" panose="020B0503020204020204" pitchFamily="34" charset="-122"/>
              </a:rPr>
              <a:t>    菜谱上信息：原料位置、做法、做好的菜放在哪里等</a:t>
            </a:r>
          </a:p>
          <a:p>
            <a:pPr>
              <a:spcBef>
                <a:spcPct val="20000"/>
              </a:spcBef>
            </a:pPr>
            <a:r>
              <a:rPr lang="zh-CN" altLang="en-US" sz="2200" b="1">
                <a:solidFill>
                  <a:srgbClr val="3333CC"/>
                </a:solidFill>
                <a:latin typeface="微软雅黑" panose="020B0503020204020204" pitchFamily="34" charset="-122"/>
                <a:ea typeface="微软雅黑" panose="020B0503020204020204" pitchFamily="34" charset="-122"/>
              </a:rPr>
              <a:t>    </a:t>
            </a:r>
            <a:r>
              <a:rPr lang="zh-CN" altLang="en-US" sz="2200" b="1">
                <a:solidFill>
                  <a:srgbClr val="005024"/>
                </a:solidFill>
                <a:latin typeface="微软雅黑" panose="020B0503020204020204" pitchFamily="34" charset="-122"/>
                <a:ea typeface="微软雅黑" panose="020B0503020204020204" pitchFamily="34" charset="-122"/>
              </a:rPr>
              <a:t>例如，把</a:t>
            </a:r>
            <a:r>
              <a:rPr lang="en-US" altLang="zh-CN" sz="2200" b="1">
                <a:solidFill>
                  <a:srgbClr val="005024"/>
                </a:solidFill>
                <a:latin typeface="微软雅黑" panose="020B0503020204020204" pitchFamily="34" charset="-122"/>
                <a:ea typeface="微软雅黑" panose="020B0503020204020204" pitchFamily="34" charset="-122"/>
              </a:rPr>
              <a:t>10</a:t>
            </a:r>
            <a:r>
              <a:rPr lang="zh-CN" altLang="en-US" sz="2200" b="1">
                <a:solidFill>
                  <a:srgbClr val="005024"/>
                </a:solidFill>
                <a:latin typeface="微软雅黑" panose="020B0503020204020204" pitchFamily="34" charset="-122"/>
                <a:ea typeface="微软雅黑" panose="020B0503020204020204" pitchFamily="34" charset="-122"/>
              </a:rPr>
              <a:t>、</a:t>
            </a:r>
            <a:r>
              <a:rPr lang="en-US" altLang="zh-CN" sz="2200" b="1">
                <a:solidFill>
                  <a:srgbClr val="005024"/>
                </a:solidFill>
                <a:latin typeface="微软雅黑" panose="020B0503020204020204" pitchFamily="34" charset="-122"/>
                <a:ea typeface="微软雅黑" panose="020B0503020204020204" pitchFamily="34" charset="-122"/>
              </a:rPr>
              <a:t>11</a:t>
            </a:r>
            <a:r>
              <a:rPr lang="zh-CN" altLang="en-US" sz="2200" b="1">
                <a:solidFill>
                  <a:srgbClr val="005024"/>
                </a:solidFill>
                <a:latin typeface="微软雅黑" panose="020B0503020204020204" pitchFamily="34" charset="-122"/>
                <a:ea typeface="微软雅黑" panose="020B0503020204020204" pitchFamily="34" charset="-122"/>
              </a:rPr>
              <a:t>号架上的原料一起炒，并装入</a:t>
            </a:r>
            <a:r>
              <a:rPr lang="en-US" altLang="zh-CN" sz="2200" b="1">
                <a:solidFill>
                  <a:srgbClr val="005024"/>
                </a:solidFill>
                <a:latin typeface="微软雅黑" panose="020B0503020204020204" pitchFamily="34" charset="-122"/>
                <a:ea typeface="微软雅黑" panose="020B0503020204020204" pitchFamily="34" charset="-122"/>
              </a:rPr>
              <a:t>3</a:t>
            </a:r>
            <a:r>
              <a:rPr lang="zh-CN" altLang="en-US" sz="2200" b="1">
                <a:solidFill>
                  <a:srgbClr val="005024"/>
                </a:solidFill>
                <a:latin typeface="微软雅黑" panose="020B0503020204020204" pitchFamily="34" charset="-122"/>
                <a:ea typeface="微软雅黑" panose="020B0503020204020204" pitchFamily="34" charset="-122"/>
              </a:rPr>
              <a:t>号盘</a:t>
            </a:r>
          </a:p>
          <a:p>
            <a:pPr>
              <a:spcBef>
                <a:spcPct val="20000"/>
              </a:spcBef>
              <a:buFont typeface="Wingdings" panose="05000000000000000000" pitchFamily="2" charset="2"/>
              <a:buNone/>
            </a:pPr>
            <a:r>
              <a:rPr lang="zh-CN" altLang="en-US" sz="2200" b="1">
                <a:solidFill>
                  <a:srgbClr val="3333CC"/>
                </a:solidFill>
                <a:latin typeface="微软雅黑" panose="020B0503020204020204" pitchFamily="34" charset="-122"/>
                <a:ea typeface="微软雅黑" panose="020B0503020204020204" pitchFamily="34" charset="-122"/>
              </a:rPr>
              <a:t>    然后，我告诉妈妈从第</a:t>
            </a:r>
            <a:r>
              <a:rPr lang="en-US" altLang="zh-CN" sz="2200" b="1">
                <a:solidFill>
                  <a:srgbClr val="3333CC"/>
                </a:solidFill>
                <a:latin typeface="微软雅黑" panose="020B0503020204020204" pitchFamily="34" charset="-122"/>
                <a:ea typeface="微软雅黑" panose="020B0503020204020204" pitchFamily="34" charset="-122"/>
              </a:rPr>
              <a:t>5</a:t>
            </a:r>
            <a:r>
              <a:rPr lang="zh-CN" altLang="en-US" sz="2200" b="1">
                <a:solidFill>
                  <a:srgbClr val="3333CC"/>
                </a:solidFill>
                <a:latin typeface="微软雅黑" panose="020B0503020204020204" pitchFamily="34" charset="-122"/>
                <a:ea typeface="微软雅黑" panose="020B0503020204020204" pitchFamily="34" charset="-122"/>
              </a:rPr>
              <a:t>个架上（</a:t>
            </a:r>
            <a:r>
              <a:rPr lang="zh-CN" altLang="en-US" sz="2200" b="1">
                <a:solidFill>
                  <a:srgbClr val="FF3300"/>
                </a:solidFill>
                <a:latin typeface="微软雅黑" panose="020B0503020204020204" pitchFamily="34" charset="-122"/>
                <a:ea typeface="微软雅黑" panose="020B0503020204020204" pitchFamily="34" charset="-122"/>
              </a:rPr>
              <a:t>起始</a:t>
            </a:r>
            <a:r>
              <a:rPr lang="en-US" altLang="zh-CN" sz="2200" b="1">
                <a:solidFill>
                  <a:srgbClr val="FF3300"/>
                </a:solidFill>
                <a:latin typeface="微软雅黑" panose="020B0503020204020204" pitchFamily="34" charset="-122"/>
                <a:ea typeface="微软雅黑" panose="020B0503020204020204" pitchFamily="34" charset="-122"/>
              </a:rPr>
              <a:t>PC=5</a:t>
            </a:r>
            <a:r>
              <a:rPr lang="zh-CN" altLang="en-US" sz="2200" b="1">
                <a:solidFill>
                  <a:srgbClr val="3333CC"/>
                </a:solidFill>
                <a:latin typeface="微软雅黑" panose="020B0503020204020204" pitchFamily="34" charset="-122"/>
                <a:ea typeface="微软雅黑" panose="020B0503020204020204" pitchFamily="34" charset="-122"/>
              </a:rPr>
              <a:t>）指定菜谱开始做</a:t>
            </a:r>
          </a:p>
          <a:p>
            <a:pPr>
              <a:spcBef>
                <a:spcPct val="20000"/>
              </a:spcBef>
              <a:buFont typeface="Wingdings" panose="05000000000000000000" pitchFamily="2" charset="2"/>
              <a:buChar char="l"/>
            </a:pPr>
            <a:r>
              <a:rPr lang="zh-CN" altLang="en-US" sz="2200" b="1">
                <a:latin typeface="微软雅黑" panose="020B0503020204020204" pitchFamily="34" charset="-122"/>
                <a:ea typeface="微软雅黑" panose="020B0503020204020204" pitchFamily="34" charset="-122"/>
              </a:rPr>
              <a:t>开始做菜</a:t>
            </a:r>
            <a:endParaRPr lang="zh-CN" altLang="en-US" sz="2200" b="1">
              <a:solidFill>
                <a:srgbClr val="008000"/>
              </a:solidFill>
              <a:latin typeface="微软雅黑" panose="020B0503020204020204" pitchFamily="34" charset="-122"/>
              <a:ea typeface="微软雅黑" panose="020B0503020204020204" pitchFamily="34" charset="-122"/>
            </a:endParaRPr>
          </a:p>
          <a:p>
            <a:pPr>
              <a:spcBef>
                <a:spcPct val="20000"/>
              </a:spcBef>
              <a:buFont typeface="Wingdings" panose="05000000000000000000" pitchFamily="2" charset="2"/>
              <a:buNone/>
            </a:pPr>
            <a:r>
              <a:rPr lang="zh-CN" altLang="en-US" sz="2200" b="1">
                <a:solidFill>
                  <a:srgbClr val="3333CC"/>
                </a:solidFill>
                <a:latin typeface="微软雅黑" panose="020B0503020204020204" pitchFamily="34" charset="-122"/>
                <a:ea typeface="微软雅黑" panose="020B0503020204020204" pitchFamily="34" charset="-122"/>
              </a:rPr>
              <a:t>    第一步：从</a:t>
            </a:r>
            <a:r>
              <a:rPr lang="en-US" altLang="zh-CN" sz="2200" b="1">
                <a:solidFill>
                  <a:srgbClr val="3333CC"/>
                </a:solidFill>
                <a:latin typeface="微软雅黑" panose="020B0503020204020204" pitchFamily="34" charset="-122"/>
                <a:ea typeface="微软雅黑" panose="020B0503020204020204" pitchFamily="34" charset="-122"/>
              </a:rPr>
              <a:t>5</a:t>
            </a:r>
            <a:r>
              <a:rPr lang="zh-CN" altLang="en-US" sz="2200" b="1">
                <a:solidFill>
                  <a:srgbClr val="3333CC"/>
                </a:solidFill>
                <a:latin typeface="微软雅黑" panose="020B0503020204020204" pitchFamily="34" charset="-122"/>
                <a:ea typeface="微软雅黑" panose="020B0503020204020204" pitchFamily="34" charset="-122"/>
              </a:rPr>
              <a:t>号架上取菜谱（</a:t>
            </a:r>
            <a:r>
              <a:rPr lang="zh-CN" altLang="en-US" sz="2200" b="1">
                <a:solidFill>
                  <a:srgbClr val="FF3300"/>
                </a:solidFill>
                <a:latin typeface="微软雅黑" panose="020B0503020204020204" pitchFamily="34" charset="-122"/>
                <a:ea typeface="微软雅黑" panose="020B0503020204020204" pitchFamily="34" charset="-122"/>
              </a:rPr>
              <a:t>根据</a:t>
            </a:r>
            <a:r>
              <a:rPr lang="en-US" altLang="zh-CN" sz="2200" b="1">
                <a:solidFill>
                  <a:srgbClr val="FF3300"/>
                </a:solidFill>
                <a:latin typeface="微软雅黑" panose="020B0503020204020204" pitchFamily="34" charset="-122"/>
                <a:ea typeface="微软雅黑" panose="020B0503020204020204" pitchFamily="34" charset="-122"/>
              </a:rPr>
              <a:t>PC</a:t>
            </a:r>
            <a:r>
              <a:rPr lang="zh-CN" altLang="en-US" sz="2200" b="1">
                <a:solidFill>
                  <a:srgbClr val="FF3300"/>
                </a:solidFill>
                <a:latin typeface="微软雅黑" panose="020B0503020204020204" pitchFamily="34" charset="-122"/>
                <a:ea typeface="微软雅黑" panose="020B0503020204020204" pitchFamily="34" charset="-122"/>
              </a:rPr>
              <a:t>取指令</a:t>
            </a:r>
            <a:r>
              <a:rPr lang="zh-CN" altLang="en-US" sz="2200" b="1">
                <a:solidFill>
                  <a:srgbClr val="3333CC"/>
                </a:solidFill>
                <a:latin typeface="微软雅黑" panose="020B0503020204020204" pitchFamily="34" charset="-122"/>
                <a:ea typeface="微软雅黑" panose="020B0503020204020204" pitchFamily="34" charset="-122"/>
              </a:rPr>
              <a:t>）</a:t>
            </a:r>
          </a:p>
          <a:p>
            <a:pPr>
              <a:spcBef>
                <a:spcPct val="20000"/>
              </a:spcBef>
              <a:buFont typeface="Wingdings" panose="05000000000000000000" pitchFamily="2" charset="2"/>
              <a:buNone/>
            </a:pPr>
            <a:r>
              <a:rPr lang="zh-CN" altLang="en-US" sz="2200" b="1">
                <a:solidFill>
                  <a:srgbClr val="3333CC"/>
                </a:solidFill>
                <a:latin typeface="微软雅黑" panose="020B0503020204020204" pitchFamily="34" charset="-122"/>
                <a:ea typeface="微软雅黑" panose="020B0503020204020204" pitchFamily="34" charset="-122"/>
              </a:rPr>
              <a:t>    第二步：看菜谱（</a:t>
            </a:r>
            <a:r>
              <a:rPr lang="zh-CN" altLang="en-US" sz="2200" b="1">
                <a:solidFill>
                  <a:srgbClr val="FF3300"/>
                </a:solidFill>
                <a:latin typeface="微软雅黑" panose="020B0503020204020204" pitchFamily="34" charset="-122"/>
                <a:ea typeface="微软雅黑" panose="020B0503020204020204" pitchFamily="34" charset="-122"/>
              </a:rPr>
              <a:t>指令译码</a:t>
            </a:r>
            <a:r>
              <a:rPr lang="zh-CN" altLang="en-US" sz="2200" b="1">
                <a:solidFill>
                  <a:srgbClr val="3333CC"/>
                </a:solidFill>
                <a:latin typeface="微软雅黑" panose="020B0503020204020204" pitchFamily="34" charset="-122"/>
                <a:ea typeface="微软雅黑" panose="020B0503020204020204" pitchFamily="34" charset="-122"/>
              </a:rPr>
              <a:t>）</a:t>
            </a:r>
          </a:p>
          <a:p>
            <a:pPr>
              <a:spcBef>
                <a:spcPct val="20000"/>
              </a:spcBef>
              <a:buFont typeface="Wingdings" panose="05000000000000000000" pitchFamily="2" charset="2"/>
              <a:buNone/>
            </a:pPr>
            <a:r>
              <a:rPr lang="zh-CN" altLang="en-US" sz="2200" b="1">
                <a:solidFill>
                  <a:srgbClr val="3333CC"/>
                </a:solidFill>
                <a:latin typeface="微软雅黑" panose="020B0503020204020204" pitchFamily="34" charset="-122"/>
                <a:ea typeface="微软雅黑" panose="020B0503020204020204" pitchFamily="34" charset="-122"/>
              </a:rPr>
              <a:t>    第三步：从架上或盘中取原材料（</a:t>
            </a:r>
            <a:r>
              <a:rPr lang="zh-CN" altLang="en-US" sz="2200" b="1">
                <a:solidFill>
                  <a:srgbClr val="FF3300"/>
                </a:solidFill>
                <a:latin typeface="微软雅黑" panose="020B0503020204020204" pitchFamily="34" charset="-122"/>
                <a:ea typeface="微软雅黑" panose="020B0503020204020204" pitchFamily="34" charset="-122"/>
              </a:rPr>
              <a:t>取操作数</a:t>
            </a:r>
            <a:r>
              <a:rPr lang="zh-CN" altLang="en-US" sz="2200" b="1">
                <a:solidFill>
                  <a:srgbClr val="3333CC"/>
                </a:solidFill>
                <a:latin typeface="微软雅黑" panose="020B0503020204020204" pitchFamily="34" charset="-122"/>
                <a:ea typeface="微软雅黑" panose="020B0503020204020204" pitchFamily="34" charset="-122"/>
              </a:rPr>
              <a:t>）</a:t>
            </a:r>
          </a:p>
          <a:p>
            <a:pPr>
              <a:spcBef>
                <a:spcPct val="20000"/>
              </a:spcBef>
              <a:buFont typeface="Wingdings" panose="05000000000000000000" pitchFamily="2" charset="2"/>
              <a:buNone/>
            </a:pPr>
            <a:r>
              <a:rPr lang="zh-CN" altLang="en-US" sz="2200" b="1">
                <a:solidFill>
                  <a:srgbClr val="3333CC"/>
                </a:solidFill>
                <a:latin typeface="微软雅黑" panose="020B0503020204020204" pitchFamily="34" charset="-122"/>
                <a:ea typeface="微软雅黑" panose="020B0503020204020204" pitchFamily="34" charset="-122"/>
              </a:rPr>
              <a:t>    第四步：洗、切、炒等具体操作（</a:t>
            </a:r>
            <a:r>
              <a:rPr lang="zh-CN" altLang="en-US" sz="2200" b="1">
                <a:solidFill>
                  <a:srgbClr val="FF3300"/>
                </a:solidFill>
                <a:latin typeface="微软雅黑" panose="020B0503020204020204" pitchFamily="34" charset="-122"/>
                <a:ea typeface="微软雅黑" panose="020B0503020204020204" pitchFamily="34" charset="-122"/>
              </a:rPr>
              <a:t>指令执行</a:t>
            </a:r>
            <a:r>
              <a:rPr lang="zh-CN" altLang="en-US" sz="2200" b="1">
                <a:solidFill>
                  <a:srgbClr val="3333CC"/>
                </a:solidFill>
                <a:latin typeface="微软雅黑" panose="020B0503020204020204" pitchFamily="34" charset="-122"/>
                <a:ea typeface="微软雅黑" panose="020B0503020204020204" pitchFamily="34" charset="-122"/>
              </a:rPr>
              <a:t>）</a:t>
            </a:r>
          </a:p>
          <a:p>
            <a:pPr>
              <a:spcBef>
                <a:spcPct val="20000"/>
              </a:spcBef>
              <a:buFont typeface="Wingdings" panose="05000000000000000000" pitchFamily="2" charset="2"/>
              <a:buNone/>
            </a:pPr>
            <a:r>
              <a:rPr lang="zh-CN" altLang="en-US" sz="2200" b="1">
                <a:solidFill>
                  <a:srgbClr val="3333CC"/>
                </a:solidFill>
                <a:latin typeface="微软雅黑" panose="020B0503020204020204" pitchFamily="34" charset="-122"/>
                <a:ea typeface="微软雅黑" panose="020B0503020204020204" pitchFamily="34" charset="-122"/>
              </a:rPr>
              <a:t>    第五步：装盘或直接送桌（</a:t>
            </a:r>
            <a:r>
              <a:rPr lang="zh-CN" altLang="en-US" sz="2200" b="1">
                <a:solidFill>
                  <a:srgbClr val="FF3300"/>
                </a:solidFill>
                <a:latin typeface="微软雅黑" panose="020B0503020204020204" pitchFamily="34" charset="-122"/>
                <a:ea typeface="微软雅黑" panose="020B0503020204020204" pitchFamily="34" charset="-122"/>
              </a:rPr>
              <a:t>回写结果</a:t>
            </a:r>
            <a:r>
              <a:rPr lang="zh-CN" altLang="en-US" sz="2200" b="1">
                <a:solidFill>
                  <a:srgbClr val="3333CC"/>
                </a:solidFill>
                <a:latin typeface="微软雅黑" panose="020B0503020204020204" pitchFamily="34" charset="-122"/>
                <a:ea typeface="微软雅黑" panose="020B0503020204020204" pitchFamily="34" charset="-122"/>
              </a:rPr>
              <a:t>）</a:t>
            </a:r>
          </a:p>
          <a:p>
            <a:pPr>
              <a:spcBef>
                <a:spcPct val="20000"/>
              </a:spcBef>
              <a:buFont typeface="Wingdings" panose="05000000000000000000" pitchFamily="2" charset="2"/>
              <a:buNone/>
            </a:pPr>
            <a:r>
              <a:rPr lang="zh-CN" altLang="en-US" sz="2200" b="1">
                <a:solidFill>
                  <a:srgbClr val="3333CC"/>
                </a:solidFill>
                <a:latin typeface="微软雅黑" panose="020B0503020204020204" pitchFamily="34" charset="-122"/>
                <a:ea typeface="微软雅黑" panose="020B0503020204020204" pitchFamily="34" charset="-122"/>
              </a:rPr>
              <a:t>    第六步：算出下一菜谱所在架子号</a:t>
            </a:r>
            <a:r>
              <a:rPr lang="en-US" altLang="zh-CN" sz="2200" b="1">
                <a:solidFill>
                  <a:srgbClr val="3333CC"/>
                </a:solidFill>
                <a:latin typeface="微软雅黑" panose="020B0503020204020204" pitchFamily="34" charset="-122"/>
                <a:ea typeface="微软雅黑" panose="020B0503020204020204" pitchFamily="34" charset="-122"/>
              </a:rPr>
              <a:t>6=5+1</a:t>
            </a:r>
            <a:r>
              <a:rPr lang="zh-CN" altLang="en-US" sz="2200" b="1">
                <a:solidFill>
                  <a:srgbClr val="3333CC"/>
                </a:solidFill>
                <a:latin typeface="微软雅黑" panose="020B0503020204020204" pitchFamily="34" charset="-122"/>
                <a:ea typeface="微软雅黑" panose="020B0503020204020204" pitchFamily="34" charset="-122"/>
              </a:rPr>
              <a:t>（</a:t>
            </a:r>
            <a:r>
              <a:rPr lang="zh-CN" altLang="en-US" sz="2200" b="1">
                <a:solidFill>
                  <a:srgbClr val="FF3300"/>
                </a:solidFill>
                <a:latin typeface="微软雅黑" panose="020B0503020204020204" pitchFamily="34" charset="-122"/>
                <a:ea typeface="微软雅黑" panose="020B0503020204020204" pitchFamily="34" charset="-122"/>
              </a:rPr>
              <a:t>修改</a:t>
            </a:r>
            <a:r>
              <a:rPr lang="en-US" altLang="zh-CN" sz="2200" b="1">
                <a:solidFill>
                  <a:srgbClr val="FF3300"/>
                </a:solidFill>
                <a:latin typeface="微软雅黑" panose="020B0503020204020204" pitchFamily="34" charset="-122"/>
                <a:ea typeface="微软雅黑" panose="020B0503020204020204" pitchFamily="34" charset="-122"/>
              </a:rPr>
              <a:t>PC</a:t>
            </a:r>
            <a:r>
              <a:rPr lang="zh-CN" altLang="en-US" sz="2200" b="1">
                <a:solidFill>
                  <a:srgbClr val="FF3300"/>
                </a:solidFill>
                <a:latin typeface="微软雅黑" panose="020B0503020204020204" pitchFamily="34" charset="-122"/>
                <a:ea typeface="微软雅黑" panose="020B0503020204020204" pitchFamily="34" charset="-122"/>
              </a:rPr>
              <a:t>的值</a:t>
            </a:r>
            <a:r>
              <a:rPr lang="zh-CN" altLang="en-US" sz="2200" b="1">
                <a:solidFill>
                  <a:srgbClr val="3333CC"/>
                </a:solidFill>
                <a:latin typeface="微软雅黑" panose="020B0503020204020204" pitchFamily="34" charset="-122"/>
                <a:ea typeface="微软雅黑" panose="020B0503020204020204" pitchFamily="34" charset="-122"/>
              </a:rPr>
              <a:t>）</a:t>
            </a:r>
          </a:p>
          <a:p>
            <a:pPr>
              <a:spcBef>
                <a:spcPct val="20000"/>
              </a:spcBef>
              <a:buFont typeface="Wingdings" panose="05000000000000000000" pitchFamily="2" charset="2"/>
              <a:buNone/>
            </a:pPr>
            <a:r>
              <a:rPr lang="zh-CN" altLang="en-US" sz="2200" b="1">
                <a:solidFill>
                  <a:srgbClr val="3333CC"/>
                </a:solidFill>
                <a:latin typeface="微软雅黑" panose="020B0503020204020204" pitchFamily="34" charset="-122"/>
                <a:ea typeface="微软雅黑" panose="020B0503020204020204" pitchFamily="34" charset="-122"/>
              </a:rPr>
              <a:t>    </a:t>
            </a:r>
            <a:r>
              <a:rPr lang="zh-CN" altLang="en-US" sz="2200" b="1">
                <a:solidFill>
                  <a:schemeClr val="tx2"/>
                </a:solidFill>
                <a:latin typeface="微软雅黑" panose="020B0503020204020204" pitchFamily="34" charset="-122"/>
                <a:ea typeface="微软雅黑" panose="020B0503020204020204" pitchFamily="34" charset="-122"/>
              </a:rPr>
              <a:t>继续做下一道菜（</a:t>
            </a:r>
            <a:r>
              <a:rPr lang="zh-CN" altLang="en-US" sz="2200" b="1">
                <a:solidFill>
                  <a:srgbClr val="FF3300"/>
                </a:solidFill>
                <a:latin typeface="微软雅黑" panose="020B0503020204020204" pitchFamily="34" charset="-122"/>
                <a:ea typeface="微软雅黑" panose="020B0503020204020204" pitchFamily="34" charset="-122"/>
              </a:rPr>
              <a:t>执行下一条指令</a:t>
            </a:r>
            <a:r>
              <a:rPr lang="zh-CN" altLang="en-US" sz="2200" b="1">
                <a:solidFill>
                  <a:schemeClr val="tx2"/>
                </a:solidFill>
                <a:latin typeface="微软雅黑" panose="020B0503020204020204" pitchFamily="34" charset="-122"/>
                <a:ea typeface="微软雅黑" panose="020B0503020204020204" pitchFamily="34" charset="-122"/>
              </a:rPr>
              <a:t>）</a:t>
            </a:r>
            <a:endParaRPr lang="zh-CN" altLang="en-US" sz="2200" b="1">
              <a:solidFill>
                <a:srgbClr val="3333CC"/>
              </a:solidFill>
              <a:latin typeface="微软雅黑" panose="020B0503020204020204" pitchFamily="34" charset="-122"/>
              <a:ea typeface="微软雅黑" panose="020B0503020204020204" pitchFamily="34" charset="-122"/>
            </a:endParaRPr>
          </a:p>
        </p:txBody>
      </p:sp>
      <p:sp>
        <p:nvSpPr>
          <p:cNvPr id="552964" name="Text Box 4">
            <a:extLst>
              <a:ext uri="{FF2B5EF4-FFF2-40B4-BE49-F238E27FC236}">
                <a16:creationId xmlns:a16="http://schemas.microsoft.com/office/drawing/2014/main" id="{ACE26514-5734-4AD7-ADC3-E7747BCC6AC8}"/>
              </a:ext>
            </a:extLst>
          </p:cNvPr>
          <p:cNvSpPr txBox="1">
            <a:spLocks noChangeArrowheads="1"/>
          </p:cNvSpPr>
          <p:nvPr/>
        </p:nvSpPr>
        <p:spPr bwMode="auto">
          <a:xfrm>
            <a:off x="2816225" y="773113"/>
            <a:ext cx="5354638"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a:solidFill>
                  <a:srgbClr val="008000"/>
                </a:solidFill>
                <a:latin typeface="微软雅黑" panose="020B0503020204020204" pitchFamily="34" charset="-122"/>
                <a:ea typeface="微软雅黑" panose="020B0503020204020204" pitchFamily="34" charset="-122"/>
              </a:rPr>
              <a:t>类似“存储程序”工作方式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2963">
                                            <p:txEl>
                                              <p:pRg st="1" end="1"/>
                                            </p:txEl>
                                          </p:spTgt>
                                        </p:tgtEl>
                                        <p:attrNameLst>
                                          <p:attrName>style.visibility</p:attrName>
                                        </p:attrNameLst>
                                      </p:cBhvr>
                                      <p:to>
                                        <p:strVal val="visible"/>
                                      </p:to>
                                    </p:set>
                                    <p:animEffect transition="in" filter="blinds(horizontal)">
                                      <p:cBhvr>
                                        <p:cTn id="7" dur="500"/>
                                        <p:tgtEl>
                                          <p:spTgt spid="5529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52963">
                                            <p:txEl>
                                              <p:pRg st="2" end="2"/>
                                            </p:txEl>
                                          </p:spTgt>
                                        </p:tgtEl>
                                        <p:attrNameLst>
                                          <p:attrName>style.visibility</p:attrName>
                                        </p:attrNameLst>
                                      </p:cBhvr>
                                      <p:to>
                                        <p:strVal val="visible"/>
                                      </p:to>
                                    </p:set>
                                    <p:animEffect transition="in" filter="blinds(horizontal)">
                                      <p:cBhvr>
                                        <p:cTn id="12" dur="500"/>
                                        <p:tgtEl>
                                          <p:spTgt spid="55296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52963">
                                            <p:txEl>
                                              <p:pRg st="3" end="3"/>
                                            </p:txEl>
                                          </p:spTgt>
                                        </p:tgtEl>
                                        <p:attrNameLst>
                                          <p:attrName>style.visibility</p:attrName>
                                        </p:attrNameLst>
                                      </p:cBhvr>
                                      <p:to>
                                        <p:strVal val="visible"/>
                                      </p:to>
                                    </p:set>
                                    <p:animEffect transition="in" filter="blinds(horizontal)">
                                      <p:cBhvr>
                                        <p:cTn id="15" dur="500"/>
                                        <p:tgtEl>
                                          <p:spTgt spid="552963">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552963">
                                            <p:txEl>
                                              <p:pRg st="4" end="4"/>
                                            </p:txEl>
                                          </p:spTgt>
                                        </p:tgtEl>
                                        <p:attrNameLst>
                                          <p:attrName>style.visibility</p:attrName>
                                        </p:attrNameLst>
                                      </p:cBhvr>
                                      <p:to>
                                        <p:strVal val="visible"/>
                                      </p:to>
                                    </p:set>
                                    <p:animEffect transition="in" filter="blinds(horizontal)">
                                      <p:cBhvr>
                                        <p:cTn id="20" dur="500"/>
                                        <p:tgtEl>
                                          <p:spTgt spid="552963">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552963">
                                            <p:txEl>
                                              <p:pRg st="6" end="6"/>
                                            </p:txEl>
                                          </p:spTgt>
                                        </p:tgtEl>
                                        <p:attrNameLst>
                                          <p:attrName>style.visibility</p:attrName>
                                        </p:attrNameLst>
                                      </p:cBhvr>
                                      <p:to>
                                        <p:strVal val="visible"/>
                                      </p:to>
                                    </p:set>
                                    <p:animEffect transition="in" filter="blinds(horizontal)">
                                      <p:cBhvr>
                                        <p:cTn id="25" dur="500"/>
                                        <p:tgtEl>
                                          <p:spTgt spid="552963">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552963">
                                            <p:txEl>
                                              <p:pRg st="7" end="7"/>
                                            </p:txEl>
                                          </p:spTgt>
                                        </p:tgtEl>
                                        <p:attrNameLst>
                                          <p:attrName>style.visibility</p:attrName>
                                        </p:attrNameLst>
                                      </p:cBhvr>
                                      <p:to>
                                        <p:strVal val="visible"/>
                                      </p:to>
                                    </p:set>
                                    <p:animEffect transition="in" filter="blinds(horizontal)">
                                      <p:cBhvr>
                                        <p:cTn id="30" dur="500"/>
                                        <p:tgtEl>
                                          <p:spTgt spid="552963">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552963">
                                            <p:txEl>
                                              <p:pRg st="8" end="8"/>
                                            </p:txEl>
                                          </p:spTgt>
                                        </p:tgtEl>
                                        <p:attrNameLst>
                                          <p:attrName>style.visibility</p:attrName>
                                        </p:attrNameLst>
                                      </p:cBhvr>
                                      <p:to>
                                        <p:strVal val="visible"/>
                                      </p:to>
                                    </p:set>
                                    <p:animEffect transition="in" filter="blinds(horizontal)">
                                      <p:cBhvr>
                                        <p:cTn id="35" dur="500"/>
                                        <p:tgtEl>
                                          <p:spTgt spid="552963">
                                            <p:txEl>
                                              <p:pRg st="8" end="8"/>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552963">
                                            <p:txEl>
                                              <p:pRg st="9" end="9"/>
                                            </p:txEl>
                                          </p:spTgt>
                                        </p:tgtEl>
                                        <p:attrNameLst>
                                          <p:attrName>style.visibility</p:attrName>
                                        </p:attrNameLst>
                                      </p:cBhvr>
                                      <p:to>
                                        <p:strVal val="visible"/>
                                      </p:to>
                                    </p:set>
                                    <p:animEffect transition="in" filter="blinds(horizontal)">
                                      <p:cBhvr>
                                        <p:cTn id="40" dur="500"/>
                                        <p:tgtEl>
                                          <p:spTgt spid="552963">
                                            <p:txEl>
                                              <p:pRg st="9" end="9"/>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552963">
                                            <p:txEl>
                                              <p:pRg st="10" end="10"/>
                                            </p:txEl>
                                          </p:spTgt>
                                        </p:tgtEl>
                                        <p:attrNameLst>
                                          <p:attrName>style.visibility</p:attrName>
                                        </p:attrNameLst>
                                      </p:cBhvr>
                                      <p:to>
                                        <p:strVal val="visible"/>
                                      </p:to>
                                    </p:set>
                                    <p:animEffect transition="in" filter="blinds(horizontal)">
                                      <p:cBhvr>
                                        <p:cTn id="45" dur="500"/>
                                        <p:tgtEl>
                                          <p:spTgt spid="552963">
                                            <p:txEl>
                                              <p:pRg st="10" end="10"/>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552963">
                                            <p:txEl>
                                              <p:pRg st="11" end="11"/>
                                            </p:txEl>
                                          </p:spTgt>
                                        </p:tgtEl>
                                        <p:attrNameLst>
                                          <p:attrName>style.visibility</p:attrName>
                                        </p:attrNameLst>
                                      </p:cBhvr>
                                      <p:to>
                                        <p:strVal val="visible"/>
                                      </p:to>
                                    </p:set>
                                    <p:animEffect transition="in" filter="blinds(horizontal)">
                                      <p:cBhvr>
                                        <p:cTn id="50" dur="500"/>
                                        <p:tgtEl>
                                          <p:spTgt spid="552963">
                                            <p:txEl>
                                              <p:pRg st="11" end="11"/>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552963">
                                            <p:txEl>
                                              <p:pRg st="12" end="12"/>
                                            </p:txEl>
                                          </p:spTgt>
                                        </p:tgtEl>
                                        <p:attrNameLst>
                                          <p:attrName>style.visibility</p:attrName>
                                        </p:attrNameLst>
                                      </p:cBhvr>
                                      <p:to>
                                        <p:strVal val="visible"/>
                                      </p:to>
                                    </p:set>
                                    <p:animEffect transition="in" filter="blinds(horizontal)">
                                      <p:cBhvr>
                                        <p:cTn id="55" dur="500"/>
                                        <p:tgtEl>
                                          <p:spTgt spid="552963">
                                            <p:txEl>
                                              <p:pRg st="12" end="12"/>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552964"/>
                                        </p:tgtEl>
                                        <p:attrNameLst>
                                          <p:attrName>style.visibility</p:attrName>
                                        </p:attrNameLst>
                                      </p:cBhvr>
                                      <p:to>
                                        <p:strVal val="visible"/>
                                      </p:to>
                                    </p:set>
                                    <p:animEffect transition="in" filter="blinds(horizontal)">
                                      <p:cBhvr>
                                        <p:cTn id="60" dur="500"/>
                                        <p:tgtEl>
                                          <p:spTgt spid="552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6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a:extLst>
              <a:ext uri="{FF2B5EF4-FFF2-40B4-BE49-F238E27FC236}">
                <a16:creationId xmlns:a16="http://schemas.microsoft.com/office/drawing/2014/main" id="{779CC20D-A2FA-4185-80D1-F64C745BFFCF}"/>
              </a:ext>
            </a:extLst>
          </p:cNvPr>
          <p:cNvSpPr>
            <a:spLocks noGrp="1" noChangeArrowheads="1"/>
          </p:cNvSpPr>
          <p:nvPr>
            <p:ph type="title"/>
          </p:nvPr>
        </p:nvSpPr>
        <p:spPr>
          <a:xfrm>
            <a:off x="457200" y="98425"/>
            <a:ext cx="8229600" cy="561975"/>
          </a:xfrm>
        </p:spPr>
        <p:txBody>
          <a:bodyPr/>
          <a:lstStyle/>
          <a:p>
            <a:r>
              <a:rPr lang="zh-CN" altLang="en-US" sz="3600"/>
              <a:t>计算机是如何工作的？</a:t>
            </a:r>
          </a:p>
        </p:txBody>
      </p:sp>
      <p:sp>
        <p:nvSpPr>
          <p:cNvPr id="553987" name="Text Box 3">
            <a:extLst>
              <a:ext uri="{FF2B5EF4-FFF2-40B4-BE49-F238E27FC236}">
                <a16:creationId xmlns:a16="http://schemas.microsoft.com/office/drawing/2014/main" id="{20B2B04B-3923-493F-8668-9760489940F9}"/>
              </a:ext>
            </a:extLst>
          </p:cNvPr>
          <p:cNvSpPr txBox="1">
            <a:spLocks noChangeArrowheads="1"/>
          </p:cNvSpPr>
          <p:nvPr/>
        </p:nvSpPr>
        <p:spPr bwMode="auto">
          <a:xfrm>
            <a:off x="161925" y="863600"/>
            <a:ext cx="8893175" cy="4270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sz="2200" b="1">
                <a:latin typeface="微软雅黑" panose="020B0503020204020204" pitchFamily="34" charset="-122"/>
                <a:ea typeface="微软雅黑" panose="020B0503020204020204" pitchFamily="34" charset="-122"/>
              </a:rPr>
              <a:t>如果你知道你妈妈是如何做菜的，你就已经知道计算机是如何工作的！</a:t>
            </a:r>
            <a:endParaRPr lang="zh-CN" altLang="en-US" sz="2200" b="1">
              <a:solidFill>
                <a:srgbClr val="3333CC"/>
              </a:solidFill>
              <a:latin typeface="微软雅黑" panose="020B0503020204020204" pitchFamily="34" charset="-122"/>
              <a:ea typeface="微软雅黑" panose="020B0503020204020204" pitchFamily="34" charset="-122"/>
            </a:endParaRPr>
          </a:p>
        </p:txBody>
      </p:sp>
      <p:sp>
        <p:nvSpPr>
          <p:cNvPr id="553988" name="Text Box 4">
            <a:extLst>
              <a:ext uri="{FF2B5EF4-FFF2-40B4-BE49-F238E27FC236}">
                <a16:creationId xmlns:a16="http://schemas.microsoft.com/office/drawing/2014/main" id="{20FF1169-4F27-4854-8FA8-43B832743D75}"/>
              </a:ext>
            </a:extLst>
          </p:cNvPr>
          <p:cNvSpPr txBox="1">
            <a:spLocks noChangeArrowheads="1"/>
          </p:cNvSpPr>
          <p:nvPr/>
        </p:nvSpPr>
        <p:spPr bwMode="auto">
          <a:xfrm>
            <a:off x="250825" y="1538288"/>
            <a:ext cx="5672138"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a:solidFill>
                  <a:srgbClr val="FF3300"/>
                </a:solidFill>
                <a:latin typeface="微软雅黑" panose="020B0503020204020204" pitchFamily="34" charset="-122"/>
                <a:ea typeface="微软雅黑" panose="020B0503020204020204" pitchFamily="34" charset="-122"/>
              </a:rPr>
              <a:t>你能告诉我计算机是如何工作的吗？</a:t>
            </a:r>
          </a:p>
        </p:txBody>
      </p:sp>
      <p:sp>
        <p:nvSpPr>
          <p:cNvPr id="553989" name="Rectangle 5">
            <a:extLst>
              <a:ext uri="{FF2B5EF4-FFF2-40B4-BE49-F238E27FC236}">
                <a16:creationId xmlns:a16="http://schemas.microsoft.com/office/drawing/2014/main" id="{9B828E39-1C98-4D4B-8D89-41392666AEBE}"/>
              </a:ext>
            </a:extLst>
          </p:cNvPr>
          <p:cNvSpPr>
            <a:spLocks noChangeArrowheads="1"/>
          </p:cNvSpPr>
          <p:nvPr/>
        </p:nvSpPr>
        <p:spPr bwMode="auto">
          <a:xfrm>
            <a:off x="5111750" y="1538288"/>
            <a:ext cx="3671888"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a:solidFill>
                  <a:srgbClr val="008000"/>
                </a:solidFill>
                <a:latin typeface="微软雅黑" panose="020B0503020204020204" pitchFamily="34" charset="-122"/>
                <a:ea typeface="微软雅黑" panose="020B0503020204020204" pitchFamily="34" charset="-122"/>
              </a:rPr>
              <a:t>“存储程序”工作方式！</a:t>
            </a:r>
          </a:p>
        </p:txBody>
      </p:sp>
      <p:sp>
        <p:nvSpPr>
          <p:cNvPr id="553990" name="Text Box 6">
            <a:extLst>
              <a:ext uri="{FF2B5EF4-FFF2-40B4-BE49-F238E27FC236}">
                <a16:creationId xmlns:a16="http://schemas.microsoft.com/office/drawing/2014/main" id="{50E3D791-A520-4909-B67E-8F5476D9ED0D}"/>
              </a:ext>
            </a:extLst>
          </p:cNvPr>
          <p:cNvSpPr txBox="1">
            <a:spLocks noChangeArrowheads="1"/>
          </p:cNvSpPr>
          <p:nvPr/>
        </p:nvSpPr>
        <p:spPr bwMode="auto">
          <a:xfrm>
            <a:off x="522288" y="2698750"/>
            <a:ext cx="1484312" cy="466725"/>
          </a:xfrm>
          <a:prstGeom prst="rect">
            <a:avLst/>
          </a:prstGeom>
          <a:solidFill>
            <a:srgbClr val="0000FF">
              <a:alpha val="25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latin typeface="微软雅黑" panose="020B0503020204020204" pitchFamily="34" charset="-122"/>
                <a:ea typeface="微软雅黑" panose="020B0503020204020204" pitchFamily="34" charset="-122"/>
              </a:rPr>
              <a:t>  控制器</a:t>
            </a:r>
          </a:p>
        </p:txBody>
      </p:sp>
      <p:sp>
        <p:nvSpPr>
          <p:cNvPr id="553991" name="Rectangle 7">
            <a:extLst>
              <a:ext uri="{FF2B5EF4-FFF2-40B4-BE49-F238E27FC236}">
                <a16:creationId xmlns:a16="http://schemas.microsoft.com/office/drawing/2014/main" id="{B8632DA5-9F95-40FE-A519-F2DF285CA666}"/>
              </a:ext>
            </a:extLst>
          </p:cNvPr>
          <p:cNvSpPr>
            <a:spLocks noChangeArrowheads="1"/>
          </p:cNvSpPr>
          <p:nvPr/>
        </p:nvSpPr>
        <p:spPr bwMode="auto">
          <a:xfrm>
            <a:off x="206375" y="2249488"/>
            <a:ext cx="4949825" cy="4230687"/>
          </a:xfrm>
          <a:prstGeom prst="rect">
            <a:avLst/>
          </a:prstGeom>
          <a:noFill/>
          <a:ln w="38100" cap="rnd" algn="ctr">
            <a:solidFill>
              <a:srgbClr val="FF0000"/>
            </a:solidFill>
            <a:prstDash val="sysDot"/>
            <a:miter lim="800000"/>
            <a:headEnd/>
            <a:tailEnd/>
          </a:ln>
          <a:effectLst/>
          <a:extLst>
            <a:ext uri="{909E8E84-426E-40DD-AFC4-6F175D3DCCD1}">
              <a14:hiddenFill xmlns:a14="http://schemas.microsoft.com/office/drawing/2010/main">
                <a:solidFill>
                  <a:srgbClr val="800000">
                    <a:alpha val="19000"/>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992" name="Text Box 8">
            <a:extLst>
              <a:ext uri="{FF2B5EF4-FFF2-40B4-BE49-F238E27FC236}">
                <a16:creationId xmlns:a16="http://schemas.microsoft.com/office/drawing/2014/main" id="{4FA69A4B-FBDF-4E4D-A3E0-E6E49625423A}"/>
              </a:ext>
            </a:extLst>
          </p:cNvPr>
          <p:cNvSpPr txBox="1">
            <a:spLocks noChangeArrowheads="1"/>
          </p:cNvSpPr>
          <p:nvPr/>
        </p:nvSpPr>
        <p:spPr bwMode="auto">
          <a:xfrm>
            <a:off x="431800" y="2249488"/>
            <a:ext cx="854075" cy="457200"/>
          </a:xfrm>
          <a:prstGeom prst="rect">
            <a:avLst/>
          </a:prstGeom>
          <a:noFill/>
          <a:ln>
            <a:noFill/>
          </a:ln>
          <a:effectLst/>
          <a:extLst>
            <a:ext uri="{909E8E84-426E-40DD-AFC4-6F175D3DCCD1}">
              <a14:hiddenFill xmlns:a14="http://schemas.microsoft.com/office/drawing/2010/main">
                <a:solidFill>
                  <a:srgbClr val="0000FF">
                    <a:alpha val="25999"/>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a:solidFill>
                  <a:srgbClr val="FF0000"/>
                </a:solidFill>
                <a:latin typeface="微软雅黑" panose="020B0503020204020204" pitchFamily="34" charset="-122"/>
                <a:ea typeface="微软雅黑" panose="020B0503020204020204" pitchFamily="34" charset="-122"/>
              </a:rPr>
              <a:t>CPU</a:t>
            </a:r>
          </a:p>
        </p:txBody>
      </p:sp>
      <p:sp>
        <p:nvSpPr>
          <p:cNvPr id="553993" name="Text Box 9">
            <a:extLst>
              <a:ext uri="{FF2B5EF4-FFF2-40B4-BE49-F238E27FC236}">
                <a16:creationId xmlns:a16="http://schemas.microsoft.com/office/drawing/2014/main" id="{CD3006E1-A107-40B9-9465-589A4087562D}"/>
              </a:ext>
            </a:extLst>
          </p:cNvPr>
          <p:cNvSpPr txBox="1">
            <a:spLocks noChangeArrowheads="1"/>
          </p:cNvSpPr>
          <p:nvPr/>
        </p:nvSpPr>
        <p:spPr bwMode="auto">
          <a:xfrm>
            <a:off x="2546350" y="2789238"/>
            <a:ext cx="1035050" cy="376237"/>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    PC</a:t>
            </a:r>
          </a:p>
        </p:txBody>
      </p:sp>
      <p:sp>
        <p:nvSpPr>
          <p:cNvPr id="553994" name="Text Box 10">
            <a:extLst>
              <a:ext uri="{FF2B5EF4-FFF2-40B4-BE49-F238E27FC236}">
                <a16:creationId xmlns:a16="http://schemas.microsoft.com/office/drawing/2014/main" id="{40C31B93-D2A5-4D27-ADAF-2F42F6DF1904}"/>
              </a:ext>
            </a:extLst>
          </p:cNvPr>
          <p:cNvSpPr txBox="1">
            <a:spLocks noChangeArrowheads="1"/>
          </p:cNvSpPr>
          <p:nvPr/>
        </p:nvSpPr>
        <p:spPr bwMode="auto">
          <a:xfrm>
            <a:off x="8242300" y="3149600"/>
            <a:ext cx="695325" cy="831850"/>
          </a:xfrm>
          <a:prstGeom prst="rect">
            <a:avLst/>
          </a:prstGeom>
          <a:solidFill>
            <a:srgbClr val="0000FF">
              <a:alpha val="25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CC3300"/>
                </a:solidFill>
                <a:latin typeface="微软雅黑" panose="020B0503020204020204" pitchFamily="34" charset="-122"/>
                <a:ea typeface="微软雅黑" panose="020B0503020204020204" pitchFamily="34" charset="-122"/>
              </a:rPr>
              <a:t>输入</a:t>
            </a:r>
          </a:p>
          <a:p>
            <a:r>
              <a:rPr lang="zh-CN" altLang="en-US" sz="2400" b="1">
                <a:solidFill>
                  <a:srgbClr val="CC3300"/>
                </a:solidFill>
                <a:latin typeface="微软雅黑" panose="020B0503020204020204" pitchFamily="34" charset="-122"/>
                <a:ea typeface="微软雅黑" panose="020B0503020204020204" pitchFamily="34" charset="-122"/>
              </a:rPr>
              <a:t>设备</a:t>
            </a:r>
          </a:p>
        </p:txBody>
      </p:sp>
      <p:sp>
        <p:nvSpPr>
          <p:cNvPr id="553995" name="AutoShape 11">
            <a:extLst>
              <a:ext uri="{FF2B5EF4-FFF2-40B4-BE49-F238E27FC236}">
                <a16:creationId xmlns:a16="http://schemas.microsoft.com/office/drawing/2014/main" id="{8711333D-0233-4001-A5DD-8914D054CDA2}"/>
              </a:ext>
            </a:extLst>
          </p:cNvPr>
          <p:cNvSpPr>
            <a:spLocks noChangeArrowheads="1"/>
          </p:cNvSpPr>
          <p:nvPr/>
        </p:nvSpPr>
        <p:spPr bwMode="auto">
          <a:xfrm>
            <a:off x="7831138" y="3509963"/>
            <a:ext cx="360362" cy="223837"/>
          </a:xfrm>
          <a:prstGeom prst="leftRightArrow">
            <a:avLst>
              <a:gd name="adj1" fmla="val 50000"/>
              <a:gd name="adj2" fmla="val 32199"/>
            </a:avLst>
          </a:prstGeom>
          <a:solidFill>
            <a:schemeClr val="bg1"/>
          </a:solidFill>
          <a:ln w="28575"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b="1">
              <a:solidFill>
                <a:srgbClr val="CC3300"/>
              </a:solidFill>
              <a:latin typeface="微软雅黑" panose="020B0503020204020204" pitchFamily="34" charset="-122"/>
              <a:ea typeface="微软雅黑" panose="020B0503020204020204" pitchFamily="34" charset="-122"/>
            </a:endParaRPr>
          </a:p>
        </p:txBody>
      </p:sp>
      <p:sp>
        <p:nvSpPr>
          <p:cNvPr id="553996" name="Text Box 12">
            <a:extLst>
              <a:ext uri="{FF2B5EF4-FFF2-40B4-BE49-F238E27FC236}">
                <a16:creationId xmlns:a16="http://schemas.microsoft.com/office/drawing/2014/main" id="{27681D99-D3C2-4D8E-B312-9DB76B1FAEC7}"/>
              </a:ext>
            </a:extLst>
          </p:cNvPr>
          <p:cNvSpPr txBox="1">
            <a:spLocks noChangeArrowheads="1"/>
          </p:cNvSpPr>
          <p:nvPr/>
        </p:nvSpPr>
        <p:spPr bwMode="auto">
          <a:xfrm>
            <a:off x="8242300" y="4545013"/>
            <a:ext cx="695325" cy="831850"/>
          </a:xfrm>
          <a:prstGeom prst="rect">
            <a:avLst/>
          </a:prstGeom>
          <a:solidFill>
            <a:srgbClr val="0000FF">
              <a:alpha val="25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CC3300"/>
                </a:solidFill>
                <a:latin typeface="微软雅黑" panose="020B0503020204020204" pitchFamily="34" charset="-122"/>
                <a:ea typeface="微软雅黑" panose="020B0503020204020204" pitchFamily="34" charset="-122"/>
              </a:rPr>
              <a:t>输出</a:t>
            </a:r>
            <a:endParaRPr lang="en-US" altLang="zh-CN" sz="2400" b="1">
              <a:solidFill>
                <a:srgbClr val="CC3300"/>
              </a:solidFill>
              <a:latin typeface="微软雅黑" panose="020B0503020204020204" pitchFamily="34" charset="-122"/>
              <a:ea typeface="微软雅黑" panose="020B0503020204020204" pitchFamily="34" charset="-122"/>
            </a:endParaRPr>
          </a:p>
          <a:p>
            <a:r>
              <a:rPr lang="zh-CN" altLang="en-US" sz="2400" b="1">
                <a:solidFill>
                  <a:srgbClr val="CC3300"/>
                </a:solidFill>
                <a:latin typeface="微软雅黑" panose="020B0503020204020204" pitchFamily="34" charset="-122"/>
                <a:ea typeface="微软雅黑" panose="020B0503020204020204" pitchFamily="34" charset="-122"/>
              </a:rPr>
              <a:t>设备</a:t>
            </a:r>
          </a:p>
        </p:txBody>
      </p:sp>
      <p:sp>
        <p:nvSpPr>
          <p:cNvPr id="553997" name="AutoShape 13">
            <a:extLst>
              <a:ext uri="{FF2B5EF4-FFF2-40B4-BE49-F238E27FC236}">
                <a16:creationId xmlns:a16="http://schemas.microsoft.com/office/drawing/2014/main" id="{6EA357AB-02E9-441F-BA03-B3887F5D6A68}"/>
              </a:ext>
            </a:extLst>
          </p:cNvPr>
          <p:cNvSpPr>
            <a:spLocks noChangeArrowheads="1"/>
          </p:cNvSpPr>
          <p:nvPr/>
        </p:nvSpPr>
        <p:spPr bwMode="auto">
          <a:xfrm>
            <a:off x="7786688" y="4814888"/>
            <a:ext cx="404812" cy="225425"/>
          </a:xfrm>
          <a:prstGeom prst="leftRightArrow">
            <a:avLst>
              <a:gd name="adj1" fmla="val 50000"/>
              <a:gd name="adj2" fmla="val 35915"/>
            </a:avLst>
          </a:prstGeom>
          <a:solidFill>
            <a:schemeClr val="bg1"/>
          </a:solidFill>
          <a:ln w="28575"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998" name="Text Box 14">
            <a:extLst>
              <a:ext uri="{FF2B5EF4-FFF2-40B4-BE49-F238E27FC236}">
                <a16:creationId xmlns:a16="http://schemas.microsoft.com/office/drawing/2014/main" id="{16535313-E7A9-42AD-9CB2-A35A11AD25F4}"/>
              </a:ext>
            </a:extLst>
          </p:cNvPr>
          <p:cNvSpPr txBox="1">
            <a:spLocks noChangeArrowheads="1"/>
          </p:cNvSpPr>
          <p:nvPr/>
        </p:nvSpPr>
        <p:spPr bwMode="auto">
          <a:xfrm>
            <a:off x="3851275" y="2789238"/>
            <a:ext cx="1079500" cy="376237"/>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  MAR</a:t>
            </a:r>
          </a:p>
        </p:txBody>
      </p:sp>
      <p:sp>
        <p:nvSpPr>
          <p:cNvPr id="553999" name="Text Box 15">
            <a:extLst>
              <a:ext uri="{FF2B5EF4-FFF2-40B4-BE49-F238E27FC236}">
                <a16:creationId xmlns:a16="http://schemas.microsoft.com/office/drawing/2014/main" id="{BB508B2A-BC5F-4B4D-BC86-B8B4CF16AD54}"/>
              </a:ext>
            </a:extLst>
          </p:cNvPr>
          <p:cNvSpPr txBox="1">
            <a:spLocks noChangeArrowheads="1"/>
          </p:cNvSpPr>
          <p:nvPr/>
        </p:nvSpPr>
        <p:spPr bwMode="auto">
          <a:xfrm>
            <a:off x="3897313" y="5803900"/>
            <a:ext cx="1079500" cy="376238"/>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chemeClr val="accent2"/>
                </a:solidFill>
                <a:latin typeface="微软雅黑" panose="020B0503020204020204" pitchFamily="34" charset="-122"/>
                <a:ea typeface="微软雅黑" panose="020B0503020204020204" pitchFamily="34" charset="-122"/>
              </a:rPr>
              <a:t>  MDR</a:t>
            </a:r>
          </a:p>
        </p:txBody>
      </p:sp>
      <p:sp>
        <p:nvSpPr>
          <p:cNvPr id="554000" name="Line 16">
            <a:extLst>
              <a:ext uri="{FF2B5EF4-FFF2-40B4-BE49-F238E27FC236}">
                <a16:creationId xmlns:a16="http://schemas.microsoft.com/office/drawing/2014/main" id="{FFD6409C-1869-433F-AF13-01C312B3F712}"/>
              </a:ext>
            </a:extLst>
          </p:cNvPr>
          <p:cNvSpPr>
            <a:spLocks noChangeShapeType="1"/>
          </p:cNvSpPr>
          <p:nvPr/>
        </p:nvSpPr>
        <p:spPr bwMode="auto">
          <a:xfrm>
            <a:off x="2006600" y="2968625"/>
            <a:ext cx="539750" cy="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4001" name="Line 17">
            <a:extLst>
              <a:ext uri="{FF2B5EF4-FFF2-40B4-BE49-F238E27FC236}">
                <a16:creationId xmlns:a16="http://schemas.microsoft.com/office/drawing/2014/main" id="{F5EBEEC6-FD5D-445C-96DA-108B5E5AA669}"/>
              </a:ext>
            </a:extLst>
          </p:cNvPr>
          <p:cNvSpPr>
            <a:spLocks noChangeShapeType="1"/>
          </p:cNvSpPr>
          <p:nvPr/>
        </p:nvSpPr>
        <p:spPr bwMode="auto">
          <a:xfrm>
            <a:off x="3581400" y="2968625"/>
            <a:ext cx="271463" cy="0"/>
          </a:xfrm>
          <a:prstGeom prst="line">
            <a:avLst/>
          </a:prstGeom>
          <a:noFill/>
          <a:ln w="38100">
            <a:solidFill>
              <a:srgbClr val="00763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4002" name="Line 18">
            <a:extLst>
              <a:ext uri="{FF2B5EF4-FFF2-40B4-BE49-F238E27FC236}">
                <a16:creationId xmlns:a16="http://schemas.microsoft.com/office/drawing/2014/main" id="{D81A7D15-DBC2-49AA-BC3C-8F50BE3C6CD2}"/>
              </a:ext>
            </a:extLst>
          </p:cNvPr>
          <p:cNvSpPr>
            <a:spLocks noChangeShapeType="1"/>
          </p:cNvSpPr>
          <p:nvPr/>
        </p:nvSpPr>
        <p:spPr bwMode="auto">
          <a:xfrm>
            <a:off x="4257675" y="5308600"/>
            <a:ext cx="0" cy="495300"/>
          </a:xfrm>
          <a:prstGeom prst="line">
            <a:avLst/>
          </a:prstGeom>
          <a:noFill/>
          <a:ln w="38100">
            <a:solidFill>
              <a:srgbClr val="3333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54003" name="Group 19">
            <a:extLst>
              <a:ext uri="{FF2B5EF4-FFF2-40B4-BE49-F238E27FC236}">
                <a16:creationId xmlns:a16="http://schemas.microsoft.com/office/drawing/2014/main" id="{07C8148C-141F-4EC7-BD6F-DBAE9427C1E7}"/>
              </a:ext>
            </a:extLst>
          </p:cNvPr>
          <p:cNvGrpSpPr>
            <a:grpSpLocks/>
          </p:cNvGrpSpPr>
          <p:nvPr/>
        </p:nvGrpSpPr>
        <p:grpSpPr bwMode="auto">
          <a:xfrm>
            <a:off x="2609850" y="3563938"/>
            <a:ext cx="765175" cy="1484312"/>
            <a:chOff x="3135" y="2472"/>
            <a:chExt cx="454" cy="935"/>
          </a:xfrm>
        </p:grpSpPr>
        <p:grpSp>
          <p:nvGrpSpPr>
            <p:cNvPr id="554004" name="Group 20">
              <a:extLst>
                <a:ext uri="{FF2B5EF4-FFF2-40B4-BE49-F238E27FC236}">
                  <a16:creationId xmlns:a16="http://schemas.microsoft.com/office/drawing/2014/main" id="{665C48C1-F57A-4CE8-8D3E-F9A09E94A9AA}"/>
                </a:ext>
              </a:extLst>
            </p:cNvPr>
            <p:cNvGrpSpPr>
              <a:grpSpLocks/>
            </p:cNvGrpSpPr>
            <p:nvPr/>
          </p:nvGrpSpPr>
          <p:grpSpPr bwMode="auto">
            <a:xfrm flipH="1">
              <a:off x="3135" y="2472"/>
              <a:ext cx="454" cy="935"/>
              <a:chOff x="3078" y="2330"/>
              <a:chExt cx="625" cy="1580"/>
            </a:xfrm>
          </p:grpSpPr>
          <p:sp>
            <p:nvSpPr>
              <p:cNvPr id="554005" name="Line 12">
                <a:extLst>
                  <a:ext uri="{FF2B5EF4-FFF2-40B4-BE49-F238E27FC236}">
                    <a16:creationId xmlns:a16="http://schemas.microsoft.com/office/drawing/2014/main" id="{AE8CBB4F-ED77-4B28-BB58-958E683F79F3}"/>
                  </a:ext>
                </a:extLst>
              </p:cNvPr>
              <p:cNvSpPr>
                <a:spLocks noChangeShapeType="1"/>
              </p:cNvSpPr>
              <p:nvPr/>
            </p:nvSpPr>
            <p:spPr bwMode="auto">
              <a:xfrm flipH="1">
                <a:off x="3078" y="2330"/>
                <a:ext cx="9" cy="6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4006" name="Line 13">
                <a:extLst>
                  <a:ext uri="{FF2B5EF4-FFF2-40B4-BE49-F238E27FC236}">
                    <a16:creationId xmlns:a16="http://schemas.microsoft.com/office/drawing/2014/main" id="{A9BA4250-C7F1-4508-AC0D-80E3207B6C77}"/>
                  </a:ext>
                </a:extLst>
              </p:cNvPr>
              <p:cNvSpPr>
                <a:spLocks noChangeShapeType="1"/>
              </p:cNvSpPr>
              <p:nvPr/>
            </p:nvSpPr>
            <p:spPr bwMode="auto">
              <a:xfrm>
                <a:off x="3107" y="2330"/>
                <a:ext cx="592" cy="3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4007" name="Line 14">
                <a:extLst>
                  <a:ext uri="{FF2B5EF4-FFF2-40B4-BE49-F238E27FC236}">
                    <a16:creationId xmlns:a16="http://schemas.microsoft.com/office/drawing/2014/main" id="{1BFD2A9A-8EBB-4614-95C7-599EA51C1512}"/>
                  </a:ext>
                </a:extLst>
              </p:cNvPr>
              <p:cNvSpPr>
                <a:spLocks noChangeShapeType="1"/>
              </p:cNvSpPr>
              <p:nvPr/>
            </p:nvSpPr>
            <p:spPr bwMode="auto">
              <a:xfrm>
                <a:off x="3087" y="3018"/>
                <a:ext cx="21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4008" name="Line 16">
                <a:extLst>
                  <a:ext uri="{FF2B5EF4-FFF2-40B4-BE49-F238E27FC236}">
                    <a16:creationId xmlns:a16="http://schemas.microsoft.com/office/drawing/2014/main" id="{49B0A7B9-6837-4CCF-B24F-F70B0E326E21}"/>
                  </a:ext>
                </a:extLst>
              </p:cNvPr>
              <p:cNvSpPr>
                <a:spLocks noChangeShapeType="1"/>
              </p:cNvSpPr>
              <p:nvPr/>
            </p:nvSpPr>
            <p:spPr bwMode="auto">
              <a:xfrm>
                <a:off x="3693" y="2644"/>
                <a:ext cx="10" cy="4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4009" name="Line 18">
                <a:extLst>
                  <a:ext uri="{FF2B5EF4-FFF2-40B4-BE49-F238E27FC236}">
                    <a16:creationId xmlns:a16="http://schemas.microsoft.com/office/drawing/2014/main" id="{AA2F84CC-007D-43F7-A69B-BFD2AE3194F8}"/>
                  </a:ext>
                </a:extLst>
              </p:cNvPr>
              <p:cNvSpPr>
                <a:spLocks noChangeShapeType="1"/>
              </p:cNvSpPr>
              <p:nvPr/>
            </p:nvSpPr>
            <p:spPr bwMode="auto">
              <a:xfrm flipV="1">
                <a:off x="3120" y="3256"/>
                <a:ext cx="0" cy="6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4010" name="Line 19">
                <a:extLst>
                  <a:ext uri="{FF2B5EF4-FFF2-40B4-BE49-F238E27FC236}">
                    <a16:creationId xmlns:a16="http://schemas.microsoft.com/office/drawing/2014/main" id="{55076178-2721-4CF0-9A49-FF6B1DEA86CA}"/>
                  </a:ext>
                </a:extLst>
              </p:cNvPr>
              <p:cNvSpPr>
                <a:spLocks noChangeShapeType="1"/>
              </p:cNvSpPr>
              <p:nvPr/>
            </p:nvSpPr>
            <p:spPr bwMode="auto">
              <a:xfrm flipV="1">
                <a:off x="3135" y="3549"/>
                <a:ext cx="564" cy="3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4011" name="Line 20">
                <a:extLst>
                  <a:ext uri="{FF2B5EF4-FFF2-40B4-BE49-F238E27FC236}">
                    <a16:creationId xmlns:a16="http://schemas.microsoft.com/office/drawing/2014/main" id="{E43A32E6-72BD-4C19-AE23-75D5B62CCC61}"/>
                  </a:ext>
                </a:extLst>
              </p:cNvPr>
              <p:cNvSpPr>
                <a:spLocks noChangeShapeType="1"/>
              </p:cNvSpPr>
              <p:nvPr/>
            </p:nvSpPr>
            <p:spPr bwMode="auto">
              <a:xfrm flipV="1">
                <a:off x="3121" y="3125"/>
                <a:ext cx="171" cy="1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4012" name="Line 22">
                <a:extLst>
                  <a:ext uri="{FF2B5EF4-FFF2-40B4-BE49-F238E27FC236}">
                    <a16:creationId xmlns:a16="http://schemas.microsoft.com/office/drawing/2014/main" id="{4963E294-2BEB-4DFE-9849-B277B879B1BC}"/>
                  </a:ext>
                </a:extLst>
              </p:cNvPr>
              <p:cNvSpPr>
                <a:spLocks noChangeShapeType="1"/>
              </p:cNvSpPr>
              <p:nvPr/>
            </p:nvSpPr>
            <p:spPr bwMode="auto">
              <a:xfrm flipV="1">
                <a:off x="3702" y="3067"/>
                <a:ext cx="0" cy="4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54013" name="Rectangle 25">
              <a:extLst>
                <a:ext uri="{FF2B5EF4-FFF2-40B4-BE49-F238E27FC236}">
                  <a16:creationId xmlns:a16="http://schemas.microsoft.com/office/drawing/2014/main" id="{641932BE-5866-4924-A898-24E43F415331}"/>
                </a:ext>
              </a:extLst>
            </p:cNvPr>
            <p:cNvSpPr>
              <a:spLocks noChangeArrowheads="1"/>
            </p:cNvSpPr>
            <p:nvPr/>
          </p:nvSpPr>
          <p:spPr bwMode="auto">
            <a:xfrm rot="16200000" flipH="1">
              <a:off x="3033" y="2830"/>
              <a:ext cx="51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400" b="1">
                  <a:cs typeface="Arial" panose="020B0604020202020204" pitchFamily="34" charset="0"/>
                </a:rPr>
                <a:t>ALU</a:t>
              </a:r>
            </a:p>
          </p:txBody>
        </p:sp>
      </p:grpSp>
      <p:grpSp>
        <p:nvGrpSpPr>
          <p:cNvPr id="554014" name="Group 30">
            <a:extLst>
              <a:ext uri="{FF2B5EF4-FFF2-40B4-BE49-F238E27FC236}">
                <a16:creationId xmlns:a16="http://schemas.microsoft.com/office/drawing/2014/main" id="{A2CF3870-B3A1-4FD8-AD9C-B1BE9981557F}"/>
              </a:ext>
            </a:extLst>
          </p:cNvPr>
          <p:cNvGrpSpPr>
            <a:grpSpLocks/>
          </p:cNvGrpSpPr>
          <p:nvPr/>
        </p:nvGrpSpPr>
        <p:grpSpPr bwMode="auto">
          <a:xfrm>
            <a:off x="3357563" y="3959225"/>
            <a:ext cx="404812" cy="809625"/>
            <a:chOff x="2030" y="2415"/>
            <a:chExt cx="341" cy="510"/>
          </a:xfrm>
        </p:grpSpPr>
        <p:sp>
          <p:nvSpPr>
            <p:cNvPr id="554015" name="Line 31">
              <a:extLst>
                <a:ext uri="{FF2B5EF4-FFF2-40B4-BE49-F238E27FC236}">
                  <a16:creationId xmlns:a16="http://schemas.microsoft.com/office/drawing/2014/main" id="{BD7DD69B-4675-45AE-8D7E-CF69B2B057D7}"/>
                </a:ext>
              </a:extLst>
            </p:cNvPr>
            <p:cNvSpPr>
              <a:spLocks noChangeShapeType="1"/>
            </p:cNvSpPr>
            <p:nvPr/>
          </p:nvSpPr>
          <p:spPr bwMode="auto">
            <a:xfrm flipH="1">
              <a:off x="2031" y="241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4016" name="Line 32">
              <a:extLst>
                <a:ext uri="{FF2B5EF4-FFF2-40B4-BE49-F238E27FC236}">
                  <a16:creationId xmlns:a16="http://schemas.microsoft.com/office/drawing/2014/main" id="{F9EE8504-5095-4502-ADBB-B263A55EB074}"/>
                </a:ext>
              </a:extLst>
            </p:cNvPr>
            <p:cNvSpPr>
              <a:spLocks noChangeShapeType="1"/>
            </p:cNvSpPr>
            <p:nvPr/>
          </p:nvSpPr>
          <p:spPr bwMode="auto">
            <a:xfrm flipH="1">
              <a:off x="2030" y="292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54017" name="Text Box 33">
            <a:extLst>
              <a:ext uri="{FF2B5EF4-FFF2-40B4-BE49-F238E27FC236}">
                <a16:creationId xmlns:a16="http://schemas.microsoft.com/office/drawing/2014/main" id="{76975E0A-616F-4441-809A-4BD4F26D50BF}"/>
              </a:ext>
            </a:extLst>
          </p:cNvPr>
          <p:cNvSpPr txBox="1">
            <a:spLocks noChangeArrowheads="1"/>
          </p:cNvSpPr>
          <p:nvPr/>
        </p:nvSpPr>
        <p:spPr bwMode="auto">
          <a:xfrm>
            <a:off x="1646238" y="3463925"/>
            <a:ext cx="450850" cy="1625600"/>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微软雅黑" panose="020B0503020204020204" pitchFamily="34" charset="-122"/>
                <a:ea typeface="微软雅黑" panose="020B0503020204020204" pitchFamily="34" charset="-122"/>
              </a:rPr>
              <a:t>标</a:t>
            </a:r>
          </a:p>
          <a:p>
            <a:r>
              <a:rPr lang="zh-CN" altLang="en-US" sz="2000" b="1">
                <a:latin typeface="微软雅黑" panose="020B0503020204020204" pitchFamily="34" charset="-122"/>
                <a:ea typeface="微软雅黑" panose="020B0503020204020204" pitchFamily="34" charset="-122"/>
              </a:rPr>
              <a:t>志</a:t>
            </a:r>
          </a:p>
          <a:p>
            <a:r>
              <a:rPr lang="zh-CN" altLang="en-US" sz="2000" b="1">
                <a:latin typeface="微软雅黑" panose="020B0503020204020204" pitchFamily="34" charset="-122"/>
                <a:ea typeface="微软雅黑" panose="020B0503020204020204" pitchFamily="34" charset="-122"/>
              </a:rPr>
              <a:t>寄</a:t>
            </a:r>
          </a:p>
          <a:p>
            <a:r>
              <a:rPr lang="zh-CN" altLang="en-US" sz="2000" b="1">
                <a:latin typeface="微软雅黑" panose="020B0503020204020204" pitchFamily="34" charset="-122"/>
                <a:ea typeface="微软雅黑" panose="020B0503020204020204" pitchFamily="34" charset="-122"/>
              </a:rPr>
              <a:t>存</a:t>
            </a:r>
          </a:p>
          <a:p>
            <a:r>
              <a:rPr lang="zh-CN" altLang="en-US" sz="2000" b="1">
                <a:latin typeface="微软雅黑" panose="020B0503020204020204" pitchFamily="34" charset="-122"/>
                <a:ea typeface="微软雅黑" panose="020B0503020204020204" pitchFamily="34" charset="-122"/>
              </a:rPr>
              <a:t>器</a:t>
            </a:r>
            <a:endParaRPr lang="en-US" altLang="zh-CN" sz="2000" b="1">
              <a:latin typeface="微软雅黑" panose="020B0503020204020204" pitchFamily="34" charset="-122"/>
              <a:ea typeface="微软雅黑" panose="020B0503020204020204" pitchFamily="34" charset="-122"/>
            </a:endParaRPr>
          </a:p>
        </p:txBody>
      </p:sp>
      <p:sp>
        <p:nvSpPr>
          <p:cNvPr id="554018" name="Line 34">
            <a:extLst>
              <a:ext uri="{FF2B5EF4-FFF2-40B4-BE49-F238E27FC236}">
                <a16:creationId xmlns:a16="http://schemas.microsoft.com/office/drawing/2014/main" id="{AADA2198-3D93-457B-817A-F68AF9EE5780}"/>
              </a:ext>
            </a:extLst>
          </p:cNvPr>
          <p:cNvSpPr>
            <a:spLocks noChangeShapeType="1"/>
          </p:cNvSpPr>
          <p:nvPr/>
        </p:nvSpPr>
        <p:spPr bwMode="auto">
          <a:xfrm flipH="1">
            <a:off x="2097088" y="4049713"/>
            <a:ext cx="53975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54019" name="Group 35">
            <a:extLst>
              <a:ext uri="{FF2B5EF4-FFF2-40B4-BE49-F238E27FC236}">
                <a16:creationId xmlns:a16="http://schemas.microsoft.com/office/drawing/2014/main" id="{B635D1C2-2C32-49AF-ACF9-B0477F98D930}"/>
              </a:ext>
            </a:extLst>
          </p:cNvPr>
          <p:cNvGrpSpPr>
            <a:grpSpLocks/>
          </p:cNvGrpSpPr>
          <p:nvPr/>
        </p:nvGrpSpPr>
        <p:grpSpPr bwMode="auto">
          <a:xfrm>
            <a:off x="1376363" y="3149600"/>
            <a:ext cx="227012" cy="855663"/>
            <a:chOff x="895" y="1905"/>
            <a:chExt cx="143" cy="539"/>
          </a:xfrm>
        </p:grpSpPr>
        <p:sp>
          <p:nvSpPr>
            <p:cNvPr id="554020" name="Line 36">
              <a:extLst>
                <a:ext uri="{FF2B5EF4-FFF2-40B4-BE49-F238E27FC236}">
                  <a16:creationId xmlns:a16="http://schemas.microsoft.com/office/drawing/2014/main" id="{21AC41B1-4772-4DDD-97B5-DFA69864899B}"/>
                </a:ext>
              </a:extLst>
            </p:cNvPr>
            <p:cNvSpPr>
              <a:spLocks noChangeShapeType="1"/>
            </p:cNvSpPr>
            <p:nvPr/>
          </p:nvSpPr>
          <p:spPr bwMode="auto">
            <a:xfrm flipH="1">
              <a:off x="896" y="2443"/>
              <a:ext cx="142"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4021" name="Line 37">
              <a:extLst>
                <a:ext uri="{FF2B5EF4-FFF2-40B4-BE49-F238E27FC236}">
                  <a16:creationId xmlns:a16="http://schemas.microsoft.com/office/drawing/2014/main" id="{A176D663-69E7-4A7F-B26E-AAB9EA82B327}"/>
                </a:ext>
              </a:extLst>
            </p:cNvPr>
            <p:cNvSpPr>
              <a:spLocks noChangeShapeType="1"/>
            </p:cNvSpPr>
            <p:nvPr/>
          </p:nvSpPr>
          <p:spPr bwMode="auto">
            <a:xfrm flipV="1">
              <a:off x="895" y="1905"/>
              <a:ext cx="0" cy="539"/>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54022" name="Line 38">
            <a:extLst>
              <a:ext uri="{FF2B5EF4-FFF2-40B4-BE49-F238E27FC236}">
                <a16:creationId xmlns:a16="http://schemas.microsoft.com/office/drawing/2014/main" id="{A0975B3A-E3BB-4AB3-855D-2EF626C0AA22}"/>
              </a:ext>
            </a:extLst>
          </p:cNvPr>
          <p:cNvSpPr>
            <a:spLocks noChangeShapeType="1"/>
          </p:cNvSpPr>
          <p:nvPr/>
        </p:nvSpPr>
        <p:spPr bwMode="auto">
          <a:xfrm flipV="1">
            <a:off x="4392613" y="3194050"/>
            <a:ext cx="0" cy="53975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54023" name="Group 39">
            <a:extLst>
              <a:ext uri="{FF2B5EF4-FFF2-40B4-BE49-F238E27FC236}">
                <a16:creationId xmlns:a16="http://schemas.microsoft.com/office/drawing/2014/main" id="{8119C1FB-82AE-43CE-9FE3-C1ED1B8AE298}"/>
              </a:ext>
            </a:extLst>
          </p:cNvPr>
          <p:cNvGrpSpPr>
            <a:grpSpLocks/>
          </p:cNvGrpSpPr>
          <p:nvPr/>
        </p:nvGrpSpPr>
        <p:grpSpPr bwMode="auto">
          <a:xfrm>
            <a:off x="2366963" y="4406900"/>
            <a:ext cx="1530350" cy="1487488"/>
            <a:chOff x="1576" y="2924"/>
            <a:chExt cx="964" cy="937"/>
          </a:xfrm>
        </p:grpSpPr>
        <p:sp>
          <p:nvSpPr>
            <p:cNvPr id="554024" name="Line 40">
              <a:extLst>
                <a:ext uri="{FF2B5EF4-FFF2-40B4-BE49-F238E27FC236}">
                  <a16:creationId xmlns:a16="http://schemas.microsoft.com/office/drawing/2014/main" id="{385BBB5F-37A9-41BF-B487-83E78A80B69B}"/>
                </a:ext>
              </a:extLst>
            </p:cNvPr>
            <p:cNvSpPr>
              <a:spLocks noChangeShapeType="1"/>
            </p:cNvSpPr>
            <p:nvPr/>
          </p:nvSpPr>
          <p:spPr bwMode="auto">
            <a:xfrm>
              <a:off x="1576" y="2924"/>
              <a:ext cx="0" cy="935"/>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4025" name="Line 41">
              <a:extLst>
                <a:ext uri="{FF2B5EF4-FFF2-40B4-BE49-F238E27FC236}">
                  <a16:creationId xmlns:a16="http://schemas.microsoft.com/office/drawing/2014/main" id="{449E8AB5-2DBE-48F9-8A6C-B846865592D0}"/>
                </a:ext>
              </a:extLst>
            </p:cNvPr>
            <p:cNvSpPr>
              <a:spLocks noChangeShapeType="1"/>
            </p:cNvSpPr>
            <p:nvPr/>
          </p:nvSpPr>
          <p:spPr bwMode="auto">
            <a:xfrm>
              <a:off x="1576" y="3861"/>
              <a:ext cx="964"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4026" name="Line 42">
              <a:extLst>
                <a:ext uri="{FF2B5EF4-FFF2-40B4-BE49-F238E27FC236}">
                  <a16:creationId xmlns:a16="http://schemas.microsoft.com/office/drawing/2014/main" id="{BA788687-5DE9-4CA8-BD54-01F864C9AAA0}"/>
                </a:ext>
              </a:extLst>
            </p:cNvPr>
            <p:cNvSpPr>
              <a:spLocks noChangeShapeType="1"/>
            </p:cNvSpPr>
            <p:nvPr/>
          </p:nvSpPr>
          <p:spPr bwMode="auto">
            <a:xfrm flipH="1">
              <a:off x="1576" y="2924"/>
              <a:ext cx="171"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54027" name="Group 43">
            <a:extLst>
              <a:ext uri="{FF2B5EF4-FFF2-40B4-BE49-F238E27FC236}">
                <a16:creationId xmlns:a16="http://schemas.microsoft.com/office/drawing/2014/main" id="{84A041C0-BA1B-4C85-9BDC-372C5DD39C30}"/>
              </a:ext>
            </a:extLst>
          </p:cNvPr>
          <p:cNvGrpSpPr>
            <a:grpSpLocks/>
          </p:cNvGrpSpPr>
          <p:nvPr/>
        </p:nvGrpSpPr>
        <p:grpSpPr bwMode="auto">
          <a:xfrm>
            <a:off x="3222625" y="5173663"/>
            <a:ext cx="493713" cy="719137"/>
            <a:chOff x="2115" y="3405"/>
            <a:chExt cx="311" cy="453"/>
          </a:xfrm>
        </p:grpSpPr>
        <p:sp>
          <p:nvSpPr>
            <p:cNvPr id="554028" name="Line 44">
              <a:extLst>
                <a:ext uri="{FF2B5EF4-FFF2-40B4-BE49-F238E27FC236}">
                  <a16:creationId xmlns:a16="http://schemas.microsoft.com/office/drawing/2014/main" id="{785F05C8-0943-447A-AD30-A151F8B0D751}"/>
                </a:ext>
              </a:extLst>
            </p:cNvPr>
            <p:cNvSpPr>
              <a:spLocks noChangeShapeType="1"/>
            </p:cNvSpPr>
            <p:nvPr/>
          </p:nvSpPr>
          <p:spPr bwMode="auto">
            <a:xfrm flipV="1">
              <a:off x="2115" y="3405"/>
              <a:ext cx="0" cy="453"/>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4029" name="Line 45">
              <a:extLst>
                <a:ext uri="{FF2B5EF4-FFF2-40B4-BE49-F238E27FC236}">
                  <a16:creationId xmlns:a16="http://schemas.microsoft.com/office/drawing/2014/main" id="{8FE99805-5C69-4F11-AFD4-FE935FE59D2B}"/>
                </a:ext>
              </a:extLst>
            </p:cNvPr>
            <p:cNvSpPr>
              <a:spLocks noChangeShapeType="1"/>
            </p:cNvSpPr>
            <p:nvPr/>
          </p:nvSpPr>
          <p:spPr bwMode="auto">
            <a:xfrm>
              <a:off x="2115" y="3407"/>
              <a:ext cx="311"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54030" name="Group 46">
            <a:extLst>
              <a:ext uri="{FF2B5EF4-FFF2-40B4-BE49-F238E27FC236}">
                <a16:creationId xmlns:a16="http://schemas.microsoft.com/office/drawing/2014/main" id="{7CC093E6-0DAD-4092-A85B-1CF7B0B2EC1E}"/>
              </a:ext>
            </a:extLst>
          </p:cNvPr>
          <p:cNvGrpSpPr>
            <a:grpSpLocks/>
          </p:cNvGrpSpPr>
          <p:nvPr/>
        </p:nvGrpSpPr>
        <p:grpSpPr bwMode="auto">
          <a:xfrm>
            <a:off x="1016000" y="3190875"/>
            <a:ext cx="4725988" cy="2298700"/>
            <a:chOff x="725" y="2158"/>
            <a:chExt cx="2977" cy="1448"/>
          </a:xfrm>
        </p:grpSpPr>
        <p:sp>
          <p:nvSpPr>
            <p:cNvPr id="554031" name="Line 47">
              <a:extLst>
                <a:ext uri="{FF2B5EF4-FFF2-40B4-BE49-F238E27FC236}">
                  <a16:creationId xmlns:a16="http://schemas.microsoft.com/office/drawing/2014/main" id="{18387975-3A63-4400-99FB-0D8854E7BB16}"/>
                </a:ext>
              </a:extLst>
            </p:cNvPr>
            <p:cNvSpPr>
              <a:spLocks noChangeShapeType="1"/>
            </p:cNvSpPr>
            <p:nvPr/>
          </p:nvSpPr>
          <p:spPr bwMode="auto">
            <a:xfrm flipV="1">
              <a:off x="725" y="3606"/>
              <a:ext cx="2977" cy="0"/>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4032" name="Line 48">
              <a:extLst>
                <a:ext uri="{FF2B5EF4-FFF2-40B4-BE49-F238E27FC236}">
                  <a16:creationId xmlns:a16="http://schemas.microsoft.com/office/drawing/2014/main" id="{55CD3026-8E58-4C64-A0C2-16470915AE47}"/>
                </a:ext>
              </a:extLst>
            </p:cNvPr>
            <p:cNvSpPr>
              <a:spLocks noChangeShapeType="1"/>
            </p:cNvSpPr>
            <p:nvPr/>
          </p:nvSpPr>
          <p:spPr bwMode="auto">
            <a:xfrm>
              <a:off x="754" y="2158"/>
              <a:ext cx="0" cy="1389"/>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4033" name="Line 49">
              <a:extLst>
                <a:ext uri="{FF2B5EF4-FFF2-40B4-BE49-F238E27FC236}">
                  <a16:creationId xmlns:a16="http://schemas.microsoft.com/office/drawing/2014/main" id="{44A4F971-C0B3-4F11-9697-DCA8E9069C12}"/>
                </a:ext>
              </a:extLst>
            </p:cNvPr>
            <p:cNvSpPr>
              <a:spLocks noChangeShapeType="1"/>
            </p:cNvSpPr>
            <p:nvPr/>
          </p:nvSpPr>
          <p:spPr bwMode="auto">
            <a:xfrm flipV="1">
              <a:off x="1916" y="3209"/>
              <a:ext cx="0" cy="369"/>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54034" name="Text Box 50">
            <a:extLst>
              <a:ext uri="{FF2B5EF4-FFF2-40B4-BE49-F238E27FC236}">
                <a16:creationId xmlns:a16="http://schemas.microsoft.com/office/drawing/2014/main" id="{D7DD1912-B346-42A6-A3B8-7CEC73537A1D}"/>
              </a:ext>
            </a:extLst>
          </p:cNvPr>
          <p:cNvSpPr txBox="1">
            <a:spLocks noChangeArrowheads="1"/>
          </p:cNvSpPr>
          <p:nvPr/>
        </p:nvSpPr>
        <p:spPr bwMode="auto">
          <a:xfrm>
            <a:off x="522288" y="5849938"/>
            <a:ext cx="1035050" cy="376237"/>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FF3300"/>
                </a:solidFill>
                <a:latin typeface="微软雅黑" panose="020B0503020204020204" pitchFamily="34" charset="-122"/>
                <a:ea typeface="微软雅黑" panose="020B0503020204020204" pitchFamily="34" charset="-122"/>
              </a:rPr>
              <a:t>    </a:t>
            </a:r>
            <a:r>
              <a:rPr lang="en-US" altLang="zh-CN" b="1">
                <a:solidFill>
                  <a:schemeClr val="hlink"/>
                </a:solidFill>
                <a:latin typeface="微软雅黑" panose="020B0503020204020204" pitchFamily="34" charset="-122"/>
                <a:ea typeface="微软雅黑" panose="020B0503020204020204" pitchFamily="34" charset="-122"/>
              </a:rPr>
              <a:t>IR</a:t>
            </a:r>
          </a:p>
        </p:txBody>
      </p:sp>
      <p:sp>
        <p:nvSpPr>
          <p:cNvPr id="554035" name="Line 51">
            <a:extLst>
              <a:ext uri="{FF2B5EF4-FFF2-40B4-BE49-F238E27FC236}">
                <a16:creationId xmlns:a16="http://schemas.microsoft.com/office/drawing/2014/main" id="{424C16AA-6410-42EB-A4C4-FE6BF08A586B}"/>
              </a:ext>
            </a:extLst>
          </p:cNvPr>
          <p:cNvSpPr>
            <a:spLocks noChangeShapeType="1"/>
          </p:cNvSpPr>
          <p:nvPr/>
        </p:nvSpPr>
        <p:spPr bwMode="auto">
          <a:xfrm flipH="1">
            <a:off x="1557338" y="6073775"/>
            <a:ext cx="2341562"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4036" name="Line 52">
            <a:extLst>
              <a:ext uri="{FF2B5EF4-FFF2-40B4-BE49-F238E27FC236}">
                <a16:creationId xmlns:a16="http://schemas.microsoft.com/office/drawing/2014/main" id="{80D4451B-F4B9-473D-872B-3DE20C9F0805}"/>
              </a:ext>
            </a:extLst>
          </p:cNvPr>
          <p:cNvSpPr>
            <a:spLocks noChangeShapeType="1"/>
          </p:cNvSpPr>
          <p:nvPr/>
        </p:nvSpPr>
        <p:spPr bwMode="auto">
          <a:xfrm flipV="1">
            <a:off x="701675" y="3149600"/>
            <a:ext cx="0" cy="2700338"/>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54037" name="Group 53">
            <a:extLst>
              <a:ext uri="{FF2B5EF4-FFF2-40B4-BE49-F238E27FC236}">
                <a16:creationId xmlns:a16="http://schemas.microsoft.com/office/drawing/2014/main" id="{B3E7326E-3112-4556-876B-CC385FB0B1E0}"/>
              </a:ext>
            </a:extLst>
          </p:cNvPr>
          <p:cNvGrpSpPr>
            <a:grpSpLocks/>
          </p:cNvGrpSpPr>
          <p:nvPr/>
        </p:nvGrpSpPr>
        <p:grpSpPr bwMode="auto">
          <a:xfrm>
            <a:off x="5157788" y="2384425"/>
            <a:ext cx="1262062" cy="3870325"/>
            <a:chOff x="3333" y="1650"/>
            <a:chExt cx="795" cy="2438"/>
          </a:xfrm>
        </p:grpSpPr>
        <p:sp>
          <p:nvSpPr>
            <p:cNvPr id="554038" name="Text Box 54">
              <a:extLst>
                <a:ext uri="{FF2B5EF4-FFF2-40B4-BE49-F238E27FC236}">
                  <a16:creationId xmlns:a16="http://schemas.microsoft.com/office/drawing/2014/main" id="{BCA8BD3B-2161-420D-A6AE-EE9C078134BF}"/>
                </a:ext>
              </a:extLst>
            </p:cNvPr>
            <p:cNvSpPr txBox="1">
              <a:spLocks noChangeArrowheads="1"/>
            </p:cNvSpPr>
            <p:nvPr/>
          </p:nvSpPr>
          <p:spPr bwMode="auto">
            <a:xfrm>
              <a:off x="3447" y="1650"/>
              <a:ext cx="539"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b="1">
                  <a:solidFill>
                    <a:srgbClr val="008000"/>
                  </a:solidFill>
                  <a:latin typeface="微软雅黑" panose="020B0503020204020204" pitchFamily="34" charset="-122"/>
                  <a:ea typeface="微软雅黑" panose="020B0503020204020204" pitchFamily="34" charset="-122"/>
                </a:rPr>
                <a:t>地址</a:t>
              </a:r>
            </a:p>
          </p:txBody>
        </p:sp>
        <p:sp>
          <p:nvSpPr>
            <p:cNvPr id="554039" name="AutoShape 55">
              <a:extLst>
                <a:ext uri="{FF2B5EF4-FFF2-40B4-BE49-F238E27FC236}">
                  <a16:creationId xmlns:a16="http://schemas.microsoft.com/office/drawing/2014/main" id="{35CCCA7F-4C4A-4915-8B8A-BDCFC716BB2A}"/>
                </a:ext>
              </a:extLst>
            </p:cNvPr>
            <p:cNvSpPr>
              <a:spLocks noChangeArrowheads="1"/>
            </p:cNvSpPr>
            <p:nvPr/>
          </p:nvSpPr>
          <p:spPr bwMode="auto">
            <a:xfrm>
              <a:off x="3362" y="2756"/>
              <a:ext cx="765" cy="284"/>
            </a:xfrm>
            <a:prstGeom prst="leftRightArrow">
              <a:avLst>
                <a:gd name="adj1" fmla="val 50000"/>
                <a:gd name="adj2" fmla="val 53873"/>
              </a:avLst>
            </a:prstGeom>
            <a:solidFill>
              <a:schemeClr val="bg1"/>
            </a:solidFill>
            <a:ln w="2857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4040" name="Text Box 56">
              <a:extLst>
                <a:ext uri="{FF2B5EF4-FFF2-40B4-BE49-F238E27FC236}">
                  <a16:creationId xmlns:a16="http://schemas.microsoft.com/office/drawing/2014/main" id="{4A17E1AC-4174-4C6C-9F8F-E2E0C2AF68E8}"/>
                </a:ext>
              </a:extLst>
            </p:cNvPr>
            <p:cNvSpPr txBox="1">
              <a:spLocks noChangeArrowheads="1"/>
            </p:cNvSpPr>
            <p:nvPr/>
          </p:nvSpPr>
          <p:spPr bwMode="auto">
            <a:xfrm>
              <a:off x="3532" y="3634"/>
              <a:ext cx="48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b="1">
                  <a:solidFill>
                    <a:srgbClr val="3333CC"/>
                  </a:solidFill>
                  <a:latin typeface="微软雅黑" panose="020B0503020204020204" pitchFamily="34" charset="-122"/>
                  <a:ea typeface="微软雅黑" panose="020B0503020204020204" pitchFamily="34" charset="-122"/>
                </a:rPr>
                <a:t>数据</a:t>
              </a:r>
            </a:p>
          </p:txBody>
        </p:sp>
        <p:sp>
          <p:nvSpPr>
            <p:cNvPr id="554041" name="AutoShape 57">
              <a:extLst>
                <a:ext uri="{FF2B5EF4-FFF2-40B4-BE49-F238E27FC236}">
                  <a16:creationId xmlns:a16="http://schemas.microsoft.com/office/drawing/2014/main" id="{4E721983-4932-4EF5-8035-1127F64997CC}"/>
                </a:ext>
              </a:extLst>
            </p:cNvPr>
            <p:cNvSpPr>
              <a:spLocks noChangeArrowheads="1"/>
            </p:cNvSpPr>
            <p:nvPr/>
          </p:nvSpPr>
          <p:spPr bwMode="auto">
            <a:xfrm>
              <a:off x="3334" y="3804"/>
              <a:ext cx="794" cy="284"/>
            </a:xfrm>
            <a:prstGeom prst="leftRightArrow">
              <a:avLst>
                <a:gd name="adj1" fmla="val 50000"/>
                <a:gd name="adj2" fmla="val 55915"/>
              </a:avLst>
            </a:prstGeom>
            <a:solidFill>
              <a:schemeClr val="bg1"/>
            </a:solidFill>
            <a:ln w="28575"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4042" name="Text Box 58">
              <a:extLst>
                <a:ext uri="{FF2B5EF4-FFF2-40B4-BE49-F238E27FC236}">
                  <a16:creationId xmlns:a16="http://schemas.microsoft.com/office/drawing/2014/main" id="{D258CB19-AEFB-4E26-A701-F3345CC8A166}"/>
                </a:ext>
              </a:extLst>
            </p:cNvPr>
            <p:cNvSpPr txBox="1">
              <a:spLocks noChangeArrowheads="1"/>
            </p:cNvSpPr>
            <p:nvPr/>
          </p:nvSpPr>
          <p:spPr bwMode="auto">
            <a:xfrm>
              <a:off x="3504" y="2534"/>
              <a:ext cx="539"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b="1">
                  <a:solidFill>
                    <a:srgbClr val="FF3300"/>
                  </a:solidFill>
                  <a:latin typeface="微软雅黑" panose="020B0503020204020204" pitchFamily="34" charset="-122"/>
                  <a:ea typeface="微软雅黑" panose="020B0503020204020204" pitchFamily="34" charset="-122"/>
                </a:rPr>
                <a:t>控制</a:t>
              </a:r>
            </a:p>
          </p:txBody>
        </p:sp>
        <p:sp>
          <p:nvSpPr>
            <p:cNvPr id="554043" name="AutoShape 59">
              <a:extLst>
                <a:ext uri="{FF2B5EF4-FFF2-40B4-BE49-F238E27FC236}">
                  <a16:creationId xmlns:a16="http://schemas.microsoft.com/office/drawing/2014/main" id="{FE1D27A0-BB61-4A52-8F7A-45807F0A0ACF}"/>
                </a:ext>
              </a:extLst>
            </p:cNvPr>
            <p:cNvSpPr>
              <a:spLocks noChangeArrowheads="1"/>
            </p:cNvSpPr>
            <p:nvPr/>
          </p:nvSpPr>
          <p:spPr bwMode="auto">
            <a:xfrm>
              <a:off x="3333" y="1843"/>
              <a:ext cx="794" cy="341"/>
            </a:xfrm>
            <a:prstGeom prst="rightArrow">
              <a:avLst>
                <a:gd name="adj1" fmla="val 50000"/>
                <a:gd name="adj2" fmla="val 58211"/>
              </a:avLst>
            </a:prstGeom>
            <a:solidFill>
              <a:schemeClr val="bg1"/>
            </a:solidFill>
            <a:ln w="2857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4044" name="Line 60">
              <a:extLst>
                <a:ext uri="{FF2B5EF4-FFF2-40B4-BE49-F238E27FC236}">
                  <a16:creationId xmlns:a16="http://schemas.microsoft.com/office/drawing/2014/main" id="{8FBC96C0-5CF5-4414-AB7A-77837986E36E}"/>
                </a:ext>
              </a:extLst>
            </p:cNvPr>
            <p:cNvSpPr>
              <a:spLocks noChangeShapeType="1"/>
            </p:cNvSpPr>
            <p:nvPr/>
          </p:nvSpPr>
          <p:spPr bwMode="auto">
            <a:xfrm flipV="1">
              <a:off x="3731" y="2982"/>
              <a:ext cx="0" cy="624"/>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54045" name="Group 61">
            <a:extLst>
              <a:ext uri="{FF2B5EF4-FFF2-40B4-BE49-F238E27FC236}">
                <a16:creationId xmlns:a16="http://schemas.microsoft.com/office/drawing/2014/main" id="{0B3AC028-EF94-4C12-A918-15C51F39122B}"/>
              </a:ext>
            </a:extLst>
          </p:cNvPr>
          <p:cNvGrpSpPr>
            <a:grpSpLocks/>
          </p:cNvGrpSpPr>
          <p:nvPr/>
        </p:nvGrpSpPr>
        <p:grpSpPr bwMode="auto">
          <a:xfrm>
            <a:off x="3355975" y="3233738"/>
            <a:ext cx="1755775" cy="2127250"/>
            <a:chOff x="2199" y="2185"/>
            <a:chExt cx="1106" cy="1340"/>
          </a:xfrm>
        </p:grpSpPr>
        <p:sp>
          <p:nvSpPr>
            <p:cNvPr id="554046" name="Text Box 62">
              <a:extLst>
                <a:ext uri="{FF2B5EF4-FFF2-40B4-BE49-F238E27FC236}">
                  <a16:creationId xmlns:a16="http://schemas.microsoft.com/office/drawing/2014/main" id="{85745D49-8806-4091-B71B-01E5EB744BD0}"/>
                </a:ext>
              </a:extLst>
            </p:cNvPr>
            <p:cNvSpPr txBox="1">
              <a:spLocks noChangeArrowheads="1"/>
            </p:cNvSpPr>
            <p:nvPr/>
          </p:nvSpPr>
          <p:spPr bwMode="auto">
            <a:xfrm>
              <a:off x="2199" y="2185"/>
              <a:ext cx="737" cy="288"/>
            </a:xfrm>
            <a:prstGeom prst="rect">
              <a:avLst/>
            </a:prstGeom>
            <a:noFill/>
            <a:ln>
              <a:noFill/>
            </a:ln>
            <a:effectLst/>
            <a:extLst>
              <a:ext uri="{909E8E84-426E-40DD-AFC4-6F175D3DCCD1}">
                <a14:hiddenFill xmlns:a14="http://schemas.microsoft.com/office/drawing/2010/main">
                  <a:solidFill>
                    <a:srgbClr val="0000FF">
                      <a:alpha val="25999"/>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a:latin typeface="微软雅黑" panose="020B0503020204020204" pitchFamily="34" charset="-122"/>
                  <a:ea typeface="微软雅黑" panose="020B0503020204020204" pitchFamily="34" charset="-122"/>
                </a:rPr>
                <a:t>GPRs</a:t>
              </a:r>
            </a:p>
          </p:txBody>
        </p:sp>
        <p:grpSp>
          <p:nvGrpSpPr>
            <p:cNvPr id="554047" name="Group 63">
              <a:extLst>
                <a:ext uri="{FF2B5EF4-FFF2-40B4-BE49-F238E27FC236}">
                  <a16:creationId xmlns:a16="http://schemas.microsoft.com/office/drawing/2014/main" id="{CFD83B88-1FEE-437B-A7CE-030AE758035F}"/>
                </a:ext>
              </a:extLst>
            </p:cNvPr>
            <p:cNvGrpSpPr>
              <a:grpSpLocks/>
            </p:cNvGrpSpPr>
            <p:nvPr/>
          </p:nvGrpSpPr>
          <p:grpSpPr bwMode="auto">
            <a:xfrm>
              <a:off x="2452" y="2500"/>
              <a:ext cx="853" cy="1025"/>
              <a:chOff x="2398" y="2273"/>
              <a:chExt cx="853" cy="1025"/>
            </a:xfrm>
          </p:grpSpPr>
          <p:grpSp>
            <p:nvGrpSpPr>
              <p:cNvPr id="554048" name="Group 64">
                <a:extLst>
                  <a:ext uri="{FF2B5EF4-FFF2-40B4-BE49-F238E27FC236}">
                    <a16:creationId xmlns:a16="http://schemas.microsoft.com/office/drawing/2014/main" id="{50AD2550-F549-45CB-8B47-D740BCE00F51}"/>
                  </a:ext>
                </a:extLst>
              </p:cNvPr>
              <p:cNvGrpSpPr>
                <a:grpSpLocks/>
              </p:cNvGrpSpPr>
              <p:nvPr/>
            </p:nvGrpSpPr>
            <p:grpSpPr bwMode="auto">
              <a:xfrm>
                <a:off x="2398" y="2273"/>
                <a:ext cx="652" cy="992"/>
                <a:chOff x="2228" y="1678"/>
                <a:chExt cx="737" cy="992"/>
              </a:xfrm>
            </p:grpSpPr>
            <p:sp>
              <p:nvSpPr>
                <p:cNvPr id="554049" name="Rectangle 65">
                  <a:extLst>
                    <a:ext uri="{FF2B5EF4-FFF2-40B4-BE49-F238E27FC236}">
                      <a16:creationId xmlns:a16="http://schemas.microsoft.com/office/drawing/2014/main" id="{F6140042-A3B3-454D-81B4-2E48E2A52152}"/>
                    </a:ext>
                  </a:extLst>
                </p:cNvPr>
                <p:cNvSpPr>
                  <a:spLocks noChangeArrowheads="1"/>
                </p:cNvSpPr>
                <p:nvPr/>
              </p:nvSpPr>
              <p:spPr bwMode="auto">
                <a:xfrm>
                  <a:off x="2228" y="1678"/>
                  <a:ext cx="737" cy="992"/>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4050" name="Line 66">
                  <a:extLst>
                    <a:ext uri="{FF2B5EF4-FFF2-40B4-BE49-F238E27FC236}">
                      <a16:creationId xmlns:a16="http://schemas.microsoft.com/office/drawing/2014/main" id="{2E85055E-26C7-400D-8772-8C7C0F54566E}"/>
                    </a:ext>
                  </a:extLst>
                </p:cNvPr>
                <p:cNvSpPr>
                  <a:spLocks noChangeShapeType="1"/>
                </p:cNvSpPr>
                <p:nvPr/>
              </p:nvSpPr>
              <p:spPr bwMode="auto">
                <a:xfrm>
                  <a:off x="2228" y="1933"/>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4051" name="Line 67">
                  <a:extLst>
                    <a:ext uri="{FF2B5EF4-FFF2-40B4-BE49-F238E27FC236}">
                      <a16:creationId xmlns:a16="http://schemas.microsoft.com/office/drawing/2014/main" id="{7433F936-A819-40AA-B2EE-F05077F39B34}"/>
                    </a:ext>
                  </a:extLst>
                </p:cNvPr>
                <p:cNvSpPr>
                  <a:spLocks noChangeShapeType="1"/>
                </p:cNvSpPr>
                <p:nvPr/>
              </p:nvSpPr>
              <p:spPr bwMode="auto">
                <a:xfrm>
                  <a:off x="2228" y="2188"/>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4052" name="Line 68">
                  <a:extLst>
                    <a:ext uri="{FF2B5EF4-FFF2-40B4-BE49-F238E27FC236}">
                      <a16:creationId xmlns:a16="http://schemas.microsoft.com/office/drawing/2014/main" id="{7F1F87DD-DD03-472B-A5A7-DA7978ABB7B7}"/>
                    </a:ext>
                  </a:extLst>
                </p:cNvPr>
                <p:cNvSpPr>
                  <a:spLocks noChangeShapeType="1"/>
                </p:cNvSpPr>
                <p:nvPr/>
              </p:nvSpPr>
              <p:spPr bwMode="auto">
                <a:xfrm>
                  <a:off x="2228" y="2415"/>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54053" name="Text Box 69">
                <a:extLst>
                  <a:ext uri="{FF2B5EF4-FFF2-40B4-BE49-F238E27FC236}">
                    <a16:creationId xmlns:a16="http://schemas.microsoft.com/office/drawing/2014/main" id="{AF171B3A-5735-4BC2-8682-24729F394CBB}"/>
                  </a:ext>
                </a:extLst>
              </p:cNvPr>
              <p:cNvSpPr txBox="1">
                <a:spLocks noChangeArrowheads="1"/>
              </p:cNvSpPr>
              <p:nvPr/>
            </p:nvSpPr>
            <p:spPr bwMode="auto">
              <a:xfrm>
                <a:off x="3051" y="228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latin typeface="微软雅黑" panose="020B0503020204020204" pitchFamily="34" charset="-122"/>
                    <a:ea typeface="微软雅黑" panose="020B0503020204020204" pitchFamily="34" charset="-122"/>
                  </a:rPr>
                  <a:t>0</a:t>
                </a:r>
              </a:p>
            </p:txBody>
          </p:sp>
          <p:sp>
            <p:nvSpPr>
              <p:cNvPr id="554054" name="Text Box 70">
                <a:extLst>
                  <a:ext uri="{FF2B5EF4-FFF2-40B4-BE49-F238E27FC236}">
                    <a16:creationId xmlns:a16="http://schemas.microsoft.com/office/drawing/2014/main" id="{5A46D119-4F25-4BB9-9B2E-12706563D58A}"/>
                  </a:ext>
                </a:extLst>
              </p:cNvPr>
              <p:cNvSpPr txBox="1">
                <a:spLocks noChangeArrowheads="1"/>
              </p:cNvSpPr>
              <p:nvPr/>
            </p:nvSpPr>
            <p:spPr bwMode="auto">
              <a:xfrm>
                <a:off x="3052" y="252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latin typeface="微软雅黑" panose="020B0503020204020204" pitchFamily="34" charset="-122"/>
                    <a:ea typeface="微软雅黑" panose="020B0503020204020204" pitchFamily="34" charset="-122"/>
                  </a:rPr>
                  <a:t>1</a:t>
                </a:r>
              </a:p>
            </p:txBody>
          </p:sp>
          <p:sp>
            <p:nvSpPr>
              <p:cNvPr id="554055" name="Text Box 71">
                <a:extLst>
                  <a:ext uri="{FF2B5EF4-FFF2-40B4-BE49-F238E27FC236}">
                    <a16:creationId xmlns:a16="http://schemas.microsoft.com/office/drawing/2014/main" id="{F71D754F-D738-43CA-BA8C-89D411CB477C}"/>
                  </a:ext>
                </a:extLst>
              </p:cNvPr>
              <p:cNvSpPr txBox="1">
                <a:spLocks noChangeArrowheads="1"/>
              </p:cNvSpPr>
              <p:nvPr/>
            </p:nvSpPr>
            <p:spPr bwMode="auto">
              <a:xfrm>
                <a:off x="3052" y="2784"/>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latin typeface="微软雅黑" panose="020B0503020204020204" pitchFamily="34" charset="-122"/>
                    <a:ea typeface="微软雅黑" panose="020B0503020204020204" pitchFamily="34" charset="-122"/>
                  </a:rPr>
                  <a:t>2</a:t>
                </a:r>
              </a:p>
            </p:txBody>
          </p:sp>
          <p:sp>
            <p:nvSpPr>
              <p:cNvPr id="554056" name="Text Box 72">
                <a:extLst>
                  <a:ext uri="{FF2B5EF4-FFF2-40B4-BE49-F238E27FC236}">
                    <a16:creationId xmlns:a16="http://schemas.microsoft.com/office/drawing/2014/main" id="{9910471F-5BFE-48DD-AEF7-8F6CD5EF4C12}"/>
                  </a:ext>
                </a:extLst>
              </p:cNvPr>
              <p:cNvSpPr txBox="1">
                <a:spLocks noChangeArrowheads="1"/>
              </p:cNvSpPr>
              <p:nvPr/>
            </p:nvSpPr>
            <p:spPr bwMode="auto">
              <a:xfrm>
                <a:off x="3051" y="3067"/>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latin typeface="微软雅黑" panose="020B0503020204020204" pitchFamily="34" charset="-122"/>
                    <a:ea typeface="微软雅黑" panose="020B0503020204020204" pitchFamily="34" charset="-122"/>
                  </a:rPr>
                  <a:t>3</a:t>
                </a:r>
              </a:p>
            </p:txBody>
          </p:sp>
        </p:grpSp>
        <p:sp>
          <p:nvSpPr>
            <p:cNvPr id="554057" name="Rectangle 73">
              <a:extLst>
                <a:ext uri="{FF2B5EF4-FFF2-40B4-BE49-F238E27FC236}">
                  <a16:creationId xmlns:a16="http://schemas.microsoft.com/office/drawing/2014/main" id="{E8F37B42-650B-43B2-955C-4329C56030ED}"/>
                </a:ext>
              </a:extLst>
            </p:cNvPr>
            <p:cNvSpPr>
              <a:spLocks noChangeArrowheads="1"/>
            </p:cNvSpPr>
            <p:nvPr/>
          </p:nvSpPr>
          <p:spPr bwMode="auto">
            <a:xfrm>
              <a:off x="2455" y="2500"/>
              <a:ext cx="652" cy="992"/>
            </a:xfrm>
            <a:prstGeom prst="rect">
              <a:avLst/>
            </a:prstGeom>
            <a:solidFill>
              <a:srgbClr val="008000">
                <a:alpha val="17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54058" name="Group 74">
            <a:extLst>
              <a:ext uri="{FF2B5EF4-FFF2-40B4-BE49-F238E27FC236}">
                <a16:creationId xmlns:a16="http://schemas.microsoft.com/office/drawing/2014/main" id="{44FE3EC4-0ADB-4589-9264-31CB4642B027}"/>
              </a:ext>
            </a:extLst>
          </p:cNvPr>
          <p:cNvGrpSpPr>
            <a:grpSpLocks/>
          </p:cNvGrpSpPr>
          <p:nvPr/>
        </p:nvGrpSpPr>
        <p:grpSpPr bwMode="auto">
          <a:xfrm>
            <a:off x="6416675" y="2249488"/>
            <a:ext cx="1397000" cy="4049712"/>
            <a:chOff x="4127" y="1565"/>
            <a:chExt cx="880" cy="2551"/>
          </a:xfrm>
        </p:grpSpPr>
        <p:grpSp>
          <p:nvGrpSpPr>
            <p:cNvPr id="554059" name="Group 75">
              <a:extLst>
                <a:ext uri="{FF2B5EF4-FFF2-40B4-BE49-F238E27FC236}">
                  <a16:creationId xmlns:a16="http://schemas.microsoft.com/office/drawing/2014/main" id="{C7BB2E50-22BD-4E08-81D9-8312414453E6}"/>
                </a:ext>
              </a:extLst>
            </p:cNvPr>
            <p:cNvGrpSpPr>
              <a:grpSpLocks/>
            </p:cNvGrpSpPr>
            <p:nvPr/>
          </p:nvGrpSpPr>
          <p:grpSpPr bwMode="auto">
            <a:xfrm>
              <a:off x="4127" y="1565"/>
              <a:ext cx="880" cy="2551"/>
              <a:chOff x="4156" y="1565"/>
              <a:chExt cx="908" cy="2551"/>
            </a:xfrm>
          </p:grpSpPr>
          <p:sp>
            <p:nvSpPr>
              <p:cNvPr id="554060" name="Text Box 76">
                <a:extLst>
                  <a:ext uri="{FF2B5EF4-FFF2-40B4-BE49-F238E27FC236}">
                    <a16:creationId xmlns:a16="http://schemas.microsoft.com/office/drawing/2014/main" id="{E9D0666A-EDFC-43FD-9AE7-6A50CB107F4F}"/>
                  </a:ext>
                </a:extLst>
              </p:cNvPr>
              <p:cNvSpPr txBox="1">
                <a:spLocks noChangeArrowheads="1"/>
              </p:cNvSpPr>
              <p:nvPr/>
            </p:nvSpPr>
            <p:spPr bwMode="auto">
              <a:xfrm>
                <a:off x="4156" y="1565"/>
                <a:ext cx="737" cy="288"/>
              </a:xfrm>
              <a:prstGeom prst="rect">
                <a:avLst/>
              </a:prstGeom>
              <a:solidFill>
                <a:srgbClr val="0000FF">
                  <a:alpha val="25999"/>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a:latin typeface="微软雅黑" panose="020B0503020204020204" pitchFamily="34" charset="-122"/>
                    <a:ea typeface="微软雅黑" panose="020B0503020204020204" pitchFamily="34" charset="-122"/>
                  </a:rPr>
                  <a:t>存储器</a:t>
                </a:r>
              </a:p>
            </p:txBody>
          </p:sp>
          <p:grpSp>
            <p:nvGrpSpPr>
              <p:cNvPr id="554061" name="Group 77">
                <a:extLst>
                  <a:ext uri="{FF2B5EF4-FFF2-40B4-BE49-F238E27FC236}">
                    <a16:creationId xmlns:a16="http://schemas.microsoft.com/office/drawing/2014/main" id="{2A4A398A-C185-454E-956F-BB6B28284816}"/>
                  </a:ext>
                </a:extLst>
              </p:cNvPr>
              <p:cNvGrpSpPr>
                <a:grpSpLocks/>
              </p:cNvGrpSpPr>
              <p:nvPr/>
            </p:nvGrpSpPr>
            <p:grpSpPr bwMode="auto">
              <a:xfrm>
                <a:off x="4156" y="1877"/>
                <a:ext cx="737" cy="2211"/>
                <a:chOff x="3447" y="1423"/>
                <a:chExt cx="879" cy="2211"/>
              </a:xfrm>
            </p:grpSpPr>
            <p:sp>
              <p:nvSpPr>
                <p:cNvPr id="554062" name="Rectangle 78">
                  <a:extLst>
                    <a:ext uri="{FF2B5EF4-FFF2-40B4-BE49-F238E27FC236}">
                      <a16:creationId xmlns:a16="http://schemas.microsoft.com/office/drawing/2014/main" id="{1CBAA29A-6585-4CC7-BF19-F58D566E3618}"/>
                    </a:ext>
                  </a:extLst>
                </p:cNvPr>
                <p:cNvSpPr>
                  <a:spLocks noChangeArrowheads="1"/>
                </p:cNvSpPr>
                <p:nvPr/>
              </p:nvSpPr>
              <p:spPr bwMode="auto">
                <a:xfrm>
                  <a:off x="3447" y="1423"/>
                  <a:ext cx="879" cy="2211"/>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4063" name="Line 79">
                  <a:extLst>
                    <a:ext uri="{FF2B5EF4-FFF2-40B4-BE49-F238E27FC236}">
                      <a16:creationId xmlns:a16="http://schemas.microsoft.com/office/drawing/2014/main" id="{FDDE50F4-82ED-4EA5-A3C6-CEDFDBB7E7F0}"/>
                    </a:ext>
                  </a:extLst>
                </p:cNvPr>
                <p:cNvSpPr>
                  <a:spLocks noChangeShapeType="1"/>
                </p:cNvSpPr>
                <p:nvPr/>
              </p:nvSpPr>
              <p:spPr bwMode="auto">
                <a:xfrm>
                  <a:off x="3447" y="1678"/>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4064" name="Line 80">
                  <a:extLst>
                    <a:ext uri="{FF2B5EF4-FFF2-40B4-BE49-F238E27FC236}">
                      <a16:creationId xmlns:a16="http://schemas.microsoft.com/office/drawing/2014/main" id="{DC7179FE-E5BF-4748-BC8F-E1EF24081831}"/>
                    </a:ext>
                  </a:extLst>
                </p:cNvPr>
                <p:cNvSpPr>
                  <a:spLocks noChangeShapeType="1"/>
                </p:cNvSpPr>
                <p:nvPr/>
              </p:nvSpPr>
              <p:spPr bwMode="auto">
                <a:xfrm>
                  <a:off x="3447" y="1962"/>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4065" name="Line 81">
                  <a:extLst>
                    <a:ext uri="{FF2B5EF4-FFF2-40B4-BE49-F238E27FC236}">
                      <a16:creationId xmlns:a16="http://schemas.microsoft.com/office/drawing/2014/main" id="{1D086753-47BD-41BA-A233-78328BC4CDCA}"/>
                    </a:ext>
                  </a:extLst>
                </p:cNvPr>
                <p:cNvSpPr>
                  <a:spLocks noChangeShapeType="1"/>
                </p:cNvSpPr>
                <p:nvPr/>
              </p:nvSpPr>
              <p:spPr bwMode="auto">
                <a:xfrm>
                  <a:off x="3447" y="2245"/>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4066" name="Line 82">
                  <a:extLst>
                    <a:ext uri="{FF2B5EF4-FFF2-40B4-BE49-F238E27FC236}">
                      <a16:creationId xmlns:a16="http://schemas.microsoft.com/office/drawing/2014/main" id="{666684DE-C2FA-42B5-9647-9981139028B3}"/>
                    </a:ext>
                  </a:extLst>
                </p:cNvPr>
                <p:cNvSpPr>
                  <a:spLocks noChangeShapeType="1"/>
                </p:cNvSpPr>
                <p:nvPr/>
              </p:nvSpPr>
              <p:spPr bwMode="auto">
                <a:xfrm>
                  <a:off x="3447" y="2529"/>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4067" name="Line 83">
                  <a:extLst>
                    <a:ext uri="{FF2B5EF4-FFF2-40B4-BE49-F238E27FC236}">
                      <a16:creationId xmlns:a16="http://schemas.microsoft.com/office/drawing/2014/main" id="{E0DADB03-2BDD-47AA-9726-896B81159D09}"/>
                    </a:ext>
                  </a:extLst>
                </p:cNvPr>
                <p:cNvSpPr>
                  <a:spLocks noChangeShapeType="1"/>
                </p:cNvSpPr>
                <p:nvPr/>
              </p:nvSpPr>
              <p:spPr bwMode="auto">
                <a:xfrm>
                  <a:off x="3447" y="2812"/>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4068" name="Line 84">
                  <a:extLst>
                    <a:ext uri="{FF2B5EF4-FFF2-40B4-BE49-F238E27FC236}">
                      <a16:creationId xmlns:a16="http://schemas.microsoft.com/office/drawing/2014/main" id="{6ABEB558-CA3D-465A-9232-5804085F438C}"/>
                    </a:ext>
                  </a:extLst>
                </p:cNvPr>
                <p:cNvSpPr>
                  <a:spLocks noChangeShapeType="1"/>
                </p:cNvSpPr>
                <p:nvPr/>
              </p:nvSpPr>
              <p:spPr bwMode="auto">
                <a:xfrm>
                  <a:off x="3447" y="3096"/>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4069" name="Line 85">
                  <a:extLst>
                    <a:ext uri="{FF2B5EF4-FFF2-40B4-BE49-F238E27FC236}">
                      <a16:creationId xmlns:a16="http://schemas.microsoft.com/office/drawing/2014/main" id="{F1C0B7D3-783C-494C-A062-DEA15AE8F87E}"/>
                    </a:ext>
                  </a:extLst>
                </p:cNvPr>
                <p:cNvSpPr>
                  <a:spLocks noChangeShapeType="1"/>
                </p:cNvSpPr>
                <p:nvPr/>
              </p:nvSpPr>
              <p:spPr bwMode="auto">
                <a:xfrm>
                  <a:off x="3447" y="3379"/>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54070" name="Text Box 86">
                <a:extLst>
                  <a:ext uri="{FF2B5EF4-FFF2-40B4-BE49-F238E27FC236}">
                    <a16:creationId xmlns:a16="http://schemas.microsoft.com/office/drawing/2014/main" id="{911CD477-BD44-4E0F-BCCA-42CEAB7D82E2}"/>
                  </a:ext>
                </a:extLst>
              </p:cNvPr>
              <p:cNvSpPr txBox="1">
                <a:spLocks noChangeArrowheads="1"/>
              </p:cNvSpPr>
              <p:nvPr/>
            </p:nvSpPr>
            <p:spPr bwMode="auto">
              <a:xfrm>
                <a:off x="4864" y="1941"/>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0</a:t>
                </a:r>
              </a:p>
            </p:txBody>
          </p:sp>
          <p:sp>
            <p:nvSpPr>
              <p:cNvPr id="554071" name="Text Box 87">
                <a:extLst>
                  <a:ext uri="{FF2B5EF4-FFF2-40B4-BE49-F238E27FC236}">
                    <a16:creationId xmlns:a16="http://schemas.microsoft.com/office/drawing/2014/main" id="{23D323BD-D38C-4F84-9B25-BC1F2A31355E}"/>
                  </a:ext>
                </a:extLst>
              </p:cNvPr>
              <p:cNvSpPr txBox="1">
                <a:spLocks noChangeArrowheads="1"/>
              </p:cNvSpPr>
              <p:nvPr/>
            </p:nvSpPr>
            <p:spPr bwMode="auto">
              <a:xfrm>
                <a:off x="4865" y="2160"/>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1</a:t>
                </a:r>
              </a:p>
            </p:txBody>
          </p:sp>
          <p:sp>
            <p:nvSpPr>
              <p:cNvPr id="554072" name="Text Box 88">
                <a:extLst>
                  <a:ext uri="{FF2B5EF4-FFF2-40B4-BE49-F238E27FC236}">
                    <a16:creationId xmlns:a16="http://schemas.microsoft.com/office/drawing/2014/main" id="{75EE0918-1ACE-479C-9352-447FD2E670B2}"/>
                  </a:ext>
                </a:extLst>
              </p:cNvPr>
              <p:cNvSpPr txBox="1">
                <a:spLocks noChangeArrowheads="1"/>
              </p:cNvSpPr>
              <p:nvPr/>
            </p:nvSpPr>
            <p:spPr bwMode="auto">
              <a:xfrm>
                <a:off x="4865" y="247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2</a:t>
                </a:r>
              </a:p>
            </p:txBody>
          </p:sp>
          <p:sp>
            <p:nvSpPr>
              <p:cNvPr id="554073" name="Text Box 89">
                <a:extLst>
                  <a:ext uri="{FF2B5EF4-FFF2-40B4-BE49-F238E27FC236}">
                    <a16:creationId xmlns:a16="http://schemas.microsoft.com/office/drawing/2014/main" id="{CAE6DA47-E1D6-4AE8-AF93-A5F7A638AF56}"/>
                  </a:ext>
                </a:extLst>
              </p:cNvPr>
              <p:cNvSpPr txBox="1">
                <a:spLocks noChangeArrowheads="1"/>
              </p:cNvSpPr>
              <p:nvPr/>
            </p:nvSpPr>
            <p:spPr bwMode="auto">
              <a:xfrm>
                <a:off x="4864" y="275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3</a:t>
                </a:r>
              </a:p>
            </p:txBody>
          </p:sp>
          <p:sp>
            <p:nvSpPr>
              <p:cNvPr id="554074" name="Text Box 90">
                <a:extLst>
                  <a:ext uri="{FF2B5EF4-FFF2-40B4-BE49-F238E27FC236}">
                    <a16:creationId xmlns:a16="http://schemas.microsoft.com/office/drawing/2014/main" id="{C94E3587-5AF0-4103-8B94-81CD1E22564E}"/>
                  </a:ext>
                </a:extLst>
              </p:cNvPr>
              <p:cNvSpPr txBox="1">
                <a:spLocks noChangeArrowheads="1"/>
              </p:cNvSpPr>
              <p:nvPr/>
            </p:nvSpPr>
            <p:spPr bwMode="auto">
              <a:xfrm>
                <a:off x="4865" y="298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4</a:t>
                </a:r>
              </a:p>
            </p:txBody>
          </p:sp>
          <p:sp>
            <p:nvSpPr>
              <p:cNvPr id="554075" name="Text Box 91">
                <a:extLst>
                  <a:ext uri="{FF2B5EF4-FFF2-40B4-BE49-F238E27FC236}">
                    <a16:creationId xmlns:a16="http://schemas.microsoft.com/office/drawing/2014/main" id="{7835A59A-10C7-4A6C-92D2-8E5413BB198D}"/>
                  </a:ext>
                </a:extLst>
              </p:cNvPr>
              <p:cNvSpPr txBox="1">
                <a:spLocks noChangeArrowheads="1"/>
              </p:cNvSpPr>
              <p:nvPr/>
            </p:nvSpPr>
            <p:spPr bwMode="auto">
              <a:xfrm>
                <a:off x="4865" y="332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5</a:t>
                </a:r>
              </a:p>
            </p:txBody>
          </p:sp>
          <p:sp>
            <p:nvSpPr>
              <p:cNvPr id="554076" name="Text Box 92">
                <a:extLst>
                  <a:ext uri="{FF2B5EF4-FFF2-40B4-BE49-F238E27FC236}">
                    <a16:creationId xmlns:a16="http://schemas.microsoft.com/office/drawing/2014/main" id="{7EC0F55C-716A-4AAC-ACAA-6C95C7D8D41F}"/>
                  </a:ext>
                </a:extLst>
              </p:cNvPr>
              <p:cNvSpPr txBox="1">
                <a:spLocks noChangeArrowheads="1"/>
              </p:cNvSpPr>
              <p:nvPr/>
            </p:nvSpPr>
            <p:spPr bwMode="auto">
              <a:xfrm>
                <a:off x="4864" y="3578"/>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6</a:t>
                </a:r>
              </a:p>
            </p:txBody>
          </p:sp>
          <p:sp>
            <p:nvSpPr>
              <p:cNvPr id="554077" name="Text Box 93">
                <a:extLst>
                  <a:ext uri="{FF2B5EF4-FFF2-40B4-BE49-F238E27FC236}">
                    <a16:creationId xmlns:a16="http://schemas.microsoft.com/office/drawing/2014/main" id="{DB0597C8-67AE-4BA5-B190-E78FDD215E50}"/>
                  </a:ext>
                </a:extLst>
              </p:cNvPr>
              <p:cNvSpPr txBox="1">
                <a:spLocks noChangeArrowheads="1"/>
              </p:cNvSpPr>
              <p:nvPr/>
            </p:nvSpPr>
            <p:spPr bwMode="auto">
              <a:xfrm>
                <a:off x="4864" y="388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7</a:t>
                </a:r>
              </a:p>
            </p:txBody>
          </p:sp>
        </p:grpSp>
        <p:sp>
          <p:nvSpPr>
            <p:cNvPr id="554078" name="Rectangle 94">
              <a:extLst>
                <a:ext uri="{FF2B5EF4-FFF2-40B4-BE49-F238E27FC236}">
                  <a16:creationId xmlns:a16="http://schemas.microsoft.com/office/drawing/2014/main" id="{5C2683F6-8A9A-47DB-BADE-99F67F4DEBE1}"/>
                </a:ext>
              </a:extLst>
            </p:cNvPr>
            <p:cNvSpPr>
              <a:spLocks noChangeArrowheads="1"/>
            </p:cNvSpPr>
            <p:nvPr/>
          </p:nvSpPr>
          <p:spPr bwMode="auto">
            <a:xfrm>
              <a:off x="4127" y="1877"/>
              <a:ext cx="708" cy="2211"/>
            </a:xfrm>
            <a:prstGeom prst="rect">
              <a:avLst/>
            </a:prstGeom>
            <a:solidFill>
              <a:srgbClr val="008000">
                <a:alpha val="17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554079" name="Rectangle 95">
            <a:extLst>
              <a:ext uri="{FF2B5EF4-FFF2-40B4-BE49-F238E27FC236}">
                <a16:creationId xmlns:a16="http://schemas.microsoft.com/office/drawing/2014/main" id="{20C63D88-2BEB-4E92-BDAC-7E6A1FD0FBD0}"/>
              </a:ext>
            </a:extLst>
          </p:cNvPr>
          <p:cNvSpPr>
            <a:spLocks noChangeArrowheads="1"/>
          </p:cNvSpPr>
          <p:nvPr/>
        </p:nvSpPr>
        <p:spPr bwMode="auto">
          <a:xfrm>
            <a:off x="44450" y="2079625"/>
            <a:ext cx="7740650" cy="4545013"/>
          </a:xfrm>
          <a:prstGeom prst="rect">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3987">
                                            <p:txEl>
                                              <p:pRg st="0" end="0"/>
                                            </p:txEl>
                                          </p:spTgt>
                                        </p:tgtEl>
                                        <p:attrNameLst>
                                          <p:attrName>style.visibility</p:attrName>
                                        </p:attrNameLst>
                                      </p:cBhvr>
                                      <p:to>
                                        <p:strVal val="visible"/>
                                      </p:to>
                                    </p:set>
                                    <p:animEffect transition="in" filter="blinds(horizontal)">
                                      <p:cBhvr>
                                        <p:cTn id="7" dur="500"/>
                                        <p:tgtEl>
                                          <p:spTgt spid="553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3988"/>
                                        </p:tgtEl>
                                        <p:attrNameLst>
                                          <p:attrName>style.visibility</p:attrName>
                                        </p:attrNameLst>
                                      </p:cBhvr>
                                      <p:to>
                                        <p:strVal val="visible"/>
                                      </p:to>
                                    </p:set>
                                    <p:animEffect transition="in" filter="blinds(horizontal)">
                                      <p:cBhvr>
                                        <p:cTn id="12" dur="500"/>
                                        <p:tgtEl>
                                          <p:spTgt spid="5539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3989"/>
                                        </p:tgtEl>
                                        <p:attrNameLst>
                                          <p:attrName>style.visibility</p:attrName>
                                        </p:attrNameLst>
                                      </p:cBhvr>
                                      <p:to>
                                        <p:strVal val="visible"/>
                                      </p:to>
                                    </p:set>
                                    <p:animEffect transition="in" filter="blinds(horizontal)">
                                      <p:cBhvr>
                                        <p:cTn id="17" dur="500"/>
                                        <p:tgtEl>
                                          <p:spTgt spid="553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88" grpId="0"/>
      <p:bldP spid="55398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a:extLst>
              <a:ext uri="{FF2B5EF4-FFF2-40B4-BE49-F238E27FC236}">
                <a16:creationId xmlns:a16="http://schemas.microsoft.com/office/drawing/2014/main" id="{66E869DB-A365-4CFA-B4C6-B78C7A9D55F5}"/>
              </a:ext>
            </a:extLst>
          </p:cNvPr>
          <p:cNvSpPr>
            <a:spLocks noGrp="1" noChangeArrowheads="1"/>
          </p:cNvSpPr>
          <p:nvPr>
            <p:ph type="title"/>
          </p:nvPr>
        </p:nvSpPr>
        <p:spPr>
          <a:xfrm>
            <a:off x="457200" y="98425"/>
            <a:ext cx="8229600" cy="561975"/>
          </a:xfrm>
        </p:spPr>
        <p:txBody>
          <a:bodyPr/>
          <a:lstStyle/>
          <a:p>
            <a:r>
              <a:rPr lang="zh-CN" altLang="en-US" sz="3600"/>
              <a:t>用</a:t>
            </a:r>
            <a:r>
              <a:rPr lang="zh-CN" altLang="en-US" sz="3600">
                <a:latin typeface="黑体" panose="02010609060101010101" pitchFamily="49" charset="-122"/>
              </a:rPr>
              <a:t>“</a:t>
            </a:r>
            <a:r>
              <a:rPr lang="zh-CN" altLang="en-US" sz="3600"/>
              <a:t>系统思维</a:t>
            </a:r>
            <a:r>
              <a:rPr lang="zh-CN" altLang="en-US" sz="3600">
                <a:latin typeface="黑体" panose="02010609060101010101" pitchFamily="49" charset="-122"/>
              </a:rPr>
              <a:t>”</a:t>
            </a:r>
            <a:r>
              <a:rPr lang="zh-CN" altLang="en-US" sz="3600"/>
              <a:t>分析问题</a:t>
            </a:r>
          </a:p>
        </p:txBody>
      </p:sp>
      <p:sp>
        <p:nvSpPr>
          <p:cNvPr id="521219" name="Rectangle 3">
            <a:extLst>
              <a:ext uri="{FF2B5EF4-FFF2-40B4-BE49-F238E27FC236}">
                <a16:creationId xmlns:a16="http://schemas.microsoft.com/office/drawing/2014/main" id="{A762050F-71BF-4060-A414-FC228010A0ED}"/>
              </a:ext>
            </a:extLst>
          </p:cNvPr>
          <p:cNvSpPr>
            <a:spLocks noGrp="1" noChangeArrowheads="1"/>
          </p:cNvSpPr>
          <p:nvPr>
            <p:ph type="body" idx="1"/>
          </p:nvPr>
        </p:nvSpPr>
        <p:spPr>
          <a:xfrm>
            <a:off x="161925" y="684213"/>
            <a:ext cx="4814888" cy="2817812"/>
          </a:xfrm>
        </p:spPr>
        <p:txBody>
          <a:bodyPr/>
          <a:lstStyle/>
          <a:p>
            <a:pPr>
              <a:lnSpc>
                <a:spcPct val="105000"/>
              </a:lnSpc>
              <a:spcBef>
                <a:spcPct val="0"/>
              </a:spcBef>
              <a:buFontTx/>
              <a:buNone/>
            </a:pPr>
            <a:r>
              <a:rPr lang="en-US" altLang="zh-CN"/>
              <a:t>sum(int a[ ], unsigned len)</a:t>
            </a:r>
          </a:p>
          <a:p>
            <a:pPr>
              <a:lnSpc>
                <a:spcPct val="105000"/>
              </a:lnSpc>
              <a:spcBef>
                <a:spcPct val="0"/>
              </a:spcBef>
              <a:buFontTx/>
              <a:buNone/>
            </a:pPr>
            <a:r>
              <a:rPr lang="en-US" altLang="zh-CN"/>
              <a:t>{</a:t>
            </a:r>
          </a:p>
          <a:p>
            <a:pPr>
              <a:lnSpc>
                <a:spcPct val="105000"/>
              </a:lnSpc>
              <a:spcBef>
                <a:spcPct val="0"/>
              </a:spcBef>
              <a:buFontTx/>
              <a:buNone/>
            </a:pPr>
            <a:r>
              <a:rPr lang="en-US" altLang="zh-CN"/>
              <a:t>	int 	i</a:t>
            </a:r>
            <a:r>
              <a:rPr lang="zh-CN" altLang="en-US"/>
              <a:t>，</a:t>
            </a:r>
            <a:r>
              <a:rPr lang="en-US" altLang="zh-CN"/>
              <a:t>sum = 0;</a:t>
            </a:r>
          </a:p>
          <a:p>
            <a:pPr>
              <a:lnSpc>
                <a:spcPct val="105000"/>
              </a:lnSpc>
              <a:spcBef>
                <a:spcPct val="0"/>
              </a:spcBef>
              <a:buFontTx/>
              <a:buNone/>
            </a:pPr>
            <a:r>
              <a:rPr lang="en-US" altLang="zh-CN"/>
              <a:t>	for	(i = 0; i &lt;= len–1; i++)</a:t>
            </a:r>
          </a:p>
          <a:p>
            <a:pPr>
              <a:lnSpc>
                <a:spcPct val="105000"/>
              </a:lnSpc>
              <a:spcBef>
                <a:spcPct val="0"/>
              </a:spcBef>
              <a:buFontTx/>
              <a:buNone/>
            </a:pPr>
            <a:r>
              <a:rPr lang="en-US" altLang="zh-CN"/>
              <a:t>      	sum += a[i];</a:t>
            </a:r>
          </a:p>
          <a:p>
            <a:pPr>
              <a:lnSpc>
                <a:spcPct val="105000"/>
              </a:lnSpc>
              <a:spcBef>
                <a:spcPct val="0"/>
              </a:spcBef>
              <a:buFontTx/>
              <a:buNone/>
            </a:pPr>
            <a:r>
              <a:rPr lang="en-US" altLang="zh-CN"/>
              <a:t>	return sum;</a:t>
            </a:r>
          </a:p>
          <a:p>
            <a:pPr>
              <a:lnSpc>
                <a:spcPct val="105000"/>
              </a:lnSpc>
              <a:spcBef>
                <a:spcPct val="0"/>
              </a:spcBef>
              <a:buFontTx/>
              <a:buNone/>
            </a:pPr>
            <a:r>
              <a:rPr lang="en-US" altLang="zh-CN"/>
              <a:t>}</a:t>
            </a:r>
            <a:endParaRPr lang="zh-CN" altLang="en-US"/>
          </a:p>
        </p:txBody>
      </p:sp>
      <p:sp>
        <p:nvSpPr>
          <p:cNvPr id="521220" name="Rectangle 4">
            <a:extLst>
              <a:ext uri="{FF2B5EF4-FFF2-40B4-BE49-F238E27FC236}">
                <a16:creationId xmlns:a16="http://schemas.microsoft.com/office/drawing/2014/main" id="{C274E140-351F-417E-85DD-84E3E09F20F5}"/>
              </a:ext>
            </a:extLst>
          </p:cNvPr>
          <p:cNvSpPr>
            <a:spLocks noChangeArrowheads="1"/>
          </p:cNvSpPr>
          <p:nvPr/>
        </p:nvSpPr>
        <p:spPr bwMode="auto">
          <a:xfrm>
            <a:off x="4932363" y="863600"/>
            <a:ext cx="3779837"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lnSpc>
                <a:spcPct val="135000"/>
              </a:lnSpc>
              <a:spcBef>
                <a:spcPct val="35000"/>
              </a:spcBef>
            </a:pPr>
            <a:r>
              <a:rPr lang="zh-CN" altLang="en-US" sz="2000" b="1">
                <a:solidFill>
                  <a:schemeClr val="accent2"/>
                </a:solidFill>
                <a:latin typeface="微软雅黑" panose="020B0503020204020204" pitchFamily="34" charset="-122"/>
                <a:ea typeface="微软雅黑" panose="020B0503020204020204" pitchFamily="34" charset="-122"/>
              </a:rPr>
              <a:t>当参数</a:t>
            </a:r>
            <a:r>
              <a:rPr lang="en-US" altLang="zh-CN" sz="2000" b="1">
                <a:solidFill>
                  <a:schemeClr val="accent2"/>
                </a:solidFill>
                <a:latin typeface="微软雅黑" panose="020B0503020204020204" pitchFamily="34" charset="-122"/>
                <a:ea typeface="微软雅黑" panose="020B0503020204020204" pitchFamily="34" charset="-122"/>
              </a:rPr>
              <a:t>len</a:t>
            </a:r>
            <a:r>
              <a:rPr lang="zh-CN" altLang="en-US" sz="2000" b="1">
                <a:solidFill>
                  <a:schemeClr val="accent2"/>
                </a:solidFill>
                <a:latin typeface="微软雅黑" panose="020B0503020204020204" pitchFamily="34" charset="-122"/>
                <a:ea typeface="微软雅黑" panose="020B0503020204020204" pitchFamily="34" charset="-122"/>
              </a:rPr>
              <a:t>为</a:t>
            </a:r>
            <a:r>
              <a:rPr lang="en-US" altLang="zh-CN" sz="2000" b="1">
                <a:solidFill>
                  <a:schemeClr val="accent2"/>
                </a:solidFill>
                <a:latin typeface="微软雅黑" panose="020B0503020204020204" pitchFamily="34" charset="-122"/>
                <a:ea typeface="微软雅黑" panose="020B0503020204020204" pitchFamily="34" charset="-122"/>
              </a:rPr>
              <a:t>0</a:t>
            </a:r>
            <a:r>
              <a:rPr lang="zh-CN" altLang="en-US" sz="2000" b="1">
                <a:solidFill>
                  <a:schemeClr val="accent2"/>
                </a:solidFill>
                <a:latin typeface="微软雅黑" panose="020B0503020204020204" pitchFamily="34" charset="-122"/>
                <a:ea typeface="微软雅黑" panose="020B0503020204020204" pitchFamily="34" charset="-122"/>
              </a:rPr>
              <a:t>时，返回值应该是</a:t>
            </a:r>
            <a:r>
              <a:rPr lang="en-US" altLang="zh-CN" sz="2000" b="1">
                <a:solidFill>
                  <a:schemeClr val="accent2"/>
                </a:solidFill>
                <a:latin typeface="微软雅黑" panose="020B0503020204020204" pitchFamily="34" charset="-122"/>
                <a:ea typeface="微软雅黑" panose="020B0503020204020204" pitchFamily="34" charset="-122"/>
              </a:rPr>
              <a:t>0</a:t>
            </a:r>
            <a:r>
              <a:rPr lang="zh-CN" altLang="en-US" sz="2000" b="1">
                <a:solidFill>
                  <a:schemeClr val="accent2"/>
                </a:solidFill>
                <a:latin typeface="微软雅黑" panose="020B0503020204020204" pitchFamily="34" charset="-122"/>
                <a:ea typeface="微软雅黑" panose="020B0503020204020204" pitchFamily="34" charset="-122"/>
              </a:rPr>
              <a:t>，但是在机器上执行时，却发生访存异常。但</a:t>
            </a:r>
            <a:r>
              <a:rPr lang="zh-CN" altLang="en-US" sz="2000" b="1">
                <a:solidFill>
                  <a:srgbClr val="008000"/>
                </a:solidFill>
                <a:latin typeface="微软雅黑" panose="020B0503020204020204" pitchFamily="34" charset="-122"/>
                <a:ea typeface="微软雅黑" panose="020B0503020204020204" pitchFamily="34" charset="-122"/>
              </a:rPr>
              <a:t>当</a:t>
            </a:r>
            <a:r>
              <a:rPr lang="en-US" altLang="zh-CN" sz="2000" b="1">
                <a:solidFill>
                  <a:srgbClr val="008000"/>
                </a:solidFill>
                <a:latin typeface="微软雅黑" panose="020B0503020204020204" pitchFamily="34" charset="-122"/>
                <a:ea typeface="微软雅黑" panose="020B0503020204020204" pitchFamily="34" charset="-122"/>
              </a:rPr>
              <a:t>len</a:t>
            </a:r>
            <a:r>
              <a:rPr lang="zh-CN" altLang="en-US" sz="2000" b="1">
                <a:solidFill>
                  <a:srgbClr val="008000"/>
                </a:solidFill>
                <a:latin typeface="微软雅黑" panose="020B0503020204020204" pitchFamily="34" charset="-122"/>
                <a:ea typeface="微软雅黑" panose="020B0503020204020204" pitchFamily="34" charset="-122"/>
              </a:rPr>
              <a:t>为</a:t>
            </a:r>
            <a:r>
              <a:rPr lang="en-US" altLang="zh-CN" sz="2000" b="1">
                <a:solidFill>
                  <a:srgbClr val="008000"/>
                </a:solidFill>
                <a:latin typeface="微软雅黑" panose="020B0503020204020204" pitchFamily="34" charset="-122"/>
                <a:ea typeface="微软雅黑" panose="020B0503020204020204" pitchFamily="34" charset="-122"/>
              </a:rPr>
              <a:t>int</a:t>
            </a:r>
            <a:r>
              <a:rPr lang="zh-CN" altLang="en-US" sz="2000" b="1">
                <a:solidFill>
                  <a:srgbClr val="008000"/>
                </a:solidFill>
                <a:latin typeface="微软雅黑" panose="020B0503020204020204" pitchFamily="34" charset="-122"/>
                <a:ea typeface="微软雅黑" panose="020B0503020204020204" pitchFamily="34" charset="-122"/>
              </a:rPr>
              <a:t>型时则正常</a:t>
            </a:r>
            <a:r>
              <a:rPr lang="zh-CN" altLang="en-US" sz="2000" b="1">
                <a:solidFill>
                  <a:schemeClr val="accent2"/>
                </a:solidFill>
                <a:latin typeface="微软雅黑" panose="020B0503020204020204" pitchFamily="34" charset="-122"/>
                <a:ea typeface="微软雅黑" panose="020B0503020204020204" pitchFamily="34" charset="-122"/>
              </a:rPr>
              <a:t>。</a:t>
            </a:r>
            <a:r>
              <a:rPr lang="en-US" altLang="zh-CN" sz="2000" b="1">
                <a:solidFill>
                  <a:srgbClr val="FF0000"/>
                </a:solidFill>
                <a:latin typeface="微软雅黑" panose="020B0503020204020204" pitchFamily="34" charset="-122"/>
                <a:ea typeface="微软雅黑" panose="020B0503020204020204" pitchFamily="34" charset="-122"/>
              </a:rPr>
              <a:t>Why?</a:t>
            </a:r>
          </a:p>
        </p:txBody>
      </p:sp>
      <p:sp>
        <p:nvSpPr>
          <p:cNvPr id="521222" name="Text Box 6">
            <a:extLst>
              <a:ext uri="{FF2B5EF4-FFF2-40B4-BE49-F238E27FC236}">
                <a16:creationId xmlns:a16="http://schemas.microsoft.com/office/drawing/2014/main" id="{66EC6BAD-6BAB-4290-BC0D-E66F87EAE617}"/>
              </a:ext>
            </a:extLst>
          </p:cNvPr>
          <p:cNvSpPr txBox="1">
            <a:spLocks noChangeArrowheads="1"/>
          </p:cNvSpPr>
          <p:nvPr/>
        </p:nvSpPr>
        <p:spPr bwMode="auto">
          <a:xfrm>
            <a:off x="206375" y="3743325"/>
            <a:ext cx="688657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b="1">
                <a:solidFill>
                  <a:srgbClr val="008000"/>
                </a:solidFill>
                <a:latin typeface="微软雅黑" panose="020B0503020204020204" pitchFamily="34" charset="-122"/>
                <a:ea typeface="微软雅黑" panose="020B0503020204020204" pitchFamily="34" charset="-122"/>
              </a:rPr>
              <a:t>当用</a:t>
            </a:r>
            <a:r>
              <a:rPr lang="en-US" altLang="zh-CN" sz="2200" b="1">
                <a:solidFill>
                  <a:srgbClr val="008000"/>
                </a:solidFill>
                <a:latin typeface="微软雅黑" panose="020B0503020204020204" pitchFamily="34" charset="-122"/>
                <a:ea typeface="微软雅黑" panose="020B0503020204020204" pitchFamily="34" charset="-122"/>
              </a:rPr>
              <a:t>len=0</a:t>
            </a:r>
            <a:r>
              <a:rPr lang="zh-CN" altLang="en-US" sz="2200" b="1">
                <a:solidFill>
                  <a:srgbClr val="008000"/>
                </a:solidFill>
                <a:latin typeface="微软雅黑" panose="020B0503020204020204" pitchFamily="34" charset="-122"/>
                <a:ea typeface="微软雅黑" panose="020B0503020204020204" pitchFamily="34" charset="-122"/>
              </a:rPr>
              <a:t>调用</a:t>
            </a:r>
            <a:r>
              <a:rPr lang="en-US" altLang="zh-CN" sz="2200" b="1">
                <a:solidFill>
                  <a:srgbClr val="008000"/>
                </a:solidFill>
                <a:latin typeface="微软雅黑" panose="020B0503020204020204" pitchFamily="34" charset="-122"/>
                <a:ea typeface="微软雅黑" panose="020B0503020204020204" pitchFamily="34" charset="-122"/>
              </a:rPr>
              <a:t>sum</a:t>
            </a:r>
            <a:r>
              <a:rPr lang="zh-CN" altLang="en-US" sz="2200" b="1">
                <a:solidFill>
                  <a:srgbClr val="008000"/>
                </a:solidFill>
                <a:latin typeface="微软雅黑" panose="020B0503020204020204" pitchFamily="34" charset="-122"/>
                <a:ea typeface="微软雅黑" panose="020B0503020204020204" pitchFamily="34" charset="-122"/>
              </a:rPr>
              <a:t>函数时，其返回值应该是多少？</a:t>
            </a:r>
          </a:p>
        </p:txBody>
      </p:sp>
      <p:pic>
        <p:nvPicPr>
          <p:cNvPr id="521223" name="Picture 7">
            <a:extLst>
              <a:ext uri="{FF2B5EF4-FFF2-40B4-BE49-F238E27FC236}">
                <a16:creationId xmlns:a16="http://schemas.microsoft.com/office/drawing/2014/main" id="{A962A780-1E8D-400A-A604-F4F685EB21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3519488"/>
            <a:ext cx="8667750" cy="3159125"/>
          </a:xfrm>
          <a:prstGeom prst="rect">
            <a:avLst/>
          </a:prstGeom>
          <a:noFill/>
          <a:extLst>
            <a:ext uri="{909E8E84-426E-40DD-AFC4-6F175D3DCCD1}">
              <a14:hiddenFill xmlns:a14="http://schemas.microsoft.com/office/drawing/2010/main">
                <a:solidFill>
                  <a:srgbClr val="FFFFFF"/>
                </a:solidFill>
              </a14:hiddenFill>
            </a:ext>
          </a:extLst>
        </p:spPr>
      </p:pic>
      <p:sp>
        <p:nvSpPr>
          <p:cNvPr id="521224" name="Text Box 8">
            <a:extLst>
              <a:ext uri="{FF2B5EF4-FFF2-40B4-BE49-F238E27FC236}">
                <a16:creationId xmlns:a16="http://schemas.microsoft.com/office/drawing/2014/main" id="{FEBB4E6B-B6A0-4304-8552-BC0DAFCCF5CA}"/>
              </a:ext>
            </a:extLst>
          </p:cNvPr>
          <p:cNvSpPr txBox="1">
            <a:spLocks noChangeArrowheads="1"/>
          </p:cNvSpPr>
          <p:nvPr/>
        </p:nvSpPr>
        <p:spPr bwMode="auto">
          <a:xfrm>
            <a:off x="341313" y="4014788"/>
            <a:ext cx="3330575" cy="27511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zh-CN" altLang="en-US" sz="2200" b="1">
                <a:ea typeface="微软雅黑" panose="020B0503020204020204" pitchFamily="34" charset="-122"/>
              </a:rPr>
              <a:t>理解该问题需要知道：</a:t>
            </a:r>
          </a:p>
          <a:p>
            <a:pPr>
              <a:spcBef>
                <a:spcPct val="15000"/>
              </a:spcBef>
            </a:pPr>
            <a:r>
              <a:rPr lang="zh-CN" altLang="en-US" sz="2200" b="1">
                <a:solidFill>
                  <a:srgbClr val="3366FF"/>
                </a:solidFill>
                <a:ea typeface="微软雅黑" panose="020B0503020204020204" pitchFamily="34" charset="-122"/>
              </a:rPr>
              <a:t>高级语言中运算规则</a:t>
            </a:r>
          </a:p>
          <a:p>
            <a:pPr>
              <a:spcBef>
                <a:spcPct val="15000"/>
              </a:spcBef>
            </a:pPr>
            <a:r>
              <a:rPr lang="zh-CN" altLang="en-US" sz="2200" b="1">
                <a:solidFill>
                  <a:srgbClr val="996600"/>
                </a:solidFill>
                <a:ea typeface="微软雅黑" panose="020B0503020204020204" pitchFamily="34" charset="-122"/>
              </a:rPr>
              <a:t>机器指令的含义和执行</a:t>
            </a:r>
          </a:p>
          <a:p>
            <a:pPr>
              <a:spcBef>
                <a:spcPct val="15000"/>
              </a:spcBef>
            </a:pPr>
            <a:r>
              <a:rPr lang="zh-CN" altLang="en-US" sz="2200" b="1">
                <a:solidFill>
                  <a:srgbClr val="FF0000"/>
                </a:solidFill>
                <a:ea typeface="微软雅黑" panose="020B0503020204020204" pitchFamily="34" charset="-122"/>
              </a:rPr>
              <a:t>计算机内部的运算电路</a:t>
            </a:r>
          </a:p>
          <a:p>
            <a:pPr>
              <a:spcBef>
                <a:spcPct val="15000"/>
              </a:spcBef>
            </a:pPr>
            <a:r>
              <a:rPr lang="zh-CN" altLang="en-US" sz="2200" b="1">
                <a:solidFill>
                  <a:srgbClr val="008000"/>
                </a:solidFill>
                <a:ea typeface="微软雅黑" panose="020B0503020204020204" pitchFamily="34" charset="-122"/>
              </a:rPr>
              <a:t>异常的检测和处理</a:t>
            </a:r>
          </a:p>
          <a:p>
            <a:pPr>
              <a:spcBef>
                <a:spcPct val="15000"/>
              </a:spcBef>
            </a:pPr>
            <a:r>
              <a:rPr lang="zh-CN" altLang="en-US" sz="2200" b="1">
                <a:solidFill>
                  <a:srgbClr val="FF0000"/>
                </a:solidFill>
                <a:ea typeface="微软雅黑" panose="020B0503020204020204" pitchFamily="34" charset="-122"/>
              </a:rPr>
              <a:t>虚拟地址空间</a:t>
            </a:r>
          </a:p>
          <a:p>
            <a:pPr>
              <a:spcBef>
                <a:spcPct val="15000"/>
              </a:spcBef>
            </a:pPr>
            <a:r>
              <a:rPr lang="en-US" altLang="zh-CN" sz="2200" b="1">
                <a:solidFill>
                  <a:srgbClr val="FF0000"/>
                </a:solidFill>
                <a:latin typeface="微软雅黑" panose="020B0503020204020204" pitchFamily="34" charset="-122"/>
                <a:ea typeface="微软雅黑" panose="020B0503020204020204" pitchFamily="34" charset="-122"/>
              </a:rPr>
              <a:t>……</a:t>
            </a:r>
            <a:endParaRPr lang="en-US" altLang="zh-CN" sz="2200" b="1">
              <a:solidFill>
                <a:srgbClr val="FF0000"/>
              </a:solidFill>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1222"/>
                                        </p:tgtEl>
                                        <p:attrNameLst>
                                          <p:attrName>style.visibility</p:attrName>
                                        </p:attrNameLst>
                                      </p:cBhvr>
                                      <p:to>
                                        <p:strVal val="visible"/>
                                      </p:to>
                                    </p:set>
                                    <p:animEffect transition="in" filter="blinds(horizontal)">
                                      <p:cBhvr>
                                        <p:cTn id="7" dur="500"/>
                                        <p:tgtEl>
                                          <p:spTgt spid="5212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21223"/>
                                        </p:tgtEl>
                                        <p:attrNameLst>
                                          <p:attrName>style.visibility</p:attrName>
                                        </p:attrNameLst>
                                      </p:cBhvr>
                                      <p:to>
                                        <p:strVal val="visible"/>
                                      </p:to>
                                    </p:set>
                                    <p:animEffect transition="in" filter="blinds(horizontal)">
                                      <p:cBhvr>
                                        <p:cTn id="12" dur="500"/>
                                        <p:tgtEl>
                                          <p:spTgt spid="5212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21220"/>
                                        </p:tgtEl>
                                        <p:attrNameLst>
                                          <p:attrName>style.visibility</p:attrName>
                                        </p:attrNameLst>
                                      </p:cBhvr>
                                      <p:to>
                                        <p:strVal val="visible"/>
                                      </p:to>
                                    </p:set>
                                    <p:animEffect transition="in" filter="blinds(horizontal)">
                                      <p:cBhvr>
                                        <p:cTn id="17" dur="500"/>
                                        <p:tgtEl>
                                          <p:spTgt spid="5212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1224"/>
                                        </p:tgtEl>
                                        <p:attrNameLst>
                                          <p:attrName>style.visibility</p:attrName>
                                        </p:attrNameLst>
                                      </p:cBhvr>
                                      <p:to>
                                        <p:strVal val="visible"/>
                                      </p:to>
                                    </p:set>
                                    <p:animEffect transition="in" filter="blinds(horizontal)">
                                      <p:cBhvr>
                                        <p:cTn id="22" dur="500"/>
                                        <p:tgtEl>
                                          <p:spTgt spid="521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20" grpId="0"/>
      <p:bldP spid="521222" grpId="0"/>
      <p:bldP spid="52122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a:extLst>
              <a:ext uri="{FF2B5EF4-FFF2-40B4-BE49-F238E27FC236}">
                <a16:creationId xmlns:a16="http://schemas.microsoft.com/office/drawing/2014/main" id="{8059356D-303A-401C-A98B-A834C2D21D0F}"/>
              </a:ext>
            </a:extLst>
          </p:cNvPr>
          <p:cNvSpPr>
            <a:spLocks noGrp="1" noChangeArrowheads="1"/>
          </p:cNvSpPr>
          <p:nvPr>
            <p:ph type="title"/>
          </p:nvPr>
        </p:nvSpPr>
        <p:spPr>
          <a:xfrm>
            <a:off x="457200" y="98425"/>
            <a:ext cx="8229600" cy="561975"/>
          </a:xfrm>
        </p:spPr>
        <p:txBody>
          <a:bodyPr/>
          <a:lstStyle/>
          <a:p>
            <a:r>
              <a:rPr lang="zh-CN" altLang="en-US" sz="3600"/>
              <a:t>计算机是如何工作的？</a:t>
            </a:r>
          </a:p>
        </p:txBody>
      </p:sp>
      <p:sp>
        <p:nvSpPr>
          <p:cNvPr id="555011" name="Text Box 3">
            <a:extLst>
              <a:ext uri="{FF2B5EF4-FFF2-40B4-BE49-F238E27FC236}">
                <a16:creationId xmlns:a16="http://schemas.microsoft.com/office/drawing/2014/main" id="{B21D99F7-259E-4136-B71E-053CF0B32E4E}"/>
              </a:ext>
            </a:extLst>
          </p:cNvPr>
          <p:cNvSpPr txBox="1">
            <a:spLocks noChangeArrowheads="1"/>
          </p:cNvSpPr>
          <p:nvPr/>
        </p:nvSpPr>
        <p:spPr bwMode="auto">
          <a:xfrm>
            <a:off x="115888" y="1465263"/>
            <a:ext cx="8893175" cy="51133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Char char="l"/>
            </a:pPr>
            <a:r>
              <a:rPr lang="zh-CN" altLang="en-US" sz="2200" b="1">
                <a:latin typeface="微软雅黑" panose="020B0503020204020204" pitchFamily="34" charset="-122"/>
                <a:ea typeface="微软雅黑" panose="020B0503020204020204" pitchFamily="34" charset="-122"/>
              </a:rPr>
              <a:t>程序在执行前</a:t>
            </a:r>
          </a:p>
          <a:p>
            <a:pPr>
              <a:spcBef>
                <a:spcPct val="20000"/>
              </a:spcBef>
            </a:pPr>
            <a:r>
              <a:rPr lang="zh-CN" altLang="en-US" b="1">
                <a:solidFill>
                  <a:srgbClr val="FF3300"/>
                </a:solidFill>
                <a:latin typeface="微软雅黑" panose="020B0503020204020204" pitchFamily="34" charset="-122"/>
                <a:ea typeface="微软雅黑" panose="020B0503020204020204" pitchFamily="34" charset="-122"/>
              </a:rPr>
              <a:t>	</a:t>
            </a:r>
            <a:r>
              <a:rPr lang="zh-CN" altLang="en-US" sz="2200" b="1">
                <a:solidFill>
                  <a:srgbClr val="FF3300"/>
                </a:solidFill>
                <a:latin typeface="微软雅黑" panose="020B0503020204020204" pitchFamily="34" charset="-122"/>
                <a:ea typeface="微软雅黑" panose="020B0503020204020204" pitchFamily="34" charset="-122"/>
              </a:rPr>
              <a:t>数据和指令事先存放在存储器中，每条指令和每个数据都有地址，指令按序存放，指令由</a:t>
            </a:r>
            <a:r>
              <a:rPr lang="en-US" altLang="zh-CN" sz="2200" b="1">
                <a:solidFill>
                  <a:srgbClr val="FF3300"/>
                </a:solidFill>
                <a:latin typeface="微软雅黑" panose="020B0503020204020204" pitchFamily="34" charset="-122"/>
                <a:ea typeface="微软雅黑" panose="020B0503020204020204" pitchFamily="34" charset="-122"/>
              </a:rPr>
              <a:t>OP</a:t>
            </a:r>
            <a:r>
              <a:rPr lang="zh-CN" altLang="en-US" sz="2200" b="1">
                <a:solidFill>
                  <a:srgbClr val="FF3300"/>
                </a:solidFill>
                <a:latin typeface="微软雅黑" panose="020B0503020204020204" pitchFamily="34" charset="-122"/>
                <a:ea typeface="微软雅黑" panose="020B0503020204020204" pitchFamily="34" charset="-122"/>
              </a:rPr>
              <a:t>、</a:t>
            </a:r>
            <a:r>
              <a:rPr lang="en-US" altLang="zh-CN" sz="2200" b="1">
                <a:solidFill>
                  <a:srgbClr val="FF3300"/>
                </a:solidFill>
                <a:latin typeface="微软雅黑" panose="020B0503020204020204" pitchFamily="34" charset="-122"/>
                <a:ea typeface="微软雅黑" panose="020B0503020204020204" pitchFamily="34" charset="-122"/>
              </a:rPr>
              <a:t>ADDR</a:t>
            </a:r>
            <a:r>
              <a:rPr lang="zh-CN" altLang="en-US" sz="2200" b="1">
                <a:solidFill>
                  <a:srgbClr val="FF3300"/>
                </a:solidFill>
                <a:latin typeface="微软雅黑" panose="020B0503020204020204" pitchFamily="34" charset="-122"/>
                <a:ea typeface="微软雅黑" panose="020B0503020204020204" pitchFamily="34" charset="-122"/>
              </a:rPr>
              <a:t>字段组成，程序起始地址置</a:t>
            </a:r>
            <a:r>
              <a:rPr lang="en-US" altLang="zh-CN" sz="2200" b="1">
                <a:solidFill>
                  <a:srgbClr val="FF3300"/>
                </a:solidFill>
                <a:latin typeface="微软雅黑" panose="020B0503020204020204" pitchFamily="34" charset="-122"/>
                <a:ea typeface="微软雅黑" panose="020B0503020204020204" pitchFamily="34" charset="-122"/>
              </a:rPr>
              <a:t>PC</a:t>
            </a:r>
          </a:p>
          <a:p>
            <a:pPr>
              <a:spcBef>
                <a:spcPct val="20000"/>
              </a:spcBef>
            </a:pPr>
            <a:r>
              <a:rPr lang="zh-CN" altLang="en-US" sz="2200" b="1">
                <a:solidFill>
                  <a:srgbClr val="3333CC"/>
                </a:solidFill>
                <a:latin typeface="微软雅黑" panose="020B0503020204020204" pitchFamily="34" charset="-122"/>
                <a:ea typeface="微软雅黑" panose="020B0503020204020204" pitchFamily="34" charset="-122"/>
              </a:rPr>
              <a:t>	（原材料和菜谱都放在厨房外的架子上， 每个架子有编号。妈妈从第</a:t>
            </a:r>
            <a:r>
              <a:rPr lang="en-US" altLang="zh-CN" sz="2200" b="1">
                <a:solidFill>
                  <a:srgbClr val="3333CC"/>
                </a:solidFill>
                <a:latin typeface="微软雅黑" panose="020B0503020204020204" pitchFamily="34" charset="-122"/>
                <a:ea typeface="微软雅黑" panose="020B0503020204020204" pitchFamily="34" charset="-122"/>
              </a:rPr>
              <a:t>5</a:t>
            </a:r>
            <a:r>
              <a:rPr lang="zh-CN" altLang="en-US" sz="2200" b="1">
                <a:solidFill>
                  <a:srgbClr val="3333CC"/>
                </a:solidFill>
                <a:latin typeface="微软雅黑" panose="020B0503020204020204" pitchFamily="34" charset="-122"/>
                <a:ea typeface="微软雅黑" panose="020B0503020204020204" pitchFamily="34" charset="-122"/>
              </a:rPr>
              <a:t>个架上指定菜谱开始做）</a:t>
            </a:r>
            <a:endParaRPr lang="en-US" altLang="zh-CN" sz="2200" b="1">
              <a:solidFill>
                <a:srgbClr val="3333CC"/>
              </a:solidFill>
              <a:latin typeface="微软雅黑" panose="020B0503020204020204" pitchFamily="34" charset="-122"/>
              <a:ea typeface="微软雅黑" panose="020B0503020204020204" pitchFamily="34" charset="-122"/>
            </a:endParaRPr>
          </a:p>
          <a:p>
            <a:pPr>
              <a:spcBef>
                <a:spcPct val="20000"/>
              </a:spcBef>
              <a:buFont typeface="Wingdings" panose="05000000000000000000" pitchFamily="2" charset="2"/>
              <a:buChar char="l"/>
            </a:pPr>
            <a:r>
              <a:rPr lang="zh-CN" altLang="en-US" sz="2200" b="1">
                <a:latin typeface="微软雅黑" panose="020B0503020204020204" pitchFamily="34" charset="-122"/>
                <a:ea typeface="微软雅黑" panose="020B0503020204020204" pitchFamily="34" charset="-122"/>
              </a:rPr>
              <a:t>开始执行程序</a:t>
            </a:r>
            <a:endParaRPr lang="zh-CN" altLang="en-US" sz="2200" b="1">
              <a:solidFill>
                <a:srgbClr val="008000"/>
              </a:solidFill>
              <a:latin typeface="微软雅黑" panose="020B0503020204020204" pitchFamily="34" charset="-122"/>
              <a:ea typeface="微软雅黑" panose="020B0503020204020204" pitchFamily="34" charset="-122"/>
            </a:endParaRPr>
          </a:p>
          <a:p>
            <a:pPr>
              <a:spcBef>
                <a:spcPct val="20000"/>
              </a:spcBef>
              <a:buFont typeface="Wingdings" panose="05000000000000000000" pitchFamily="2" charset="2"/>
              <a:buNone/>
            </a:pPr>
            <a:r>
              <a:rPr lang="zh-CN" altLang="en-US" sz="2200" b="1">
                <a:solidFill>
                  <a:srgbClr val="3333CC"/>
                </a:solidFill>
                <a:latin typeface="微软雅黑" panose="020B0503020204020204" pitchFamily="34" charset="-122"/>
                <a:ea typeface="微软雅黑" panose="020B0503020204020204" pitchFamily="34" charset="-122"/>
              </a:rPr>
              <a:t>    第一步：</a:t>
            </a:r>
            <a:r>
              <a:rPr lang="zh-CN" altLang="en-US" sz="2200" b="1">
                <a:solidFill>
                  <a:srgbClr val="FF3300"/>
                </a:solidFill>
                <a:latin typeface="微软雅黑" panose="020B0503020204020204" pitchFamily="34" charset="-122"/>
                <a:ea typeface="微软雅黑" panose="020B0503020204020204" pitchFamily="34" charset="-122"/>
              </a:rPr>
              <a:t>根据</a:t>
            </a:r>
            <a:r>
              <a:rPr lang="en-US" altLang="zh-CN" sz="2200" b="1">
                <a:solidFill>
                  <a:srgbClr val="FF3300"/>
                </a:solidFill>
                <a:latin typeface="微软雅黑" panose="020B0503020204020204" pitchFamily="34" charset="-122"/>
                <a:ea typeface="微软雅黑" panose="020B0503020204020204" pitchFamily="34" charset="-122"/>
              </a:rPr>
              <a:t>PC</a:t>
            </a:r>
            <a:r>
              <a:rPr lang="zh-CN" altLang="en-US" sz="2200" b="1">
                <a:solidFill>
                  <a:srgbClr val="FF3300"/>
                </a:solidFill>
                <a:latin typeface="微软雅黑" panose="020B0503020204020204" pitchFamily="34" charset="-122"/>
                <a:ea typeface="微软雅黑" panose="020B0503020204020204" pitchFamily="34" charset="-122"/>
              </a:rPr>
              <a:t>取指令</a:t>
            </a:r>
            <a:r>
              <a:rPr lang="zh-CN" altLang="en-US" sz="2200" b="1">
                <a:solidFill>
                  <a:srgbClr val="3333CC"/>
                </a:solidFill>
                <a:latin typeface="微软雅黑" panose="020B0503020204020204" pitchFamily="34" charset="-122"/>
                <a:ea typeface="微软雅黑" panose="020B0503020204020204" pitchFamily="34" charset="-122"/>
              </a:rPr>
              <a:t>（从</a:t>
            </a:r>
            <a:r>
              <a:rPr lang="en-US" altLang="zh-CN" sz="2200" b="1">
                <a:solidFill>
                  <a:srgbClr val="3333CC"/>
                </a:solidFill>
                <a:latin typeface="微软雅黑" panose="020B0503020204020204" pitchFamily="34" charset="-122"/>
                <a:ea typeface="微软雅黑" panose="020B0503020204020204" pitchFamily="34" charset="-122"/>
              </a:rPr>
              <a:t>5</a:t>
            </a:r>
            <a:r>
              <a:rPr lang="zh-CN" altLang="en-US" sz="2200" b="1">
                <a:solidFill>
                  <a:srgbClr val="3333CC"/>
                </a:solidFill>
                <a:latin typeface="微软雅黑" panose="020B0503020204020204" pitchFamily="34" charset="-122"/>
                <a:ea typeface="微软雅黑" panose="020B0503020204020204" pitchFamily="34" charset="-122"/>
              </a:rPr>
              <a:t>号架上取菜谱）</a:t>
            </a:r>
          </a:p>
          <a:p>
            <a:pPr>
              <a:spcBef>
                <a:spcPct val="20000"/>
              </a:spcBef>
              <a:buFont typeface="Wingdings" panose="05000000000000000000" pitchFamily="2" charset="2"/>
              <a:buNone/>
            </a:pPr>
            <a:r>
              <a:rPr lang="zh-CN" altLang="en-US" sz="2200" b="1">
                <a:solidFill>
                  <a:srgbClr val="3333CC"/>
                </a:solidFill>
                <a:latin typeface="微软雅黑" panose="020B0503020204020204" pitchFamily="34" charset="-122"/>
                <a:ea typeface="微软雅黑" panose="020B0503020204020204" pitchFamily="34" charset="-122"/>
              </a:rPr>
              <a:t>    第二步：</a:t>
            </a:r>
            <a:r>
              <a:rPr lang="zh-CN" altLang="en-US" sz="2200" b="1">
                <a:solidFill>
                  <a:srgbClr val="FF3300"/>
                </a:solidFill>
                <a:latin typeface="微软雅黑" panose="020B0503020204020204" pitchFamily="34" charset="-122"/>
                <a:ea typeface="微软雅黑" panose="020B0503020204020204" pitchFamily="34" charset="-122"/>
              </a:rPr>
              <a:t>指令译码</a:t>
            </a:r>
            <a:r>
              <a:rPr lang="zh-CN" altLang="en-US" sz="2200" b="1">
                <a:solidFill>
                  <a:srgbClr val="3333CC"/>
                </a:solidFill>
                <a:latin typeface="微软雅黑" panose="020B0503020204020204" pitchFamily="34" charset="-122"/>
                <a:ea typeface="微软雅黑" panose="020B0503020204020204" pitchFamily="34" charset="-122"/>
              </a:rPr>
              <a:t>（看菜谱）</a:t>
            </a:r>
          </a:p>
          <a:p>
            <a:pPr>
              <a:spcBef>
                <a:spcPct val="20000"/>
              </a:spcBef>
              <a:buFont typeface="Wingdings" panose="05000000000000000000" pitchFamily="2" charset="2"/>
              <a:buNone/>
            </a:pPr>
            <a:r>
              <a:rPr lang="zh-CN" altLang="en-US" sz="2200" b="1">
                <a:solidFill>
                  <a:srgbClr val="3333CC"/>
                </a:solidFill>
                <a:latin typeface="微软雅黑" panose="020B0503020204020204" pitchFamily="34" charset="-122"/>
                <a:ea typeface="微软雅黑" panose="020B0503020204020204" pitchFamily="34" charset="-122"/>
              </a:rPr>
              <a:t>    第三步：</a:t>
            </a:r>
            <a:r>
              <a:rPr lang="zh-CN" altLang="en-US" sz="2200" b="1">
                <a:solidFill>
                  <a:srgbClr val="FF3300"/>
                </a:solidFill>
                <a:latin typeface="微软雅黑" panose="020B0503020204020204" pitchFamily="34" charset="-122"/>
                <a:ea typeface="微软雅黑" panose="020B0503020204020204" pitchFamily="34" charset="-122"/>
              </a:rPr>
              <a:t>取操作数</a:t>
            </a:r>
            <a:r>
              <a:rPr lang="zh-CN" altLang="en-US" sz="2200" b="1">
                <a:solidFill>
                  <a:srgbClr val="3333CC"/>
                </a:solidFill>
                <a:latin typeface="微软雅黑" panose="020B0503020204020204" pitchFamily="34" charset="-122"/>
                <a:ea typeface="微软雅黑" panose="020B0503020204020204" pitchFamily="34" charset="-122"/>
              </a:rPr>
              <a:t>（从架上或盘中取原材料）</a:t>
            </a:r>
          </a:p>
          <a:p>
            <a:pPr>
              <a:spcBef>
                <a:spcPct val="20000"/>
              </a:spcBef>
              <a:buFont typeface="Wingdings" panose="05000000000000000000" pitchFamily="2" charset="2"/>
              <a:buNone/>
            </a:pPr>
            <a:r>
              <a:rPr lang="zh-CN" altLang="en-US" sz="2200" b="1">
                <a:solidFill>
                  <a:srgbClr val="3333CC"/>
                </a:solidFill>
                <a:latin typeface="微软雅黑" panose="020B0503020204020204" pitchFamily="34" charset="-122"/>
                <a:ea typeface="微软雅黑" panose="020B0503020204020204" pitchFamily="34" charset="-122"/>
              </a:rPr>
              <a:t>    第四步：</a:t>
            </a:r>
            <a:r>
              <a:rPr lang="zh-CN" altLang="en-US" sz="2200" b="1">
                <a:solidFill>
                  <a:srgbClr val="FF3300"/>
                </a:solidFill>
                <a:latin typeface="微软雅黑" panose="020B0503020204020204" pitchFamily="34" charset="-122"/>
                <a:ea typeface="微软雅黑" panose="020B0503020204020204" pitchFamily="34" charset="-122"/>
              </a:rPr>
              <a:t>指令执行</a:t>
            </a:r>
            <a:r>
              <a:rPr lang="zh-CN" altLang="en-US" sz="2200" b="1">
                <a:solidFill>
                  <a:srgbClr val="3333CC"/>
                </a:solidFill>
                <a:latin typeface="微软雅黑" panose="020B0503020204020204" pitchFamily="34" charset="-122"/>
                <a:ea typeface="微软雅黑" panose="020B0503020204020204" pitchFamily="34" charset="-122"/>
              </a:rPr>
              <a:t>（洗、切、炒等具体操作）</a:t>
            </a:r>
          </a:p>
          <a:p>
            <a:pPr>
              <a:spcBef>
                <a:spcPct val="20000"/>
              </a:spcBef>
              <a:buFont typeface="Wingdings" panose="05000000000000000000" pitchFamily="2" charset="2"/>
              <a:buNone/>
            </a:pPr>
            <a:r>
              <a:rPr lang="zh-CN" altLang="en-US" sz="2200" b="1">
                <a:solidFill>
                  <a:srgbClr val="3333CC"/>
                </a:solidFill>
                <a:latin typeface="微软雅黑" panose="020B0503020204020204" pitchFamily="34" charset="-122"/>
                <a:ea typeface="微软雅黑" panose="020B0503020204020204" pitchFamily="34" charset="-122"/>
              </a:rPr>
              <a:t>    第五步：</a:t>
            </a:r>
            <a:r>
              <a:rPr lang="zh-CN" altLang="en-US" sz="2200" b="1">
                <a:solidFill>
                  <a:srgbClr val="FF3300"/>
                </a:solidFill>
                <a:latin typeface="微软雅黑" panose="020B0503020204020204" pitchFamily="34" charset="-122"/>
                <a:ea typeface="微软雅黑" panose="020B0503020204020204" pitchFamily="34" charset="-122"/>
              </a:rPr>
              <a:t>回写结果</a:t>
            </a:r>
            <a:r>
              <a:rPr lang="zh-CN" altLang="en-US" sz="2200" b="1">
                <a:solidFill>
                  <a:srgbClr val="3333CC"/>
                </a:solidFill>
                <a:latin typeface="微软雅黑" panose="020B0503020204020204" pitchFamily="34" charset="-122"/>
                <a:ea typeface="微软雅黑" panose="020B0503020204020204" pitchFamily="34" charset="-122"/>
              </a:rPr>
              <a:t>（装盘或直接送桌）</a:t>
            </a:r>
          </a:p>
          <a:p>
            <a:pPr>
              <a:spcBef>
                <a:spcPct val="20000"/>
              </a:spcBef>
              <a:buFont typeface="Wingdings" panose="05000000000000000000" pitchFamily="2" charset="2"/>
              <a:buNone/>
            </a:pPr>
            <a:r>
              <a:rPr lang="zh-CN" altLang="en-US" sz="2200" b="1">
                <a:solidFill>
                  <a:srgbClr val="3333CC"/>
                </a:solidFill>
                <a:latin typeface="微软雅黑" panose="020B0503020204020204" pitchFamily="34" charset="-122"/>
                <a:ea typeface="微软雅黑" panose="020B0503020204020204" pitchFamily="34" charset="-122"/>
              </a:rPr>
              <a:t>    第六步：</a:t>
            </a:r>
            <a:r>
              <a:rPr lang="zh-CN" altLang="en-US" sz="2200" b="1">
                <a:solidFill>
                  <a:srgbClr val="FF3300"/>
                </a:solidFill>
                <a:latin typeface="微软雅黑" panose="020B0503020204020204" pitchFamily="34" charset="-122"/>
                <a:ea typeface="微软雅黑" panose="020B0503020204020204" pitchFamily="34" charset="-122"/>
              </a:rPr>
              <a:t>修改</a:t>
            </a:r>
            <a:r>
              <a:rPr lang="en-US" altLang="zh-CN" sz="2200" b="1">
                <a:solidFill>
                  <a:srgbClr val="FF3300"/>
                </a:solidFill>
                <a:latin typeface="微软雅黑" panose="020B0503020204020204" pitchFamily="34" charset="-122"/>
                <a:ea typeface="微软雅黑" panose="020B0503020204020204" pitchFamily="34" charset="-122"/>
              </a:rPr>
              <a:t>PC</a:t>
            </a:r>
            <a:r>
              <a:rPr lang="zh-CN" altLang="en-US" sz="2200" b="1">
                <a:solidFill>
                  <a:srgbClr val="FF3300"/>
                </a:solidFill>
                <a:latin typeface="微软雅黑" panose="020B0503020204020204" pitchFamily="34" charset="-122"/>
                <a:ea typeface="微软雅黑" panose="020B0503020204020204" pitchFamily="34" charset="-122"/>
              </a:rPr>
              <a:t>的值</a:t>
            </a:r>
            <a:r>
              <a:rPr lang="zh-CN" altLang="en-US" sz="2200" b="1">
                <a:solidFill>
                  <a:srgbClr val="3333CC"/>
                </a:solidFill>
                <a:latin typeface="微软雅黑" panose="020B0503020204020204" pitchFamily="34" charset="-122"/>
                <a:ea typeface="微软雅黑" panose="020B0503020204020204" pitchFamily="34" charset="-122"/>
              </a:rPr>
              <a:t>（算出下一菜谱所在架子号</a:t>
            </a:r>
            <a:r>
              <a:rPr lang="en-US" altLang="zh-CN" sz="2200" b="1">
                <a:solidFill>
                  <a:srgbClr val="3333CC"/>
                </a:solidFill>
                <a:latin typeface="微软雅黑" panose="020B0503020204020204" pitchFamily="34" charset="-122"/>
                <a:ea typeface="微软雅黑" panose="020B0503020204020204" pitchFamily="34" charset="-122"/>
              </a:rPr>
              <a:t>6=5+1</a:t>
            </a:r>
            <a:r>
              <a:rPr lang="zh-CN" altLang="en-US" sz="2200" b="1">
                <a:solidFill>
                  <a:srgbClr val="3333CC"/>
                </a:solidFill>
                <a:latin typeface="微软雅黑" panose="020B0503020204020204" pitchFamily="34" charset="-122"/>
                <a:ea typeface="微软雅黑" panose="020B0503020204020204" pitchFamily="34" charset="-122"/>
              </a:rPr>
              <a:t>）</a:t>
            </a:r>
          </a:p>
          <a:p>
            <a:pPr>
              <a:spcBef>
                <a:spcPct val="20000"/>
              </a:spcBef>
              <a:buFont typeface="Wingdings" panose="05000000000000000000" pitchFamily="2" charset="2"/>
              <a:buNone/>
            </a:pPr>
            <a:r>
              <a:rPr lang="zh-CN" altLang="en-US" sz="2200" b="1">
                <a:solidFill>
                  <a:srgbClr val="FF3300"/>
                </a:solidFill>
                <a:latin typeface="微软雅黑" panose="020B0503020204020204" pitchFamily="34" charset="-122"/>
                <a:ea typeface="微软雅黑" panose="020B0503020204020204" pitchFamily="34" charset="-122"/>
              </a:rPr>
              <a:t>     继续执行下一条指令</a:t>
            </a:r>
            <a:r>
              <a:rPr lang="zh-CN" altLang="en-US" sz="2200" b="1">
                <a:solidFill>
                  <a:schemeClr val="tx2"/>
                </a:solidFill>
                <a:latin typeface="微软雅黑" panose="020B0503020204020204" pitchFamily="34" charset="-122"/>
                <a:ea typeface="微软雅黑" panose="020B0503020204020204" pitchFamily="34" charset="-122"/>
              </a:rPr>
              <a:t>（继续做下一道菜）</a:t>
            </a:r>
          </a:p>
        </p:txBody>
      </p:sp>
      <p:sp>
        <p:nvSpPr>
          <p:cNvPr id="555012" name="Text Box 4">
            <a:extLst>
              <a:ext uri="{FF2B5EF4-FFF2-40B4-BE49-F238E27FC236}">
                <a16:creationId xmlns:a16="http://schemas.microsoft.com/office/drawing/2014/main" id="{00E02E7E-D166-4577-8DB0-5051AF61E8DA}"/>
              </a:ext>
            </a:extLst>
          </p:cNvPr>
          <p:cNvSpPr txBox="1">
            <a:spLocks noChangeArrowheads="1"/>
          </p:cNvSpPr>
          <p:nvPr/>
        </p:nvSpPr>
        <p:spPr bwMode="auto">
          <a:xfrm>
            <a:off x="971550" y="908050"/>
            <a:ext cx="6570663"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a:latin typeface="微软雅黑" panose="020B0503020204020204" pitchFamily="34" charset="-122"/>
                <a:ea typeface="微软雅黑" panose="020B0503020204020204" pitchFamily="34" charset="-122"/>
              </a:rPr>
              <a:t>程序由指令组成（</a:t>
            </a:r>
            <a:r>
              <a:rPr lang="zh-CN" altLang="en-US" sz="2400" b="1">
                <a:solidFill>
                  <a:schemeClr val="accent2"/>
                </a:solidFill>
                <a:latin typeface="微软雅黑" panose="020B0503020204020204" pitchFamily="34" charset="-122"/>
                <a:ea typeface="微软雅黑" panose="020B0503020204020204" pitchFamily="34" charset="-122"/>
              </a:rPr>
              <a:t>菜单由菜谱组成</a:t>
            </a:r>
            <a:r>
              <a:rPr lang="zh-CN" altLang="en-US" sz="2400" b="1">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5011">
                                            <p:txEl>
                                              <p:pRg st="1" end="1"/>
                                            </p:txEl>
                                          </p:spTgt>
                                        </p:tgtEl>
                                        <p:attrNameLst>
                                          <p:attrName>style.visibility</p:attrName>
                                        </p:attrNameLst>
                                      </p:cBhvr>
                                      <p:to>
                                        <p:strVal val="visible"/>
                                      </p:to>
                                    </p:set>
                                    <p:animEffect transition="in" filter="blinds(horizontal)">
                                      <p:cBhvr>
                                        <p:cTn id="7" dur="500"/>
                                        <p:tgtEl>
                                          <p:spTgt spid="5550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55011">
                                            <p:txEl>
                                              <p:pRg st="2" end="2"/>
                                            </p:txEl>
                                          </p:spTgt>
                                        </p:tgtEl>
                                        <p:attrNameLst>
                                          <p:attrName>style.visibility</p:attrName>
                                        </p:attrNameLst>
                                      </p:cBhvr>
                                      <p:to>
                                        <p:strVal val="visible"/>
                                      </p:to>
                                    </p:set>
                                    <p:animEffect transition="in" filter="blinds(horizontal)">
                                      <p:cBhvr>
                                        <p:cTn id="12" dur="500"/>
                                        <p:tgtEl>
                                          <p:spTgt spid="55501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55011">
                                            <p:txEl>
                                              <p:pRg st="4" end="4"/>
                                            </p:txEl>
                                          </p:spTgt>
                                        </p:tgtEl>
                                        <p:attrNameLst>
                                          <p:attrName>style.visibility</p:attrName>
                                        </p:attrNameLst>
                                      </p:cBhvr>
                                      <p:to>
                                        <p:strVal val="visible"/>
                                      </p:to>
                                    </p:set>
                                    <p:animEffect transition="in" filter="blinds(horizontal)">
                                      <p:cBhvr>
                                        <p:cTn id="17" dur="500"/>
                                        <p:tgtEl>
                                          <p:spTgt spid="55501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55011">
                                            <p:txEl>
                                              <p:pRg st="5" end="5"/>
                                            </p:txEl>
                                          </p:spTgt>
                                        </p:tgtEl>
                                        <p:attrNameLst>
                                          <p:attrName>style.visibility</p:attrName>
                                        </p:attrNameLst>
                                      </p:cBhvr>
                                      <p:to>
                                        <p:strVal val="visible"/>
                                      </p:to>
                                    </p:set>
                                    <p:animEffect transition="in" filter="blinds(horizontal)">
                                      <p:cBhvr>
                                        <p:cTn id="22" dur="500"/>
                                        <p:tgtEl>
                                          <p:spTgt spid="555011">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55011">
                                            <p:txEl>
                                              <p:pRg st="6" end="6"/>
                                            </p:txEl>
                                          </p:spTgt>
                                        </p:tgtEl>
                                        <p:attrNameLst>
                                          <p:attrName>style.visibility</p:attrName>
                                        </p:attrNameLst>
                                      </p:cBhvr>
                                      <p:to>
                                        <p:strVal val="visible"/>
                                      </p:to>
                                    </p:set>
                                    <p:animEffect transition="in" filter="blinds(horizontal)">
                                      <p:cBhvr>
                                        <p:cTn id="27" dur="500"/>
                                        <p:tgtEl>
                                          <p:spTgt spid="555011">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55011">
                                            <p:txEl>
                                              <p:pRg st="7" end="7"/>
                                            </p:txEl>
                                          </p:spTgt>
                                        </p:tgtEl>
                                        <p:attrNameLst>
                                          <p:attrName>style.visibility</p:attrName>
                                        </p:attrNameLst>
                                      </p:cBhvr>
                                      <p:to>
                                        <p:strVal val="visible"/>
                                      </p:to>
                                    </p:set>
                                    <p:animEffect transition="in" filter="blinds(horizontal)">
                                      <p:cBhvr>
                                        <p:cTn id="32" dur="500"/>
                                        <p:tgtEl>
                                          <p:spTgt spid="555011">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55011">
                                            <p:txEl>
                                              <p:pRg st="8" end="8"/>
                                            </p:txEl>
                                          </p:spTgt>
                                        </p:tgtEl>
                                        <p:attrNameLst>
                                          <p:attrName>style.visibility</p:attrName>
                                        </p:attrNameLst>
                                      </p:cBhvr>
                                      <p:to>
                                        <p:strVal val="visible"/>
                                      </p:to>
                                    </p:set>
                                    <p:animEffect transition="in" filter="blinds(horizontal)">
                                      <p:cBhvr>
                                        <p:cTn id="37" dur="500"/>
                                        <p:tgtEl>
                                          <p:spTgt spid="555011">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55011">
                                            <p:txEl>
                                              <p:pRg st="9" end="9"/>
                                            </p:txEl>
                                          </p:spTgt>
                                        </p:tgtEl>
                                        <p:attrNameLst>
                                          <p:attrName>style.visibility</p:attrName>
                                        </p:attrNameLst>
                                      </p:cBhvr>
                                      <p:to>
                                        <p:strVal val="visible"/>
                                      </p:to>
                                    </p:set>
                                    <p:animEffect transition="in" filter="blinds(horizontal)">
                                      <p:cBhvr>
                                        <p:cTn id="42" dur="500"/>
                                        <p:tgtEl>
                                          <p:spTgt spid="555011">
                                            <p:txEl>
                                              <p:pRg st="9" end="9"/>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55011">
                                            <p:txEl>
                                              <p:pRg st="10" end="10"/>
                                            </p:txEl>
                                          </p:spTgt>
                                        </p:tgtEl>
                                        <p:attrNameLst>
                                          <p:attrName>style.visibility</p:attrName>
                                        </p:attrNameLst>
                                      </p:cBhvr>
                                      <p:to>
                                        <p:strVal val="visible"/>
                                      </p:to>
                                    </p:set>
                                    <p:animEffect transition="in" filter="blinds(horizontal)">
                                      <p:cBhvr>
                                        <p:cTn id="47" dur="500"/>
                                        <p:tgtEl>
                                          <p:spTgt spid="5550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a:extLst>
              <a:ext uri="{FF2B5EF4-FFF2-40B4-BE49-F238E27FC236}">
                <a16:creationId xmlns:a16="http://schemas.microsoft.com/office/drawing/2014/main" id="{DF4D2968-A8C2-4A9A-B460-339B04A499C7}"/>
              </a:ext>
            </a:extLst>
          </p:cNvPr>
          <p:cNvSpPr>
            <a:spLocks noGrp="1" noChangeArrowheads="1"/>
          </p:cNvSpPr>
          <p:nvPr>
            <p:ph type="title"/>
          </p:nvPr>
        </p:nvSpPr>
        <p:spPr>
          <a:xfrm>
            <a:off x="457200" y="98425"/>
            <a:ext cx="8229600" cy="561975"/>
          </a:xfrm>
        </p:spPr>
        <p:txBody>
          <a:bodyPr/>
          <a:lstStyle/>
          <a:p>
            <a:r>
              <a:rPr lang="zh-CN" altLang="en-US" sz="3600"/>
              <a:t>指令和数据</a:t>
            </a:r>
          </a:p>
        </p:txBody>
      </p:sp>
      <p:sp>
        <p:nvSpPr>
          <p:cNvPr id="556035" name="Rectangle 3">
            <a:extLst>
              <a:ext uri="{FF2B5EF4-FFF2-40B4-BE49-F238E27FC236}">
                <a16:creationId xmlns:a16="http://schemas.microsoft.com/office/drawing/2014/main" id="{367AA4C7-1AA7-49DD-A8B0-41B78003C8F4}"/>
              </a:ext>
            </a:extLst>
          </p:cNvPr>
          <p:cNvSpPr>
            <a:spLocks noGrp="1" noChangeArrowheads="1"/>
          </p:cNvSpPr>
          <p:nvPr>
            <p:ph type="body" idx="1"/>
          </p:nvPr>
        </p:nvSpPr>
        <p:spPr>
          <a:xfrm>
            <a:off x="250825" y="863600"/>
            <a:ext cx="8596313" cy="2970213"/>
          </a:xfrm>
        </p:spPr>
        <p:txBody>
          <a:bodyPr/>
          <a:lstStyle/>
          <a:p>
            <a:pPr>
              <a:lnSpc>
                <a:spcPct val="120000"/>
              </a:lnSpc>
            </a:pPr>
            <a:r>
              <a:rPr lang="zh-CN" altLang="en-US" sz="2200">
                <a:solidFill>
                  <a:srgbClr val="007635"/>
                </a:solidFill>
                <a:latin typeface="微软雅黑" panose="020B0503020204020204" pitchFamily="34" charset="-122"/>
                <a:ea typeface="微软雅黑" panose="020B0503020204020204" pitchFamily="34" charset="-122"/>
              </a:rPr>
              <a:t>程序启动前</a:t>
            </a:r>
            <a:r>
              <a:rPr lang="zh-CN" altLang="en-US" sz="2200">
                <a:latin typeface="微软雅黑" panose="020B0503020204020204" pitchFamily="34" charset="-122"/>
                <a:ea typeface="微软雅黑" panose="020B0503020204020204" pitchFamily="34" charset="-122"/>
              </a:rPr>
              <a:t>，指令和数据都存放在存储器中，形式上没有差别，都是</a:t>
            </a:r>
            <a:r>
              <a:rPr lang="en-US" altLang="zh-CN" sz="2200">
                <a:latin typeface="微软雅黑" panose="020B0503020204020204" pitchFamily="34" charset="-122"/>
                <a:ea typeface="微软雅黑" panose="020B0503020204020204" pitchFamily="34" charset="-122"/>
              </a:rPr>
              <a:t>0/1</a:t>
            </a:r>
            <a:r>
              <a:rPr lang="zh-CN" altLang="en-US" sz="2200">
                <a:latin typeface="微软雅黑" panose="020B0503020204020204" pitchFamily="34" charset="-122"/>
                <a:ea typeface="微软雅黑" panose="020B0503020204020204" pitchFamily="34" charset="-122"/>
              </a:rPr>
              <a:t>序列</a:t>
            </a:r>
          </a:p>
          <a:p>
            <a:pPr>
              <a:lnSpc>
                <a:spcPct val="120000"/>
              </a:lnSpc>
            </a:pPr>
            <a:r>
              <a:rPr lang="zh-CN" altLang="en-US" sz="2200">
                <a:latin typeface="微软雅黑" panose="020B0503020204020204" pitchFamily="34" charset="-122"/>
                <a:ea typeface="微软雅黑" panose="020B0503020204020204" pitchFamily="34" charset="-122"/>
              </a:rPr>
              <a:t>采用”</a:t>
            </a:r>
            <a:r>
              <a:rPr lang="zh-CN" altLang="en-US" sz="2200">
                <a:solidFill>
                  <a:srgbClr val="FF3300"/>
                </a:solidFill>
                <a:latin typeface="微软雅黑" panose="020B0503020204020204" pitchFamily="34" charset="-122"/>
                <a:ea typeface="微软雅黑" panose="020B0503020204020204" pitchFamily="34" charset="-122"/>
              </a:rPr>
              <a:t>存储程序</a:t>
            </a:r>
            <a:r>
              <a:rPr lang="zh-CN" altLang="en-US" sz="2200">
                <a:latin typeface="微软雅黑" panose="020B0503020204020204" pitchFamily="34" charset="-122"/>
                <a:ea typeface="微软雅黑" panose="020B0503020204020204" pitchFamily="34" charset="-122"/>
              </a:rPr>
              <a:t>“工作方式：</a:t>
            </a:r>
          </a:p>
          <a:p>
            <a:pPr lvl="1">
              <a:lnSpc>
                <a:spcPct val="120000"/>
              </a:lnSpc>
            </a:pPr>
            <a:r>
              <a:rPr lang="zh-CN" altLang="en-US" sz="2200">
                <a:latin typeface="微软雅黑" panose="020B0503020204020204" pitchFamily="34" charset="-122"/>
                <a:ea typeface="微软雅黑" panose="020B0503020204020204" pitchFamily="34" charset="-122"/>
              </a:rPr>
              <a:t>程序由指令组成，程序被启动后，计算机能自动取出一条一条指令执行，在执行过程中无需人的干预。</a:t>
            </a:r>
          </a:p>
          <a:p>
            <a:pPr>
              <a:lnSpc>
                <a:spcPct val="120000"/>
              </a:lnSpc>
            </a:pPr>
            <a:r>
              <a:rPr lang="zh-CN" altLang="en-US" sz="2200">
                <a:solidFill>
                  <a:srgbClr val="007635"/>
                </a:solidFill>
                <a:latin typeface="微软雅黑" panose="020B0503020204020204" pitchFamily="34" charset="-122"/>
                <a:ea typeface="微软雅黑" panose="020B0503020204020204" pitchFamily="34" charset="-122"/>
              </a:rPr>
              <a:t>指令执行过程中</a:t>
            </a:r>
            <a:r>
              <a:rPr lang="zh-CN" altLang="en-US" sz="2200">
                <a:solidFill>
                  <a:srgbClr val="005024"/>
                </a:solidFill>
                <a:latin typeface="微软雅黑" panose="020B0503020204020204" pitchFamily="34" charset="-122"/>
                <a:ea typeface="微软雅黑" panose="020B0503020204020204" pitchFamily="34" charset="-122"/>
              </a:rPr>
              <a:t>，</a:t>
            </a:r>
            <a:r>
              <a:rPr lang="zh-CN" altLang="en-US" sz="2200">
                <a:latin typeface="微软雅黑" panose="020B0503020204020204" pitchFamily="34" charset="-122"/>
                <a:ea typeface="微软雅黑" panose="020B0503020204020204" pitchFamily="34" charset="-122"/>
              </a:rPr>
              <a:t>指令和数据被从存储器取到</a:t>
            </a:r>
            <a:r>
              <a:rPr lang="en-US" altLang="zh-CN" sz="2200">
                <a:latin typeface="微软雅黑" panose="020B0503020204020204" pitchFamily="34" charset="-122"/>
                <a:ea typeface="微软雅黑" panose="020B0503020204020204" pitchFamily="34" charset="-122"/>
              </a:rPr>
              <a:t>CPU</a:t>
            </a:r>
            <a:r>
              <a:rPr lang="zh-CN" altLang="en-US" sz="2200">
                <a:latin typeface="微软雅黑" panose="020B0503020204020204" pitchFamily="34" charset="-122"/>
                <a:ea typeface="微软雅黑" panose="020B0503020204020204" pitchFamily="34" charset="-122"/>
              </a:rPr>
              <a:t>，存放在</a:t>
            </a:r>
            <a:r>
              <a:rPr lang="en-US" altLang="zh-CN" sz="2200">
                <a:latin typeface="微软雅黑" panose="020B0503020204020204" pitchFamily="34" charset="-122"/>
                <a:ea typeface="微软雅黑" panose="020B0503020204020204" pitchFamily="34" charset="-122"/>
              </a:rPr>
              <a:t>CPU</a:t>
            </a:r>
            <a:r>
              <a:rPr lang="zh-CN" altLang="en-US" sz="2200">
                <a:latin typeface="微软雅黑" panose="020B0503020204020204" pitchFamily="34" charset="-122"/>
                <a:ea typeface="微软雅黑" panose="020B0503020204020204" pitchFamily="34" charset="-122"/>
              </a:rPr>
              <a:t>内的寄存器中，指令在</a:t>
            </a:r>
            <a:r>
              <a:rPr lang="en-US" altLang="zh-CN" sz="2200">
                <a:solidFill>
                  <a:srgbClr val="FF0000"/>
                </a:solidFill>
                <a:latin typeface="微软雅黑" panose="020B0503020204020204" pitchFamily="34" charset="-122"/>
                <a:ea typeface="微软雅黑" panose="020B0503020204020204" pitchFamily="34" charset="-122"/>
              </a:rPr>
              <a:t>IR</a:t>
            </a:r>
            <a:r>
              <a:rPr lang="zh-CN" altLang="en-US" sz="2200">
                <a:latin typeface="微软雅黑" panose="020B0503020204020204" pitchFamily="34" charset="-122"/>
                <a:ea typeface="微软雅黑" panose="020B0503020204020204" pitchFamily="34" charset="-122"/>
              </a:rPr>
              <a:t>中，数据在</a:t>
            </a:r>
            <a:r>
              <a:rPr lang="en-US" altLang="zh-CN" sz="2200">
                <a:solidFill>
                  <a:srgbClr val="FF0000"/>
                </a:solidFill>
                <a:latin typeface="微软雅黑" panose="020B0503020204020204" pitchFamily="34" charset="-122"/>
                <a:ea typeface="微软雅黑" panose="020B0503020204020204" pitchFamily="34" charset="-122"/>
              </a:rPr>
              <a:t>GPR</a:t>
            </a:r>
            <a:r>
              <a:rPr lang="zh-CN" altLang="en-US" sz="2200">
                <a:latin typeface="微软雅黑" panose="020B0503020204020204" pitchFamily="34" charset="-122"/>
                <a:ea typeface="微软雅黑" panose="020B0503020204020204" pitchFamily="34" charset="-122"/>
              </a:rPr>
              <a:t>中。</a:t>
            </a:r>
          </a:p>
        </p:txBody>
      </p:sp>
      <p:sp>
        <p:nvSpPr>
          <p:cNvPr id="556036" name="Text Box 4">
            <a:extLst>
              <a:ext uri="{FF2B5EF4-FFF2-40B4-BE49-F238E27FC236}">
                <a16:creationId xmlns:a16="http://schemas.microsoft.com/office/drawing/2014/main" id="{92A164E8-1DCE-44CF-ADBC-8DDD4F7F5471}"/>
              </a:ext>
            </a:extLst>
          </p:cNvPr>
          <p:cNvSpPr txBox="1">
            <a:spLocks noChangeArrowheads="1"/>
          </p:cNvSpPr>
          <p:nvPr/>
        </p:nvSpPr>
        <p:spPr bwMode="auto">
          <a:xfrm>
            <a:off x="385763" y="4149725"/>
            <a:ext cx="8505825" cy="24399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b="1">
                <a:solidFill>
                  <a:srgbClr val="FF3300"/>
                </a:solidFill>
                <a:ea typeface="微软雅黑" panose="020B0503020204020204" pitchFamily="34" charset="-122"/>
              </a:rPr>
              <a:t>指令中需给出的信息</a:t>
            </a:r>
            <a:r>
              <a:rPr lang="zh-CN" altLang="en-US" sz="2200" b="1">
                <a:ea typeface="微软雅黑" panose="020B0503020204020204" pitchFamily="34" charset="-122"/>
              </a:rPr>
              <a:t>：</a:t>
            </a:r>
          </a:p>
          <a:p>
            <a:pPr>
              <a:spcBef>
                <a:spcPct val="50000"/>
              </a:spcBef>
            </a:pPr>
            <a:r>
              <a:rPr lang="zh-CN" altLang="en-US" sz="2200" b="1">
                <a:solidFill>
                  <a:srgbClr val="3333CC"/>
                </a:solidFill>
                <a:ea typeface="微软雅黑" panose="020B0503020204020204" pitchFamily="34" charset="-122"/>
              </a:rPr>
              <a:t>操作性质（操作码）</a:t>
            </a:r>
          </a:p>
          <a:p>
            <a:pPr>
              <a:spcBef>
                <a:spcPct val="50000"/>
              </a:spcBef>
            </a:pPr>
            <a:r>
              <a:rPr lang="zh-CN" altLang="en-US" sz="2200" b="1">
                <a:solidFill>
                  <a:srgbClr val="3333CC"/>
                </a:solidFill>
                <a:ea typeface="微软雅黑" panose="020B0503020204020204" pitchFamily="34" charset="-122"/>
              </a:rPr>
              <a:t>源操作数</a:t>
            </a:r>
            <a:r>
              <a:rPr lang="en-US" altLang="zh-CN" sz="2200" b="1">
                <a:solidFill>
                  <a:srgbClr val="3333CC"/>
                </a:solidFill>
                <a:ea typeface="微软雅黑" panose="020B0503020204020204" pitchFamily="34" charset="-122"/>
              </a:rPr>
              <a:t>1 </a:t>
            </a:r>
            <a:r>
              <a:rPr lang="zh-CN" altLang="en-US" sz="2200" b="1">
                <a:ea typeface="微软雅黑" panose="020B0503020204020204" pitchFamily="34" charset="-122"/>
              </a:rPr>
              <a:t>或</a:t>
            </a:r>
            <a:r>
              <a:rPr lang="en-US" altLang="zh-CN" sz="2200" b="1">
                <a:ea typeface="微软雅黑" panose="020B0503020204020204" pitchFamily="34" charset="-122"/>
              </a:rPr>
              <a:t>/</a:t>
            </a:r>
            <a:r>
              <a:rPr lang="zh-CN" altLang="en-US" sz="2200" b="1">
                <a:ea typeface="微软雅黑" panose="020B0503020204020204" pitchFamily="34" charset="-122"/>
              </a:rPr>
              <a:t>和</a:t>
            </a:r>
            <a:r>
              <a:rPr lang="zh-CN" altLang="en-US" sz="2200" b="1">
                <a:solidFill>
                  <a:srgbClr val="3333CC"/>
                </a:solidFill>
                <a:ea typeface="微软雅黑" panose="020B0503020204020204" pitchFamily="34" charset="-122"/>
              </a:rPr>
              <a:t> 源操作数</a:t>
            </a:r>
            <a:r>
              <a:rPr lang="en-US" altLang="zh-CN" sz="2200" b="1">
                <a:solidFill>
                  <a:srgbClr val="3333CC"/>
                </a:solidFill>
                <a:ea typeface="微软雅黑" panose="020B0503020204020204" pitchFamily="34" charset="-122"/>
              </a:rPr>
              <a:t>2   </a:t>
            </a:r>
            <a:r>
              <a:rPr lang="en-US" altLang="zh-CN" sz="2200" b="1">
                <a:solidFill>
                  <a:srgbClr val="007635"/>
                </a:solidFill>
                <a:ea typeface="微软雅黑" panose="020B0503020204020204" pitchFamily="34" charset="-122"/>
              </a:rPr>
              <a:t> </a:t>
            </a:r>
            <a:r>
              <a:rPr lang="zh-CN" altLang="en-US" sz="2200" b="1">
                <a:solidFill>
                  <a:srgbClr val="007635"/>
                </a:solidFill>
                <a:ea typeface="微软雅黑" panose="020B0503020204020204" pitchFamily="34" charset="-122"/>
              </a:rPr>
              <a:t>（立即数、寄存器编号、</a:t>
            </a:r>
            <a:r>
              <a:rPr lang="zh-CN" altLang="en-US" sz="2200" b="1">
                <a:solidFill>
                  <a:srgbClr val="FF3300"/>
                </a:solidFill>
                <a:ea typeface="微软雅黑" panose="020B0503020204020204" pitchFamily="34" charset="-122"/>
              </a:rPr>
              <a:t>存储地址</a:t>
            </a:r>
            <a:r>
              <a:rPr lang="zh-CN" altLang="en-US" sz="2200" b="1">
                <a:solidFill>
                  <a:srgbClr val="007635"/>
                </a:solidFill>
                <a:ea typeface="微软雅黑" panose="020B0503020204020204" pitchFamily="34" charset="-122"/>
              </a:rPr>
              <a:t>）</a:t>
            </a:r>
          </a:p>
          <a:p>
            <a:pPr>
              <a:spcBef>
                <a:spcPct val="50000"/>
              </a:spcBef>
            </a:pPr>
            <a:r>
              <a:rPr lang="zh-CN" altLang="en-US" sz="2200" b="1">
                <a:solidFill>
                  <a:srgbClr val="3333CC"/>
                </a:solidFill>
                <a:ea typeface="微软雅黑" panose="020B0503020204020204" pitchFamily="34" charset="-122"/>
              </a:rPr>
              <a:t>目的操作数地址   </a:t>
            </a:r>
            <a:r>
              <a:rPr lang="zh-CN" altLang="en-US" sz="2200" b="1">
                <a:solidFill>
                  <a:srgbClr val="007635"/>
                </a:solidFill>
                <a:ea typeface="微软雅黑" panose="020B0503020204020204" pitchFamily="34" charset="-122"/>
              </a:rPr>
              <a:t>（寄存器编号、</a:t>
            </a:r>
            <a:r>
              <a:rPr lang="zh-CN" altLang="en-US" sz="2200" b="1">
                <a:solidFill>
                  <a:srgbClr val="FF3300"/>
                </a:solidFill>
                <a:ea typeface="微软雅黑" panose="020B0503020204020204" pitchFamily="34" charset="-122"/>
              </a:rPr>
              <a:t>存储地址</a:t>
            </a:r>
            <a:r>
              <a:rPr lang="zh-CN" altLang="en-US" sz="2200" b="1">
                <a:solidFill>
                  <a:srgbClr val="007635"/>
                </a:solidFill>
                <a:ea typeface="微软雅黑" panose="020B0503020204020204" pitchFamily="34" charset="-122"/>
              </a:rPr>
              <a:t>）</a:t>
            </a:r>
          </a:p>
          <a:p>
            <a:pPr>
              <a:spcBef>
                <a:spcPct val="50000"/>
              </a:spcBef>
            </a:pPr>
            <a:r>
              <a:rPr lang="zh-CN" altLang="en-US" sz="2200" b="1">
                <a:ea typeface="微软雅黑" panose="020B0503020204020204" pitchFamily="34" charset="-122"/>
              </a:rPr>
              <a:t>存储地址的描述与</a:t>
            </a:r>
            <a:r>
              <a:rPr lang="zh-CN" altLang="en-US" sz="2200" b="1">
                <a:solidFill>
                  <a:srgbClr val="CC3300"/>
                </a:solidFill>
                <a:ea typeface="微软雅黑" panose="020B0503020204020204" pitchFamily="34" charset="-122"/>
              </a:rPr>
              <a:t>操作数的数据结构</a:t>
            </a:r>
            <a:r>
              <a:rPr lang="zh-CN" altLang="en-US" sz="2200" b="1">
                <a:ea typeface="微软雅黑" panose="020B0503020204020204" pitchFamily="34" charset="-122"/>
              </a:rPr>
              <a:t>有关！</a:t>
            </a:r>
          </a:p>
        </p:txBody>
      </p:sp>
      <p:sp>
        <p:nvSpPr>
          <p:cNvPr id="556037" name="Text Box 5">
            <a:extLst>
              <a:ext uri="{FF2B5EF4-FFF2-40B4-BE49-F238E27FC236}">
                <a16:creationId xmlns:a16="http://schemas.microsoft.com/office/drawing/2014/main" id="{09C931FF-2547-45AF-B53F-E038C4A44BA7}"/>
              </a:ext>
            </a:extLst>
          </p:cNvPr>
          <p:cNvSpPr txBox="1">
            <a:spLocks noChangeArrowheads="1"/>
          </p:cNvSpPr>
          <p:nvPr/>
        </p:nvSpPr>
        <p:spPr bwMode="auto">
          <a:xfrm>
            <a:off x="3851275" y="4103688"/>
            <a:ext cx="49069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FF0000"/>
                </a:solidFill>
                <a:latin typeface="微软雅黑" panose="020B0503020204020204" pitchFamily="34" charset="-122"/>
                <a:ea typeface="微软雅黑" panose="020B0503020204020204" pitchFamily="34" charset="-122"/>
              </a:rPr>
              <a:t>IR</a:t>
            </a:r>
            <a:r>
              <a:rPr lang="zh-CN" altLang="en-US" sz="2000" b="1">
                <a:solidFill>
                  <a:srgbClr val="FF0000"/>
                </a:solidFill>
                <a:latin typeface="微软雅黑" panose="020B0503020204020204" pitchFamily="34" charset="-122"/>
                <a:ea typeface="微软雅黑" panose="020B0503020204020204" pitchFamily="34" charset="-122"/>
              </a:rPr>
              <a:t>？</a:t>
            </a:r>
            <a:r>
              <a:rPr lang="en-US" altLang="zh-CN" sz="2000" b="1">
                <a:solidFill>
                  <a:srgbClr val="FF0000"/>
                </a:solidFill>
                <a:latin typeface="微软雅黑" panose="020B0503020204020204" pitchFamily="34" charset="-122"/>
                <a:ea typeface="微软雅黑" panose="020B0503020204020204" pitchFamily="34" charset="-122"/>
              </a:rPr>
              <a:t>GPR</a:t>
            </a:r>
            <a:r>
              <a:rPr lang="zh-CN" altLang="en-US" sz="2000" b="1">
                <a:solidFill>
                  <a:srgbClr val="FF0000"/>
                </a:solidFill>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6035">
                                            <p:txEl>
                                              <p:pRg st="0" end="0"/>
                                            </p:txEl>
                                          </p:spTgt>
                                        </p:tgtEl>
                                        <p:attrNameLst>
                                          <p:attrName>style.visibility</p:attrName>
                                        </p:attrNameLst>
                                      </p:cBhvr>
                                      <p:to>
                                        <p:strVal val="visible"/>
                                      </p:to>
                                    </p:set>
                                    <p:animEffect transition="in" filter="blinds(horizontal)">
                                      <p:cBhvr>
                                        <p:cTn id="7" dur="500"/>
                                        <p:tgtEl>
                                          <p:spTgt spid="5560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56035">
                                            <p:txEl>
                                              <p:pRg st="1" end="1"/>
                                            </p:txEl>
                                          </p:spTgt>
                                        </p:tgtEl>
                                        <p:attrNameLst>
                                          <p:attrName>style.visibility</p:attrName>
                                        </p:attrNameLst>
                                      </p:cBhvr>
                                      <p:to>
                                        <p:strVal val="visible"/>
                                      </p:to>
                                    </p:set>
                                    <p:animEffect transition="in" filter="blinds(horizontal)">
                                      <p:cBhvr>
                                        <p:cTn id="12" dur="500"/>
                                        <p:tgtEl>
                                          <p:spTgt spid="5560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56035">
                                            <p:txEl>
                                              <p:pRg st="2" end="2"/>
                                            </p:txEl>
                                          </p:spTgt>
                                        </p:tgtEl>
                                        <p:attrNameLst>
                                          <p:attrName>style.visibility</p:attrName>
                                        </p:attrNameLst>
                                      </p:cBhvr>
                                      <p:to>
                                        <p:strVal val="visible"/>
                                      </p:to>
                                    </p:set>
                                    <p:animEffect transition="in" filter="blinds(horizontal)">
                                      <p:cBhvr>
                                        <p:cTn id="17" dur="500"/>
                                        <p:tgtEl>
                                          <p:spTgt spid="5560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56035">
                                            <p:txEl>
                                              <p:pRg st="3" end="3"/>
                                            </p:txEl>
                                          </p:spTgt>
                                        </p:tgtEl>
                                        <p:attrNameLst>
                                          <p:attrName>style.visibility</p:attrName>
                                        </p:attrNameLst>
                                      </p:cBhvr>
                                      <p:to>
                                        <p:strVal val="visible"/>
                                      </p:to>
                                    </p:set>
                                    <p:animEffect transition="in" filter="blinds(horizontal)">
                                      <p:cBhvr>
                                        <p:cTn id="22" dur="500"/>
                                        <p:tgtEl>
                                          <p:spTgt spid="5560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56037"/>
                                        </p:tgtEl>
                                        <p:attrNameLst>
                                          <p:attrName>style.visibility</p:attrName>
                                        </p:attrNameLst>
                                      </p:cBhvr>
                                      <p:to>
                                        <p:strVal val="visible"/>
                                      </p:to>
                                    </p:set>
                                    <p:animEffect transition="in" filter="blinds(horizontal)">
                                      <p:cBhvr>
                                        <p:cTn id="27" dur="500"/>
                                        <p:tgtEl>
                                          <p:spTgt spid="55603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56036">
                                            <p:bg/>
                                          </p:spTgt>
                                        </p:tgtEl>
                                        <p:attrNameLst>
                                          <p:attrName>style.visibility</p:attrName>
                                        </p:attrNameLst>
                                      </p:cBhvr>
                                      <p:to>
                                        <p:strVal val="visible"/>
                                      </p:to>
                                    </p:set>
                                    <p:animEffect transition="in" filter="blinds(horizontal)">
                                      <p:cBhvr>
                                        <p:cTn id="32" dur="500"/>
                                        <p:tgtEl>
                                          <p:spTgt spid="556036">
                                            <p:bg/>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56036">
                                            <p:txEl>
                                              <p:pRg st="1" end="1"/>
                                            </p:txEl>
                                          </p:spTgt>
                                        </p:tgtEl>
                                        <p:attrNameLst>
                                          <p:attrName>style.visibility</p:attrName>
                                        </p:attrNameLst>
                                      </p:cBhvr>
                                      <p:to>
                                        <p:strVal val="visible"/>
                                      </p:to>
                                    </p:set>
                                    <p:animEffect transition="in" filter="blinds(horizontal)">
                                      <p:cBhvr>
                                        <p:cTn id="37" dur="500"/>
                                        <p:tgtEl>
                                          <p:spTgt spid="556036">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56036">
                                            <p:txEl>
                                              <p:pRg st="2" end="2"/>
                                            </p:txEl>
                                          </p:spTgt>
                                        </p:tgtEl>
                                        <p:attrNameLst>
                                          <p:attrName>style.visibility</p:attrName>
                                        </p:attrNameLst>
                                      </p:cBhvr>
                                      <p:to>
                                        <p:strVal val="visible"/>
                                      </p:to>
                                    </p:set>
                                    <p:animEffect transition="in" filter="blinds(horizontal)">
                                      <p:cBhvr>
                                        <p:cTn id="42" dur="500"/>
                                        <p:tgtEl>
                                          <p:spTgt spid="556036">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56036">
                                            <p:txEl>
                                              <p:pRg st="3" end="3"/>
                                            </p:txEl>
                                          </p:spTgt>
                                        </p:tgtEl>
                                        <p:attrNameLst>
                                          <p:attrName>style.visibility</p:attrName>
                                        </p:attrNameLst>
                                      </p:cBhvr>
                                      <p:to>
                                        <p:strVal val="visible"/>
                                      </p:to>
                                    </p:set>
                                    <p:animEffect transition="in" filter="blinds(horizontal)">
                                      <p:cBhvr>
                                        <p:cTn id="47" dur="500"/>
                                        <p:tgtEl>
                                          <p:spTgt spid="556036">
                                            <p:txEl>
                                              <p:pRg st="3" end="3"/>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56036">
                                            <p:txEl>
                                              <p:pRg st="4" end="4"/>
                                            </p:txEl>
                                          </p:spTgt>
                                        </p:tgtEl>
                                        <p:attrNameLst>
                                          <p:attrName>style.visibility</p:attrName>
                                        </p:attrNameLst>
                                      </p:cBhvr>
                                      <p:to>
                                        <p:strVal val="visible"/>
                                      </p:to>
                                    </p:set>
                                    <p:animEffect transition="in" filter="blinds(horizontal)">
                                      <p:cBhvr>
                                        <p:cTn id="52" dur="500"/>
                                        <p:tgtEl>
                                          <p:spTgt spid="55603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6" grpId="0" uiExpand="1" build="allAtOnce" animBg="1"/>
      <p:bldP spid="55603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3" name="Rectangle 3">
            <a:extLst>
              <a:ext uri="{FF2B5EF4-FFF2-40B4-BE49-F238E27FC236}">
                <a16:creationId xmlns:a16="http://schemas.microsoft.com/office/drawing/2014/main" id="{48E59803-3448-4007-8876-82B9BFFD0171}"/>
              </a:ext>
            </a:extLst>
          </p:cNvPr>
          <p:cNvSpPr>
            <a:spLocks noGrp="1" noChangeArrowheads="1"/>
          </p:cNvSpPr>
          <p:nvPr>
            <p:ph type="body" idx="4294967295"/>
          </p:nvPr>
        </p:nvSpPr>
        <p:spPr>
          <a:xfrm>
            <a:off x="296863" y="954088"/>
            <a:ext cx="8415337" cy="4741862"/>
          </a:xfrm>
        </p:spPr>
        <p:txBody>
          <a:bodyPr lIns="63500" tIns="25400" rIns="63500" bIns="25400">
            <a:spAutoFit/>
          </a:bodyPr>
          <a:lstStyle/>
          <a:p>
            <a:pPr marL="203200" indent="-203200">
              <a:lnSpc>
                <a:spcPct val="125000"/>
              </a:lnSpc>
              <a:spcBef>
                <a:spcPct val="30000"/>
              </a:spcBef>
            </a:pPr>
            <a:r>
              <a:rPr lang="zh-CN" altLang="en-US">
                <a:latin typeface="黑体" panose="02010609060101010101" pitchFamily="49" charset="-122"/>
                <a:ea typeface="微软雅黑" panose="020B0503020204020204" pitchFamily="34" charset="-122"/>
              </a:rPr>
              <a:t>什么是计算机？</a:t>
            </a:r>
          </a:p>
          <a:p>
            <a:pPr marL="685800" lvl="1" indent="-190500">
              <a:lnSpc>
                <a:spcPct val="125000"/>
              </a:lnSpc>
              <a:spcBef>
                <a:spcPct val="30000"/>
              </a:spcBef>
            </a:pPr>
            <a:r>
              <a:rPr lang="zh-CN" altLang="en-US" sz="2400">
                <a:latin typeface="黑体" panose="02010609060101010101" pitchFamily="49" charset="-122"/>
                <a:ea typeface="微软雅黑" panose="020B0503020204020204" pitchFamily="34" charset="-122"/>
              </a:rPr>
              <a:t>计算机是一种能对</a:t>
            </a:r>
            <a:r>
              <a:rPr lang="zh-CN" altLang="en-US" sz="2400">
                <a:solidFill>
                  <a:srgbClr val="B3110D"/>
                </a:solidFill>
                <a:latin typeface="黑体" panose="02010609060101010101" pitchFamily="49" charset="-122"/>
                <a:ea typeface="微软雅黑" panose="020B0503020204020204" pitchFamily="34" charset="-122"/>
              </a:rPr>
              <a:t>数字化信息</a:t>
            </a:r>
            <a:r>
              <a:rPr lang="zh-CN" altLang="en-US" sz="2400">
                <a:latin typeface="黑体" panose="02010609060101010101" pitchFamily="49" charset="-122"/>
                <a:ea typeface="微软雅黑" panose="020B0503020204020204" pitchFamily="34" charset="-122"/>
              </a:rPr>
              <a:t>进行</a:t>
            </a:r>
            <a:r>
              <a:rPr lang="zh-CN" altLang="en-US" sz="2400">
                <a:solidFill>
                  <a:srgbClr val="B3110D"/>
                </a:solidFill>
                <a:latin typeface="黑体" panose="02010609060101010101" pitchFamily="49" charset="-122"/>
                <a:ea typeface="微软雅黑" panose="020B0503020204020204" pitchFamily="34" charset="-122"/>
              </a:rPr>
              <a:t>自动、高速</a:t>
            </a:r>
            <a:r>
              <a:rPr lang="zh-CN" altLang="en-US" sz="2400">
                <a:solidFill>
                  <a:srgbClr val="008000"/>
                </a:solidFill>
                <a:latin typeface="黑体" panose="02010609060101010101" pitchFamily="49" charset="-122"/>
                <a:ea typeface="微软雅黑" panose="020B0503020204020204" pitchFamily="34" charset="-122"/>
              </a:rPr>
              <a:t>算术和逻辑</a:t>
            </a:r>
            <a:r>
              <a:rPr lang="zh-CN" altLang="en-US" sz="2400">
                <a:solidFill>
                  <a:srgbClr val="B3110D"/>
                </a:solidFill>
                <a:latin typeface="黑体" panose="02010609060101010101" pitchFamily="49" charset="-122"/>
                <a:ea typeface="微软雅黑" panose="020B0503020204020204" pitchFamily="34" charset="-122"/>
              </a:rPr>
              <a:t>运算</a:t>
            </a:r>
            <a:r>
              <a:rPr lang="zh-CN" altLang="en-US" sz="2400">
                <a:latin typeface="黑体" panose="02010609060101010101" pitchFamily="49" charset="-122"/>
                <a:ea typeface="微软雅黑" panose="020B0503020204020204" pitchFamily="34" charset="-122"/>
              </a:rPr>
              <a:t>的处理装置。</a:t>
            </a:r>
          </a:p>
          <a:p>
            <a:pPr marL="203200" indent="-203200">
              <a:lnSpc>
                <a:spcPct val="125000"/>
              </a:lnSpc>
              <a:spcBef>
                <a:spcPct val="30000"/>
              </a:spcBef>
            </a:pPr>
            <a:r>
              <a:rPr lang="zh-CN" altLang="en-US">
                <a:latin typeface="黑体" panose="02010609060101010101" pitchFamily="49" charset="-122"/>
                <a:ea typeface="微软雅黑" panose="020B0503020204020204" pitchFamily="34" charset="-122"/>
              </a:rPr>
              <a:t>计算机的基本部件及功能：</a:t>
            </a:r>
          </a:p>
          <a:p>
            <a:pPr marL="685800" lvl="1" indent="-190500">
              <a:lnSpc>
                <a:spcPct val="125000"/>
              </a:lnSpc>
              <a:spcBef>
                <a:spcPct val="30000"/>
              </a:spcBef>
            </a:pPr>
            <a:r>
              <a:rPr lang="zh-CN" altLang="en-US" sz="2200">
                <a:latin typeface="黑体" panose="02010609060101010101" pitchFamily="49" charset="-122"/>
                <a:ea typeface="微软雅黑" panose="020B0503020204020204" pitchFamily="34" charset="-122"/>
              </a:rPr>
              <a:t>运算器（数据运算）</a:t>
            </a:r>
            <a:r>
              <a:rPr lang="zh-CN" altLang="en-US" sz="2200">
                <a:latin typeface="微软雅黑" panose="020B0503020204020204" pitchFamily="34" charset="-122"/>
                <a:ea typeface="微软雅黑" panose="020B0503020204020204" pitchFamily="34" charset="-122"/>
              </a:rPr>
              <a:t>：</a:t>
            </a:r>
            <a:r>
              <a:rPr lang="en-US" altLang="zh-CN" sz="2200">
                <a:latin typeface="微软雅黑" panose="020B0503020204020204" pitchFamily="34" charset="-122"/>
                <a:ea typeface="微软雅黑" panose="020B0503020204020204" pitchFamily="34" charset="-122"/>
              </a:rPr>
              <a:t>ALU</a:t>
            </a:r>
            <a:r>
              <a:rPr lang="zh-CN" altLang="en-US" sz="2200">
                <a:latin typeface="微软雅黑" panose="020B0503020204020204" pitchFamily="34" charset="-122"/>
                <a:ea typeface="微软雅黑" panose="020B0503020204020204" pitchFamily="34" charset="-122"/>
              </a:rPr>
              <a:t>、</a:t>
            </a:r>
            <a:r>
              <a:rPr lang="en-US" altLang="zh-CN" sz="2200">
                <a:latin typeface="微软雅黑" panose="020B0503020204020204" pitchFamily="34" charset="-122"/>
                <a:ea typeface="微软雅黑" panose="020B0503020204020204" pitchFamily="34" charset="-122"/>
              </a:rPr>
              <a:t>GPRs</a:t>
            </a:r>
            <a:r>
              <a:rPr lang="zh-CN" altLang="en-US" sz="2200">
                <a:latin typeface="微软雅黑" panose="020B0503020204020204" pitchFamily="34" charset="-122"/>
                <a:ea typeface="微软雅黑" panose="020B0503020204020204" pitchFamily="34" charset="-122"/>
              </a:rPr>
              <a:t>、标志寄存器等</a:t>
            </a:r>
          </a:p>
          <a:p>
            <a:pPr marL="685800" lvl="1" indent="-190500">
              <a:lnSpc>
                <a:spcPct val="125000"/>
              </a:lnSpc>
              <a:spcBef>
                <a:spcPct val="30000"/>
              </a:spcBef>
            </a:pPr>
            <a:r>
              <a:rPr lang="zh-CN" altLang="en-US" sz="2200">
                <a:latin typeface="黑体" panose="02010609060101010101" pitchFamily="49" charset="-122"/>
                <a:ea typeface="微软雅黑" panose="020B0503020204020204" pitchFamily="34" charset="-122"/>
              </a:rPr>
              <a:t>存储器（数据存储）：存储阵列、地址译码器、读写控制电路</a:t>
            </a:r>
          </a:p>
          <a:p>
            <a:pPr marL="685800" lvl="1" indent="-190500">
              <a:lnSpc>
                <a:spcPct val="125000"/>
              </a:lnSpc>
              <a:spcBef>
                <a:spcPct val="30000"/>
              </a:spcBef>
            </a:pPr>
            <a:r>
              <a:rPr lang="zh-CN" altLang="en-US" sz="2200">
                <a:latin typeface="黑体" panose="02010609060101010101" pitchFamily="49" charset="-122"/>
                <a:ea typeface="微软雅黑" panose="020B0503020204020204" pitchFamily="34" charset="-122"/>
              </a:rPr>
              <a:t>总线（数据传送）：</a:t>
            </a:r>
            <a:r>
              <a:rPr lang="zh-CN" altLang="en-US" sz="2200">
                <a:latin typeface="微软雅黑" panose="020B0503020204020204" pitchFamily="34" charset="-122"/>
                <a:ea typeface="微软雅黑" panose="020B0503020204020204" pitchFamily="34" charset="-122"/>
              </a:rPr>
              <a:t>数据</a:t>
            </a:r>
            <a:r>
              <a:rPr lang="en-US" altLang="zh-CN" sz="2200">
                <a:latin typeface="微软雅黑" panose="020B0503020204020204" pitchFamily="34" charset="-122"/>
                <a:ea typeface="微软雅黑" panose="020B0503020204020204" pitchFamily="34" charset="-122"/>
              </a:rPr>
              <a:t>(MDR)</a:t>
            </a:r>
            <a:r>
              <a:rPr lang="zh-CN" altLang="en-US" sz="2200">
                <a:latin typeface="微软雅黑" panose="020B0503020204020204" pitchFamily="34" charset="-122"/>
                <a:ea typeface="微软雅黑" panose="020B0503020204020204" pitchFamily="34" charset="-122"/>
              </a:rPr>
              <a:t>、地址</a:t>
            </a:r>
            <a:r>
              <a:rPr lang="en-US" altLang="zh-CN" sz="2200">
                <a:latin typeface="微软雅黑" panose="020B0503020204020204" pitchFamily="34" charset="-122"/>
                <a:ea typeface="微软雅黑" panose="020B0503020204020204" pitchFamily="34" charset="-122"/>
              </a:rPr>
              <a:t>(MAR)</a:t>
            </a:r>
            <a:r>
              <a:rPr lang="zh-CN" altLang="en-US" sz="2200">
                <a:latin typeface="微软雅黑" panose="020B0503020204020204" pitchFamily="34" charset="-122"/>
                <a:ea typeface="微软雅黑" panose="020B0503020204020204" pitchFamily="34" charset="-122"/>
              </a:rPr>
              <a:t>和</a:t>
            </a:r>
            <a:r>
              <a:rPr lang="zh-CN" altLang="en-US" sz="2200">
                <a:latin typeface="黑体" panose="02010609060101010101" pitchFamily="49" charset="-122"/>
                <a:ea typeface="微软雅黑" panose="020B0503020204020204" pitchFamily="34" charset="-122"/>
              </a:rPr>
              <a:t>控制线</a:t>
            </a:r>
            <a:endParaRPr lang="en-US" altLang="zh-CN" sz="2200">
              <a:latin typeface="黑体" panose="02010609060101010101" pitchFamily="49" charset="-122"/>
              <a:ea typeface="微软雅黑" panose="020B0503020204020204" pitchFamily="34" charset="-122"/>
            </a:endParaRPr>
          </a:p>
          <a:p>
            <a:pPr marL="685800" lvl="1" indent="-190500">
              <a:lnSpc>
                <a:spcPct val="125000"/>
              </a:lnSpc>
              <a:spcBef>
                <a:spcPct val="30000"/>
              </a:spcBef>
            </a:pPr>
            <a:r>
              <a:rPr lang="zh-CN" altLang="en-US" sz="2200">
                <a:solidFill>
                  <a:srgbClr val="FF0000"/>
                </a:solidFill>
                <a:latin typeface="黑体" panose="02010609060101010101" pitchFamily="49" charset="-122"/>
                <a:ea typeface="微软雅黑" panose="020B0503020204020204" pitchFamily="34" charset="-122"/>
              </a:rPr>
              <a:t>控制器（控制）：对指令译码生成控制信号</a:t>
            </a:r>
          </a:p>
          <a:p>
            <a:pPr marL="203200" indent="-203200">
              <a:lnSpc>
                <a:spcPct val="125000"/>
              </a:lnSpc>
              <a:spcBef>
                <a:spcPct val="30000"/>
              </a:spcBef>
            </a:pPr>
            <a:r>
              <a:rPr lang="zh-CN" altLang="en-US">
                <a:latin typeface="黑体" panose="02010609060101010101" pitchFamily="49" charset="-122"/>
                <a:ea typeface="微软雅黑" panose="020B0503020204020204" pitchFamily="34" charset="-122"/>
              </a:rPr>
              <a:t>计算机实现的所有任务都是通过执行一条一条指令完成的！</a:t>
            </a:r>
          </a:p>
        </p:txBody>
      </p:sp>
      <p:sp>
        <p:nvSpPr>
          <p:cNvPr id="557059" name="Rectangle 5">
            <a:extLst>
              <a:ext uri="{FF2B5EF4-FFF2-40B4-BE49-F238E27FC236}">
                <a16:creationId xmlns:a16="http://schemas.microsoft.com/office/drawing/2014/main" id="{AB853415-1902-4574-8691-055C81D4D5D5}"/>
              </a:ext>
            </a:extLst>
          </p:cNvPr>
          <p:cNvSpPr>
            <a:spLocks noGrp="1" noChangeArrowheads="1"/>
          </p:cNvSpPr>
          <p:nvPr>
            <p:ph type="title" idx="4294967295"/>
          </p:nvPr>
        </p:nvSpPr>
        <p:spPr>
          <a:xfrm>
            <a:off x="927100" y="84138"/>
            <a:ext cx="7605713" cy="600075"/>
          </a:xfrm>
          <a:noFill/>
        </p:spPr>
        <p:txBody>
          <a:bodyPr lIns="63500" tIns="25400" rIns="63500" bIns="25400" anchor="t">
            <a:spAutoFit/>
          </a:bodyPr>
          <a:lstStyle/>
          <a:p>
            <a:r>
              <a:rPr lang="zh-CN" altLang="en-US" sz="3600"/>
              <a:t>计算机的基本组成与基本功能</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9123">
                                            <p:txEl>
                                              <p:pRg st="1" end="1"/>
                                            </p:txEl>
                                          </p:spTgt>
                                        </p:tgtEl>
                                        <p:attrNameLst>
                                          <p:attrName>style.visibility</p:attrName>
                                        </p:attrNameLst>
                                      </p:cBhvr>
                                      <p:to>
                                        <p:strVal val="visible"/>
                                      </p:to>
                                    </p:set>
                                    <p:animEffect transition="in" filter="blinds(horizontal)">
                                      <p:cBhvr>
                                        <p:cTn id="7" dur="500"/>
                                        <p:tgtEl>
                                          <p:spTgt spid="3891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89123">
                                            <p:txEl>
                                              <p:pRg st="3" end="3"/>
                                            </p:txEl>
                                          </p:spTgt>
                                        </p:tgtEl>
                                        <p:attrNameLst>
                                          <p:attrName>style.visibility</p:attrName>
                                        </p:attrNameLst>
                                      </p:cBhvr>
                                      <p:to>
                                        <p:strVal val="visible"/>
                                      </p:to>
                                    </p:set>
                                    <p:animEffect transition="in" filter="blinds(horizontal)">
                                      <p:cBhvr>
                                        <p:cTn id="12" dur="500"/>
                                        <p:tgtEl>
                                          <p:spTgt spid="38912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89123">
                                            <p:txEl>
                                              <p:pRg st="4" end="4"/>
                                            </p:txEl>
                                          </p:spTgt>
                                        </p:tgtEl>
                                        <p:attrNameLst>
                                          <p:attrName>style.visibility</p:attrName>
                                        </p:attrNameLst>
                                      </p:cBhvr>
                                      <p:to>
                                        <p:strVal val="visible"/>
                                      </p:to>
                                    </p:set>
                                    <p:animEffect transition="in" filter="blinds(horizontal)">
                                      <p:cBhvr>
                                        <p:cTn id="17" dur="500"/>
                                        <p:tgtEl>
                                          <p:spTgt spid="38912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89123">
                                            <p:txEl>
                                              <p:pRg st="5" end="5"/>
                                            </p:txEl>
                                          </p:spTgt>
                                        </p:tgtEl>
                                        <p:attrNameLst>
                                          <p:attrName>style.visibility</p:attrName>
                                        </p:attrNameLst>
                                      </p:cBhvr>
                                      <p:to>
                                        <p:strVal val="visible"/>
                                      </p:to>
                                    </p:set>
                                    <p:animEffect transition="in" filter="blinds(horizontal)">
                                      <p:cBhvr>
                                        <p:cTn id="22" dur="500"/>
                                        <p:tgtEl>
                                          <p:spTgt spid="389123">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89123">
                                            <p:txEl>
                                              <p:pRg st="6" end="6"/>
                                            </p:txEl>
                                          </p:spTgt>
                                        </p:tgtEl>
                                        <p:attrNameLst>
                                          <p:attrName>style.visibility</p:attrName>
                                        </p:attrNameLst>
                                      </p:cBhvr>
                                      <p:to>
                                        <p:strVal val="visible"/>
                                      </p:to>
                                    </p:set>
                                    <p:animEffect transition="in" filter="blinds(horizontal)">
                                      <p:cBhvr>
                                        <p:cTn id="27" dur="500"/>
                                        <p:tgtEl>
                                          <p:spTgt spid="389123">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89123">
                                            <p:txEl>
                                              <p:pRg st="7" end="7"/>
                                            </p:txEl>
                                          </p:spTgt>
                                        </p:tgtEl>
                                        <p:attrNameLst>
                                          <p:attrName>style.visibility</p:attrName>
                                        </p:attrNameLst>
                                      </p:cBhvr>
                                      <p:to>
                                        <p:strVal val="visible"/>
                                      </p:to>
                                    </p:set>
                                    <p:animEffect transition="in" filter="blinds(horizontal)">
                                      <p:cBhvr>
                                        <p:cTn id="32" dur="500"/>
                                        <p:tgtEl>
                                          <p:spTgt spid="3891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a:extLst>
              <a:ext uri="{FF2B5EF4-FFF2-40B4-BE49-F238E27FC236}">
                <a16:creationId xmlns:a16="http://schemas.microsoft.com/office/drawing/2014/main" id="{13227C0A-75D3-4C5B-A0E2-03749E8019C2}"/>
              </a:ext>
            </a:extLst>
          </p:cNvPr>
          <p:cNvSpPr>
            <a:spLocks noGrp="1" noChangeArrowheads="1"/>
          </p:cNvSpPr>
          <p:nvPr>
            <p:ph type="title" idx="4294967295"/>
          </p:nvPr>
        </p:nvSpPr>
        <p:spPr>
          <a:xfrm>
            <a:off x="457200" y="98425"/>
            <a:ext cx="8229600" cy="561975"/>
          </a:xfrm>
        </p:spPr>
        <p:txBody>
          <a:bodyPr/>
          <a:lstStyle/>
          <a:p>
            <a:r>
              <a:rPr lang="zh-CN" altLang="en-US" sz="3200"/>
              <a:t>主要内容</a:t>
            </a:r>
          </a:p>
        </p:txBody>
      </p:sp>
      <p:sp>
        <p:nvSpPr>
          <p:cNvPr id="574467" name="Rectangle 3">
            <a:extLst>
              <a:ext uri="{FF2B5EF4-FFF2-40B4-BE49-F238E27FC236}">
                <a16:creationId xmlns:a16="http://schemas.microsoft.com/office/drawing/2014/main" id="{9F685325-174F-4A56-9C3B-9AF0AFB4439A}"/>
              </a:ext>
            </a:extLst>
          </p:cNvPr>
          <p:cNvSpPr>
            <a:spLocks noGrp="1" noChangeArrowheads="1"/>
          </p:cNvSpPr>
          <p:nvPr>
            <p:ph type="body" idx="4294967295"/>
          </p:nvPr>
        </p:nvSpPr>
        <p:spPr>
          <a:xfrm>
            <a:off x="431800" y="998538"/>
            <a:ext cx="8370888" cy="5626100"/>
          </a:xfrm>
        </p:spPr>
        <p:txBody>
          <a:bodyPr/>
          <a:lstStyle/>
          <a:p>
            <a:pPr>
              <a:spcBef>
                <a:spcPts val="1600"/>
              </a:spcBef>
            </a:pPr>
            <a:r>
              <a:rPr lang="zh-CN" altLang="en-US" sz="2800">
                <a:ea typeface="黑体" panose="02010609060101010101" pitchFamily="49" charset="-122"/>
              </a:rPr>
              <a:t>课程的由来</a:t>
            </a:r>
          </a:p>
          <a:p>
            <a:pPr>
              <a:spcBef>
                <a:spcPts val="1600"/>
              </a:spcBef>
            </a:pPr>
            <a:r>
              <a:rPr lang="zh-CN" altLang="en-US" sz="2800">
                <a:ea typeface="黑体" panose="02010609060101010101" pitchFamily="49" charset="-122"/>
              </a:rPr>
              <a:t>课程内容概要</a:t>
            </a:r>
          </a:p>
          <a:p>
            <a:pPr>
              <a:spcBef>
                <a:spcPts val="1600"/>
              </a:spcBef>
            </a:pPr>
            <a:r>
              <a:rPr lang="zh-CN" altLang="en-US" sz="2800">
                <a:ea typeface="黑体" panose="02010609060101010101" pitchFamily="49" charset="-122"/>
              </a:rPr>
              <a:t>课程教学安排及考试安排</a:t>
            </a:r>
          </a:p>
          <a:p>
            <a:pPr>
              <a:spcBef>
                <a:spcPts val="1600"/>
              </a:spcBef>
            </a:pPr>
            <a:r>
              <a:rPr lang="zh-CN" altLang="en-US" sz="2800">
                <a:ea typeface="黑体" panose="02010609060101010101" pitchFamily="49" charset="-122"/>
              </a:rPr>
              <a:t>硬件和软件的基本组成</a:t>
            </a:r>
          </a:p>
          <a:p>
            <a:pPr>
              <a:spcBef>
                <a:spcPts val="1600"/>
              </a:spcBef>
            </a:pPr>
            <a:r>
              <a:rPr lang="zh-CN" altLang="en-US" sz="2800">
                <a:solidFill>
                  <a:srgbClr val="FF0000"/>
                </a:solidFill>
                <a:ea typeface="黑体" panose="02010609060101010101" pitchFamily="49" charset="-122"/>
              </a:rPr>
              <a:t>程序的开发和执行过程</a:t>
            </a:r>
          </a:p>
          <a:p>
            <a:pPr>
              <a:spcBef>
                <a:spcPts val="1600"/>
              </a:spcBef>
            </a:pPr>
            <a:r>
              <a:rPr lang="zh-CN" altLang="en-US" sz="2800">
                <a:ea typeface="黑体" panose="02010609060101010101" pitchFamily="49" charset="-122"/>
              </a:rPr>
              <a:t>计算机系统层次结构</a:t>
            </a:r>
          </a:p>
          <a:p>
            <a:pPr>
              <a:spcBef>
                <a:spcPts val="1600"/>
              </a:spcBef>
            </a:pPr>
            <a:r>
              <a:rPr lang="zh-CN" altLang="en-US" sz="2800">
                <a:ea typeface="黑体" panose="02010609060101010101" pitchFamily="49" charset="-122"/>
              </a:rPr>
              <a:t>计算机性能评价</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a:extLst>
              <a:ext uri="{FF2B5EF4-FFF2-40B4-BE49-F238E27FC236}">
                <a16:creationId xmlns:a16="http://schemas.microsoft.com/office/drawing/2014/main" id="{4731BE61-6280-4DA2-BF82-94C8D2FE0075}"/>
              </a:ext>
            </a:extLst>
          </p:cNvPr>
          <p:cNvSpPr>
            <a:spLocks noGrp="1" noChangeArrowheads="1"/>
          </p:cNvSpPr>
          <p:nvPr>
            <p:ph type="title"/>
          </p:nvPr>
        </p:nvSpPr>
        <p:spPr/>
        <p:txBody>
          <a:bodyPr/>
          <a:lstStyle/>
          <a:p>
            <a:endParaRPr lang="zh-CN" altLang="en-US"/>
          </a:p>
        </p:txBody>
      </p:sp>
      <p:sp>
        <p:nvSpPr>
          <p:cNvPr id="558083" name="Rectangle 3">
            <a:extLst>
              <a:ext uri="{FF2B5EF4-FFF2-40B4-BE49-F238E27FC236}">
                <a16:creationId xmlns:a16="http://schemas.microsoft.com/office/drawing/2014/main" id="{D888A6D2-3C76-4C9E-81B3-B37E5C108757}"/>
              </a:ext>
            </a:extLst>
          </p:cNvPr>
          <p:cNvSpPr>
            <a:spLocks noGrp="1" noChangeArrowheads="1"/>
          </p:cNvSpPr>
          <p:nvPr>
            <p:ph type="body" idx="1"/>
          </p:nvPr>
        </p:nvSpPr>
        <p:spPr>
          <a:xfrm>
            <a:off x="122238" y="777875"/>
            <a:ext cx="8229600" cy="671513"/>
          </a:xfrm>
        </p:spPr>
        <p:txBody>
          <a:bodyPr/>
          <a:lstStyle/>
          <a:p>
            <a:r>
              <a:rPr lang="zh-CN" altLang="en-US" sz="2200">
                <a:solidFill>
                  <a:srgbClr val="FF0000"/>
                </a:solidFill>
                <a:ea typeface="微软雅黑" panose="020B0503020204020204" pitchFamily="34" charset="-122"/>
              </a:rPr>
              <a:t>用机器语言编写程序</a:t>
            </a:r>
            <a:r>
              <a:rPr lang="zh-CN" altLang="en-US" sz="2200">
                <a:ea typeface="微软雅黑" panose="020B0503020204020204" pitchFamily="34" charset="-122"/>
              </a:rPr>
              <a:t>，并记录在纸带或卡片上</a:t>
            </a:r>
            <a:endParaRPr lang="en-US" altLang="zh-CN" sz="2200">
              <a:ea typeface="微软雅黑" panose="020B0503020204020204" pitchFamily="34" charset="-122"/>
            </a:endParaRPr>
          </a:p>
          <a:p>
            <a:endParaRPr lang="zh-CN" altLang="en-US" sz="2200">
              <a:ea typeface="微软雅黑" panose="020B0503020204020204" pitchFamily="34" charset="-122"/>
            </a:endParaRPr>
          </a:p>
        </p:txBody>
      </p:sp>
      <p:sp>
        <p:nvSpPr>
          <p:cNvPr id="558084" name="Rectangle 1">
            <a:extLst>
              <a:ext uri="{FF2B5EF4-FFF2-40B4-BE49-F238E27FC236}">
                <a16:creationId xmlns:a16="http://schemas.microsoft.com/office/drawing/2014/main" id="{CC477F47-7CE4-4820-8019-7D6E93F0AFAD}"/>
              </a:ext>
            </a:extLst>
          </p:cNvPr>
          <p:cNvSpPr>
            <a:spLocks noChangeArrowheads="1"/>
          </p:cNvSpPr>
          <p:nvPr/>
        </p:nvSpPr>
        <p:spPr bwMode="auto">
          <a:xfrm>
            <a:off x="455613" y="123825"/>
            <a:ext cx="82327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119063" indent="-119063"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49" charset="-122"/>
              </a:defRPr>
            </a:lvl1pPr>
            <a:lvl2pPr marL="119063" indent="-119063"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49" charset="-122"/>
              </a:defRPr>
            </a:lvl2pPr>
            <a:lvl3pPr marL="119063" indent="-119063"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49" charset="-122"/>
              </a:defRPr>
            </a:lvl3pPr>
            <a:lvl4pPr marL="119063" indent="-119063"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49" charset="-122"/>
              </a:defRPr>
            </a:lvl4pPr>
            <a:lvl5pPr marL="119063" indent="-119063"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49" charset="-122"/>
              </a:defRPr>
            </a:lvl5pPr>
            <a:lvl6pPr marL="576263" indent="-119063"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49" charset="-122"/>
              </a:defRPr>
            </a:lvl6pPr>
            <a:lvl7pPr marL="1033463" indent="-119063"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49" charset="-122"/>
              </a:defRPr>
            </a:lvl7pPr>
            <a:lvl8pPr marL="1490663" indent="-119063"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49" charset="-122"/>
              </a:defRPr>
            </a:lvl8pPr>
            <a:lvl9pPr marL="1947863" indent="-119063"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49" charset="-122"/>
              </a:defRPr>
            </a:lvl9pPr>
          </a:lstStyle>
          <a:p>
            <a:pPr eaLnBrk="1" hangingPunct="1"/>
            <a:r>
              <a:rPr lang="zh-CN" altLang="en-GB"/>
              <a:t>最早的程序开发过程</a:t>
            </a:r>
          </a:p>
        </p:txBody>
      </p:sp>
      <p:pic>
        <p:nvPicPr>
          <p:cNvPr id="558085" name="Picture 5">
            <a:extLst>
              <a:ext uri="{FF2B5EF4-FFF2-40B4-BE49-F238E27FC236}">
                <a16:creationId xmlns:a16="http://schemas.microsoft.com/office/drawing/2014/main" id="{CF4621E9-6F9E-4D28-9E99-9F828EECB7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58900"/>
            <a:ext cx="5054600" cy="3068638"/>
          </a:xfrm>
          <a:prstGeom prst="rect">
            <a:avLst/>
          </a:prstGeom>
          <a:noFill/>
          <a:extLst>
            <a:ext uri="{909E8E84-426E-40DD-AFC4-6F175D3DCCD1}">
              <a14:hiddenFill xmlns:a14="http://schemas.microsoft.com/office/drawing/2010/main">
                <a:solidFill>
                  <a:srgbClr val="FFFFFF"/>
                </a:solidFill>
              </a14:hiddenFill>
            </a:ext>
          </a:extLst>
        </p:spPr>
      </p:pic>
      <p:pic>
        <p:nvPicPr>
          <p:cNvPr id="558086" name="Picture 6">
            <a:extLst>
              <a:ext uri="{FF2B5EF4-FFF2-40B4-BE49-F238E27FC236}">
                <a16:creationId xmlns:a16="http://schemas.microsoft.com/office/drawing/2014/main" id="{201E16E0-C1C9-497C-8F98-1ADBDFE56B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479800"/>
            <a:ext cx="5853113" cy="3378200"/>
          </a:xfrm>
          <a:prstGeom prst="rect">
            <a:avLst/>
          </a:prstGeom>
          <a:noFill/>
          <a:extLst>
            <a:ext uri="{909E8E84-426E-40DD-AFC4-6F175D3DCCD1}">
              <a14:hiddenFill xmlns:a14="http://schemas.microsoft.com/office/drawing/2010/main">
                <a:solidFill>
                  <a:srgbClr val="FFFFFF"/>
                </a:solidFill>
              </a14:hiddenFill>
            </a:ext>
          </a:extLst>
        </p:spPr>
      </p:pic>
      <p:sp>
        <p:nvSpPr>
          <p:cNvPr id="558087" name="Text Box 7">
            <a:extLst>
              <a:ext uri="{FF2B5EF4-FFF2-40B4-BE49-F238E27FC236}">
                <a16:creationId xmlns:a16="http://schemas.microsoft.com/office/drawing/2014/main" id="{873DC5F0-2F4A-4A0D-918B-AE509154CAD0}"/>
              </a:ext>
            </a:extLst>
          </p:cNvPr>
          <p:cNvSpPr txBox="1">
            <a:spLocks noChangeArrowheads="1"/>
          </p:cNvSpPr>
          <p:nvPr/>
        </p:nvSpPr>
        <p:spPr bwMode="auto">
          <a:xfrm>
            <a:off x="701675" y="1493838"/>
            <a:ext cx="3509963" cy="4270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b="1">
                <a:solidFill>
                  <a:srgbClr val="0066CC"/>
                </a:solidFill>
                <a:latin typeface="微软雅黑" panose="020B0503020204020204" pitchFamily="34" charset="-122"/>
                <a:ea typeface="微软雅黑" panose="020B0503020204020204" pitchFamily="34" charset="-122"/>
              </a:rPr>
              <a:t>穿孔表示</a:t>
            </a:r>
            <a:r>
              <a:rPr lang="en-US" altLang="zh-CN" sz="2200" b="1">
                <a:solidFill>
                  <a:srgbClr val="0066CC"/>
                </a:solidFill>
                <a:latin typeface="微软雅黑" panose="020B0503020204020204" pitchFamily="34" charset="-122"/>
                <a:ea typeface="微软雅黑" panose="020B0503020204020204" pitchFamily="34" charset="-122"/>
              </a:rPr>
              <a:t>0</a:t>
            </a:r>
            <a:r>
              <a:rPr lang="zh-CN" altLang="en-US" sz="2200" b="1">
                <a:solidFill>
                  <a:srgbClr val="0066CC"/>
                </a:solidFill>
                <a:latin typeface="微软雅黑" panose="020B0503020204020204" pitchFamily="34" charset="-122"/>
                <a:ea typeface="微软雅黑" panose="020B0503020204020204" pitchFamily="34" charset="-122"/>
              </a:rPr>
              <a:t>，未穿孔表示</a:t>
            </a:r>
            <a:r>
              <a:rPr lang="en-US" altLang="zh-CN" sz="2200" b="1">
                <a:solidFill>
                  <a:srgbClr val="0066CC"/>
                </a:solidFill>
                <a:latin typeface="微软雅黑" panose="020B0503020204020204" pitchFamily="34" charset="-122"/>
                <a:ea typeface="微软雅黑" panose="020B0503020204020204" pitchFamily="34" charset="-122"/>
              </a:rPr>
              <a:t>1</a:t>
            </a:r>
          </a:p>
        </p:txBody>
      </p:sp>
      <p:sp>
        <p:nvSpPr>
          <p:cNvPr id="558088" name="Text Box 8">
            <a:extLst>
              <a:ext uri="{FF2B5EF4-FFF2-40B4-BE49-F238E27FC236}">
                <a16:creationId xmlns:a16="http://schemas.microsoft.com/office/drawing/2014/main" id="{82AF87B2-75FE-4392-B4FD-34708CFE1B40}"/>
              </a:ext>
            </a:extLst>
          </p:cNvPr>
          <p:cNvSpPr txBox="1">
            <a:spLocks noChangeArrowheads="1"/>
          </p:cNvSpPr>
          <p:nvPr/>
        </p:nvSpPr>
        <p:spPr bwMode="auto">
          <a:xfrm>
            <a:off x="6057900" y="2516188"/>
            <a:ext cx="2424113" cy="344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200" b="1">
                <a:latin typeface="微软雅黑" panose="020B0503020204020204" pitchFamily="34" charset="-122"/>
                <a:ea typeface="微软雅黑" panose="020B0503020204020204" pitchFamily="34" charset="-122"/>
              </a:rPr>
              <a:t>0</a:t>
            </a:r>
            <a:r>
              <a:rPr lang="zh-CN" altLang="en-US" sz="2200" b="1">
                <a:latin typeface="微软雅黑" panose="020B0503020204020204" pitchFamily="34" charset="-122"/>
                <a:ea typeface="微软雅黑" panose="020B0503020204020204" pitchFamily="34" charset="-122"/>
              </a:rPr>
              <a:t>：</a:t>
            </a:r>
            <a:r>
              <a:rPr lang="en-US" altLang="zh-CN" sz="2200" b="1">
                <a:latin typeface="微软雅黑" panose="020B0503020204020204" pitchFamily="34" charset="-122"/>
                <a:ea typeface="微软雅黑" panose="020B0503020204020204" pitchFamily="34" charset="-122"/>
              </a:rPr>
              <a:t>0101 </a:t>
            </a:r>
            <a:r>
              <a:rPr lang="en-US" altLang="zh-CN" sz="2200" b="1">
                <a:solidFill>
                  <a:srgbClr val="FF0000"/>
                </a:solidFill>
                <a:latin typeface="微软雅黑" panose="020B0503020204020204" pitchFamily="34" charset="-122"/>
                <a:ea typeface="微软雅黑" panose="020B0503020204020204" pitchFamily="34" charset="-122"/>
              </a:rPr>
              <a:t>0110</a:t>
            </a:r>
          </a:p>
          <a:p>
            <a:r>
              <a:rPr lang="en-US" altLang="zh-CN" sz="2200" b="1">
                <a:latin typeface="微软雅黑" panose="020B0503020204020204" pitchFamily="34" charset="-122"/>
                <a:ea typeface="微软雅黑" panose="020B0503020204020204" pitchFamily="34" charset="-122"/>
              </a:rPr>
              <a:t>1</a:t>
            </a:r>
            <a:r>
              <a:rPr lang="zh-CN" altLang="en-US" sz="2200" b="1">
                <a:latin typeface="微软雅黑" panose="020B0503020204020204" pitchFamily="34" charset="-122"/>
                <a:ea typeface="微软雅黑" panose="020B0503020204020204" pitchFamily="34" charset="-122"/>
              </a:rPr>
              <a:t>：</a:t>
            </a:r>
            <a:r>
              <a:rPr lang="en-US" altLang="zh-CN" sz="2200" b="1">
                <a:solidFill>
                  <a:srgbClr val="009242"/>
                </a:solidFill>
                <a:latin typeface="微软雅黑" panose="020B0503020204020204" pitchFamily="34" charset="-122"/>
                <a:ea typeface="微软雅黑" panose="020B0503020204020204" pitchFamily="34" charset="-122"/>
              </a:rPr>
              <a:t>0010</a:t>
            </a:r>
            <a:r>
              <a:rPr lang="en-US" altLang="zh-CN" sz="2200" b="1">
                <a:latin typeface="微软雅黑" panose="020B0503020204020204" pitchFamily="34" charset="-122"/>
                <a:ea typeface="微软雅黑" panose="020B0503020204020204" pitchFamily="34" charset="-122"/>
              </a:rPr>
              <a:t> </a:t>
            </a:r>
            <a:r>
              <a:rPr lang="en-US" altLang="zh-CN" sz="2200" b="1">
                <a:solidFill>
                  <a:srgbClr val="FF0000"/>
                </a:solidFill>
                <a:latin typeface="微软雅黑" panose="020B0503020204020204" pitchFamily="34" charset="-122"/>
                <a:ea typeface="微软雅黑" panose="020B0503020204020204" pitchFamily="34" charset="-122"/>
              </a:rPr>
              <a:t>0100</a:t>
            </a:r>
          </a:p>
          <a:p>
            <a:r>
              <a:rPr lang="en-US" altLang="zh-CN" sz="2200" b="1">
                <a:latin typeface="微软雅黑" panose="020B0503020204020204" pitchFamily="34" charset="-122"/>
                <a:ea typeface="微软雅黑" panose="020B0503020204020204" pitchFamily="34" charset="-122"/>
              </a:rPr>
              <a:t>2</a:t>
            </a:r>
            <a:r>
              <a:rPr lang="zh-CN" altLang="en-US" sz="2200" b="1">
                <a:latin typeface="微软雅黑" panose="020B0503020204020204" pitchFamily="34" charset="-122"/>
                <a:ea typeface="微软雅黑" panose="020B0503020204020204" pitchFamily="34" charset="-122"/>
              </a:rPr>
              <a:t>： </a:t>
            </a:r>
            <a:r>
              <a:rPr lang="en-US" altLang="zh-CN" sz="2200" b="1">
                <a:latin typeface="微软雅黑" panose="020B0503020204020204" pitchFamily="34" charset="-122"/>
                <a:ea typeface="微软雅黑" panose="020B0503020204020204" pitchFamily="34" charset="-122"/>
              </a:rPr>
              <a:t>……</a:t>
            </a:r>
          </a:p>
          <a:p>
            <a:r>
              <a:rPr lang="en-US" altLang="zh-CN" sz="2200" b="1">
                <a:latin typeface="微软雅黑" panose="020B0503020204020204" pitchFamily="34" charset="-122"/>
                <a:ea typeface="微软雅黑" panose="020B0503020204020204" pitchFamily="34" charset="-122"/>
              </a:rPr>
              <a:t>3</a:t>
            </a:r>
            <a:r>
              <a:rPr lang="zh-CN" altLang="en-US" sz="2200" b="1">
                <a:latin typeface="微软雅黑" panose="020B0503020204020204" pitchFamily="34" charset="-122"/>
                <a:ea typeface="微软雅黑" panose="020B0503020204020204" pitchFamily="34" charset="-122"/>
              </a:rPr>
              <a:t>： </a:t>
            </a:r>
            <a:r>
              <a:rPr lang="en-US" altLang="zh-CN" sz="2200" b="1">
                <a:latin typeface="微软雅黑" panose="020B0503020204020204" pitchFamily="34" charset="-122"/>
                <a:ea typeface="微软雅黑" panose="020B0503020204020204" pitchFamily="34" charset="-122"/>
              </a:rPr>
              <a:t>……</a:t>
            </a:r>
          </a:p>
          <a:p>
            <a:r>
              <a:rPr lang="en-US" altLang="zh-CN" sz="2200" b="1">
                <a:latin typeface="微软雅黑" panose="020B0503020204020204" pitchFamily="34" charset="-122"/>
                <a:ea typeface="微软雅黑" panose="020B0503020204020204" pitchFamily="34" charset="-122"/>
              </a:rPr>
              <a:t>4</a:t>
            </a:r>
            <a:r>
              <a:rPr lang="zh-CN" altLang="en-US" sz="2200" b="1">
                <a:latin typeface="微软雅黑" panose="020B0503020204020204" pitchFamily="34" charset="-122"/>
                <a:ea typeface="微软雅黑" panose="020B0503020204020204" pitchFamily="34" charset="-122"/>
              </a:rPr>
              <a:t>： </a:t>
            </a:r>
            <a:r>
              <a:rPr lang="en-US" altLang="zh-CN" sz="2200" b="1">
                <a:latin typeface="微软雅黑" panose="020B0503020204020204" pitchFamily="34" charset="-122"/>
                <a:ea typeface="微软雅黑" panose="020B0503020204020204" pitchFamily="34" charset="-122"/>
              </a:rPr>
              <a:t>0110 </a:t>
            </a:r>
            <a:r>
              <a:rPr lang="en-US" altLang="zh-CN" sz="2200" b="1">
                <a:solidFill>
                  <a:srgbClr val="FF0000"/>
                </a:solidFill>
                <a:latin typeface="微软雅黑" panose="020B0503020204020204" pitchFamily="34" charset="-122"/>
                <a:ea typeface="微软雅黑" panose="020B0503020204020204" pitchFamily="34" charset="-122"/>
              </a:rPr>
              <a:t>0111</a:t>
            </a:r>
            <a:endParaRPr lang="en-US" altLang="zh-CN" sz="2200" b="1">
              <a:latin typeface="微软雅黑" panose="020B0503020204020204" pitchFamily="34" charset="-122"/>
              <a:ea typeface="微软雅黑" panose="020B0503020204020204" pitchFamily="34" charset="-122"/>
            </a:endParaRPr>
          </a:p>
          <a:p>
            <a:r>
              <a:rPr lang="en-US" altLang="zh-CN" sz="2200" b="1">
                <a:latin typeface="微软雅黑" panose="020B0503020204020204" pitchFamily="34" charset="-122"/>
                <a:ea typeface="微软雅黑" panose="020B0503020204020204" pitchFamily="34" charset="-122"/>
              </a:rPr>
              <a:t>5</a:t>
            </a:r>
            <a:r>
              <a:rPr lang="zh-CN" altLang="en-US" sz="2200" b="1">
                <a:latin typeface="微软雅黑" panose="020B0503020204020204" pitchFamily="34" charset="-122"/>
                <a:ea typeface="微软雅黑" panose="020B0503020204020204" pitchFamily="34" charset="-122"/>
              </a:rPr>
              <a:t>： </a:t>
            </a:r>
            <a:r>
              <a:rPr lang="en-US" altLang="zh-CN" sz="2200" b="1">
                <a:latin typeface="微软雅黑" panose="020B0503020204020204" pitchFamily="34" charset="-122"/>
                <a:ea typeface="微软雅黑" panose="020B0503020204020204" pitchFamily="34" charset="-122"/>
              </a:rPr>
              <a:t>……</a:t>
            </a:r>
            <a:endParaRPr lang="en-US" altLang="zh-CN" sz="2200" b="1">
              <a:solidFill>
                <a:srgbClr val="FF0000"/>
              </a:solidFill>
              <a:latin typeface="微软雅黑" panose="020B0503020204020204" pitchFamily="34" charset="-122"/>
              <a:ea typeface="微软雅黑" panose="020B0503020204020204" pitchFamily="34" charset="-122"/>
            </a:endParaRPr>
          </a:p>
          <a:p>
            <a:r>
              <a:rPr lang="en-US" altLang="zh-CN" sz="2200" b="1">
                <a:latin typeface="微软雅黑" panose="020B0503020204020204" pitchFamily="34" charset="-122"/>
                <a:ea typeface="微软雅黑" panose="020B0503020204020204" pitchFamily="34" charset="-122"/>
              </a:rPr>
              <a:t>6</a:t>
            </a:r>
            <a:r>
              <a:rPr lang="zh-CN" altLang="en-US" sz="2200" b="1">
                <a:latin typeface="微软雅黑" panose="020B0503020204020204" pitchFamily="34" charset="-122"/>
                <a:ea typeface="微软雅黑" panose="020B0503020204020204" pitchFamily="34" charset="-122"/>
              </a:rPr>
              <a:t>： </a:t>
            </a:r>
            <a:r>
              <a:rPr lang="en-US" altLang="zh-CN" sz="2200" b="1">
                <a:latin typeface="微软雅黑" panose="020B0503020204020204" pitchFamily="34" charset="-122"/>
                <a:ea typeface="微软雅黑" panose="020B0503020204020204" pitchFamily="34" charset="-122"/>
              </a:rPr>
              <a:t>……</a:t>
            </a:r>
          </a:p>
          <a:p>
            <a:endParaRPr lang="en-US" altLang="zh-CN" sz="2200" b="1">
              <a:latin typeface="微软雅黑" panose="020B0503020204020204" pitchFamily="34" charset="-122"/>
              <a:ea typeface="微软雅黑" panose="020B0503020204020204" pitchFamily="34" charset="-122"/>
            </a:endParaRPr>
          </a:p>
          <a:p>
            <a:endParaRPr lang="en-US" altLang="zh-CN" sz="2200" b="1">
              <a:latin typeface="微软雅黑" panose="020B0503020204020204" pitchFamily="34" charset="-122"/>
              <a:ea typeface="微软雅黑" panose="020B0503020204020204" pitchFamily="34" charset="-122"/>
            </a:endParaRPr>
          </a:p>
          <a:p>
            <a:endParaRPr lang="en-US" altLang="zh-CN" sz="2200" b="1">
              <a:latin typeface="微软雅黑" panose="020B0503020204020204" pitchFamily="34" charset="-122"/>
              <a:ea typeface="微软雅黑" panose="020B0503020204020204" pitchFamily="34" charset="-122"/>
            </a:endParaRPr>
          </a:p>
        </p:txBody>
      </p:sp>
      <p:sp>
        <p:nvSpPr>
          <p:cNvPr id="558089" name="Text Box 9">
            <a:extLst>
              <a:ext uri="{FF2B5EF4-FFF2-40B4-BE49-F238E27FC236}">
                <a16:creationId xmlns:a16="http://schemas.microsoft.com/office/drawing/2014/main" id="{55BC06FD-0770-4909-BDEA-F7A4209AE5A7}"/>
              </a:ext>
            </a:extLst>
          </p:cNvPr>
          <p:cNvSpPr txBox="1">
            <a:spLocks noChangeArrowheads="1"/>
          </p:cNvSpPr>
          <p:nvPr/>
        </p:nvSpPr>
        <p:spPr bwMode="auto">
          <a:xfrm>
            <a:off x="5427663" y="2033588"/>
            <a:ext cx="2430462"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200" b="1">
                <a:solidFill>
                  <a:srgbClr val="009242"/>
                </a:solidFill>
                <a:latin typeface="微软雅黑" panose="020B0503020204020204" pitchFamily="34" charset="-122"/>
                <a:ea typeface="微软雅黑" panose="020B0503020204020204" pitchFamily="34" charset="-122"/>
              </a:rPr>
              <a:t>假设：</a:t>
            </a:r>
            <a:r>
              <a:rPr lang="en-US" altLang="zh-CN" sz="2200" b="1">
                <a:solidFill>
                  <a:srgbClr val="009242"/>
                </a:solidFill>
                <a:latin typeface="微软雅黑" panose="020B0503020204020204" pitchFamily="34" charset="-122"/>
                <a:ea typeface="微软雅黑" panose="020B0503020204020204" pitchFamily="34" charset="-122"/>
              </a:rPr>
              <a:t>0010-jxx</a:t>
            </a:r>
          </a:p>
        </p:txBody>
      </p:sp>
      <p:grpSp>
        <p:nvGrpSpPr>
          <p:cNvPr id="558090" name="Group 10">
            <a:extLst>
              <a:ext uri="{FF2B5EF4-FFF2-40B4-BE49-F238E27FC236}">
                <a16:creationId xmlns:a16="http://schemas.microsoft.com/office/drawing/2014/main" id="{AC920EED-25B3-4FBE-AF16-393A6330BDDB}"/>
              </a:ext>
            </a:extLst>
          </p:cNvPr>
          <p:cNvGrpSpPr>
            <a:grpSpLocks/>
          </p:cNvGrpSpPr>
          <p:nvPr/>
        </p:nvGrpSpPr>
        <p:grpSpPr bwMode="auto">
          <a:xfrm>
            <a:off x="8128000" y="3068638"/>
            <a:ext cx="392113" cy="990600"/>
            <a:chOff x="5331" y="2259"/>
            <a:chExt cx="237" cy="641"/>
          </a:xfrm>
        </p:grpSpPr>
        <p:sp>
          <p:nvSpPr>
            <p:cNvPr id="558091" name="Line 11">
              <a:extLst>
                <a:ext uri="{FF2B5EF4-FFF2-40B4-BE49-F238E27FC236}">
                  <a16:creationId xmlns:a16="http://schemas.microsoft.com/office/drawing/2014/main" id="{AB96573B-FF01-4236-8DA7-700757185685}"/>
                </a:ext>
              </a:extLst>
            </p:cNvPr>
            <p:cNvSpPr>
              <a:spLocks noChangeShapeType="1"/>
            </p:cNvSpPr>
            <p:nvPr/>
          </p:nvSpPr>
          <p:spPr bwMode="auto">
            <a:xfrm>
              <a:off x="5331" y="2267"/>
              <a:ext cx="237" cy="0"/>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8092" name="Line 12">
              <a:extLst>
                <a:ext uri="{FF2B5EF4-FFF2-40B4-BE49-F238E27FC236}">
                  <a16:creationId xmlns:a16="http://schemas.microsoft.com/office/drawing/2014/main" id="{D1FEE9B2-CCA2-4913-AA65-B31FA854D733}"/>
                </a:ext>
              </a:extLst>
            </p:cNvPr>
            <p:cNvSpPr>
              <a:spLocks noChangeShapeType="1"/>
            </p:cNvSpPr>
            <p:nvPr/>
          </p:nvSpPr>
          <p:spPr bwMode="auto">
            <a:xfrm>
              <a:off x="5550" y="2259"/>
              <a:ext cx="0" cy="641"/>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8093" name="Line 13">
              <a:extLst>
                <a:ext uri="{FF2B5EF4-FFF2-40B4-BE49-F238E27FC236}">
                  <a16:creationId xmlns:a16="http://schemas.microsoft.com/office/drawing/2014/main" id="{8F1F082D-AA09-4364-A8D5-7C45F02B100B}"/>
                </a:ext>
              </a:extLst>
            </p:cNvPr>
            <p:cNvSpPr>
              <a:spLocks noChangeShapeType="1"/>
            </p:cNvSpPr>
            <p:nvPr/>
          </p:nvSpPr>
          <p:spPr bwMode="auto">
            <a:xfrm flipH="1">
              <a:off x="5367" y="2889"/>
              <a:ext cx="164" cy="9"/>
            </a:xfrm>
            <a:prstGeom prst="line">
              <a:avLst/>
            </a:prstGeom>
            <a:noFill/>
            <a:ln w="57150">
              <a:solidFill>
                <a:srgbClr val="CC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58094" name="Text Box 14">
            <a:extLst>
              <a:ext uri="{FF2B5EF4-FFF2-40B4-BE49-F238E27FC236}">
                <a16:creationId xmlns:a16="http://schemas.microsoft.com/office/drawing/2014/main" id="{3B86E78B-09F9-4C1C-8166-6B4ADE6DA4C0}"/>
              </a:ext>
            </a:extLst>
          </p:cNvPr>
          <p:cNvSpPr txBox="1">
            <a:spLocks noChangeArrowheads="1"/>
          </p:cNvSpPr>
          <p:nvPr/>
        </p:nvSpPr>
        <p:spPr bwMode="auto">
          <a:xfrm>
            <a:off x="6011863" y="4991100"/>
            <a:ext cx="3041650"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0066CC"/>
                </a:solidFill>
                <a:latin typeface="微软雅黑" panose="020B0503020204020204" pitchFamily="34" charset="-122"/>
                <a:ea typeface="微软雅黑" panose="020B0503020204020204" pitchFamily="34" charset="-122"/>
              </a:rPr>
              <a:t>若在第</a:t>
            </a:r>
            <a:r>
              <a:rPr lang="en-US" altLang="zh-CN" sz="2000" b="1">
                <a:solidFill>
                  <a:srgbClr val="0066CC"/>
                </a:solidFill>
                <a:latin typeface="微软雅黑" panose="020B0503020204020204" pitchFamily="34" charset="-122"/>
                <a:ea typeface="微软雅黑" panose="020B0503020204020204" pitchFamily="34" charset="-122"/>
              </a:rPr>
              <a:t>4</a:t>
            </a:r>
            <a:r>
              <a:rPr lang="zh-CN" altLang="en-US" sz="2000" b="1">
                <a:solidFill>
                  <a:srgbClr val="0066CC"/>
                </a:solidFill>
                <a:latin typeface="微软雅黑" panose="020B0503020204020204" pitchFamily="34" charset="-122"/>
                <a:ea typeface="微软雅黑" panose="020B0503020204020204" pitchFamily="34" charset="-122"/>
              </a:rPr>
              <a:t>条指令前加入指令，则需</a:t>
            </a:r>
            <a:r>
              <a:rPr lang="zh-CN" altLang="en-US" sz="2000" b="1">
                <a:solidFill>
                  <a:srgbClr val="CC3300"/>
                </a:solidFill>
                <a:latin typeface="微软雅黑" panose="020B0503020204020204" pitchFamily="34" charset="-122"/>
                <a:ea typeface="微软雅黑" panose="020B0503020204020204" pitchFamily="34" charset="-122"/>
              </a:rPr>
              <a:t>重新计算地址码</a:t>
            </a:r>
            <a:r>
              <a:rPr lang="zh-CN" altLang="en-US" sz="2000" b="1">
                <a:solidFill>
                  <a:srgbClr val="0066CC"/>
                </a:solidFill>
                <a:latin typeface="微软雅黑" panose="020B0503020204020204" pitchFamily="34" charset="-122"/>
                <a:ea typeface="微软雅黑" panose="020B0503020204020204" pitchFamily="34" charset="-122"/>
              </a:rPr>
              <a:t>（如</a:t>
            </a:r>
            <a:r>
              <a:rPr lang="en-US" altLang="zh-CN" sz="2000" b="1">
                <a:solidFill>
                  <a:srgbClr val="0066CC"/>
                </a:solidFill>
                <a:latin typeface="微软雅黑" panose="020B0503020204020204" pitchFamily="34" charset="-122"/>
                <a:ea typeface="微软雅黑" panose="020B0503020204020204" pitchFamily="34" charset="-122"/>
              </a:rPr>
              <a:t>jxx</a:t>
            </a:r>
            <a:r>
              <a:rPr lang="zh-CN" altLang="en-US" sz="2000" b="1">
                <a:solidFill>
                  <a:srgbClr val="0066CC"/>
                </a:solidFill>
                <a:latin typeface="微软雅黑" panose="020B0503020204020204" pitchFamily="34" charset="-122"/>
                <a:ea typeface="微软雅黑" panose="020B0503020204020204" pitchFamily="34" charset="-122"/>
              </a:rPr>
              <a:t>的目标地址），然后重新打孔。</a:t>
            </a:r>
            <a:r>
              <a:rPr lang="zh-CN" altLang="en-US" sz="2000" b="1">
                <a:solidFill>
                  <a:srgbClr val="FF0000"/>
                </a:solidFill>
                <a:latin typeface="微软雅黑" panose="020B0503020204020204" pitchFamily="34" charset="-122"/>
                <a:ea typeface="微软雅黑" panose="020B0503020204020204" pitchFamily="34" charset="-122"/>
              </a:rPr>
              <a:t>不灵活！</a:t>
            </a:r>
          </a:p>
          <a:p>
            <a:pPr>
              <a:spcBef>
                <a:spcPct val="50000"/>
              </a:spcBef>
            </a:pPr>
            <a:r>
              <a:rPr lang="zh-CN" altLang="en-US" sz="2000" b="1">
                <a:solidFill>
                  <a:srgbClr val="FF0000"/>
                </a:solidFill>
                <a:latin typeface="微软雅黑" panose="020B0503020204020204" pitchFamily="34" charset="-122"/>
                <a:ea typeface="微软雅黑" panose="020B0503020204020204" pitchFamily="34" charset="-122"/>
              </a:rPr>
              <a:t>书写、阅读困难！</a:t>
            </a:r>
          </a:p>
        </p:txBody>
      </p:sp>
      <p:sp>
        <p:nvSpPr>
          <p:cNvPr id="558095" name="Text Box 15">
            <a:extLst>
              <a:ext uri="{FF2B5EF4-FFF2-40B4-BE49-F238E27FC236}">
                <a16:creationId xmlns:a16="http://schemas.microsoft.com/office/drawing/2014/main" id="{12ED2A6F-1F30-408F-A8CE-1A26B14076B7}"/>
              </a:ext>
            </a:extLst>
          </p:cNvPr>
          <p:cNvSpPr txBox="1">
            <a:spLocks noChangeArrowheads="1"/>
          </p:cNvSpPr>
          <p:nvPr/>
        </p:nvSpPr>
        <p:spPr bwMode="auto">
          <a:xfrm>
            <a:off x="958850" y="4121150"/>
            <a:ext cx="4165600" cy="10048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FF0000"/>
                </a:solidFill>
                <a:ea typeface="微软雅黑" panose="020B0503020204020204" pitchFamily="34" charset="-122"/>
              </a:rPr>
              <a:t>太原始了，无法忍受，咋办？</a:t>
            </a:r>
          </a:p>
          <a:p>
            <a:pPr>
              <a:spcBef>
                <a:spcPct val="50000"/>
              </a:spcBef>
            </a:pPr>
            <a:r>
              <a:rPr lang="zh-CN" altLang="en-US" sz="2400" b="1">
                <a:solidFill>
                  <a:srgbClr val="0066CC"/>
                </a:solidFill>
                <a:ea typeface="微软雅黑" panose="020B0503020204020204" pitchFamily="34" charset="-122"/>
              </a:rPr>
              <a:t>用符号表示而不用</a:t>
            </a:r>
            <a:r>
              <a:rPr lang="en-US" altLang="zh-CN" sz="2400" b="1">
                <a:solidFill>
                  <a:srgbClr val="0066CC"/>
                </a:solidFill>
                <a:ea typeface="微软雅黑" panose="020B0503020204020204" pitchFamily="34" charset="-122"/>
              </a:rPr>
              <a:t>0/1</a:t>
            </a:r>
            <a:r>
              <a:rPr lang="zh-CN" altLang="en-US" sz="2400" b="1">
                <a:solidFill>
                  <a:srgbClr val="0066CC"/>
                </a:solidFill>
                <a:ea typeface="微软雅黑" panose="020B0503020204020204" pitchFamily="34" charset="-122"/>
              </a:rPr>
              <a:t>表示！</a:t>
            </a:r>
          </a:p>
        </p:txBody>
      </p:sp>
      <p:sp>
        <p:nvSpPr>
          <p:cNvPr id="558096" name="Text Box 16">
            <a:extLst>
              <a:ext uri="{FF2B5EF4-FFF2-40B4-BE49-F238E27FC236}">
                <a16:creationId xmlns:a16="http://schemas.microsoft.com/office/drawing/2014/main" id="{8531A8AF-5E00-4DD3-B611-8B5DCB980BC3}"/>
              </a:ext>
            </a:extLst>
          </p:cNvPr>
          <p:cNvSpPr txBox="1">
            <a:spLocks noChangeArrowheads="1"/>
          </p:cNvSpPr>
          <p:nvPr/>
        </p:nvSpPr>
        <p:spPr bwMode="auto">
          <a:xfrm>
            <a:off x="5111750" y="1268413"/>
            <a:ext cx="26098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0066CC"/>
                </a:solidFill>
                <a:ea typeface="微软雅黑" panose="020B0503020204020204" pitchFamily="34" charset="-122"/>
              </a:rPr>
              <a:t>输入：按钮、开关；</a:t>
            </a:r>
          </a:p>
          <a:p>
            <a:r>
              <a:rPr lang="zh-CN" altLang="en-US" sz="2000" b="1">
                <a:solidFill>
                  <a:srgbClr val="0066CC"/>
                </a:solidFill>
                <a:ea typeface="微软雅黑" panose="020B0503020204020204" pitchFamily="34" charset="-122"/>
              </a:rPr>
              <a:t>输出：指示灯等</a:t>
            </a:r>
            <a:endParaRPr lang="zh-CN" altLang="en-US" sz="2000" b="1">
              <a:solidFill>
                <a:srgbClr val="FF0000"/>
              </a:solidFill>
              <a:ea typeface="微软雅黑" panose="020B0503020204020204" pitchFamily="34" charset="-122"/>
            </a:endParaRPr>
          </a:p>
        </p:txBody>
      </p:sp>
      <p:sp>
        <p:nvSpPr>
          <p:cNvPr id="558097" name="Rectangle 17">
            <a:extLst>
              <a:ext uri="{FF2B5EF4-FFF2-40B4-BE49-F238E27FC236}">
                <a16:creationId xmlns:a16="http://schemas.microsoft.com/office/drawing/2014/main" id="{5E3D8681-2308-4509-A5D1-E15C9890F731}"/>
              </a:ext>
            </a:extLst>
          </p:cNvPr>
          <p:cNvSpPr>
            <a:spLocks noChangeArrowheads="1"/>
          </p:cNvSpPr>
          <p:nvPr/>
        </p:nvSpPr>
        <p:spPr bwMode="auto">
          <a:xfrm>
            <a:off x="7497763" y="1287463"/>
            <a:ext cx="14859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r>
              <a:rPr lang="zh-CN" altLang="en-US" sz="2000" b="1">
                <a:solidFill>
                  <a:srgbClr val="FF0000"/>
                </a:solidFill>
                <a:latin typeface="微软雅黑" panose="020B0503020204020204" pitchFamily="34" charset="-122"/>
                <a:ea typeface="微软雅黑" panose="020B0503020204020204" pitchFamily="34" charset="-122"/>
              </a:rPr>
              <a:t>所有信息都是</a:t>
            </a:r>
            <a:r>
              <a:rPr lang="en-US" altLang="zh-CN" sz="2000" b="1">
                <a:solidFill>
                  <a:srgbClr val="FF0000"/>
                </a:solidFill>
                <a:latin typeface="微软雅黑" panose="020B0503020204020204" pitchFamily="34" charset="-122"/>
                <a:ea typeface="微软雅黑" panose="020B0503020204020204" pitchFamily="34" charset="-122"/>
              </a:rPr>
              <a:t>0/1</a:t>
            </a:r>
            <a:r>
              <a:rPr lang="zh-CN" altLang="en-US" sz="2000" b="1">
                <a:solidFill>
                  <a:srgbClr val="FF0000"/>
                </a:solidFill>
                <a:latin typeface="微软雅黑" panose="020B0503020204020204" pitchFamily="34" charset="-122"/>
                <a:ea typeface="微软雅黑" panose="020B0503020204020204" pitchFamily="34" charset="-122"/>
              </a:rPr>
              <a:t>序列！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8087"/>
                                        </p:tgtEl>
                                        <p:attrNameLst>
                                          <p:attrName>style.visibility</p:attrName>
                                        </p:attrNameLst>
                                      </p:cBhvr>
                                      <p:to>
                                        <p:strVal val="visible"/>
                                      </p:to>
                                    </p:set>
                                    <p:animEffect transition="in" filter="blinds(horizontal)">
                                      <p:cBhvr>
                                        <p:cTn id="7" dur="500"/>
                                        <p:tgtEl>
                                          <p:spTgt spid="5580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58085"/>
                                        </p:tgtEl>
                                        <p:attrNameLst>
                                          <p:attrName>style.visibility</p:attrName>
                                        </p:attrNameLst>
                                      </p:cBhvr>
                                      <p:to>
                                        <p:strVal val="visible"/>
                                      </p:to>
                                    </p:set>
                                    <p:animEffect transition="in" filter="blinds(horizontal)">
                                      <p:cBhvr>
                                        <p:cTn id="12" dur="500"/>
                                        <p:tgtEl>
                                          <p:spTgt spid="5580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58086"/>
                                        </p:tgtEl>
                                        <p:attrNameLst>
                                          <p:attrName>style.visibility</p:attrName>
                                        </p:attrNameLst>
                                      </p:cBhvr>
                                      <p:to>
                                        <p:strVal val="visible"/>
                                      </p:to>
                                    </p:set>
                                    <p:animEffect transition="in" filter="blinds(horizontal)">
                                      <p:cBhvr>
                                        <p:cTn id="17" dur="500"/>
                                        <p:tgtEl>
                                          <p:spTgt spid="5580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58096"/>
                                        </p:tgtEl>
                                        <p:attrNameLst>
                                          <p:attrName>style.visibility</p:attrName>
                                        </p:attrNameLst>
                                      </p:cBhvr>
                                      <p:to>
                                        <p:strVal val="visible"/>
                                      </p:to>
                                    </p:set>
                                    <p:animEffect transition="in" filter="blinds(horizontal)">
                                      <p:cBhvr>
                                        <p:cTn id="22" dur="500"/>
                                        <p:tgtEl>
                                          <p:spTgt spid="5580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58097"/>
                                        </p:tgtEl>
                                        <p:attrNameLst>
                                          <p:attrName>style.visibility</p:attrName>
                                        </p:attrNameLst>
                                      </p:cBhvr>
                                      <p:to>
                                        <p:strVal val="visible"/>
                                      </p:to>
                                    </p:set>
                                    <p:animEffect transition="in" filter="blinds(horizontal)">
                                      <p:cBhvr>
                                        <p:cTn id="27" dur="500"/>
                                        <p:tgtEl>
                                          <p:spTgt spid="55809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58089"/>
                                        </p:tgtEl>
                                        <p:attrNameLst>
                                          <p:attrName>style.visibility</p:attrName>
                                        </p:attrNameLst>
                                      </p:cBhvr>
                                      <p:to>
                                        <p:strVal val="visible"/>
                                      </p:to>
                                    </p:set>
                                    <p:animEffect transition="in" filter="blinds(horizontal)">
                                      <p:cBhvr>
                                        <p:cTn id="32" dur="500"/>
                                        <p:tgtEl>
                                          <p:spTgt spid="55808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58088"/>
                                        </p:tgtEl>
                                        <p:attrNameLst>
                                          <p:attrName>style.visibility</p:attrName>
                                        </p:attrNameLst>
                                      </p:cBhvr>
                                      <p:to>
                                        <p:strVal val="visible"/>
                                      </p:to>
                                    </p:set>
                                    <p:animEffect transition="in" filter="blinds(horizontal)">
                                      <p:cBhvr>
                                        <p:cTn id="37" dur="500"/>
                                        <p:tgtEl>
                                          <p:spTgt spid="55808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58090"/>
                                        </p:tgtEl>
                                        <p:attrNameLst>
                                          <p:attrName>style.visibility</p:attrName>
                                        </p:attrNameLst>
                                      </p:cBhvr>
                                      <p:to>
                                        <p:strVal val="visible"/>
                                      </p:to>
                                    </p:set>
                                    <p:animEffect transition="in" filter="blinds(horizontal)">
                                      <p:cBhvr>
                                        <p:cTn id="42" dur="500"/>
                                        <p:tgtEl>
                                          <p:spTgt spid="55809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58094"/>
                                        </p:tgtEl>
                                        <p:attrNameLst>
                                          <p:attrName>style.visibility</p:attrName>
                                        </p:attrNameLst>
                                      </p:cBhvr>
                                      <p:to>
                                        <p:strVal val="visible"/>
                                      </p:to>
                                    </p:set>
                                    <p:animEffect transition="in" filter="blinds(horizontal)">
                                      <p:cBhvr>
                                        <p:cTn id="47" dur="500"/>
                                        <p:tgtEl>
                                          <p:spTgt spid="55809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58095"/>
                                        </p:tgtEl>
                                        <p:attrNameLst>
                                          <p:attrName>style.visibility</p:attrName>
                                        </p:attrNameLst>
                                      </p:cBhvr>
                                      <p:to>
                                        <p:strVal val="visible"/>
                                      </p:to>
                                    </p:set>
                                    <p:animEffect transition="in" filter="blinds(horizontal)">
                                      <p:cBhvr>
                                        <p:cTn id="52" dur="500"/>
                                        <p:tgtEl>
                                          <p:spTgt spid="558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7" grpId="0" animBg="1"/>
      <p:bldP spid="558088" grpId="0"/>
      <p:bldP spid="558089" grpId="0"/>
      <p:bldP spid="558094" grpId="0"/>
      <p:bldP spid="558095" grpId="0" animBg="1"/>
      <p:bldP spid="558096" grpId="0"/>
      <p:bldP spid="55809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a:extLst>
              <a:ext uri="{FF2B5EF4-FFF2-40B4-BE49-F238E27FC236}">
                <a16:creationId xmlns:a16="http://schemas.microsoft.com/office/drawing/2014/main" id="{3180F365-466C-47D2-8A8B-47DDC93E175E}"/>
              </a:ext>
            </a:extLst>
          </p:cNvPr>
          <p:cNvSpPr>
            <a:spLocks noGrp="1" noChangeArrowheads="1"/>
          </p:cNvSpPr>
          <p:nvPr>
            <p:ph type="title"/>
          </p:nvPr>
        </p:nvSpPr>
        <p:spPr/>
        <p:txBody>
          <a:bodyPr/>
          <a:lstStyle/>
          <a:p>
            <a:endParaRPr lang="zh-CN" altLang="en-US"/>
          </a:p>
        </p:txBody>
      </p:sp>
      <p:sp>
        <p:nvSpPr>
          <p:cNvPr id="560131" name="Rectangle 3">
            <a:extLst>
              <a:ext uri="{FF2B5EF4-FFF2-40B4-BE49-F238E27FC236}">
                <a16:creationId xmlns:a16="http://schemas.microsoft.com/office/drawing/2014/main" id="{4C211349-3956-47FD-B80D-78AAA480FF4D}"/>
              </a:ext>
            </a:extLst>
          </p:cNvPr>
          <p:cNvSpPr>
            <a:spLocks noGrp="1" noChangeArrowheads="1"/>
          </p:cNvSpPr>
          <p:nvPr>
            <p:ph type="body" idx="1"/>
          </p:nvPr>
        </p:nvSpPr>
        <p:spPr>
          <a:xfrm>
            <a:off x="206375" y="819150"/>
            <a:ext cx="8145463" cy="4962525"/>
          </a:xfrm>
        </p:spPr>
        <p:txBody>
          <a:bodyPr/>
          <a:lstStyle/>
          <a:p>
            <a:r>
              <a:rPr lang="zh-CN" altLang="en-US">
                <a:ea typeface="微软雅黑" panose="020B0503020204020204" pitchFamily="34" charset="-122"/>
              </a:rPr>
              <a:t>若用</a:t>
            </a:r>
            <a:r>
              <a:rPr lang="zh-CN" altLang="en-US">
                <a:solidFill>
                  <a:srgbClr val="FF0000"/>
                </a:solidFill>
                <a:ea typeface="微软雅黑" panose="020B0503020204020204" pitchFamily="34" charset="-122"/>
              </a:rPr>
              <a:t>符号</a:t>
            </a:r>
            <a:r>
              <a:rPr lang="zh-CN" altLang="en-US">
                <a:ea typeface="微软雅黑" panose="020B0503020204020204" pitchFamily="34" charset="-122"/>
              </a:rPr>
              <a:t>表示跳转位置和变量位置，是否简化了问题？</a:t>
            </a:r>
          </a:p>
          <a:p>
            <a:r>
              <a:rPr lang="zh-CN" altLang="en-US">
                <a:ea typeface="微软雅黑" panose="020B0503020204020204" pitchFamily="34" charset="-122"/>
              </a:rPr>
              <a:t>于是，汇编语言出现</a:t>
            </a:r>
          </a:p>
          <a:p>
            <a:pPr lvl="1"/>
            <a:r>
              <a:rPr lang="zh-CN" altLang="en-US" sz="2400">
                <a:ea typeface="微软雅黑" panose="020B0503020204020204" pitchFamily="34" charset="-122"/>
              </a:rPr>
              <a:t>用</a:t>
            </a:r>
            <a:r>
              <a:rPr lang="zh-CN" altLang="en-US" sz="2400">
                <a:solidFill>
                  <a:srgbClr val="FF0000"/>
                </a:solidFill>
                <a:ea typeface="微软雅黑" panose="020B0503020204020204" pitchFamily="34" charset="-122"/>
              </a:rPr>
              <a:t>助记符</a:t>
            </a:r>
            <a:r>
              <a:rPr lang="zh-CN" altLang="en-US" sz="2400">
                <a:ea typeface="微软雅黑" panose="020B0503020204020204" pitchFamily="34" charset="-122"/>
              </a:rPr>
              <a:t>表示操作码</a:t>
            </a:r>
          </a:p>
          <a:p>
            <a:pPr lvl="1"/>
            <a:r>
              <a:rPr lang="zh-CN" altLang="en-US" sz="2400">
                <a:ea typeface="微软雅黑" panose="020B0503020204020204" pitchFamily="34" charset="-122"/>
              </a:rPr>
              <a:t>用</a:t>
            </a:r>
            <a:r>
              <a:rPr lang="zh-CN" altLang="en-US" sz="2400">
                <a:solidFill>
                  <a:srgbClr val="FF0000"/>
                </a:solidFill>
                <a:ea typeface="微软雅黑" panose="020B0503020204020204" pitchFamily="34" charset="-122"/>
              </a:rPr>
              <a:t>标号</a:t>
            </a:r>
            <a:r>
              <a:rPr lang="zh-CN" altLang="en-US" sz="2400">
                <a:ea typeface="微软雅黑" panose="020B0503020204020204" pitchFamily="34" charset="-122"/>
              </a:rPr>
              <a:t>表示位置</a:t>
            </a:r>
          </a:p>
          <a:p>
            <a:pPr lvl="1"/>
            <a:r>
              <a:rPr lang="zh-CN" altLang="en-US" sz="2400">
                <a:ea typeface="微软雅黑" panose="020B0503020204020204" pitchFamily="34" charset="-122"/>
              </a:rPr>
              <a:t>用助记符表示寄存器</a:t>
            </a:r>
          </a:p>
          <a:p>
            <a:pPr lvl="1"/>
            <a:r>
              <a:rPr lang="en-US" altLang="zh-CN" sz="2400">
                <a:latin typeface="微软雅黑" panose="020B0503020204020204" pitchFamily="34" charset="-122"/>
                <a:ea typeface="微软雅黑" panose="020B0503020204020204" pitchFamily="34" charset="-122"/>
              </a:rPr>
              <a:t>…</a:t>
            </a:r>
            <a:r>
              <a:rPr lang="en-US" altLang="zh-CN" sz="2400">
                <a:ea typeface="微软雅黑" panose="020B0503020204020204" pitchFamily="34" charset="-122"/>
              </a:rPr>
              <a:t>..</a:t>
            </a:r>
          </a:p>
        </p:txBody>
      </p:sp>
      <p:sp>
        <p:nvSpPr>
          <p:cNvPr id="560132" name="Rectangle 1">
            <a:extLst>
              <a:ext uri="{FF2B5EF4-FFF2-40B4-BE49-F238E27FC236}">
                <a16:creationId xmlns:a16="http://schemas.microsoft.com/office/drawing/2014/main" id="{D78E0D3C-2D8E-4F40-BB9A-C1622BD2728E}"/>
              </a:ext>
            </a:extLst>
          </p:cNvPr>
          <p:cNvSpPr>
            <a:spLocks noChangeArrowheads="1"/>
          </p:cNvSpPr>
          <p:nvPr/>
        </p:nvSpPr>
        <p:spPr bwMode="auto">
          <a:xfrm>
            <a:off x="455613" y="127000"/>
            <a:ext cx="82327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119063" indent="-119063"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49" charset="-122"/>
              </a:defRPr>
            </a:lvl1pPr>
            <a:lvl2pPr marL="119063" indent="-119063"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49" charset="-122"/>
              </a:defRPr>
            </a:lvl2pPr>
            <a:lvl3pPr marL="119063" indent="-119063"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49" charset="-122"/>
              </a:defRPr>
            </a:lvl3pPr>
            <a:lvl4pPr marL="119063" indent="-119063"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49" charset="-122"/>
              </a:defRPr>
            </a:lvl4pPr>
            <a:lvl5pPr marL="119063" indent="-119063"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49" charset="-122"/>
              </a:defRPr>
            </a:lvl5pPr>
            <a:lvl6pPr marL="576263" indent="-119063"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49" charset="-122"/>
              </a:defRPr>
            </a:lvl6pPr>
            <a:lvl7pPr marL="1033463" indent="-119063"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49" charset="-122"/>
              </a:defRPr>
            </a:lvl7pPr>
            <a:lvl8pPr marL="1490663" indent="-119063"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49" charset="-122"/>
              </a:defRPr>
            </a:lvl8pPr>
            <a:lvl9pPr marL="1947863" indent="-119063"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49" charset="-122"/>
              </a:defRPr>
            </a:lvl9pPr>
          </a:lstStyle>
          <a:p>
            <a:pPr eaLnBrk="1" hangingPunct="1"/>
            <a:r>
              <a:rPr lang="zh-CN" altLang="en-GB"/>
              <a:t>用汇编语言开发程序</a:t>
            </a:r>
          </a:p>
        </p:txBody>
      </p:sp>
      <p:grpSp>
        <p:nvGrpSpPr>
          <p:cNvPr id="560133" name="Group 5">
            <a:extLst>
              <a:ext uri="{FF2B5EF4-FFF2-40B4-BE49-F238E27FC236}">
                <a16:creationId xmlns:a16="http://schemas.microsoft.com/office/drawing/2014/main" id="{A5130D42-BCFD-42CD-BDEF-FED98FA3FB2A}"/>
              </a:ext>
            </a:extLst>
          </p:cNvPr>
          <p:cNvGrpSpPr>
            <a:grpSpLocks/>
          </p:cNvGrpSpPr>
          <p:nvPr/>
        </p:nvGrpSpPr>
        <p:grpSpPr bwMode="auto">
          <a:xfrm>
            <a:off x="4437063" y="1403350"/>
            <a:ext cx="2462212" cy="2771775"/>
            <a:chOff x="2795" y="884"/>
            <a:chExt cx="1551" cy="1746"/>
          </a:xfrm>
        </p:grpSpPr>
        <p:sp>
          <p:nvSpPr>
            <p:cNvPr id="560134" name="Text Box 6">
              <a:extLst>
                <a:ext uri="{FF2B5EF4-FFF2-40B4-BE49-F238E27FC236}">
                  <a16:creationId xmlns:a16="http://schemas.microsoft.com/office/drawing/2014/main" id="{21294EB2-6994-4F05-89F9-0F599135BC2E}"/>
                </a:ext>
              </a:extLst>
            </p:cNvPr>
            <p:cNvSpPr txBox="1">
              <a:spLocks noChangeArrowheads="1"/>
            </p:cNvSpPr>
            <p:nvPr/>
          </p:nvSpPr>
          <p:spPr bwMode="auto">
            <a:xfrm>
              <a:off x="2795" y="884"/>
              <a:ext cx="1527" cy="1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200" b="1">
                  <a:latin typeface="微软雅黑" panose="020B0503020204020204" pitchFamily="34" charset="-122"/>
                  <a:ea typeface="微软雅黑" panose="020B0503020204020204" pitchFamily="34" charset="-122"/>
                </a:rPr>
                <a:t>0</a:t>
              </a:r>
              <a:r>
                <a:rPr lang="zh-CN" altLang="en-US" sz="2200" b="1">
                  <a:latin typeface="微软雅黑" panose="020B0503020204020204" pitchFamily="34" charset="-122"/>
                  <a:ea typeface="微软雅黑" panose="020B0503020204020204" pitchFamily="34" charset="-122"/>
                </a:rPr>
                <a:t>：</a:t>
              </a:r>
              <a:r>
                <a:rPr lang="en-US" altLang="zh-CN" sz="2200" b="1">
                  <a:latin typeface="微软雅黑" panose="020B0503020204020204" pitchFamily="34" charset="-122"/>
                  <a:ea typeface="微软雅黑" panose="020B0503020204020204" pitchFamily="34" charset="-122"/>
                </a:rPr>
                <a:t>0101 </a:t>
              </a:r>
              <a:r>
                <a:rPr lang="en-US" altLang="zh-CN" sz="2200" b="1">
                  <a:solidFill>
                    <a:srgbClr val="993300"/>
                  </a:solidFill>
                  <a:latin typeface="微软雅黑" panose="020B0503020204020204" pitchFamily="34" charset="-122"/>
                  <a:ea typeface="微软雅黑" panose="020B0503020204020204" pitchFamily="34" charset="-122"/>
                </a:rPr>
                <a:t>0110</a:t>
              </a:r>
            </a:p>
            <a:p>
              <a:r>
                <a:rPr lang="en-US" altLang="zh-CN" sz="2200" b="1">
                  <a:latin typeface="微软雅黑" panose="020B0503020204020204" pitchFamily="34" charset="-122"/>
                  <a:ea typeface="微软雅黑" panose="020B0503020204020204" pitchFamily="34" charset="-122"/>
                </a:rPr>
                <a:t>1</a:t>
              </a:r>
              <a:r>
                <a:rPr lang="zh-CN" altLang="en-US" sz="2200" b="1">
                  <a:latin typeface="微软雅黑" panose="020B0503020204020204" pitchFamily="34" charset="-122"/>
                  <a:ea typeface="微软雅黑" panose="020B0503020204020204" pitchFamily="34" charset="-122"/>
                </a:rPr>
                <a:t>：</a:t>
              </a:r>
              <a:r>
                <a:rPr lang="en-US" altLang="zh-CN" sz="2200" b="1">
                  <a:solidFill>
                    <a:srgbClr val="009242"/>
                  </a:solidFill>
                  <a:latin typeface="微软雅黑" panose="020B0503020204020204" pitchFamily="34" charset="-122"/>
                  <a:ea typeface="微软雅黑" panose="020B0503020204020204" pitchFamily="34" charset="-122"/>
                </a:rPr>
                <a:t>0010</a:t>
              </a:r>
              <a:r>
                <a:rPr lang="en-US" altLang="zh-CN" sz="2200" b="1">
                  <a:latin typeface="微软雅黑" panose="020B0503020204020204" pitchFamily="34" charset="-122"/>
                  <a:ea typeface="微软雅黑" panose="020B0503020204020204" pitchFamily="34" charset="-122"/>
                </a:rPr>
                <a:t> </a:t>
              </a:r>
              <a:r>
                <a:rPr lang="en-US" altLang="zh-CN" sz="2200" b="1">
                  <a:solidFill>
                    <a:srgbClr val="FF0000"/>
                  </a:solidFill>
                  <a:latin typeface="微软雅黑" panose="020B0503020204020204" pitchFamily="34" charset="-122"/>
                  <a:ea typeface="微软雅黑" panose="020B0503020204020204" pitchFamily="34" charset="-122"/>
                </a:rPr>
                <a:t>0100</a:t>
              </a:r>
            </a:p>
            <a:p>
              <a:r>
                <a:rPr lang="en-US" altLang="zh-CN" sz="2200" b="1">
                  <a:latin typeface="微软雅黑" panose="020B0503020204020204" pitchFamily="34" charset="-122"/>
                  <a:ea typeface="微软雅黑" panose="020B0503020204020204" pitchFamily="34" charset="-122"/>
                </a:rPr>
                <a:t>2</a:t>
              </a:r>
              <a:r>
                <a:rPr lang="zh-CN" altLang="en-US" sz="2200" b="1">
                  <a:latin typeface="微软雅黑" panose="020B0503020204020204" pitchFamily="34" charset="-122"/>
                  <a:ea typeface="微软雅黑" panose="020B0503020204020204" pitchFamily="34" charset="-122"/>
                </a:rPr>
                <a:t>： </a:t>
              </a:r>
              <a:r>
                <a:rPr lang="en-US" altLang="zh-CN" sz="2200" b="1">
                  <a:latin typeface="微软雅黑" panose="020B0503020204020204" pitchFamily="34" charset="-122"/>
                  <a:ea typeface="微软雅黑" panose="020B0503020204020204" pitchFamily="34" charset="-122"/>
                </a:rPr>
                <a:t>……</a:t>
              </a:r>
            </a:p>
            <a:p>
              <a:r>
                <a:rPr lang="en-US" altLang="zh-CN" sz="2200" b="1">
                  <a:latin typeface="微软雅黑" panose="020B0503020204020204" pitchFamily="34" charset="-122"/>
                  <a:ea typeface="微软雅黑" panose="020B0503020204020204" pitchFamily="34" charset="-122"/>
                </a:rPr>
                <a:t>3</a:t>
              </a:r>
              <a:r>
                <a:rPr lang="zh-CN" altLang="en-US" sz="2200" b="1">
                  <a:latin typeface="微软雅黑" panose="020B0503020204020204" pitchFamily="34" charset="-122"/>
                  <a:ea typeface="微软雅黑" panose="020B0503020204020204" pitchFamily="34" charset="-122"/>
                </a:rPr>
                <a:t>： </a:t>
              </a:r>
              <a:r>
                <a:rPr lang="en-US" altLang="zh-CN" sz="2200" b="1">
                  <a:latin typeface="微软雅黑" panose="020B0503020204020204" pitchFamily="34" charset="-122"/>
                  <a:ea typeface="微软雅黑" panose="020B0503020204020204" pitchFamily="34" charset="-122"/>
                </a:rPr>
                <a:t>……</a:t>
              </a:r>
            </a:p>
            <a:p>
              <a:r>
                <a:rPr lang="en-US" altLang="zh-CN" sz="2200" b="1">
                  <a:solidFill>
                    <a:srgbClr val="FF0000"/>
                  </a:solidFill>
                  <a:latin typeface="微软雅黑" panose="020B0503020204020204" pitchFamily="34" charset="-122"/>
                  <a:ea typeface="微软雅黑" panose="020B0503020204020204" pitchFamily="34" charset="-122"/>
                </a:rPr>
                <a:t>4</a:t>
              </a:r>
              <a:r>
                <a:rPr lang="zh-CN" altLang="en-US" sz="2200" b="1">
                  <a:latin typeface="微软雅黑" panose="020B0503020204020204" pitchFamily="34" charset="-122"/>
                  <a:ea typeface="微软雅黑" panose="020B0503020204020204" pitchFamily="34" charset="-122"/>
                </a:rPr>
                <a:t>： </a:t>
              </a:r>
              <a:r>
                <a:rPr lang="en-US" altLang="zh-CN" sz="2200" b="1">
                  <a:latin typeface="微软雅黑" panose="020B0503020204020204" pitchFamily="34" charset="-122"/>
                  <a:ea typeface="微软雅黑" panose="020B0503020204020204" pitchFamily="34" charset="-122"/>
                </a:rPr>
                <a:t>0110 </a:t>
              </a:r>
              <a:r>
                <a:rPr lang="en-US" altLang="zh-CN" sz="2200" b="1">
                  <a:solidFill>
                    <a:srgbClr val="0066CC"/>
                  </a:solidFill>
                  <a:latin typeface="微软雅黑" panose="020B0503020204020204" pitchFamily="34" charset="-122"/>
                  <a:ea typeface="微软雅黑" panose="020B0503020204020204" pitchFamily="34" charset="-122"/>
                </a:rPr>
                <a:t>0111</a:t>
              </a:r>
              <a:r>
                <a:rPr lang="zh-CN" altLang="en-US" sz="2200" b="1">
                  <a:latin typeface="微软雅黑" panose="020B0503020204020204" pitchFamily="34" charset="-122"/>
                  <a:ea typeface="微软雅黑" panose="020B0503020204020204" pitchFamily="34" charset="-122"/>
                </a:rPr>
                <a:t> </a:t>
              </a:r>
              <a:r>
                <a:rPr lang="en-US" altLang="zh-CN" sz="2200" b="1">
                  <a:latin typeface="微软雅黑" panose="020B0503020204020204" pitchFamily="34" charset="-122"/>
                  <a:ea typeface="微软雅黑" panose="020B0503020204020204" pitchFamily="34" charset="-122"/>
                </a:rPr>
                <a:t>5</a:t>
              </a:r>
              <a:r>
                <a:rPr lang="zh-CN" altLang="en-US" sz="2200" b="1">
                  <a:latin typeface="微软雅黑" panose="020B0503020204020204" pitchFamily="34" charset="-122"/>
                  <a:ea typeface="微软雅黑" panose="020B0503020204020204" pitchFamily="34" charset="-122"/>
                </a:rPr>
                <a:t>： </a:t>
              </a:r>
              <a:r>
                <a:rPr lang="en-US" altLang="zh-CN" sz="2200" b="1">
                  <a:latin typeface="微软雅黑" panose="020B0503020204020204" pitchFamily="34" charset="-122"/>
                  <a:ea typeface="微软雅黑" panose="020B0503020204020204" pitchFamily="34" charset="-122"/>
                </a:rPr>
                <a:t>……</a:t>
              </a:r>
              <a:endParaRPr lang="en-US" altLang="zh-CN" sz="2200" b="1">
                <a:solidFill>
                  <a:srgbClr val="0066CC"/>
                </a:solidFill>
                <a:latin typeface="微软雅黑" panose="020B0503020204020204" pitchFamily="34" charset="-122"/>
                <a:ea typeface="微软雅黑" panose="020B0503020204020204" pitchFamily="34" charset="-122"/>
              </a:endParaRPr>
            </a:p>
            <a:p>
              <a:r>
                <a:rPr lang="en-US" altLang="zh-CN" sz="2200" b="1">
                  <a:solidFill>
                    <a:srgbClr val="993300"/>
                  </a:solidFill>
                  <a:latin typeface="微软雅黑" panose="020B0503020204020204" pitchFamily="34" charset="-122"/>
                  <a:ea typeface="微软雅黑" panose="020B0503020204020204" pitchFamily="34" charset="-122"/>
                </a:rPr>
                <a:t>6</a:t>
              </a:r>
              <a:r>
                <a:rPr lang="zh-CN" altLang="en-US" sz="2200" b="1">
                  <a:latin typeface="微软雅黑" panose="020B0503020204020204" pitchFamily="34" charset="-122"/>
                  <a:ea typeface="微软雅黑" panose="020B0503020204020204" pitchFamily="34" charset="-122"/>
                </a:rPr>
                <a:t>： </a:t>
              </a:r>
              <a:r>
                <a:rPr lang="en-US" altLang="zh-CN" sz="2200" b="1">
                  <a:latin typeface="微软雅黑" panose="020B0503020204020204" pitchFamily="34" charset="-122"/>
                  <a:ea typeface="微软雅黑" panose="020B0503020204020204" pitchFamily="34" charset="-122"/>
                </a:rPr>
                <a:t>……</a:t>
              </a:r>
            </a:p>
            <a:p>
              <a:r>
                <a:rPr lang="en-US" altLang="zh-CN" sz="2200" b="1">
                  <a:solidFill>
                    <a:srgbClr val="0066CC"/>
                  </a:solidFill>
                  <a:latin typeface="微软雅黑" panose="020B0503020204020204" pitchFamily="34" charset="-122"/>
                  <a:ea typeface="微软雅黑" panose="020B0503020204020204" pitchFamily="34" charset="-122"/>
                </a:rPr>
                <a:t>7</a:t>
              </a:r>
              <a:r>
                <a:rPr lang="zh-CN" altLang="en-US" sz="2200" b="1">
                  <a:latin typeface="微软雅黑" panose="020B0503020204020204" pitchFamily="34" charset="-122"/>
                  <a:ea typeface="微软雅黑" panose="020B0503020204020204" pitchFamily="34" charset="-122"/>
                </a:rPr>
                <a:t>： </a:t>
              </a:r>
              <a:r>
                <a:rPr lang="en-US" altLang="zh-CN" sz="2200" b="1">
                  <a:latin typeface="微软雅黑" panose="020B0503020204020204" pitchFamily="34" charset="-122"/>
                  <a:ea typeface="微软雅黑" panose="020B0503020204020204" pitchFamily="34" charset="-122"/>
                </a:rPr>
                <a:t>……</a:t>
              </a:r>
            </a:p>
          </p:txBody>
        </p:sp>
        <p:grpSp>
          <p:nvGrpSpPr>
            <p:cNvPr id="560135" name="Group 7">
              <a:extLst>
                <a:ext uri="{FF2B5EF4-FFF2-40B4-BE49-F238E27FC236}">
                  <a16:creationId xmlns:a16="http://schemas.microsoft.com/office/drawing/2014/main" id="{26B2695D-D7C1-494E-99DE-19E683D2B022}"/>
                </a:ext>
              </a:extLst>
            </p:cNvPr>
            <p:cNvGrpSpPr>
              <a:grpSpLocks/>
            </p:cNvGrpSpPr>
            <p:nvPr/>
          </p:nvGrpSpPr>
          <p:grpSpPr bwMode="auto">
            <a:xfrm>
              <a:off x="4099" y="1221"/>
              <a:ext cx="247" cy="653"/>
              <a:chOff x="5331" y="2259"/>
              <a:chExt cx="237" cy="641"/>
            </a:xfrm>
          </p:grpSpPr>
          <p:sp>
            <p:nvSpPr>
              <p:cNvPr id="560136" name="Line 8">
                <a:extLst>
                  <a:ext uri="{FF2B5EF4-FFF2-40B4-BE49-F238E27FC236}">
                    <a16:creationId xmlns:a16="http://schemas.microsoft.com/office/drawing/2014/main" id="{79E9F6F4-A98E-4D8D-A188-4140EEBEFEFB}"/>
                  </a:ext>
                </a:extLst>
              </p:cNvPr>
              <p:cNvSpPr>
                <a:spLocks noChangeShapeType="1"/>
              </p:cNvSpPr>
              <p:nvPr/>
            </p:nvSpPr>
            <p:spPr bwMode="auto">
              <a:xfrm>
                <a:off x="5331" y="2267"/>
                <a:ext cx="237" cy="0"/>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0137" name="Line 9">
                <a:extLst>
                  <a:ext uri="{FF2B5EF4-FFF2-40B4-BE49-F238E27FC236}">
                    <a16:creationId xmlns:a16="http://schemas.microsoft.com/office/drawing/2014/main" id="{62CD8485-576B-43BE-83B1-1B9C40AE990C}"/>
                  </a:ext>
                </a:extLst>
              </p:cNvPr>
              <p:cNvSpPr>
                <a:spLocks noChangeShapeType="1"/>
              </p:cNvSpPr>
              <p:nvPr/>
            </p:nvSpPr>
            <p:spPr bwMode="auto">
              <a:xfrm>
                <a:off x="5550" y="2259"/>
                <a:ext cx="0" cy="641"/>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0138" name="Line 10">
                <a:extLst>
                  <a:ext uri="{FF2B5EF4-FFF2-40B4-BE49-F238E27FC236}">
                    <a16:creationId xmlns:a16="http://schemas.microsoft.com/office/drawing/2014/main" id="{F1D3DD27-DD6E-4985-A202-712CC7BAAB8B}"/>
                  </a:ext>
                </a:extLst>
              </p:cNvPr>
              <p:cNvSpPr>
                <a:spLocks noChangeShapeType="1"/>
              </p:cNvSpPr>
              <p:nvPr/>
            </p:nvSpPr>
            <p:spPr bwMode="auto">
              <a:xfrm flipH="1">
                <a:off x="5367" y="2889"/>
                <a:ext cx="164" cy="9"/>
              </a:xfrm>
              <a:prstGeom prst="line">
                <a:avLst/>
              </a:prstGeom>
              <a:noFill/>
              <a:ln w="57150">
                <a:solidFill>
                  <a:srgbClr val="CC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560139" name="Group 11">
            <a:extLst>
              <a:ext uri="{FF2B5EF4-FFF2-40B4-BE49-F238E27FC236}">
                <a16:creationId xmlns:a16="http://schemas.microsoft.com/office/drawing/2014/main" id="{FC22CFE3-19C4-48EA-9BF3-43FC0B0DFEA8}"/>
              </a:ext>
            </a:extLst>
          </p:cNvPr>
          <p:cNvGrpSpPr>
            <a:grpSpLocks/>
          </p:cNvGrpSpPr>
          <p:nvPr/>
        </p:nvGrpSpPr>
        <p:grpSpPr bwMode="auto">
          <a:xfrm>
            <a:off x="7046913" y="1403350"/>
            <a:ext cx="1901825" cy="2771775"/>
            <a:chOff x="4439" y="884"/>
            <a:chExt cx="1198" cy="1746"/>
          </a:xfrm>
        </p:grpSpPr>
        <p:sp>
          <p:nvSpPr>
            <p:cNvPr id="560140" name="Text Box 12">
              <a:extLst>
                <a:ext uri="{FF2B5EF4-FFF2-40B4-BE49-F238E27FC236}">
                  <a16:creationId xmlns:a16="http://schemas.microsoft.com/office/drawing/2014/main" id="{28D25529-293B-4653-B2A1-D3BE9B6CD35D}"/>
                </a:ext>
              </a:extLst>
            </p:cNvPr>
            <p:cNvSpPr txBox="1">
              <a:spLocks noChangeArrowheads="1"/>
            </p:cNvSpPr>
            <p:nvPr/>
          </p:nvSpPr>
          <p:spPr bwMode="auto">
            <a:xfrm>
              <a:off x="4439" y="884"/>
              <a:ext cx="1180" cy="1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200" b="1">
                  <a:latin typeface="微软雅黑" panose="020B0503020204020204" pitchFamily="34" charset="-122"/>
                  <a:ea typeface="微软雅黑" panose="020B0503020204020204" pitchFamily="34" charset="-122"/>
                </a:rPr>
                <a:t>      add </a:t>
              </a:r>
              <a:r>
                <a:rPr lang="en-US" altLang="zh-CN" sz="2200" b="1">
                  <a:solidFill>
                    <a:srgbClr val="993300"/>
                  </a:solidFill>
                  <a:latin typeface="微软雅黑" panose="020B0503020204020204" pitchFamily="34" charset="-122"/>
                  <a:ea typeface="微软雅黑" panose="020B0503020204020204" pitchFamily="34" charset="-122"/>
                </a:rPr>
                <a:t>B</a:t>
              </a:r>
            </a:p>
            <a:p>
              <a:r>
                <a:rPr lang="en-US" altLang="zh-CN" sz="2200" b="1">
                  <a:solidFill>
                    <a:srgbClr val="009242"/>
                  </a:solidFill>
                  <a:latin typeface="微软雅黑" panose="020B0503020204020204" pitchFamily="34" charset="-122"/>
                  <a:ea typeface="微软雅黑" panose="020B0503020204020204" pitchFamily="34" charset="-122"/>
                </a:rPr>
                <a:t>      jxx </a:t>
              </a:r>
              <a:r>
                <a:rPr lang="en-US" altLang="zh-CN" sz="2200" b="1">
                  <a:solidFill>
                    <a:srgbClr val="FF0000"/>
                  </a:solidFill>
                  <a:latin typeface="微软雅黑" panose="020B0503020204020204" pitchFamily="34" charset="-122"/>
                  <a:ea typeface="微软雅黑" panose="020B0503020204020204" pitchFamily="34" charset="-122"/>
                </a:rPr>
                <a:t>L0</a:t>
              </a:r>
            </a:p>
            <a:p>
              <a:r>
                <a:rPr lang="zh-CN" altLang="en-US" sz="2200" b="1">
                  <a:latin typeface="微软雅黑" panose="020B0503020204020204" pitchFamily="34" charset="-122"/>
                  <a:ea typeface="微软雅黑" panose="020B0503020204020204" pitchFamily="34" charset="-122"/>
                </a:rPr>
                <a:t>       </a:t>
              </a:r>
              <a:r>
                <a:rPr lang="en-US" altLang="zh-CN" sz="2200" b="1">
                  <a:latin typeface="微软雅黑" panose="020B0503020204020204" pitchFamily="34" charset="-122"/>
                  <a:ea typeface="微软雅黑" panose="020B0503020204020204" pitchFamily="34" charset="-122"/>
                </a:rPr>
                <a:t>……</a:t>
              </a:r>
            </a:p>
            <a:p>
              <a:r>
                <a:rPr lang="zh-CN" altLang="en-US" sz="2200" b="1">
                  <a:latin typeface="微软雅黑" panose="020B0503020204020204" pitchFamily="34" charset="-122"/>
                  <a:ea typeface="微软雅黑" panose="020B0503020204020204" pitchFamily="34" charset="-122"/>
                </a:rPr>
                <a:t>       </a:t>
              </a:r>
              <a:r>
                <a:rPr lang="en-US" altLang="zh-CN" sz="2200" b="1">
                  <a:latin typeface="微软雅黑" panose="020B0503020204020204" pitchFamily="34" charset="-122"/>
                  <a:ea typeface="微软雅黑" panose="020B0503020204020204" pitchFamily="34" charset="-122"/>
                </a:rPr>
                <a:t>……</a:t>
              </a:r>
            </a:p>
            <a:p>
              <a:r>
                <a:rPr lang="en-US" altLang="zh-CN" sz="2200" b="1">
                  <a:latin typeface="微软雅黑" panose="020B0503020204020204" pitchFamily="34" charset="-122"/>
                  <a:ea typeface="微软雅黑" panose="020B0503020204020204" pitchFamily="34" charset="-122"/>
                </a:rPr>
                <a:t> </a:t>
              </a:r>
              <a:r>
                <a:rPr lang="en-US" altLang="zh-CN" sz="2200" b="1">
                  <a:solidFill>
                    <a:srgbClr val="FF0000"/>
                  </a:solidFill>
                  <a:latin typeface="微软雅黑" panose="020B0503020204020204" pitchFamily="34" charset="-122"/>
                  <a:ea typeface="微软雅黑" panose="020B0503020204020204" pitchFamily="34" charset="-122"/>
                </a:rPr>
                <a:t>L0</a:t>
              </a:r>
              <a:r>
                <a:rPr lang="zh-CN" altLang="en-US" sz="2200" b="1">
                  <a:latin typeface="微软雅黑" panose="020B0503020204020204" pitchFamily="34" charset="-122"/>
                  <a:ea typeface="微软雅黑" panose="020B0503020204020204" pitchFamily="34" charset="-122"/>
                </a:rPr>
                <a:t>：</a:t>
              </a:r>
              <a:r>
                <a:rPr lang="en-US" altLang="zh-CN" sz="2200" b="1">
                  <a:latin typeface="微软雅黑" panose="020B0503020204020204" pitchFamily="34" charset="-122"/>
                  <a:ea typeface="微软雅黑" panose="020B0503020204020204" pitchFamily="34" charset="-122"/>
                </a:rPr>
                <a:t>sub </a:t>
              </a:r>
              <a:r>
                <a:rPr lang="en-US" altLang="zh-CN" sz="2200" b="1">
                  <a:solidFill>
                    <a:srgbClr val="0066FF"/>
                  </a:solidFill>
                  <a:latin typeface="微软雅黑" panose="020B0503020204020204" pitchFamily="34" charset="-122"/>
                  <a:ea typeface="微软雅黑" panose="020B0503020204020204" pitchFamily="34" charset="-122"/>
                </a:rPr>
                <a:t>C</a:t>
              </a:r>
              <a:endParaRPr lang="en-US" altLang="zh-CN" sz="2200" b="1">
                <a:latin typeface="微软雅黑" panose="020B0503020204020204" pitchFamily="34" charset="-122"/>
                <a:ea typeface="微软雅黑" panose="020B0503020204020204" pitchFamily="34" charset="-122"/>
              </a:endParaRPr>
            </a:p>
            <a:p>
              <a:r>
                <a:rPr lang="en-US" altLang="zh-CN" sz="2200" b="1">
                  <a:latin typeface="微软雅黑" panose="020B0503020204020204" pitchFamily="34" charset="-122"/>
                  <a:ea typeface="微软雅黑" panose="020B0503020204020204" pitchFamily="34" charset="-122"/>
                </a:rPr>
                <a:t>       ……</a:t>
              </a:r>
            </a:p>
            <a:p>
              <a:r>
                <a:rPr lang="en-US" altLang="zh-CN" sz="2200" b="1">
                  <a:solidFill>
                    <a:srgbClr val="993300"/>
                  </a:solidFill>
                  <a:latin typeface="微软雅黑" panose="020B0503020204020204" pitchFamily="34" charset="-122"/>
                  <a:ea typeface="微软雅黑" panose="020B0503020204020204" pitchFamily="34" charset="-122"/>
                </a:rPr>
                <a:t>B</a:t>
              </a:r>
              <a:r>
                <a:rPr lang="zh-CN" altLang="en-US" sz="2200" b="1">
                  <a:latin typeface="微软雅黑" panose="020B0503020204020204" pitchFamily="34" charset="-122"/>
                  <a:ea typeface="微软雅黑" panose="020B0503020204020204" pitchFamily="34" charset="-122"/>
                </a:rPr>
                <a:t>： </a:t>
              </a:r>
              <a:r>
                <a:rPr lang="en-US" altLang="zh-CN" sz="2200" b="1">
                  <a:latin typeface="微软雅黑" panose="020B0503020204020204" pitchFamily="34" charset="-122"/>
                  <a:ea typeface="微软雅黑" panose="020B0503020204020204" pitchFamily="34" charset="-122"/>
                </a:rPr>
                <a:t>……</a:t>
              </a:r>
            </a:p>
            <a:p>
              <a:r>
                <a:rPr lang="en-US" altLang="zh-CN" sz="2200" b="1">
                  <a:solidFill>
                    <a:srgbClr val="0066FF"/>
                  </a:solidFill>
                  <a:latin typeface="微软雅黑" panose="020B0503020204020204" pitchFamily="34" charset="-122"/>
                  <a:ea typeface="微软雅黑" panose="020B0503020204020204" pitchFamily="34" charset="-122"/>
                </a:rPr>
                <a:t>C</a:t>
              </a:r>
              <a:r>
                <a:rPr lang="zh-CN" altLang="en-US" sz="2200" b="1">
                  <a:latin typeface="微软雅黑" panose="020B0503020204020204" pitchFamily="34" charset="-122"/>
                  <a:ea typeface="微软雅黑" panose="020B0503020204020204" pitchFamily="34" charset="-122"/>
                </a:rPr>
                <a:t>： </a:t>
              </a:r>
              <a:r>
                <a:rPr lang="en-US" altLang="zh-CN" sz="2200" b="1">
                  <a:latin typeface="微软雅黑" panose="020B0503020204020204" pitchFamily="34" charset="-122"/>
                  <a:ea typeface="微软雅黑" panose="020B0503020204020204" pitchFamily="34" charset="-122"/>
                </a:rPr>
                <a:t>……</a:t>
              </a:r>
            </a:p>
          </p:txBody>
        </p:sp>
        <p:grpSp>
          <p:nvGrpSpPr>
            <p:cNvPr id="560141" name="Group 13">
              <a:extLst>
                <a:ext uri="{FF2B5EF4-FFF2-40B4-BE49-F238E27FC236}">
                  <a16:creationId xmlns:a16="http://schemas.microsoft.com/office/drawing/2014/main" id="{C257243F-9E74-41F2-84F8-A2AF1A17CF20}"/>
                </a:ext>
              </a:extLst>
            </p:cNvPr>
            <p:cNvGrpSpPr>
              <a:grpSpLocks/>
            </p:cNvGrpSpPr>
            <p:nvPr/>
          </p:nvGrpSpPr>
          <p:grpSpPr bwMode="auto">
            <a:xfrm>
              <a:off x="5439" y="1196"/>
              <a:ext cx="198" cy="681"/>
              <a:chOff x="5331" y="2259"/>
              <a:chExt cx="237" cy="641"/>
            </a:xfrm>
          </p:grpSpPr>
          <p:sp>
            <p:nvSpPr>
              <p:cNvPr id="560142" name="Line 14">
                <a:extLst>
                  <a:ext uri="{FF2B5EF4-FFF2-40B4-BE49-F238E27FC236}">
                    <a16:creationId xmlns:a16="http://schemas.microsoft.com/office/drawing/2014/main" id="{7C1A8C38-EDD8-4740-8B07-2F6969545465}"/>
                  </a:ext>
                </a:extLst>
              </p:cNvPr>
              <p:cNvSpPr>
                <a:spLocks noChangeShapeType="1"/>
              </p:cNvSpPr>
              <p:nvPr/>
            </p:nvSpPr>
            <p:spPr bwMode="auto">
              <a:xfrm>
                <a:off x="5331" y="2267"/>
                <a:ext cx="237" cy="0"/>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0143" name="Line 15">
                <a:extLst>
                  <a:ext uri="{FF2B5EF4-FFF2-40B4-BE49-F238E27FC236}">
                    <a16:creationId xmlns:a16="http://schemas.microsoft.com/office/drawing/2014/main" id="{6240F627-DA5E-41EA-AB84-853BD2BD946E}"/>
                  </a:ext>
                </a:extLst>
              </p:cNvPr>
              <p:cNvSpPr>
                <a:spLocks noChangeShapeType="1"/>
              </p:cNvSpPr>
              <p:nvPr/>
            </p:nvSpPr>
            <p:spPr bwMode="auto">
              <a:xfrm>
                <a:off x="5550" y="2259"/>
                <a:ext cx="0" cy="641"/>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0144" name="Line 16">
                <a:extLst>
                  <a:ext uri="{FF2B5EF4-FFF2-40B4-BE49-F238E27FC236}">
                    <a16:creationId xmlns:a16="http://schemas.microsoft.com/office/drawing/2014/main" id="{6D3A7775-CC9F-4464-BFAD-2395F4AAC606}"/>
                  </a:ext>
                </a:extLst>
              </p:cNvPr>
              <p:cNvSpPr>
                <a:spLocks noChangeShapeType="1"/>
              </p:cNvSpPr>
              <p:nvPr/>
            </p:nvSpPr>
            <p:spPr bwMode="auto">
              <a:xfrm flipH="1">
                <a:off x="5367" y="2889"/>
                <a:ext cx="164" cy="9"/>
              </a:xfrm>
              <a:prstGeom prst="line">
                <a:avLst/>
              </a:prstGeom>
              <a:noFill/>
              <a:ln w="57150">
                <a:solidFill>
                  <a:srgbClr val="CC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560145" name="Text Box 17">
            <a:extLst>
              <a:ext uri="{FF2B5EF4-FFF2-40B4-BE49-F238E27FC236}">
                <a16:creationId xmlns:a16="http://schemas.microsoft.com/office/drawing/2014/main" id="{0302AD8E-61F6-4B86-8DB8-1E0B44165379}"/>
              </a:ext>
            </a:extLst>
          </p:cNvPr>
          <p:cNvSpPr txBox="1">
            <a:spLocks noChangeArrowheads="1"/>
          </p:cNvSpPr>
          <p:nvPr/>
        </p:nvSpPr>
        <p:spPr bwMode="auto">
          <a:xfrm>
            <a:off x="7227888" y="4329113"/>
            <a:ext cx="1665287"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chemeClr val="accent2"/>
                </a:solidFill>
                <a:latin typeface="微软雅黑" panose="020B0503020204020204" pitchFamily="34" charset="-122"/>
                <a:ea typeface="微软雅黑" panose="020B0503020204020204" pitchFamily="34" charset="-122"/>
              </a:rPr>
              <a:t>在第</a:t>
            </a:r>
            <a:r>
              <a:rPr lang="en-US" altLang="zh-CN" sz="2000" b="1">
                <a:solidFill>
                  <a:schemeClr val="accent2"/>
                </a:solidFill>
                <a:latin typeface="微软雅黑" panose="020B0503020204020204" pitchFamily="34" charset="-122"/>
                <a:ea typeface="微软雅黑" panose="020B0503020204020204" pitchFamily="34" charset="-122"/>
              </a:rPr>
              <a:t>4</a:t>
            </a:r>
            <a:r>
              <a:rPr lang="zh-CN" altLang="en-US" sz="2000" b="1">
                <a:solidFill>
                  <a:schemeClr val="accent2"/>
                </a:solidFill>
                <a:latin typeface="微软雅黑" panose="020B0503020204020204" pitchFamily="34" charset="-122"/>
                <a:ea typeface="微软雅黑" panose="020B0503020204020204" pitchFamily="34" charset="-122"/>
              </a:rPr>
              <a:t>条指令前加指令时不用改变</a:t>
            </a:r>
            <a:r>
              <a:rPr lang="en-US" altLang="zh-CN" sz="2000" b="1">
                <a:solidFill>
                  <a:schemeClr val="accent2"/>
                </a:solidFill>
                <a:latin typeface="微软雅黑" panose="020B0503020204020204" pitchFamily="34" charset="-122"/>
                <a:ea typeface="微软雅黑" panose="020B0503020204020204" pitchFamily="34" charset="-122"/>
              </a:rPr>
              <a:t>add</a:t>
            </a:r>
            <a:r>
              <a:rPr lang="zh-CN" altLang="en-US" sz="2000" b="1">
                <a:solidFill>
                  <a:schemeClr val="accent2"/>
                </a:solidFill>
                <a:latin typeface="微软雅黑" panose="020B0503020204020204" pitchFamily="34" charset="-122"/>
                <a:ea typeface="微软雅黑" panose="020B0503020204020204" pitchFamily="34" charset="-122"/>
              </a:rPr>
              <a:t>、</a:t>
            </a:r>
            <a:r>
              <a:rPr lang="en-US" altLang="zh-CN" sz="2000" b="1">
                <a:solidFill>
                  <a:schemeClr val="accent2"/>
                </a:solidFill>
                <a:latin typeface="微软雅黑" panose="020B0503020204020204" pitchFamily="34" charset="-122"/>
                <a:ea typeface="微软雅黑" panose="020B0503020204020204" pitchFamily="34" charset="-122"/>
              </a:rPr>
              <a:t>jxx</a:t>
            </a:r>
            <a:r>
              <a:rPr lang="zh-CN" altLang="en-US" sz="2000" b="1">
                <a:solidFill>
                  <a:schemeClr val="accent2"/>
                </a:solidFill>
                <a:latin typeface="微软雅黑" panose="020B0503020204020204" pitchFamily="34" charset="-122"/>
                <a:ea typeface="微软雅黑" panose="020B0503020204020204" pitchFamily="34" charset="-122"/>
              </a:rPr>
              <a:t>和</a:t>
            </a:r>
            <a:r>
              <a:rPr lang="en-US" altLang="zh-CN" sz="2000" b="1">
                <a:solidFill>
                  <a:schemeClr val="accent2"/>
                </a:solidFill>
                <a:latin typeface="微软雅黑" panose="020B0503020204020204" pitchFamily="34" charset="-122"/>
                <a:ea typeface="微软雅黑" panose="020B0503020204020204" pitchFamily="34" charset="-122"/>
              </a:rPr>
              <a:t>sub</a:t>
            </a:r>
            <a:r>
              <a:rPr lang="zh-CN" altLang="en-US" sz="2000" b="1">
                <a:solidFill>
                  <a:schemeClr val="accent2"/>
                </a:solidFill>
                <a:latin typeface="微软雅黑" panose="020B0503020204020204" pitchFamily="34" charset="-122"/>
                <a:ea typeface="微软雅黑" panose="020B0503020204020204" pitchFamily="34" charset="-122"/>
              </a:rPr>
              <a:t>指令中的地址码！</a:t>
            </a:r>
          </a:p>
        </p:txBody>
      </p:sp>
      <p:sp>
        <p:nvSpPr>
          <p:cNvPr id="560146" name="Rectangle 18">
            <a:extLst>
              <a:ext uri="{FF2B5EF4-FFF2-40B4-BE49-F238E27FC236}">
                <a16:creationId xmlns:a16="http://schemas.microsoft.com/office/drawing/2014/main" id="{7A659DD9-D638-422A-ADAE-98FED0D96DDC}"/>
              </a:ext>
            </a:extLst>
          </p:cNvPr>
          <p:cNvSpPr>
            <a:spLocks noChangeArrowheads="1"/>
          </p:cNvSpPr>
          <p:nvPr/>
        </p:nvSpPr>
        <p:spPr bwMode="auto">
          <a:xfrm>
            <a:off x="71438" y="3878263"/>
            <a:ext cx="5221287" cy="163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2200" b="1">
                <a:ea typeface="微软雅黑" panose="020B0503020204020204" pitchFamily="34" charset="-122"/>
              </a:rPr>
              <a:t>你认为用汇编语言编写的优点是：</a:t>
            </a:r>
          </a:p>
          <a:p>
            <a:pPr>
              <a:spcBef>
                <a:spcPct val="20000"/>
              </a:spcBef>
            </a:pPr>
            <a:r>
              <a:rPr lang="zh-CN" altLang="en-US" sz="2200" b="1">
                <a:solidFill>
                  <a:srgbClr val="CC3300"/>
                </a:solidFill>
                <a:ea typeface="微软雅黑" panose="020B0503020204020204" pitchFamily="34" charset="-122"/>
              </a:rPr>
              <a:t>不会因为增减指令而需要修改其他指令</a:t>
            </a:r>
          </a:p>
          <a:p>
            <a:pPr>
              <a:spcBef>
                <a:spcPct val="20000"/>
              </a:spcBef>
            </a:pPr>
            <a:r>
              <a:rPr lang="zh-CN" altLang="en-US" sz="2200" b="1">
                <a:solidFill>
                  <a:srgbClr val="CC3300"/>
                </a:solidFill>
                <a:ea typeface="微软雅黑" panose="020B0503020204020204" pitchFamily="34" charset="-122"/>
              </a:rPr>
              <a:t>不需记忆指令码，编写方便</a:t>
            </a:r>
          </a:p>
          <a:p>
            <a:pPr>
              <a:spcBef>
                <a:spcPct val="20000"/>
              </a:spcBef>
            </a:pPr>
            <a:r>
              <a:rPr lang="zh-CN" altLang="en-US" sz="2200" b="1">
                <a:solidFill>
                  <a:srgbClr val="CC3300"/>
                </a:solidFill>
                <a:ea typeface="微软雅黑" panose="020B0503020204020204" pitchFamily="34" charset="-122"/>
              </a:rPr>
              <a:t>可读性比机器语言强</a:t>
            </a:r>
          </a:p>
        </p:txBody>
      </p:sp>
      <p:sp>
        <p:nvSpPr>
          <p:cNvPr id="560147" name="Text Box 19">
            <a:extLst>
              <a:ext uri="{FF2B5EF4-FFF2-40B4-BE49-F238E27FC236}">
                <a16:creationId xmlns:a16="http://schemas.microsoft.com/office/drawing/2014/main" id="{36D60FD0-DEEB-4112-A6CB-244D465A59E7}"/>
              </a:ext>
            </a:extLst>
          </p:cNvPr>
          <p:cNvSpPr txBox="1">
            <a:spLocks noChangeArrowheads="1"/>
          </p:cNvSpPr>
          <p:nvPr/>
        </p:nvSpPr>
        <p:spPr bwMode="auto">
          <a:xfrm>
            <a:off x="71438" y="5543550"/>
            <a:ext cx="490537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b="1">
                <a:ea typeface="微软雅黑" panose="020B0503020204020204" pitchFamily="34" charset="-122"/>
              </a:rPr>
              <a:t>不过，这带来新的问题，是什么呢？</a:t>
            </a:r>
          </a:p>
        </p:txBody>
      </p:sp>
      <p:sp>
        <p:nvSpPr>
          <p:cNvPr id="560148" name="Text Box 20">
            <a:extLst>
              <a:ext uri="{FF2B5EF4-FFF2-40B4-BE49-F238E27FC236}">
                <a16:creationId xmlns:a16="http://schemas.microsoft.com/office/drawing/2014/main" id="{C04ED666-9499-4B75-B488-DCAF2E0B72DC}"/>
              </a:ext>
            </a:extLst>
          </p:cNvPr>
          <p:cNvSpPr txBox="1">
            <a:spLocks noChangeArrowheads="1"/>
          </p:cNvSpPr>
          <p:nvPr/>
        </p:nvSpPr>
        <p:spPr bwMode="auto">
          <a:xfrm>
            <a:off x="117475" y="6084888"/>
            <a:ext cx="45894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008000"/>
                </a:solidFill>
                <a:ea typeface="微软雅黑" panose="020B0503020204020204" pitchFamily="34" charset="-122"/>
              </a:rPr>
              <a:t>人容易了，可机器不认识这些指令了！</a:t>
            </a:r>
          </a:p>
        </p:txBody>
      </p:sp>
      <p:sp>
        <p:nvSpPr>
          <p:cNvPr id="560149" name="Text Box 21">
            <a:extLst>
              <a:ext uri="{FF2B5EF4-FFF2-40B4-BE49-F238E27FC236}">
                <a16:creationId xmlns:a16="http://schemas.microsoft.com/office/drawing/2014/main" id="{94EC2570-D2C4-406B-ADA8-65879123A4E7}"/>
              </a:ext>
            </a:extLst>
          </p:cNvPr>
          <p:cNvSpPr txBox="1">
            <a:spLocks noChangeArrowheads="1"/>
          </p:cNvSpPr>
          <p:nvPr/>
        </p:nvSpPr>
        <p:spPr bwMode="auto">
          <a:xfrm>
            <a:off x="4932363" y="5365750"/>
            <a:ext cx="2025650" cy="1168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p>
            <a:pPr>
              <a:spcBef>
                <a:spcPct val="50000"/>
              </a:spcBef>
            </a:pPr>
            <a:r>
              <a:rPr lang="zh-CN" altLang="en-US" sz="2000" b="1">
                <a:solidFill>
                  <a:srgbClr val="FF0000"/>
                </a:solidFill>
                <a:ea typeface="微软雅黑" panose="020B0503020204020204" pitchFamily="34" charset="-122"/>
              </a:rPr>
              <a:t>需将汇编语言转换为机器语言！</a:t>
            </a:r>
          </a:p>
          <a:p>
            <a:pPr>
              <a:spcBef>
                <a:spcPct val="50000"/>
              </a:spcBef>
            </a:pPr>
            <a:r>
              <a:rPr lang="zh-CN" altLang="en-US" sz="2000" b="1">
                <a:ea typeface="微软雅黑" panose="020B0503020204020204" pitchFamily="34" charset="-122"/>
              </a:rPr>
              <a:t>用</a:t>
            </a:r>
            <a:r>
              <a:rPr lang="zh-CN" altLang="en-US" sz="2000" b="1">
                <a:solidFill>
                  <a:srgbClr val="008000"/>
                </a:solidFill>
                <a:ea typeface="微软雅黑" panose="020B0503020204020204" pitchFamily="34" charset="-122"/>
              </a:rPr>
              <a:t>汇编程序</a:t>
            </a:r>
            <a:r>
              <a:rPr lang="zh-CN" altLang="en-US" sz="2000" b="1">
                <a:ea typeface="微软雅黑" panose="020B0503020204020204" pitchFamily="34" charset="-122"/>
              </a:rPr>
              <a:t>转换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60131">
                                            <p:txEl>
                                              <p:pRg st="0" end="0"/>
                                            </p:txEl>
                                          </p:spTgt>
                                        </p:tgtEl>
                                        <p:attrNameLst>
                                          <p:attrName>style.visibility</p:attrName>
                                        </p:attrNameLst>
                                      </p:cBhvr>
                                      <p:to>
                                        <p:strVal val="visible"/>
                                      </p:to>
                                    </p:set>
                                    <p:animEffect transition="in" filter="blinds(horizontal)">
                                      <p:cBhvr>
                                        <p:cTn id="7" dur="500"/>
                                        <p:tgtEl>
                                          <p:spTgt spid="560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60133"/>
                                        </p:tgtEl>
                                        <p:attrNameLst>
                                          <p:attrName>style.visibility</p:attrName>
                                        </p:attrNameLst>
                                      </p:cBhvr>
                                      <p:to>
                                        <p:strVal val="visible"/>
                                      </p:to>
                                    </p:set>
                                    <p:animEffect transition="in" filter="blinds(horizontal)">
                                      <p:cBhvr>
                                        <p:cTn id="12" dur="500"/>
                                        <p:tgtEl>
                                          <p:spTgt spid="5601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60139"/>
                                        </p:tgtEl>
                                        <p:attrNameLst>
                                          <p:attrName>style.visibility</p:attrName>
                                        </p:attrNameLst>
                                      </p:cBhvr>
                                      <p:to>
                                        <p:strVal val="visible"/>
                                      </p:to>
                                    </p:set>
                                    <p:animEffect transition="in" filter="blinds(horizontal)">
                                      <p:cBhvr>
                                        <p:cTn id="17" dur="500"/>
                                        <p:tgtEl>
                                          <p:spTgt spid="5601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0145"/>
                                        </p:tgtEl>
                                        <p:attrNameLst>
                                          <p:attrName>style.visibility</p:attrName>
                                        </p:attrNameLst>
                                      </p:cBhvr>
                                      <p:to>
                                        <p:strVal val="visible"/>
                                      </p:to>
                                    </p:set>
                                    <p:animEffect transition="in" filter="blinds(horizontal)">
                                      <p:cBhvr>
                                        <p:cTn id="22" dur="500"/>
                                        <p:tgtEl>
                                          <p:spTgt spid="5601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60131">
                                            <p:txEl>
                                              <p:pRg st="1" end="1"/>
                                            </p:txEl>
                                          </p:spTgt>
                                        </p:tgtEl>
                                        <p:attrNameLst>
                                          <p:attrName>style.visibility</p:attrName>
                                        </p:attrNameLst>
                                      </p:cBhvr>
                                      <p:to>
                                        <p:strVal val="visible"/>
                                      </p:to>
                                    </p:set>
                                    <p:animEffect transition="in" filter="blinds(horizontal)">
                                      <p:cBhvr>
                                        <p:cTn id="27" dur="500"/>
                                        <p:tgtEl>
                                          <p:spTgt spid="560131">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60131">
                                            <p:txEl>
                                              <p:pRg st="2" end="2"/>
                                            </p:txEl>
                                          </p:spTgt>
                                        </p:tgtEl>
                                        <p:attrNameLst>
                                          <p:attrName>style.visibility</p:attrName>
                                        </p:attrNameLst>
                                      </p:cBhvr>
                                      <p:to>
                                        <p:strVal val="visible"/>
                                      </p:to>
                                    </p:set>
                                    <p:animEffect transition="in" filter="blinds(horizontal)">
                                      <p:cBhvr>
                                        <p:cTn id="32" dur="500"/>
                                        <p:tgtEl>
                                          <p:spTgt spid="560131">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60131">
                                            <p:txEl>
                                              <p:pRg st="3" end="3"/>
                                            </p:txEl>
                                          </p:spTgt>
                                        </p:tgtEl>
                                        <p:attrNameLst>
                                          <p:attrName>style.visibility</p:attrName>
                                        </p:attrNameLst>
                                      </p:cBhvr>
                                      <p:to>
                                        <p:strVal val="visible"/>
                                      </p:to>
                                    </p:set>
                                    <p:animEffect transition="in" filter="blinds(horizontal)">
                                      <p:cBhvr>
                                        <p:cTn id="37" dur="500"/>
                                        <p:tgtEl>
                                          <p:spTgt spid="560131">
                                            <p:txEl>
                                              <p:pRg st="3" end="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60131">
                                            <p:txEl>
                                              <p:pRg st="4" end="4"/>
                                            </p:txEl>
                                          </p:spTgt>
                                        </p:tgtEl>
                                        <p:attrNameLst>
                                          <p:attrName>style.visibility</p:attrName>
                                        </p:attrNameLst>
                                      </p:cBhvr>
                                      <p:to>
                                        <p:strVal val="visible"/>
                                      </p:to>
                                    </p:set>
                                    <p:animEffect transition="in" filter="blinds(horizontal)">
                                      <p:cBhvr>
                                        <p:cTn id="42" dur="500"/>
                                        <p:tgtEl>
                                          <p:spTgt spid="560131">
                                            <p:txEl>
                                              <p:pRg st="4" end="4"/>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60131">
                                            <p:txEl>
                                              <p:pRg st="5" end="5"/>
                                            </p:txEl>
                                          </p:spTgt>
                                        </p:tgtEl>
                                        <p:attrNameLst>
                                          <p:attrName>style.visibility</p:attrName>
                                        </p:attrNameLst>
                                      </p:cBhvr>
                                      <p:to>
                                        <p:strVal val="visible"/>
                                      </p:to>
                                    </p:set>
                                    <p:animEffect transition="in" filter="blinds(horizontal)">
                                      <p:cBhvr>
                                        <p:cTn id="47" dur="500"/>
                                        <p:tgtEl>
                                          <p:spTgt spid="560131">
                                            <p:txEl>
                                              <p:pRg st="5" end="5"/>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60146">
                                            <p:txEl>
                                              <p:pRg st="0" end="0"/>
                                            </p:txEl>
                                          </p:spTgt>
                                        </p:tgtEl>
                                        <p:attrNameLst>
                                          <p:attrName>style.visibility</p:attrName>
                                        </p:attrNameLst>
                                      </p:cBhvr>
                                      <p:to>
                                        <p:strVal val="visible"/>
                                      </p:to>
                                    </p:set>
                                    <p:animEffect transition="in" filter="blinds(horizontal)">
                                      <p:cBhvr>
                                        <p:cTn id="52" dur="500"/>
                                        <p:tgtEl>
                                          <p:spTgt spid="560146">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560146">
                                            <p:txEl>
                                              <p:pRg st="1" end="1"/>
                                            </p:txEl>
                                          </p:spTgt>
                                        </p:tgtEl>
                                        <p:attrNameLst>
                                          <p:attrName>style.visibility</p:attrName>
                                        </p:attrNameLst>
                                      </p:cBhvr>
                                      <p:to>
                                        <p:strVal val="visible"/>
                                      </p:to>
                                    </p:set>
                                    <p:animEffect transition="in" filter="blinds(horizontal)">
                                      <p:cBhvr>
                                        <p:cTn id="57" dur="500"/>
                                        <p:tgtEl>
                                          <p:spTgt spid="560146">
                                            <p:txEl>
                                              <p:pRg st="1" end="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560146">
                                            <p:txEl>
                                              <p:pRg st="2" end="2"/>
                                            </p:txEl>
                                          </p:spTgt>
                                        </p:tgtEl>
                                        <p:attrNameLst>
                                          <p:attrName>style.visibility</p:attrName>
                                        </p:attrNameLst>
                                      </p:cBhvr>
                                      <p:to>
                                        <p:strVal val="visible"/>
                                      </p:to>
                                    </p:set>
                                    <p:animEffect transition="in" filter="blinds(horizontal)">
                                      <p:cBhvr>
                                        <p:cTn id="62" dur="500"/>
                                        <p:tgtEl>
                                          <p:spTgt spid="560146">
                                            <p:txEl>
                                              <p:pRg st="2" end="2"/>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560146">
                                            <p:txEl>
                                              <p:pRg st="3" end="3"/>
                                            </p:txEl>
                                          </p:spTgt>
                                        </p:tgtEl>
                                        <p:attrNameLst>
                                          <p:attrName>style.visibility</p:attrName>
                                        </p:attrNameLst>
                                      </p:cBhvr>
                                      <p:to>
                                        <p:strVal val="visible"/>
                                      </p:to>
                                    </p:set>
                                    <p:animEffect transition="in" filter="blinds(horizontal)">
                                      <p:cBhvr>
                                        <p:cTn id="67" dur="500"/>
                                        <p:tgtEl>
                                          <p:spTgt spid="560146">
                                            <p:txEl>
                                              <p:pRg st="3" end="3"/>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60147"/>
                                        </p:tgtEl>
                                        <p:attrNameLst>
                                          <p:attrName>style.visibility</p:attrName>
                                        </p:attrNameLst>
                                      </p:cBhvr>
                                      <p:to>
                                        <p:strVal val="visible"/>
                                      </p:to>
                                    </p:set>
                                    <p:animEffect transition="in" filter="blinds(horizontal)">
                                      <p:cBhvr>
                                        <p:cTn id="72" dur="500"/>
                                        <p:tgtEl>
                                          <p:spTgt spid="56014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560148"/>
                                        </p:tgtEl>
                                        <p:attrNameLst>
                                          <p:attrName>style.visibility</p:attrName>
                                        </p:attrNameLst>
                                      </p:cBhvr>
                                      <p:to>
                                        <p:strVal val="visible"/>
                                      </p:to>
                                    </p:set>
                                    <p:animEffect transition="in" filter="blinds(horizontal)">
                                      <p:cBhvr>
                                        <p:cTn id="77" dur="500"/>
                                        <p:tgtEl>
                                          <p:spTgt spid="56014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560149"/>
                                        </p:tgtEl>
                                        <p:attrNameLst>
                                          <p:attrName>style.visibility</p:attrName>
                                        </p:attrNameLst>
                                      </p:cBhvr>
                                      <p:to>
                                        <p:strVal val="visible"/>
                                      </p:to>
                                    </p:set>
                                    <p:animEffect transition="in" filter="blinds(horizontal)">
                                      <p:cBhvr>
                                        <p:cTn id="82" dur="500"/>
                                        <p:tgtEl>
                                          <p:spTgt spid="560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45" grpId="0"/>
      <p:bldP spid="560147" grpId="0"/>
      <p:bldP spid="560148" grpId="0"/>
      <p:bldP spid="56014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a:extLst>
              <a:ext uri="{FF2B5EF4-FFF2-40B4-BE49-F238E27FC236}">
                <a16:creationId xmlns:a16="http://schemas.microsoft.com/office/drawing/2014/main" id="{6F0F4608-26B3-40F3-95AC-1FD245403C61}"/>
              </a:ext>
            </a:extLst>
          </p:cNvPr>
          <p:cNvSpPr>
            <a:spLocks noGrp="1" noChangeArrowheads="1"/>
          </p:cNvSpPr>
          <p:nvPr>
            <p:ph type="title"/>
          </p:nvPr>
        </p:nvSpPr>
        <p:spPr/>
        <p:txBody>
          <a:bodyPr/>
          <a:lstStyle/>
          <a:p>
            <a:endParaRPr lang="zh-CN" altLang="en-US"/>
          </a:p>
        </p:txBody>
      </p:sp>
      <p:sp>
        <p:nvSpPr>
          <p:cNvPr id="562179" name="Rectangle 3">
            <a:extLst>
              <a:ext uri="{FF2B5EF4-FFF2-40B4-BE49-F238E27FC236}">
                <a16:creationId xmlns:a16="http://schemas.microsoft.com/office/drawing/2014/main" id="{59E8975A-E4FD-44CA-B4BA-BFE12272B85B}"/>
              </a:ext>
            </a:extLst>
          </p:cNvPr>
          <p:cNvSpPr>
            <a:spLocks noGrp="1" noChangeArrowheads="1"/>
          </p:cNvSpPr>
          <p:nvPr>
            <p:ph type="body" idx="1"/>
          </p:nvPr>
        </p:nvSpPr>
        <p:spPr>
          <a:xfrm>
            <a:off x="177800" y="811213"/>
            <a:ext cx="7077075" cy="5592762"/>
          </a:xfrm>
        </p:spPr>
        <p:txBody>
          <a:bodyPr/>
          <a:lstStyle/>
          <a:p>
            <a:pPr>
              <a:lnSpc>
                <a:spcPct val="110000"/>
              </a:lnSpc>
            </a:pPr>
            <a:r>
              <a:rPr lang="zh-CN" altLang="en-US" sz="2200">
                <a:ea typeface="微软雅黑" panose="020B0503020204020204" pitchFamily="34" charset="-122"/>
              </a:rPr>
              <a:t>汇编语言源程序由</a:t>
            </a:r>
            <a:r>
              <a:rPr lang="zh-CN" altLang="en-US" sz="2200">
                <a:solidFill>
                  <a:srgbClr val="FF0000"/>
                </a:solidFill>
                <a:ea typeface="微软雅黑" panose="020B0503020204020204" pitchFamily="34" charset="-122"/>
              </a:rPr>
              <a:t>汇编指令</a:t>
            </a:r>
            <a:r>
              <a:rPr lang="zh-CN" altLang="en-US" sz="2200">
                <a:ea typeface="微软雅黑" panose="020B0503020204020204" pitchFamily="34" charset="-122"/>
              </a:rPr>
              <a:t>构成</a:t>
            </a:r>
          </a:p>
          <a:p>
            <a:pPr>
              <a:lnSpc>
                <a:spcPct val="110000"/>
              </a:lnSpc>
            </a:pPr>
            <a:r>
              <a:rPr lang="zh-CN" altLang="en-US" sz="2200">
                <a:ea typeface="微软雅黑" panose="020B0503020204020204" pitchFamily="34" charset="-122"/>
              </a:rPr>
              <a:t>你能用一句话描述</a:t>
            </a:r>
            <a:r>
              <a:rPr lang="zh-CN" altLang="en-US" sz="2200">
                <a:solidFill>
                  <a:srgbClr val="FF0000"/>
                </a:solidFill>
                <a:ea typeface="微软雅黑" panose="020B0503020204020204" pitchFamily="34" charset="-122"/>
              </a:rPr>
              <a:t>什么是汇编指令</a:t>
            </a:r>
            <a:r>
              <a:rPr lang="zh-CN" altLang="en-US" sz="2200">
                <a:ea typeface="微软雅黑" panose="020B0503020204020204" pitchFamily="34" charset="-122"/>
              </a:rPr>
              <a:t>吗？</a:t>
            </a:r>
          </a:p>
          <a:p>
            <a:pPr lvl="1">
              <a:lnSpc>
                <a:spcPct val="110000"/>
              </a:lnSpc>
            </a:pPr>
            <a:r>
              <a:rPr lang="zh-CN" altLang="en-US">
                <a:ea typeface="微软雅黑" panose="020B0503020204020204" pitchFamily="34" charset="-122"/>
              </a:rPr>
              <a:t>用助记符和标号来表示的指令（与机器指令一一对应）</a:t>
            </a:r>
          </a:p>
          <a:p>
            <a:pPr>
              <a:lnSpc>
                <a:spcPct val="110000"/>
              </a:lnSpc>
              <a:buClr>
                <a:schemeClr val="tx1"/>
              </a:buClr>
            </a:pPr>
            <a:r>
              <a:rPr lang="zh-CN" altLang="en-US" sz="2200">
                <a:solidFill>
                  <a:srgbClr val="FF0000"/>
                </a:solidFill>
                <a:ea typeface="微软雅黑" panose="020B0503020204020204" pitchFamily="34" charset="-122"/>
                <a:hlinkClick r:id="" action="ppaction://hlinkshowjump?jump=nextslide"/>
              </a:rPr>
              <a:t>指令</a:t>
            </a:r>
            <a:r>
              <a:rPr lang="zh-CN" altLang="en-US" sz="2200">
                <a:ea typeface="微软雅黑" panose="020B0503020204020204" pitchFamily="34" charset="-122"/>
              </a:rPr>
              <a:t>又是什么呢？</a:t>
            </a:r>
          </a:p>
          <a:p>
            <a:pPr lvl="1">
              <a:lnSpc>
                <a:spcPct val="110000"/>
              </a:lnSpc>
            </a:pPr>
            <a:r>
              <a:rPr lang="zh-CN" altLang="en-US">
                <a:ea typeface="微软雅黑" panose="020B0503020204020204" pitchFamily="34" charset="-122"/>
              </a:rPr>
              <a:t>包含操作码和操作数或其地址码</a:t>
            </a:r>
          </a:p>
          <a:p>
            <a:pPr lvl="1">
              <a:lnSpc>
                <a:spcPct val="110000"/>
              </a:lnSpc>
              <a:buFontTx/>
              <a:buNone/>
            </a:pPr>
            <a:r>
              <a:rPr lang="zh-CN" altLang="en-US">
                <a:ea typeface="微软雅黑" panose="020B0503020204020204" pitchFamily="34" charset="-122"/>
              </a:rPr>
              <a:t>   </a:t>
            </a:r>
            <a:r>
              <a:rPr lang="zh-CN" altLang="en-US">
                <a:solidFill>
                  <a:srgbClr val="339933"/>
                </a:solidFill>
                <a:ea typeface="微软雅黑" panose="020B0503020204020204" pitchFamily="34" charset="-122"/>
              </a:rPr>
              <a:t>（</a:t>
            </a:r>
            <a:r>
              <a:rPr lang="zh-CN" altLang="en-US">
                <a:solidFill>
                  <a:srgbClr val="FF0000"/>
                </a:solidFill>
                <a:ea typeface="微软雅黑" panose="020B0503020204020204" pitchFamily="34" charset="-122"/>
              </a:rPr>
              <a:t>机器指令</a:t>
            </a:r>
            <a:r>
              <a:rPr lang="zh-CN" altLang="en-US">
                <a:solidFill>
                  <a:srgbClr val="339933"/>
                </a:solidFill>
                <a:ea typeface="微软雅黑" panose="020B0503020204020204" pitchFamily="34" charset="-122"/>
              </a:rPr>
              <a:t>用二进制表示，</a:t>
            </a:r>
            <a:r>
              <a:rPr lang="zh-CN" altLang="en-US">
                <a:solidFill>
                  <a:srgbClr val="FF0000"/>
                </a:solidFill>
                <a:ea typeface="微软雅黑" panose="020B0503020204020204" pitchFamily="34" charset="-122"/>
              </a:rPr>
              <a:t>汇编指令</a:t>
            </a:r>
            <a:r>
              <a:rPr lang="zh-CN" altLang="en-US">
                <a:solidFill>
                  <a:srgbClr val="339933"/>
                </a:solidFill>
                <a:ea typeface="微软雅黑" panose="020B0503020204020204" pitchFamily="34" charset="-122"/>
              </a:rPr>
              <a:t>用符号表示）</a:t>
            </a:r>
          </a:p>
          <a:p>
            <a:pPr lvl="1">
              <a:lnSpc>
                <a:spcPct val="110000"/>
              </a:lnSpc>
            </a:pPr>
            <a:r>
              <a:rPr lang="zh-CN" altLang="en-US">
                <a:ea typeface="微软雅黑" panose="020B0503020204020204" pitchFamily="34" charset="-122"/>
              </a:rPr>
              <a:t>只能描述：取（或存一个数）</a:t>
            </a:r>
          </a:p>
          <a:p>
            <a:pPr lvl="1">
              <a:lnSpc>
                <a:spcPct val="110000"/>
              </a:lnSpc>
              <a:buFontTx/>
              <a:buNone/>
            </a:pPr>
            <a:r>
              <a:rPr lang="zh-CN" altLang="en-US">
                <a:ea typeface="微软雅黑" panose="020B0503020204020204" pitchFamily="34" charset="-122"/>
              </a:rPr>
              <a:t>                      两个数加（或减、乘、除、与、或等）</a:t>
            </a:r>
          </a:p>
          <a:p>
            <a:pPr lvl="1">
              <a:lnSpc>
                <a:spcPct val="110000"/>
              </a:lnSpc>
              <a:buFontTx/>
              <a:buNone/>
            </a:pPr>
            <a:r>
              <a:rPr lang="zh-CN" altLang="en-US">
                <a:ea typeface="微软雅黑" panose="020B0503020204020204" pitchFamily="34" charset="-122"/>
              </a:rPr>
              <a:t>                      根据运算结果判断是否转移执行</a:t>
            </a:r>
          </a:p>
          <a:p>
            <a:pPr>
              <a:lnSpc>
                <a:spcPct val="110000"/>
              </a:lnSpc>
            </a:pPr>
            <a:r>
              <a:rPr lang="zh-CN" altLang="en-US" sz="2200">
                <a:ea typeface="微软雅黑" panose="020B0503020204020204" pitchFamily="34" charset="-122"/>
              </a:rPr>
              <a:t>想象用</a:t>
            </a:r>
            <a:r>
              <a:rPr lang="zh-CN" altLang="en-US" sz="2200">
                <a:solidFill>
                  <a:srgbClr val="FF0000"/>
                </a:solidFill>
                <a:ea typeface="微软雅黑" panose="020B0503020204020204" pitchFamily="34" charset="-122"/>
              </a:rPr>
              <a:t>汇编语言</a:t>
            </a:r>
            <a:r>
              <a:rPr lang="zh-CN" altLang="en-US" sz="2200">
                <a:ea typeface="微软雅黑" panose="020B0503020204020204" pitchFamily="34" charset="-122"/>
              </a:rPr>
              <a:t>编写复杂程序是怎样的情形？</a:t>
            </a:r>
          </a:p>
          <a:p>
            <a:pPr lvl="1">
              <a:lnSpc>
                <a:spcPct val="110000"/>
              </a:lnSpc>
              <a:buFontTx/>
              <a:buNone/>
            </a:pPr>
            <a:r>
              <a:rPr lang="zh-CN" altLang="en-US">
                <a:solidFill>
                  <a:srgbClr val="008000"/>
                </a:solidFill>
                <a:ea typeface="微软雅黑" panose="020B0503020204020204" pitchFamily="34" charset="-122"/>
              </a:rPr>
              <a:t>（例如，用汇编语言实现排序（</a:t>
            </a:r>
            <a:r>
              <a:rPr lang="en-US" altLang="zh-CN">
                <a:solidFill>
                  <a:srgbClr val="008000"/>
                </a:solidFill>
                <a:ea typeface="微软雅黑" panose="020B0503020204020204" pitchFamily="34" charset="-122"/>
              </a:rPr>
              <a:t>sort</a:t>
            </a:r>
            <a:r>
              <a:rPr lang="zh-CN" altLang="en-US">
                <a:solidFill>
                  <a:srgbClr val="008000"/>
                </a:solidFill>
                <a:ea typeface="微软雅黑" panose="020B0503020204020204" pitchFamily="34" charset="-122"/>
              </a:rPr>
              <a:t>）、矩阵相乘）</a:t>
            </a:r>
          </a:p>
          <a:p>
            <a:pPr lvl="1">
              <a:lnSpc>
                <a:spcPct val="110000"/>
              </a:lnSpc>
            </a:pPr>
            <a:r>
              <a:rPr lang="zh-CN" altLang="en-US">
                <a:ea typeface="微软雅黑" panose="020B0503020204020204" pitchFamily="34" charset="-122"/>
              </a:rPr>
              <a:t>需要描述的细节太多了！程序会很长很长！而且在不同结构的机器上就不能运行！</a:t>
            </a:r>
          </a:p>
        </p:txBody>
      </p:sp>
      <p:sp>
        <p:nvSpPr>
          <p:cNvPr id="562180" name="Rectangle 1">
            <a:extLst>
              <a:ext uri="{FF2B5EF4-FFF2-40B4-BE49-F238E27FC236}">
                <a16:creationId xmlns:a16="http://schemas.microsoft.com/office/drawing/2014/main" id="{2A9AC9EB-8D70-41EA-8C12-BBB00ED516D1}"/>
              </a:ext>
            </a:extLst>
          </p:cNvPr>
          <p:cNvSpPr>
            <a:spLocks noChangeArrowheads="1"/>
          </p:cNvSpPr>
          <p:nvPr/>
        </p:nvSpPr>
        <p:spPr bwMode="auto">
          <a:xfrm>
            <a:off x="455613" y="123825"/>
            <a:ext cx="82327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119063" indent="-119063"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49" charset="-122"/>
              </a:defRPr>
            </a:lvl1pPr>
            <a:lvl2pPr marL="119063" indent="-119063"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49" charset="-122"/>
              </a:defRPr>
            </a:lvl2pPr>
            <a:lvl3pPr marL="119063" indent="-119063"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49" charset="-122"/>
              </a:defRPr>
            </a:lvl3pPr>
            <a:lvl4pPr marL="119063" indent="-119063"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49" charset="-122"/>
              </a:defRPr>
            </a:lvl4pPr>
            <a:lvl5pPr marL="119063" indent="-119063"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49" charset="-122"/>
              </a:defRPr>
            </a:lvl5pPr>
            <a:lvl6pPr marL="576263" indent="-119063"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49" charset="-122"/>
              </a:defRPr>
            </a:lvl6pPr>
            <a:lvl7pPr marL="1033463" indent="-119063"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49" charset="-122"/>
              </a:defRPr>
            </a:lvl7pPr>
            <a:lvl8pPr marL="1490663" indent="-119063"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49" charset="-122"/>
              </a:defRPr>
            </a:lvl8pPr>
            <a:lvl9pPr marL="1947863" indent="-119063"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49" charset="-122"/>
              </a:defRPr>
            </a:lvl9pPr>
          </a:lstStyle>
          <a:p>
            <a:pPr eaLnBrk="1" hangingPunct="1"/>
            <a:r>
              <a:rPr lang="zh-CN" altLang="en-GB"/>
              <a:t>进一步认识机器级语言</a:t>
            </a:r>
          </a:p>
        </p:txBody>
      </p:sp>
      <p:grpSp>
        <p:nvGrpSpPr>
          <p:cNvPr id="562181" name="Group 5">
            <a:extLst>
              <a:ext uri="{FF2B5EF4-FFF2-40B4-BE49-F238E27FC236}">
                <a16:creationId xmlns:a16="http://schemas.microsoft.com/office/drawing/2014/main" id="{ABBC94CF-5784-4D95-BB5D-906DD5A29C88}"/>
              </a:ext>
            </a:extLst>
          </p:cNvPr>
          <p:cNvGrpSpPr>
            <a:grpSpLocks/>
          </p:cNvGrpSpPr>
          <p:nvPr/>
        </p:nvGrpSpPr>
        <p:grpSpPr bwMode="auto">
          <a:xfrm>
            <a:off x="7046913" y="747713"/>
            <a:ext cx="1901825" cy="2771775"/>
            <a:chOff x="4439" y="884"/>
            <a:chExt cx="1198" cy="1746"/>
          </a:xfrm>
        </p:grpSpPr>
        <p:sp>
          <p:nvSpPr>
            <p:cNvPr id="562182" name="Text Box 6">
              <a:extLst>
                <a:ext uri="{FF2B5EF4-FFF2-40B4-BE49-F238E27FC236}">
                  <a16:creationId xmlns:a16="http://schemas.microsoft.com/office/drawing/2014/main" id="{3C76696E-92D2-4415-AD42-1592DC85815D}"/>
                </a:ext>
              </a:extLst>
            </p:cNvPr>
            <p:cNvSpPr txBox="1">
              <a:spLocks noChangeArrowheads="1"/>
            </p:cNvSpPr>
            <p:nvPr/>
          </p:nvSpPr>
          <p:spPr bwMode="auto">
            <a:xfrm>
              <a:off x="4439" y="884"/>
              <a:ext cx="1180" cy="1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200" b="1">
                  <a:latin typeface="微软雅黑" panose="020B0503020204020204" pitchFamily="34" charset="-122"/>
                  <a:ea typeface="微软雅黑" panose="020B0503020204020204" pitchFamily="34" charset="-122"/>
                </a:rPr>
                <a:t>      add </a:t>
              </a:r>
              <a:r>
                <a:rPr lang="en-US" altLang="zh-CN" sz="2200" b="1">
                  <a:solidFill>
                    <a:srgbClr val="993300"/>
                  </a:solidFill>
                  <a:latin typeface="微软雅黑" panose="020B0503020204020204" pitchFamily="34" charset="-122"/>
                  <a:ea typeface="微软雅黑" panose="020B0503020204020204" pitchFamily="34" charset="-122"/>
                </a:rPr>
                <a:t>B</a:t>
              </a:r>
            </a:p>
            <a:p>
              <a:r>
                <a:rPr lang="en-US" altLang="zh-CN" sz="2200" b="1">
                  <a:solidFill>
                    <a:srgbClr val="009242"/>
                  </a:solidFill>
                  <a:latin typeface="微软雅黑" panose="020B0503020204020204" pitchFamily="34" charset="-122"/>
                  <a:ea typeface="微软雅黑" panose="020B0503020204020204" pitchFamily="34" charset="-122"/>
                </a:rPr>
                <a:t>      jxx </a:t>
              </a:r>
              <a:r>
                <a:rPr lang="en-US" altLang="zh-CN" sz="2200" b="1">
                  <a:solidFill>
                    <a:srgbClr val="FF0000"/>
                  </a:solidFill>
                  <a:latin typeface="微软雅黑" panose="020B0503020204020204" pitchFamily="34" charset="-122"/>
                  <a:ea typeface="微软雅黑" panose="020B0503020204020204" pitchFamily="34" charset="-122"/>
                </a:rPr>
                <a:t>L0</a:t>
              </a:r>
            </a:p>
            <a:p>
              <a:r>
                <a:rPr lang="zh-CN" altLang="en-US" sz="2200" b="1">
                  <a:latin typeface="微软雅黑" panose="020B0503020204020204" pitchFamily="34" charset="-122"/>
                  <a:ea typeface="微软雅黑" panose="020B0503020204020204" pitchFamily="34" charset="-122"/>
                </a:rPr>
                <a:t>       </a:t>
              </a:r>
              <a:r>
                <a:rPr lang="en-US" altLang="zh-CN" sz="2200" b="1">
                  <a:latin typeface="微软雅黑" panose="020B0503020204020204" pitchFamily="34" charset="-122"/>
                  <a:ea typeface="微软雅黑" panose="020B0503020204020204" pitchFamily="34" charset="-122"/>
                </a:rPr>
                <a:t>……</a:t>
              </a:r>
            </a:p>
            <a:p>
              <a:r>
                <a:rPr lang="zh-CN" altLang="en-US" sz="2200" b="1">
                  <a:latin typeface="微软雅黑" panose="020B0503020204020204" pitchFamily="34" charset="-122"/>
                  <a:ea typeface="微软雅黑" panose="020B0503020204020204" pitchFamily="34" charset="-122"/>
                </a:rPr>
                <a:t>       </a:t>
              </a:r>
              <a:r>
                <a:rPr lang="en-US" altLang="zh-CN" sz="2200" b="1">
                  <a:latin typeface="微软雅黑" panose="020B0503020204020204" pitchFamily="34" charset="-122"/>
                  <a:ea typeface="微软雅黑" panose="020B0503020204020204" pitchFamily="34" charset="-122"/>
                </a:rPr>
                <a:t>……</a:t>
              </a:r>
            </a:p>
            <a:p>
              <a:r>
                <a:rPr lang="en-US" altLang="zh-CN" sz="2200" b="1">
                  <a:latin typeface="微软雅黑" panose="020B0503020204020204" pitchFamily="34" charset="-122"/>
                  <a:ea typeface="微软雅黑" panose="020B0503020204020204" pitchFamily="34" charset="-122"/>
                </a:rPr>
                <a:t> </a:t>
              </a:r>
              <a:r>
                <a:rPr lang="en-US" altLang="zh-CN" sz="2200" b="1">
                  <a:solidFill>
                    <a:srgbClr val="FF0000"/>
                  </a:solidFill>
                  <a:latin typeface="微软雅黑" panose="020B0503020204020204" pitchFamily="34" charset="-122"/>
                  <a:ea typeface="微软雅黑" panose="020B0503020204020204" pitchFamily="34" charset="-122"/>
                </a:rPr>
                <a:t>L0</a:t>
              </a:r>
              <a:r>
                <a:rPr lang="zh-CN" altLang="en-US" sz="2200" b="1">
                  <a:latin typeface="微软雅黑" panose="020B0503020204020204" pitchFamily="34" charset="-122"/>
                  <a:ea typeface="微软雅黑" panose="020B0503020204020204" pitchFamily="34" charset="-122"/>
                </a:rPr>
                <a:t>：</a:t>
              </a:r>
              <a:r>
                <a:rPr lang="en-US" altLang="zh-CN" sz="2200" b="1">
                  <a:latin typeface="微软雅黑" panose="020B0503020204020204" pitchFamily="34" charset="-122"/>
                  <a:ea typeface="微软雅黑" panose="020B0503020204020204" pitchFamily="34" charset="-122"/>
                </a:rPr>
                <a:t>sub </a:t>
              </a:r>
              <a:r>
                <a:rPr lang="en-US" altLang="zh-CN" sz="2200" b="1">
                  <a:solidFill>
                    <a:srgbClr val="0066FF"/>
                  </a:solidFill>
                  <a:latin typeface="微软雅黑" panose="020B0503020204020204" pitchFamily="34" charset="-122"/>
                  <a:ea typeface="微软雅黑" panose="020B0503020204020204" pitchFamily="34" charset="-122"/>
                </a:rPr>
                <a:t>C</a:t>
              </a:r>
              <a:endParaRPr lang="en-US" altLang="zh-CN" sz="2200" b="1">
                <a:latin typeface="微软雅黑" panose="020B0503020204020204" pitchFamily="34" charset="-122"/>
                <a:ea typeface="微软雅黑" panose="020B0503020204020204" pitchFamily="34" charset="-122"/>
              </a:endParaRPr>
            </a:p>
            <a:p>
              <a:r>
                <a:rPr lang="en-US" altLang="zh-CN" sz="2200" b="1">
                  <a:latin typeface="微软雅黑" panose="020B0503020204020204" pitchFamily="34" charset="-122"/>
                  <a:ea typeface="微软雅黑" panose="020B0503020204020204" pitchFamily="34" charset="-122"/>
                </a:rPr>
                <a:t>       ……</a:t>
              </a:r>
            </a:p>
            <a:p>
              <a:r>
                <a:rPr lang="en-US" altLang="zh-CN" sz="2200" b="1">
                  <a:solidFill>
                    <a:srgbClr val="993300"/>
                  </a:solidFill>
                  <a:latin typeface="微软雅黑" panose="020B0503020204020204" pitchFamily="34" charset="-122"/>
                  <a:ea typeface="微软雅黑" panose="020B0503020204020204" pitchFamily="34" charset="-122"/>
                </a:rPr>
                <a:t>B</a:t>
              </a:r>
              <a:r>
                <a:rPr lang="zh-CN" altLang="en-US" sz="2200" b="1">
                  <a:latin typeface="微软雅黑" panose="020B0503020204020204" pitchFamily="34" charset="-122"/>
                  <a:ea typeface="微软雅黑" panose="020B0503020204020204" pitchFamily="34" charset="-122"/>
                </a:rPr>
                <a:t>： </a:t>
              </a:r>
              <a:r>
                <a:rPr lang="en-US" altLang="zh-CN" sz="2200" b="1">
                  <a:latin typeface="微软雅黑" panose="020B0503020204020204" pitchFamily="34" charset="-122"/>
                  <a:ea typeface="微软雅黑" panose="020B0503020204020204" pitchFamily="34" charset="-122"/>
                </a:rPr>
                <a:t>……</a:t>
              </a:r>
            </a:p>
            <a:p>
              <a:r>
                <a:rPr lang="en-US" altLang="zh-CN" sz="2200" b="1">
                  <a:solidFill>
                    <a:srgbClr val="0066FF"/>
                  </a:solidFill>
                  <a:latin typeface="微软雅黑" panose="020B0503020204020204" pitchFamily="34" charset="-122"/>
                  <a:ea typeface="微软雅黑" panose="020B0503020204020204" pitchFamily="34" charset="-122"/>
                </a:rPr>
                <a:t>C</a:t>
              </a:r>
              <a:r>
                <a:rPr lang="zh-CN" altLang="en-US" sz="2200" b="1">
                  <a:latin typeface="微软雅黑" panose="020B0503020204020204" pitchFamily="34" charset="-122"/>
                  <a:ea typeface="微软雅黑" panose="020B0503020204020204" pitchFamily="34" charset="-122"/>
                </a:rPr>
                <a:t>： </a:t>
              </a:r>
              <a:r>
                <a:rPr lang="en-US" altLang="zh-CN" sz="2200" b="1">
                  <a:latin typeface="微软雅黑" panose="020B0503020204020204" pitchFamily="34" charset="-122"/>
                  <a:ea typeface="微软雅黑" panose="020B0503020204020204" pitchFamily="34" charset="-122"/>
                </a:rPr>
                <a:t>……</a:t>
              </a:r>
            </a:p>
          </p:txBody>
        </p:sp>
        <p:grpSp>
          <p:nvGrpSpPr>
            <p:cNvPr id="562183" name="Group 7">
              <a:extLst>
                <a:ext uri="{FF2B5EF4-FFF2-40B4-BE49-F238E27FC236}">
                  <a16:creationId xmlns:a16="http://schemas.microsoft.com/office/drawing/2014/main" id="{45055964-2299-4AA2-98F2-798D22D906CE}"/>
                </a:ext>
              </a:extLst>
            </p:cNvPr>
            <p:cNvGrpSpPr>
              <a:grpSpLocks/>
            </p:cNvGrpSpPr>
            <p:nvPr/>
          </p:nvGrpSpPr>
          <p:grpSpPr bwMode="auto">
            <a:xfrm>
              <a:off x="5439" y="1196"/>
              <a:ext cx="198" cy="681"/>
              <a:chOff x="5331" y="2259"/>
              <a:chExt cx="237" cy="641"/>
            </a:xfrm>
          </p:grpSpPr>
          <p:sp>
            <p:nvSpPr>
              <p:cNvPr id="562184" name="Line 8">
                <a:extLst>
                  <a:ext uri="{FF2B5EF4-FFF2-40B4-BE49-F238E27FC236}">
                    <a16:creationId xmlns:a16="http://schemas.microsoft.com/office/drawing/2014/main" id="{91A925F6-6EAC-43E2-AE3B-A03802CCDD38}"/>
                  </a:ext>
                </a:extLst>
              </p:cNvPr>
              <p:cNvSpPr>
                <a:spLocks noChangeShapeType="1"/>
              </p:cNvSpPr>
              <p:nvPr/>
            </p:nvSpPr>
            <p:spPr bwMode="auto">
              <a:xfrm>
                <a:off x="5331" y="2267"/>
                <a:ext cx="237" cy="0"/>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2185" name="Line 9">
                <a:extLst>
                  <a:ext uri="{FF2B5EF4-FFF2-40B4-BE49-F238E27FC236}">
                    <a16:creationId xmlns:a16="http://schemas.microsoft.com/office/drawing/2014/main" id="{A68446EC-AFF4-4927-9D87-5B95E6BC04CB}"/>
                  </a:ext>
                </a:extLst>
              </p:cNvPr>
              <p:cNvSpPr>
                <a:spLocks noChangeShapeType="1"/>
              </p:cNvSpPr>
              <p:nvPr/>
            </p:nvSpPr>
            <p:spPr bwMode="auto">
              <a:xfrm>
                <a:off x="5550" y="2259"/>
                <a:ext cx="0" cy="641"/>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2186" name="Line 10">
                <a:extLst>
                  <a:ext uri="{FF2B5EF4-FFF2-40B4-BE49-F238E27FC236}">
                    <a16:creationId xmlns:a16="http://schemas.microsoft.com/office/drawing/2014/main" id="{1B2B0001-64C6-4B22-8760-00E49CA86F54}"/>
                  </a:ext>
                </a:extLst>
              </p:cNvPr>
              <p:cNvSpPr>
                <a:spLocks noChangeShapeType="1"/>
              </p:cNvSpPr>
              <p:nvPr/>
            </p:nvSpPr>
            <p:spPr bwMode="auto">
              <a:xfrm flipH="1">
                <a:off x="5367" y="2889"/>
                <a:ext cx="164" cy="9"/>
              </a:xfrm>
              <a:prstGeom prst="line">
                <a:avLst/>
              </a:prstGeom>
              <a:noFill/>
              <a:ln w="57150">
                <a:solidFill>
                  <a:srgbClr val="CC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562187" name="Text Box 11">
            <a:extLst>
              <a:ext uri="{FF2B5EF4-FFF2-40B4-BE49-F238E27FC236}">
                <a16:creationId xmlns:a16="http://schemas.microsoft.com/office/drawing/2014/main" id="{975E88DA-E99D-4BB1-B2E3-9A7C32F39722}"/>
              </a:ext>
            </a:extLst>
          </p:cNvPr>
          <p:cNvSpPr txBox="1">
            <a:spLocks noChangeArrowheads="1"/>
          </p:cNvSpPr>
          <p:nvPr/>
        </p:nvSpPr>
        <p:spPr bwMode="auto">
          <a:xfrm>
            <a:off x="7002463" y="3603625"/>
            <a:ext cx="1954212" cy="1625600"/>
          </a:xfrm>
          <a:prstGeom prst="rect">
            <a:avLst/>
          </a:prstGeom>
          <a:noFill/>
          <a:ln w="952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p>
            <a:pPr>
              <a:spcBef>
                <a:spcPct val="50000"/>
              </a:spcBef>
            </a:pPr>
            <a:r>
              <a:rPr lang="zh-CN" altLang="en-US" sz="2000" b="1">
                <a:solidFill>
                  <a:srgbClr val="CC3300"/>
                </a:solidFill>
                <a:ea typeface="微软雅黑" panose="020B0503020204020204" pitchFamily="34" charset="-122"/>
              </a:rPr>
              <a:t>机器语言和汇编语言都是面向机器结构的语言，故它们统称为</a:t>
            </a:r>
            <a:r>
              <a:rPr lang="zh-CN" altLang="en-US" sz="2000" b="1">
                <a:solidFill>
                  <a:srgbClr val="008000"/>
                </a:solidFill>
                <a:ea typeface="微软雅黑" panose="020B0503020204020204" pitchFamily="34" charset="-122"/>
              </a:rPr>
              <a:t>机器级语言</a:t>
            </a:r>
          </a:p>
        </p:txBody>
      </p:sp>
      <p:sp>
        <p:nvSpPr>
          <p:cNvPr id="562188" name="Text Box 12">
            <a:extLst>
              <a:ext uri="{FF2B5EF4-FFF2-40B4-BE49-F238E27FC236}">
                <a16:creationId xmlns:a16="http://schemas.microsoft.com/office/drawing/2014/main" id="{3195F025-77B5-474D-AC8F-6F70AE71C74B}"/>
              </a:ext>
            </a:extLst>
          </p:cNvPr>
          <p:cNvSpPr txBox="1">
            <a:spLocks noChangeArrowheads="1"/>
          </p:cNvSpPr>
          <p:nvPr/>
        </p:nvSpPr>
        <p:spPr bwMode="auto">
          <a:xfrm>
            <a:off x="385763" y="6173788"/>
            <a:ext cx="7472362"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b="1">
                <a:ea typeface="微软雅黑" panose="020B0503020204020204" pitchFamily="34" charset="-122"/>
              </a:rPr>
              <a:t>结论：用汇编语言比机器语言好，但是，还是很麻烦！</a:t>
            </a:r>
          </a:p>
        </p:txBody>
      </p:sp>
      <p:sp>
        <p:nvSpPr>
          <p:cNvPr id="562189" name="Text Box 13">
            <a:extLst>
              <a:ext uri="{FF2B5EF4-FFF2-40B4-BE49-F238E27FC236}">
                <a16:creationId xmlns:a16="http://schemas.microsoft.com/office/drawing/2014/main" id="{FA94AB80-5C91-4EAB-A549-58A05D1A0E64}"/>
              </a:ext>
            </a:extLst>
          </p:cNvPr>
          <p:cNvSpPr txBox="1">
            <a:spLocks noChangeArrowheads="1"/>
          </p:cNvSpPr>
          <p:nvPr/>
        </p:nvSpPr>
        <p:spPr bwMode="auto">
          <a:xfrm>
            <a:off x="7586663" y="5859463"/>
            <a:ext cx="1081087"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200" b="1">
                <a:latin typeface="微软雅黑" panose="020B0503020204020204" pitchFamily="34" charset="-122"/>
                <a:ea typeface="微软雅黑" panose="020B0503020204020204" pitchFamily="34" charset="-122"/>
                <a:hlinkClick r:id="rId2" action="ppaction://hlinksldjump"/>
              </a:rPr>
              <a:t>SKIP</a:t>
            </a:r>
            <a:endParaRPr lang="en-US" altLang="zh-CN" sz="22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62181"/>
                                        </p:tgtEl>
                                        <p:attrNameLst>
                                          <p:attrName>style.visibility</p:attrName>
                                        </p:attrNameLst>
                                      </p:cBhvr>
                                      <p:to>
                                        <p:strVal val="visible"/>
                                      </p:to>
                                    </p:set>
                                    <p:animEffect transition="in" filter="blinds(horizontal)">
                                      <p:cBhvr>
                                        <p:cTn id="7" dur="500"/>
                                        <p:tgtEl>
                                          <p:spTgt spid="5621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62179">
                                            <p:txEl>
                                              <p:pRg st="0" end="0"/>
                                            </p:txEl>
                                          </p:spTgt>
                                        </p:tgtEl>
                                        <p:attrNameLst>
                                          <p:attrName>style.visibility</p:attrName>
                                        </p:attrNameLst>
                                      </p:cBhvr>
                                      <p:to>
                                        <p:strVal val="visible"/>
                                      </p:to>
                                    </p:set>
                                    <p:animEffect transition="in" filter="blinds(horizontal)">
                                      <p:cBhvr>
                                        <p:cTn id="12" dur="500"/>
                                        <p:tgtEl>
                                          <p:spTgt spid="56217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62179">
                                            <p:txEl>
                                              <p:pRg st="1" end="1"/>
                                            </p:txEl>
                                          </p:spTgt>
                                        </p:tgtEl>
                                        <p:attrNameLst>
                                          <p:attrName>style.visibility</p:attrName>
                                        </p:attrNameLst>
                                      </p:cBhvr>
                                      <p:to>
                                        <p:strVal val="visible"/>
                                      </p:to>
                                    </p:set>
                                    <p:animEffect transition="in" filter="blinds(horizontal)">
                                      <p:cBhvr>
                                        <p:cTn id="17" dur="500"/>
                                        <p:tgtEl>
                                          <p:spTgt spid="56217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62179">
                                            <p:txEl>
                                              <p:pRg st="2" end="2"/>
                                            </p:txEl>
                                          </p:spTgt>
                                        </p:tgtEl>
                                        <p:attrNameLst>
                                          <p:attrName>style.visibility</p:attrName>
                                        </p:attrNameLst>
                                      </p:cBhvr>
                                      <p:to>
                                        <p:strVal val="visible"/>
                                      </p:to>
                                    </p:set>
                                    <p:animEffect transition="in" filter="blinds(horizontal)">
                                      <p:cBhvr>
                                        <p:cTn id="22" dur="500"/>
                                        <p:tgtEl>
                                          <p:spTgt spid="56217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62179">
                                            <p:txEl>
                                              <p:pRg st="3" end="3"/>
                                            </p:txEl>
                                          </p:spTgt>
                                        </p:tgtEl>
                                        <p:attrNameLst>
                                          <p:attrName>style.visibility</p:attrName>
                                        </p:attrNameLst>
                                      </p:cBhvr>
                                      <p:to>
                                        <p:strVal val="visible"/>
                                      </p:to>
                                    </p:set>
                                    <p:animEffect transition="in" filter="blinds(horizontal)">
                                      <p:cBhvr>
                                        <p:cTn id="27" dur="500"/>
                                        <p:tgtEl>
                                          <p:spTgt spid="562179">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62179">
                                            <p:txEl>
                                              <p:pRg st="4" end="4"/>
                                            </p:txEl>
                                          </p:spTgt>
                                        </p:tgtEl>
                                        <p:attrNameLst>
                                          <p:attrName>style.visibility</p:attrName>
                                        </p:attrNameLst>
                                      </p:cBhvr>
                                      <p:to>
                                        <p:strVal val="visible"/>
                                      </p:to>
                                    </p:set>
                                    <p:animEffect transition="in" filter="blinds(horizontal)">
                                      <p:cBhvr>
                                        <p:cTn id="32" dur="500"/>
                                        <p:tgtEl>
                                          <p:spTgt spid="562179">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62179">
                                            <p:txEl>
                                              <p:pRg st="5" end="5"/>
                                            </p:txEl>
                                          </p:spTgt>
                                        </p:tgtEl>
                                        <p:attrNameLst>
                                          <p:attrName>style.visibility</p:attrName>
                                        </p:attrNameLst>
                                      </p:cBhvr>
                                      <p:to>
                                        <p:strVal val="visible"/>
                                      </p:to>
                                    </p:set>
                                    <p:animEffect transition="in" filter="blinds(horizontal)">
                                      <p:cBhvr>
                                        <p:cTn id="37" dur="500"/>
                                        <p:tgtEl>
                                          <p:spTgt spid="562179">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62179">
                                            <p:txEl>
                                              <p:pRg st="6" end="6"/>
                                            </p:txEl>
                                          </p:spTgt>
                                        </p:tgtEl>
                                        <p:attrNameLst>
                                          <p:attrName>style.visibility</p:attrName>
                                        </p:attrNameLst>
                                      </p:cBhvr>
                                      <p:to>
                                        <p:strVal val="visible"/>
                                      </p:to>
                                    </p:set>
                                    <p:animEffect transition="in" filter="blinds(horizontal)">
                                      <p:cBhvr>
                                        <p:cTn id="42" dur="500"/>
                                        <p:tgtEl>
                                          <p:spTgt spid="562179">
                                            <p:txEl>
                                              <p:pRg st="6" end="6"/>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562179">
                                            <p:txEl>
                                              <p:pRg st="7" end="7"/>
                                            </p:txEl>
                                          </p:spTgt>
                                        </p:tgtEl>
                                        <p:attrNameLst>
                                          <p:attrName>style.visibility</p:attrName>
                                        </p:attrNameLst>
                                      </p:cBhvr>
                                      <p:to>
                                        <p:strVal val="visible"/>
                                      </p:to>
                                    </p:set>
                                    <p:animEffect transition="in" filter="blinds(horizontal)">
                                      <p:cBhvr>
                                        <p:cTn id="45" dur="500"/>
                                        <p:tgtEl>
                                          <p:spTgt spid="562179">
                                            <p:txEl>
                                              <p:pRg st="7" end="7"/>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562179">
                                            <p:txEl>
                                              <p:pRg st="8" end="8"/>
                                            </p:txEl>
                                          </p:spTgt>
                                        </p:tgtEl>
                                        <p:attrNameLst>
                                          <p:attrName>style.visibility</p:attrName>
                                        </p:attrNameLst>
                                      </p:cBhvr>
                                      <p:to>
                                        <p:strVal val="visible"/>
                                      </p:to>
                                    </p:set>
                                    <p:animEffect transition="in" filter="blinds(horizontal)">
                                      <p:cBhvr>
                                        <p:cTn id="48" dur="500"/>
                                        <p:tgtEl>
                                          <p:spTgt spid="562179">
                                            <p:txEl>
                                              <p:pRg st="8" end="8"/>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nodeType="clickEffect">
                                  <p:stCondLst>
                                    <p:cond delay="0"/>
                                  </p:stCondLst>
                                  <p:childTnLst>
                                    <p:set>
                                      <p:cBhvr>
                                        <p:cTn id="52" dur="1" fill="hold">
                                          <p:stCondLst>
                                            <p:cond delay="0"/>
                                          </p:stCondLst>
                                        </p:cTn>
                                        <p:tgtEl>
                                          <p:spTgt spid="562179">
                                            <p:txEl>
                                              <p:pRg st="9" end="9"/>
                                            </p:txEl>
                                          </p:spTgt>
                                        </p:tgtEl>
                                        <p:attrNameLst>
                                          <p:attrName>style.visibility</p:attrName>
                                        </p:attrNameLst>
                                      </p:cBhvr>
                                      <p:to>
                                        <p:strVal val="visible"/>
                                      </p:to>
                                    </p:set>
                                    <p:animEffect transition="in" filter="blinds(horizontal)">
                                      <p:cBhvr>
                                        <p:cTn id="53" dur="500"/>
                                        <p:tgtEl>
                                          <p:spTgt spid="562179">
                                            <p:txEl>
                                              <p:pRg st="9" end="9"/>
                                            </p:txEl>
                                          </p:spTgt>
                                        </p:tgtEl>
                                      </p:cBhvr>
                                    </p:animEffect>
                                  </p:childTnLst>
                                </p:cTn>
                              </p:par>
                              <p:par>
                                <p:cTn id="54" presetID="3" presetClass="entr" presetSubtype="10" fill="hold" nodeType="withEffect">
                                  <p:stCondLst>
                                    <p:cond delay="0"/>
                                  </p:stCondLst>
                                  <p:childTnLst>
                                    <p:set>
                                      <p:cBhvr>
                                        <p:cTn id="55" dur="1" fill="hold">
                                          <p:stCondLst>
                                            <p:cond delay="0"/>
                                          </p:stCondLst>
                                        </p:cTn>
                                        <p:tgtEl>
                                          <p:spTgt spid="562179">
                                            <p:txEl>
                                              <p:pRg st="10" end="10"/>
                                            </p:txEl>
                                          </p:spTgt>
                                        </p:tgtEl>
                                        <p:attrNameLst>
                                          <p:attrName>style.visibility</p:attrName>
                                        </p:attrNameLst>
                                      </p:cBhvr>
                                      <p:to>
                                        <p:strVal val="visible"/>
                                      </p:to>
                                    </p:set>
                                    <p:animEffect transition="in" filter="blinds(horizontal)">
                                      <p:cBhvr>
                                        <p:cTn id="56" dur="500"/>
                                        <p:tgtEl>
                                          <p:spTgt spid="562179">
                                            <p:txEl>
                                              <p:pRg st="10" end="10"/>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nodeType="clickEffect">
                                  <p:stCondLst>
                                    <p:cond delay="0"/>
                                  </p:stCondLst>
                                  <p:childTnLst>
                                    <p:set>
                                      <p:cBhvr>
                                        <p:cTn id="60" dur="1" fill="hold">
                                          <p:stCondLst>
                                            <p:cond delay="0"/>
                                          </p:stCondLst>
                                        </p:cTn>
                                        <p:tgtEl>
                                          <p:spTgt spid="562179">
                                            <p:txEl>
                                              <p:pRg st="11" end="11"/>
                                            </p:txEl>
                                          </p:spTgt>
                                        </p:tgtEl>
                                        <p:attrNameLst>
                                          <p:attrName>style.visibility</p:attrName>
                                        </p:attrNameLst>
                                      </p:cBhvr>
                                      <p:to>
                                        <p:strVal val="visible"/>
                                      </p:to>
                                    </p:set>
                                    <p:animEffect transition="in" filter="blinds(horizontal)">
                                      <p:cBhvr>
                                        <p:cTn id="61" dur="500"/>
                                        <p:tgtEl>
                                          <p:spTgt spid="562179">
                                            <p:txEl>
                                              <p:pRg st="11" end="11"/>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562187"/>
                                        </p:tgtEl>
                                        <p:attrNameLst>
                                          <p:attrName>style.visibility</p:attrName>
                                        </p:attrNameLst>
                                      </p:cBhvr>
                                      <p:to>
                                        <p:strVal val="visible"/>
                                      </p:to>
                                    </p:set>
                                    <p:animEffect transition="in" filter="blinds(horizontal)">
                                      <p:cBhvr>
                                        <p:cTn id="66" dur="500"/>
                                        <p:tgtEl>
                                          <p:spTgt spid="562187"/>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562188"/>
                                        </p:tgtEl>
                                        <p:attrNameLst>
                                          <p:attrName>style.visibility</p:attrName>
                                        </p:attrNameLst>
                                      </p:cBhvr>
                                      <p:to>
                                        <p:strVal val="visible"/>
                                      </p:to>
                                    </p:set>
                                    <p:animEffect transition="in" filter="blinds(horizontal)">
                                      <p:cBhvr>
                                        <p:cTn id="71" dur="500"/>
                                        <p:tgtEl>
                                          <p:spTgt spid="562188"/>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562189"/>
                                        </p:tgtEl>
                                        <p:attrNameLst>
                                          <p:attrName>style.visibility</p:attrName>
                                        </p:attrNameLst>
                                      </p:cBhvr>
                                      <p:to>
                                        <p:strVal val="visible"/>
                                      </p:to>
                                    </p:set>
                                    <p:animEffect transition="in" filter="blinds(horizontal)">
                                      <p:cBhvr>
                                        <p:cTn id="76" dur="500"/>
                                        <p:tgtEl>
                                          <p:spTgt spid="562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87" grpId="0" animBg="1"/>
      <p:bldP spid="562188" grpId="0"/>
      <p:bldP spid="56218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a:extLst>
              <a:ext uri="{FF2B5EF4-FFF2-40B4-BE49-F238E27FC236}">
                <a16:creationId xmlns:a16="http://schemas.microsoft.com/office/drawing/2014/main" id="{F9EFE3D0-B86D-4A0E-8592-9EF411CBAFE1}"/>
              </a:ext>
            </a:extLst>
          </p:cNvPr>
          <p:cNvSpPr>
            <a:spLocks noGrp="1" noChangeArrowheads="1"/>
          </p:cNvSpPr>
          <p:nvPr>
            <p:ph type="title"/>
          </p:nvPr>
        </p:nvSpPr>
        <p:spPr>
          <a:xfrm>
            <a:off x="457200" y="98425"/>
            <a:ext cx="8229600" cy="561975"/>
          </a:xfrm>
        </p:spPr>
        <p:txBody>
          <a:bodyPr/>
          <a:lstStyle/>
          <a:p>
            <a:r>
              <a:rPr lang="zh-CN" altLang="en-US" sz="3600"/>
              <a:t>指令所能描述的功能</a:t>
            </a:r>
          </a:p>
        </p:txBody>
      </p:sp>
      <p:sp>
        <p:nvSpPr>
          <p:cNvPr id="563203" name="Text Box 3">
            <a:extLst>
              <a:ext uri="{FF2B5EF4-FFF2-40B4-BE49-F238E27FC236}">
                <a16:creationId xmlns:a16="http://schemas.microsoft.com/office/drawing/2014/main" id="{B551AB25-EC76-48FC-997C-0C86D7AFD1AD}"/>
              </a:ext>
            </a:extLst>
          </p:cNvPr>
          <p:cNvSpPr txBox="1">
            <a:spLocks noChangeArrowheads="1"/>
          </p:cNvSpPr>
          <p:nvPr/>
        </p:nvSpPr>
        <p:spPr bwMode="auto">
          <a:xfrm>
            <a:off x="115888" y="728663"/>
            <a:ext cx="8893175" cy="4270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sz="2200" b="1">
                <a:solidFill>
                  <a:srgbClr val="3333CC"/>
                </a:solidFill>
                <a:latin typeface="微软雅黑" panose="020B0503020204020204" pitchFamily="34" charset="-122"/>
                <a:ea typeface="微软雅黑" panose="020B0503020204020204" pitchFamily="34" charset="-122"/>
              </a:rPr>
              <a:t>对于以下结构的机器，你能设计出几条指令吗？</a:t>
            </a:r>
          </a:p>
        </p:txBody>
      </p:sp>
      <p:sp>
        <p:nvSpPr>
          <p:cNvPr id="563204" name="Text Box 4">
            <a:extLst>
              <a:ext uri="{FF2B5EF4-FFF2-40B4-BE49-F238E27FC236}">
                <a16:creationId xmlns:a16="http://schemas.microsoft.com/office/drawing/2014/main" id="{A5B1242E-D9B9-4A9C-835F-CA0E71A830D2}"/>
              </a:ext>
            </a:extLst>
          </p:cNvPr>
          <p:cNvSpPr txBox="1">
            <a:spLocks noChangeArrowheads="1"/>
          </p:cNvSpPr>
          <p:nvPr/>
        </p:nvSpPr>
        <p:spPr bwMode="auto">
          <a:xfrm>
            <a:off x="206375" y="1122363"/>
            <a:ext cx="8551863" cy="1585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solidFill>
                  <a:srgbClr val="008000"/>
                </a:solidFill>
                <a:latin typeface="微软雅黑" panose="020B0503020204020204" pitchFamily="34" charset="-122"/>
                <a:ea typeface="微软雅黑" panose="020B0503020204020204" pitchFamily="34" charset="-122"/>
              </a:rPr>
              <a:t>Ld M#</a:t>
            </a:r>
            <a:r>
              <a:rPr lang="zh-CN" altLang="en-US" sz="2000" b="1">
                <a:solidFill>
                  <a:srgbClr val="008000"/>
                </a:solidFill>
                <a:latin typeface="微软雅黑" panose="020B0503020204020204" pitchFamily="34" charset="-122"/>
                <a:ea typeface="微软雅黑" panose="020B0503020204020204" pitchFamily="34" charset="-122"/>
              </a:rPr>
              <a:t>，</a:t>
            </a:r>
            <a:r>
              <a:rPr lang="en-US" altLang="zh-CN" sz="2000" b="1">
                <a:solidFill>
                  <a:srgbClr val="008000"/>
                </a:solidFill>
                <a:latin typeface="微软雅黑" panose="020B0503020204020204" pitchFamily="34" charset="-122"/>
                <a:ea typeface="微软雅黑" panose="020B0503020204020204" pitchFamily="34" charset="-122"/>
              </a:rPr>
              <a:t>R#     </a:t>
            </a:r>
            <a:r>
              <a:rPr lang="zh-CN" altLang="en-US" sz="2000" b="1">
                <a:solidFill>
                  <a:srgbClr val="008000"/>
                </a:solidFill>
                <a:latin typeface="微软雅黑" panose="020B0503020204020204" pitchFamily="34" charset="-122"/>
                <a:ea typeface="微软雅黑" panose="020B0503020204020204" pitchFamily="34" charset="-122"/>
              </a:rPr>
              <a:t>（将存储单元内容装入寄存器）</a:t>
            </a:r>
          </a:p>
          <a:p>
            <a:r>
              <a:rPr lang="en-US" altLang="zh-CN" sz="2000" b="1">
                <a:solidFill>
                  <a:srgbClr val="008000"/>
                </a:solidFill>
                <a:latin typeface="微软雅黑" panose="020B0503020204020204" pitchFamily="34" charset="-122"/>
                <a:ea typeface="微软雅黑" panose="020B0503020204020204" pitchFamily="34" charset="-122"/>
              </a:rPr>
              <a:t>St R#</a:t>
            </a:r>
            <a:r>
              <a:rPr lang="zh-CN" altLang="en-US" sz="2000" b="1">
                <a:solidFill>
                  <a:srgbClr val="008000"/>
                </a:solidFill>
                <a:latin typeface="微软雅黑" panose="020B0503020204020204" pitchFamily="34" charset="-122"/>
                <a:ea typeface="微软雅黑" panose="020B0503020204020204" pitchFamily="34" charset="-122"/>
              </a:rPr>
              <a:t>，</a:t>
            </a:r>
            <a:r>
              <a:rPr lang="en-US" altLang="zh-CN" sz="2000" b="1">
                <a:solidFill>
                  <a:srgbClr val="008000"/>
                </a:solidFill>
                <a:latin typeface="微软雅黑" panose="020B0503020204020204" pitchFamily="34" charset="-122"/>
                <a:ea typeface="微软雅黑" panose="020B0503020204020204" pitchFamily="34" charset="-122"/>
              </a:rPr>
              <a:t>M#      </a:t>
            </a:r>
            <a:r>
              <a:rPr lang="zh-CN" altLang="en-US" sz="2000" b="1">
                <a:solidFill>
                  <a:srgbClr val="008000"/>
                </a:solidFill>
                <a:latin typeface="微软雅黑" panose="020B0503020204020204" pitchFamily="34" charset="-122"/>
                <a:ea typeface="微软雅黑" panose="020B0503020204020204" pitchFamily="34" charset="-122"/>
              </a:rPr>
              <a:t>（将寄存器内容装入存储单元）</a:t>
            </a:r>
            <a:endParaRPr lang="en-US" altLang="zh-CN" sz="2000" b="1">
              <a:solidFill>
                <a:srgbClr val="008000"/>
              </a:solidFill>
              <a:latin typeface="微软雅黑" panose="020B0503020204020204" pitchFamily="34" charset="-122"/>
              <a:ea typeface="微软雅黑" panose="020B0503020204020204" pitchFamily="34" charset="-122"/>
            </a:endParaRPr>
          </a:p>
          <a:p>
            <a:r>
              <a:rPr lang="en-US" altLang="zh-CN" sz="2000" b="1">
                <a:solidFill>
                  <a:srgbClr val="008000"/>
                </a:solidFill>
                <a:latin typeface="微软雅黑" panose="020B0503020204020204" pitchFamily="34" charset="-122"/>
                <a:ea typeface="微软雅黑" panose="020B0503020204020204" pitchFamily="34" charset="-122"/>
              </a:rPr>
              <a:t>Add R#</a:t>
            </a:r>
            <a:r>
              <a:rPr lang="zh-CN" altLang="en-US" sz="2000" b="1">
                <a:solidFill>
                  <a:srgbClr val="008000"/>
                </a:solidFill>
                <a:latin typeface="微软雅黑" panose="020B0503020204020204" pitchFamily="34" charset="-122"/>
                <a:ea typeface="微软雅黑" panose="020B0503020204020204" pitchFamily="34" charset="-122"/>
              </a:rPr>
              <a:t>，</a:t>
            </a:r>
            <a:r>
              <a:rPr lang="en-US" altLang="zh-CN" sz="2000" b="1">
                <a:solidFill>
                  <a:srgbClr val="008000"/>
                </a:solidFill>
                <a:latin typeface="微软雅黑" panose="020B0503020204020204" pitchFamily="34" charset="-122"/>
                <a:ea typeface="微软雅黑" panose="020B0503020204020204" pitchFamily="34" charset="-122"/>
              </a:rPr>
              <a:t>M# </a:t>
            </a:r>
            <a:r>
              <a:rPr lang="zh-CN" altLang="en-US" sz="2000" b="1">
                <a:solidFill>
                  <a:srgbClr val="008000"/>
                </a:solidFill>
                <a:latin typeface="微软雅黑" panose="020B0503020204020204" pitchFamily="34" charset="-122"/>
                <a:ea typeface="微软雅黑" panose="020B0503020204020204" pitchFamily="34" charset="-122"/>
              </a:rPr>
              <a:t>（类似的还有</a:t>
            </a:r>
            <a:r>
              <a:rPr lang="en-US" altLang="zh-CN" sz="2000" b="1">
                <a:solidFill>
                  <a:srgbClr val="008000"/>
                </a:solidFill>
                <a:latin typeface="微软雅黑" panose="020B0503020204020204" pitchFamily="34" charset="-122"/>
                <a:ea typeface="微软雅黑" panose="020B0503020204020204" pitchFamily="34" charset="-122"/>
              </a:rPr>
              <a:t>Sub</a:t>
            </a:r>
            <a:r>
              <a:rPr lang="zh-CN" altLang="en-US" sz="2000" b="1">
                <a:solidFill>
                  <a:srgbClr val="008000"/>
                </a:solidFill>
                <a:latin typeface="微软雅黑" panose="020B0503020204020204" pitchFamily="34" charset="-122"/>
                <a:ea typeface="微软雅黑" panose="020B0503020204020204" pitchFamily="34" charset="-122"/>
              </a:rPr>
              <a:t>，</a:t>
            </a:r>
            <a:r>
              <a:rPr lang="en-US" altLang="zh-CN" sz="2000" b="1">
                <a:solidFill>
                  <a:srgbClr val="008000"/>
                </a:solidFill>
                <a:latin typeface="微软雅黑" panose="020B0503020204020204" pitchFamily="34" charset="-122"/>
                <a:ea typeface="微软雅黑" panose="020B0503020204020204" pitchFamily="34" charset="-122"/>
              </a:rPr>
              <a:t>Mul</a:t>
            </a:r>
            <a:r>
              <a:rPr lang="zh-CN" altLang="en-US" sz="2000" b="1">
                <a:solidFill>
                  <a:srgbClr val="008000"/>
                </a:solidFill>
                <a:latin typeface="微软雅黑" panose="020B0503020204020204" pitchFamily="34" charset="-122"/>
                <a:ea typeface="微软雅黑" panose="020B0503020204020204" pitchFamily="34" charset="-122"/>
              </a:rPr>
              <a:t>等；操作数还可“</a:t>
            </a:r>
            <a:r>
              <a:rPr lang="en-US" altLang="zh-CN" sz="2000" b="1">
                <a:solidFill>
                  <a:srgbClr val="008000"/>
                </a:solidFill>
                <a:latin typeface="微软雅黑" panose="020B0503020204020204" pitchFamily="34" charset="-122"/>
                <a:ea typeface="微软雅黑" panose="020B0503020204020204" pitchFamily="34" charset="-122"/>
              </a:rPr>
              <a:t>R#</a:t>
            </a:r>
            <a:r>
              <a:rPr lang="zh-CN" altLang="en-US" sz="2000" b="1">
                <a:solidFill>
                  <a:srgbClr val="008000"/>
                </a:solidFill>
                <a:latin typeface="微软雅黑" panose="020B0503020204020204" pitchFamily="34" charset="-122"/>
                <a:ea typeface="微软雅黑" panose="020B0503020204020204" pitchFamily="34" charset="-122"/>
              </a:rPr>
              <a:t>，</a:t>
            </a:r>
            <a:r>
              <a:rPr lang="en-US" altLang="zh-CN" sz="2000" b="1">
                <a:solidFill>
                  <a:srgbClr val="008000"/>
                </a:solidFill>
                <a:latin typeface="微软雅黑" panose="020B0503020204020204" pitchFamily="34" charset="-122"/>
                <a:ea typeface="微软雅黑" panose="020B0503020204020204" pitchFamily="34" charset="-122"/>
              </a:rPr>
              <a:t>R#”</a:t>
            </a:r>
            <a:r>
              <a:rPr lang="zh-CN" altLang="en-US" sz="2000" b="1">
                <a:solidFill>
                  <a:srgbClr val="008000"/>
                </a:solidFill>
                <a:latin typeface="微软雅黑" panose="020B0503020204020204" pitchFamily="34" charset="-122"/>
                <a:ea typeface="微软雅黑" panose="020B0503020204020204" pitchFamily="34" charset="-122"/>
              </a:rPr>
              <a:t>等）</a:t>
            </a:r>
          </a:p>
          <a:p>
            <a:r>
              <a:rPr lang="en-US" altLang="zh-CN" sz="2000" b="1">
                <a:solidFill>
                  <a:srgbClr val="008000"/>
                </a:solidFill>
                <a:latin typeface="微软雅黑" panose="020B0503020204020204" pitchFamily="34" charset="-122"/>
                <a:ea typeface="微软雅黑" panose="020B0503020204020204" pitchFamily="34" charset="-122"/>
              </a:rPr>
              <a:t>Jxx M#           </a:t>
            </a:r>
            <a:r>
              <a:rPr lang="zh-CN" altLang="en-US" sz="2000" b="1">
                <a:solidFill>
                  <a:srgbClr val="008000"/>
                </a:solidFill>
                <a:latin typeface="微软雅黑" panose="020B0503020204020204" pitchFamily="34" charset="-122"/>
                <a:ea typeface="微软雅黑" panose="020B0503020204020204" pitchFamily="34" charset="-122"/>
              </a:rPr>
              <a:t>（若满足条件，则转移到另一处执行）</a:t>
            </a:r>
          </a:p>
          <a:p>
            <a:pPr>
              <a:lnSpc>
                <a:spcPct val="75000"/>
              </a:lnSpc>
            </a:pPr>
            <a:r>
              <a:rPr lang="en-US" altLang="zh-CN" sz="2400" b="1">
                <a:solidFill>
                  <a:srgbClr val="008000"/>
                </a:solidFill>
                <a:latin typeface="微软雅黑" panose="020B0503020204020204" pitchFamily="34" charset="-122"/>
                <a:ea typeface="微软雅黑" panose="020B0503020204020204" pitchFamily="34" charset="-122"/>
              </a:rPr>
              <a:t>……</a:t>
            </a:r>
          </a:p>
        </p:txBody>
      </p:sp>
      <p:grpSp>
        <p:nvGrpSpPr>
          <p:cNvPr id="563205" name="Group 5">
            <a:extLst>
              <a:ext uri="{FF2B5EF4-FFF2-40B4-BE49-F238E27FC236}">
                <a16:creationId xmlns:a16="http://schemas.microsoft.com/office/drawing/2014/main" id="{1DFFC2D6-452C-47F3-A6F5-4DFAD9ABC721}"/>
              </a:ext>
            </a:extLst>
          </p:cNvPr>
          <p:cNvGrpSpPr>
            <a:grpSpLocks/>
          </p:cNvGrpSpPr>
          <p:nvPr/>
        </p:nvGrpSpPr>
        <p:grpSpPr bwMode="auto">
          <a:xfrm>
            <a:off x="117475" y="2843213"/>
            <a:ext cx="8864600" cy="3960812"/>
            <a:chOff x="74" y="1706"/>
            <a:chExt cx="5584" cy="2495"/>
          </a:xfrm>
        </p:grpSpPr>
        <p:sp>
          <p:nvSpPr>
            <p:cNvPr id="563206" name="Text Box 6">
              <a:extLst>
                <a:ext uri="{FF2B5EF4-FFF2-40B4-BE49-F238E27FC236}">
                  <a16:creationId xmlns:a16="http://schemas.microsoft.com/office/drawing/2014/main" id="{E0079142-C607-44AB-A71A-D2F8D69E31B3}"/>
                </a:ext>
              </a:extLst>
            </p:cNvPr>
            <p:cNvSpPr txBox="1">
              <a:spLocks noChangeArrowheads="1"/>
            </p:cNvSpPr>
            <p:nvPr/>
          </p:nvSpPr>
          <p:spPr bwMode="auto">
            <a:xfrm>
              <a:off x="357" y="2029"/>
              <a:ext cx="935" cy="294"/>
            </a:xfrm>
            <a:prstGeom prst="rect">
              <a:avLst/>
            </a:prstGeom>
            <a:solidFill>
              <a:srgbClr val="0000FF">
                <a:alpha val="25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latin typeface="微软雅黑" panose="020B0503020204020204" pitchFamily="34" charset="-122"/>
                  <a:ea typeface="微软雅黑" panose="020B0503020204020204" pitchFamily="34" charset="-122"/>
                </a:rPr>
                <a:t>  控制器</a:t>
              </a:r>
            </a:p>
          </p:txBody>
        </p:sp>
        <p:sp>
          <p:nvSpPr>
            <p:cNvPr id="563207" name="Rectangle 7">
              <a:extLst>
                <a:ext uri="{FF2B5EF4-FFF2-40B4-BE49-F238E27FC236}">
                  <a16:creationId xmlns:a16="http://schemas.microsoft.com/office/drawing/2014/main" id="{3FDD3241-A114-47E9-BFB5-83AAE525FE6F}"/>
                </a:ext>
              </a:extLst>
            </p:cNvPr>
            <p:cNvSpPr>
              <a:spLocks noChangeArrowheads="1"/>
            </p:cNvSpPr>
            <p:nvPr/>
          </p:nvSpPr>
          <p:spPr bwMode="auto">
            <a:xfrm>
              <a:off x="158" y="1780"/>
              <a:ext cx="3118" cy="2348"/>
            </a:xfrm>
            <a:prstGeom prst="rect">
              <a:avLst/>
            </a:prstGeom>
            <a:noFill/>
            <a:ln w="38100" cap="rnd" algn="ctr">
              <a:solidFill>
                <a:srgbClr val="FF0000"/>
              </a:solidFill>
              <a:prstDash val="sysDot"/>
              <a:miter lim="800000"/>
              <a:headEnd/>
              <a:tailEnd/>
            </a:ln>
            <a:effectLst/>
            <a:extLst>
              <a:ext uri="{909E8E84-426E-40DD-AFC4-6F175D3DCCD1}">
                <a14:hiddenFill xmlns:a14="http://schemas.microsoft.com/office/drawing/2010/main">
                  <a:solidFill>
                    <a:srgbClr val="800000">
                      <a:alpha val="19000"/>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208" name="Text Box 8">
              <a:extLst>
                <a:ext uri="{FF2B5EF4-FFF2-40B4-BE49-F238E27FC236}">
                  <a16:creationId xmlns:a16="http://schemas.microsoft.com/office/drawing/2014/main" id="{D2164639-852A-4E50-8732-60CC2E2A210E}"/>
                </a:ext>
              </a:extLst>
            </p:cNvPr>
            <p:cNvSpPr txBox="1">
              <a:spLocks noChangeArrowheads="1"/>
            </p:cNvSpPr>
            <p:nvPr/>
          </p:nvSpPr>
          <p:spPr bwMode="auto">
            <a:xfrm>
              <a:off x="300" y="1779"/>
              <a:ext cx="538" cy="288"/>
            </a:xfrm>
            <a:prstGeom prst="rect">
              <a:avLst/>
            </a:prstGeom>
            <a:noFill/>
            <a:ln>
              <a:noFill/>
            </a:ln>
            <a:effectLst/>
            <a:extLst>
              <a:ext uri="{909E8E84-426E-40DD-AFC4-6F175D3DCCD1}">
                <a14:hiddenFill xmlns:a14="http://schemas.microsoft.com/office/drawing/2010/main">
                  <a:solidFill>
                    <a:srgbClr val="0000FF">
                      <a:alpha val="25999"/>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a:solidFill>
                    <a:srgbClr val="FF0000"/>
                  </a:solidFill>
                  <a:latin typeface="微软雅黑" panose="020B0503020204020204" pitchFamily="34" charset="-122"/>
                  <a:ea typeface="微软雅黑" panose="020B0503020204020204" pitchFamily="34" charset="-122"/>
                </a:rPr>
                <a:t>CPU</a:t>
              </a:r>
            </a:p>
          </p:txBody>
        </p:sp>
        <p:sp>
          <p:nvSpPr>
            <p:cNvPr id="563209" name="Text Box 9">
              <a:extLst>
                <a:ext uri="{FF2B5EF4-FFF2-40B4-BE49-F238E27FC236}">
                  <a16:creationId xmlns:a16="http://schemas.microsoft.com/office/drawing/2014/main" id="{A405BB65-E730-44B3-81CE-C5082C92EF23}"/>
                </a:ext>
              </a:extLst>
            </p:cNvPr>
            <p:cNvSpPr txBox="1">
              <a:spLocks noChangeArrowheads="1"/>
            </p:cNvSpPr>
            <p:nvPr/>
          </p:nvSpPr>
          <p:spPr bwMode="auto">
            <a:xfrm>
              <a:off x="1632" y="2080"/>
              <a:ext cx="652" cy="237"/>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    PC</a:t>
              </a:r>
            </a:p>
          </p:txBody>
        </p:sp>
        <p:sp>
          <p:nvSpPr>
            <p:cNvPr id="563210" name="Text Box 10">
              <a:extLst>
                <a:ext uri="{FF2B5EF4-FFF2-40B4-BE49-F238E27FC236}">
                  <a16:creationId xmlns:a16="http://schemas.microsoft.com/office/drawing/2014/main" id="{0D8E1619-74AE-496A-A113-3769ACC29A2A}"/>
                </a:ext>
              </a:extLst>
            </p:cNvPr>
            <p:cNvSpPr txBox="1">
              <a:spLocks noChangeArrowheads="1"/>
            </p:cNvSpPr>
            <p:nvPr/>
          </p:nvSpPr>
          <p:spPr bwMode="auto">
            <a:xfrm>
              <a:off x="5220" y="2280"/>
              <a:ext cx="438" cy="524"/>
            </a:xfrm>
            <a:prstGeom prst="rect">
              <a:avLst/>
            </a:prstGeom>
            <a:solidFill>
              <a:srgbClr val="0000FF">
                <a:alpha val="25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CC3300"/>
                  </a:solidFill>
                  <a:latin typeface="微软雅黑" panose="020B0503020204020204" pitchFamily="34" charset="-122"/>
                  <a:ea typeface="微软雅黑" panose="020B0503020204020204" pitchFamily="34" charset="-122"/>
                </a:rPr>
                <a:t>输入</a:t>
              </a:r>
            </a:p>
            <a:p>
              <a:r>
                <a:rPr lang="zh-CN" altLang="en-US" sz="2400" b="1">
                  <a:solidFill>
                    <a:srgbClr val="CC3300"/>
                  </a:solidFill>
                  <a:latin typeface="微软雅黑" panose="020B0503020204020204" pitchFamily="34" charset="-122"/>
                  <a:ea typeface="微软雅黑" panose="020B0503020204020204" pitchFamily="34" charset="-122"/>
                </a:rPr>
                <a:t>设备</a:t>
              </a:r>
            </a:p>
          </p:txBody>
        </p:sp>
        <p:sp>
          <p:nvSpPr>
            <p:cNvPr id="563211" name="AutoShape 11">
              <a:extLst>
                <a:ext uri="{FF2B5EF4-FFF2-40B4-BE49-F238E27FC236}">
                  <a16:creationId xmlns:a16="http://schemas.microsoft.com/office/drawing/2014/main" id="{AF1A5867-62B0-4CFE-93D6-D06C29B34D50}"/>
                </a:ext>
              </a:extLst>
            </p:cNvPr>
            <p:cNvSpPr>
              <a:spLocks noChangeArrowheads="1"/>
            </p:cNvSpPr>
            <p:nvPr/>
          </p:nvSpPr>
          <p:spPr bwMode="auto">
            <a:xfrm>
              <a:off x="4961" y="2480"/>
              <a:ext cx="227" cy="124"/>
            </a:xfrm>
            <a:prstGeom prst="leftRightArrow">
              <a:avLst>
                <a:gd name="adj1" fmla="val 50000"/>
                <a:gd name="adj2" fmla="val 36613"/>
              </a:avLst>
            </a:prstGeom>
            <a:solidFill>
              <a:schemeClr val="bg1"/>
            </a:solidFill>
            <a:ln w="28575"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b="1">
                <a:solidFill>
                  <a:srgbClr val="CC3300"/>
                </a:solidFill>
                <a:latin typeface="微软雅黑" panose="020B0503020204020204" pitchFamily="34" charset="-122"/>
                <a:ea typeface="微软雅黑" panose="020B0503020204020204" pitchFamily="34" charset="-122"/>
              </a:endParaRPr>
            </a:p>
          </p:txBody>
        </p:sp>
        <p:sp>
          <p:nvSpPr>
            <p:cNvPr id="563212" name="Text Box 12">
              <a:extLst>
                <a:ext uri="{FF2B5EF4-FFF2-40B4-BE49-F238E27FC236}">
                  <a16:creationId xmlns:a16="http://schemas.microsoft.com/office/drawing/2014/main" id="{34FFE537-6246-472D-9FA6-5418BB89E3D0}"/>
                </a:ext>
              </a:extLst>
            </p:cNvPr>
            <p:cNvSpPr txBox="1">
              <a:spLocks noChangeArrowheads="1"/>
            </p:cNvSpPr>
            <p:nvPr/>
          </p:nvSpPr>
          <p:spPr bwMode="auto">
            <a:xfrm>
              <a:off x="5220" y="3053"/>
              <a:ext cx="438" cy="524"/>
            </a:xfrm>
            <a:prstGeom prst="rect">
              <a:avLst/>
            </a:prstGeom>
            <a:solidFill>
              <a:srgbClr val="0000FF">
                <a:alpha val="25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CC3300"/>
                  </a:solidFill>
                  <a:latin typeface="微软雅黑" panose="020B0503020204020204" pitchFamily="34" charset="-122"/>
                  <a:ea typeface="微软雅黑" panose="020B0503020204020204" pitchFamily="34" charset="-122"/>
                </a:rPr>
                <a:t>输出</a:t>
              </a:r>
              <a:endParaRPr lang="en-US" altLang="zh-CN" sz="2400" b="1">
                <a:solidFill>
                  <a:srgbClr val="CC3300"/>
                </a:solidFill>
                <a:latin typeface="微软雅黑" panose="020B0503020204020204" pitchFamily="34" charset="-122"/>
                <a:ea typeface="微软雅黑" panose="020B0503020204020204" pitchFamily="34" charset="-122"/>
              </a:endParaRPr>
            </a:p>
            <a:p>
              <a:r>
                <a:rPr lang="zh-CN" altLang="en-US" sz="2400" b="1">
                  <a:solidFill>
                    <a:srgbClr val="CC3300"/>
                  </a:solidFill>
                  <a:latin typeface="微软雅黑" panose="020B0503020204020204" pitchFamily="34" charset="-122"/>
                  <a:ea typeface="微软雅黑" panose="020B0503020204020204" pitchFamily="34" charset="-122"/>
                </a:rPr>
                <a:t>设备</a:t>
              </a:r>
            </a:p>
          </p:txBody>
        </p:sp>
        <p:sp>
          <p:nvSpPr>
            <p:cNvPr id="563213" name="AutoShape 13">
              <a:extLst>
                <a:ext uri="{FF2B5EF4-FFF2-40B4-BE49-F238E27FC236}">
                  <a16:creationId xmlns:a16="http://schemas.microsoft.com/office/drawing/2014/main" id="{21A1471E-71CD-45F9-A90B-CCD0388136A0}"/>
                </a:ext>
              </a:extLst>
            </p:cNvPr>
            <p:cNvSpPr>
              <a:spLocks noChangeArrowheads="1"/>
            </p:cNvSpPr>
            <p:nvPr/>
          </p:nvSpPr>
          <p:spPr bwMode="auto">
            <a:xfrm>
              <a:off x="4933" y="3204"/>
              <a:ext cx="255" cy="125"/>
            </a:xfrm>
            <a:prstGeom prst="leftRightArrow">
              <a:avLst>
                <a:gd name="adj1" fmla="val 50000"/>
                <a:gd name="adj2" fmla="val 40800"/>
              </a:avLst>
            </a:prstGeom>
            <a:solidFill>
              <a:schemeClr val="bg1"/>
            </a:solidFill>
            <a:ln w="28575"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214" name="Text Box 14">
              <a:extLst>
                <a:ext uri="{FF2B5EF4-FFF2-40B4-BE49-F238E27FC236}">
                  <a16:creationId xmlns:a16="http://schemas.microsoft.com/office/drawing/2014/main" id="{FAAE59A3-6524-4C4C-A3BC-7F2E74DDC531}"/>
                </a:ext>
              </a:extLst>
            </p:cNvPr>
            <p:cNvSpPr txBox="1">
              <a:spLocks noChangeArrowheads="1"/>
            </p:cNvSpPr>
            <p:nvPr/>
          </p:nvSpPr>
          <p:spPr bwMode="auto">
            <a:xfrm>
              <a:off x="2454" y="2080"/>
              <a:ext cx="680" cy="237"/>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  MAR</a:t>
              </a:r>
            </a:p>
          </p:txBody>
        </p:sp>
        <p:sp>
          <p:nvSpPr>
            <p:cNvPr id="563215" name="Text Box 15">
              <a:extLst>
                <a:ext uri="{FF2B5EF4-FFF2-40B4-BE49-F238E27FC236}">
                  <a16:creationId xmlns:a16="http://schemas.microsoft.com/office/drawing/2014/main" id="{08F0FDF8-4B5A-4E50-A34B-C7FFD1922AF7}"/>
                </a:ext>
              </a:extLst>
            </p:cNvPr>
            <p:cNvSpPr txBox="1">
              <a:spLocks noChangeArrowheads="1"/>
            </p:cNvSpPr>
            <p:nvPr/>
          </p:nvSpPr>
          <p:spPr bwMode="auto">
            <a:xfrm>
              <a:off x="2483" y="3753"/>
              <a:ext cx="680" cy="237"/>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chemeClr val="accent2"/>
                  </a:solidFill>
                  <a:latin typeface="微软雅黑" panose="020B0503020204020204" pitchFamily="34" charset="-122"/>
                  <a:ea typeface="微软雅黑" panose="020B0503020204020204" pitchFamily="34" charset="-122"/>
                </a:rPr>
                <a:t>  MDR</a:t>
              </a:r>
            </a:p>
          </p:txBody>
        </p:sp>
        <p:sp>
          <p:nvSpPr>
            <p:cNvPr id="563216" name="Line 16">
              <a:extLst>
                <a:ext uri="{FF2B5EF4-FFF2-40B4-BE49-F238E27FC236}">
                  <a16:creationId xmlns:a16="http://schemas.microsoft.com/office/drawing/2014/main" id="{006B9025-FDDB-48FB-AAEF-0155325B09A6}"/>
                </a:ext>
              </a:extLst>
            </p:cNvPr>
            <p:cNvSpPr>
              <a:spLocks noChangeShapeType="1"/>
            </p:cNvSpPr>
            <p:nvPr/>
          </p:nvSpPr>
          <p:spPr bwMode="auto">
            <a:xfrm>
              <a:off x="1292" y="2179"/>
              <a:ext cx="340" cy="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17" name="Line 17">
              <a:extLst>
                <a:ext uri="{FF2B5EF4-FFF2-40B4-BE49-F238E27FC236}">
                  <a16:creationId xmlns:a16="http://schemas.microsoft.com/office/drawing/2014/main" id="{E7240136-ACB3-4A70-9EB8-897F94667D8A}"/>
                </a:ext>
              </a:extLst>
            </p:cNvPr>
            <p:cNvSpPr>
              <a:spLocks noChangeShapeType="1"/>
            </p:cNvSpPr>
            <p:nvPr/>
          </p:nvSpPr>
          <p:spPr bwMode="auto">
            <a:xfrm>
              <a:off x="2284" y="2179"/>
              <a:ext cx="171" cy="0"/>
            </a:xfrm>
            <a:prstGeom prst="line">
              <a:avLst/>
            </a:prstGeom>
            <a:noFill/>
            <a:ln w="38100">
              <a:solidFill>
                <a:srgbClr val="00763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18" name="Line 18">
              <a:extLst>
                <a:ext uri="{FF2B5EF4-FFF2-40B4-BE49-F238E27FC236}">
                  <a16:creationId xmlns:a16="http://schemas.microsoft.com/office/drawing/2014/main" id="{9B6582E9-EA77-49F6-9FD1-560FFD3859E1}"/>
                </a:ext>
              </a:extLst>
            </p:cNvPr>
            <p:cNvSpPr>
              <a:spLocks noChangeShapeType="1"/>
            </p:cNvSpPr>
            <p:nvPr/>
          </p:nvSpPr>
          <p:spPr bwMode="auto">
            <a:xfrm>
              <a:off x="2710" y="3478"/>
              <a:ext cx="0" cy="275"/>
            </a:xfrm>
            <a:prstGeom prst="line">
              <a:avLst/>
            </a:prstGeom>
            <a:noFill/>
            <a:ln w="38100">
              <a:solidFill>
                <a:srgbClr val="3333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63219" name="Group 19">
              <a:extLst>
                <a:ext uri="{FF2B5EF4-FFF2-40B4-BE49-F238E27FC236}">
                  <a16:creationId xmlns:a16="http://schemas.microsoft.com/office/drawing/2014/main" id="{E8223A46-EF1A-4BB6-B446-5BAABBD4BB16}"/>
                </a:ext>
              </a:extLst>
            </p:cNvPr>
            <p:cNvGrpSpPr>
              <a:grpSpLocks/>
            </p:cNvGrpSpPr>
            <p:nvPr/>
          </p:nvGrpSpPr>
          <p:grpSpPr bwMode="auto">
            <a:xfrm>
              <a:off x="1689" y="2504"/>
              <a:ext cx="482" cy="824"/>
              <a:chOff x="3135" y="2472"/>
              <a:chExt cx="454" cy="935"/>
            </a:xfrm>
          </p:grpSpPr>
          <p:grpSp>
            <p:nvGrpSpPr>
              <p:cNvPr id="563220" name="Group 20">
                <a:extLst>
                  <a:ext uri="{FF2B5EF4-FFF2-40B4-BE49-F238E27FC236}">
                    <a16:creationId xmlns:a16="http://schemas.microsoft.com/office/drawing/2014/main" id="{4BB69613-D324-46CA-8A17-23857965BBDA}"/>
                  </a:ext>
                </a:extLst>
              </p:cNvPr>
              <p:cNvGrpSpPr>
                <a:grpSpLocks/>
              </p:cNvGrpSpPr>
              <p:nvPr/>
            </p:nvGrpSpPr>
            <p:grpSpPr bwMode="auto">
              <a:xfrm flipH="1">
                <a:off x="3135" y="2472"/>
                <a:ext cx="454" cy="935"/>
                <a:chOff x="3078" y="2330"/>
                <a:chExt cx="625" cy="1580"/>
              </a:xfrm>
            </p:grpSpPr>
            <p:sp>
              <p:nvSpPr>
                <p:cNvPr id="563221" name="Line 12">
                  <a:extLst>
                    <a:ext uri="{FF2B5EF4-FFF2-40B4-BE49-F238E27FC236}">
                      <a16:creationId xmlns:a16="http://schemas.microsoft.com/office/drawing/2014/main" id="{F23E9E57-0B5F-4056-B240-133C0054A6EA}"/>
                    </a:ext>
                  </a:extLst>
                </p:cNvPr>
                <p:cNvSpPr>
                  <a:spLocks noChangeShapeType="1"/>
                </p:cNvSpPr>
                <p:nvPr/>
              </p:nvSpPr>
              <p:spPr bwMode="auto">
                <a:xfrm flipH="1">
                  <a:off x="3078" y="2330"/>
                  <a:ext cx="9" cy="6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222" name="Line 13">
                  <a:extLst>
                    <a:ext uri="{FF2B5EF4-FFF2-40B4-BE49-F238E27FC236}">
                      <a16:creationId xmlns:a16="http://schemas.microsoft.com/office/drawing/2014/main" id="{FEE0B71A-8664-4899-AF0D-FF2F49172890}"/>
                    </a:ext>
                  </a:extLst>
                </p:cNvPr>
                <p:cNvSpPr>
                  <a:spLocks noChangeShapeType="1"/>
                </p:cNvSpPr>
                <p:nvPr/>
              </p:nvSpPr>
              <p:spPr bwMode="auto">
                <a:xfrm>
                  <a:off x="3107" y="2330"/>
                  <a:ext cx="592" cy="3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223" name="Line 14">
                  <a:extLst>
                    <a:ext uri="{FF2B5EF4-FFF2-40B4-BE49-F238E27FC236}">
                      <a16:creationId xmlns:a16="http://schemas.microsoft.com/office/drawing/2014/main" id="{448B09D2-300E-45B9-9747-3BB1FB3ABA50}"/>
                    </a:ext>
                  </a:extLst>
                </p:cNvPr>
                <p:cNvSpPr>
                  <a:spLocks noChangeShapeType="1"/>
                </p:cNvSpPr>
                <p:nvPr/>
              </p:nvSpPr>
              <p:spPr bwMode="auto">
                <a:xfrm>
                  <a:off x="3087" y="3018"/>
                  <a:ext cx="21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224" name="Line 16">
                  <a:extLst>
                    <a:ext uri="{FF2B5EF4-FFF2-40B4-BE49-F238E27FC236}">
                      <a16:creationId xmlns:a16="http://schemas.microsoft.com/office/drawing/2014/main" id="{02452252-7D20-4647-B7F8-43A17A94E25C}"/>
                    </a:ext>
                  </a:extLst>
                </p:cNvPr>
                <p:cNvSpPr>
                  <a:spLocks noChangeShapeType="1"/>
                </p:cNvSpPr>
                <p:nvPr/>
              </p:nvSpPr>
              <p:spPr bwMode="auto">
                <a:xfrm>
                  <a:off x="3693" y="2644"/>
                  <a:ext cx="10" cy="4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225" name="Line 18">
                  <a:extLst>
                    <a:ext uri="{FF2B5EF4-FFF2-40B4-BE49-F238E27FC236}">
                      <a16:creationId xmlns:a16="http://schemas.microsoft.com/office/drawing/2014/main" id="{90036546-8730-4F9A-9B9E-E10B85994B67}"/>
                    </a:ext>
                  </a:extLst>
                </p:cNvPr>
                <p:cNvSpPr>
                  <a:spLocks noChangeShapeType="1"/>
                </p:cNvSpPr>
                <p:nvPr/>
              </p:nvSpPr>
              <p:spPr bwMode="auto">
                <a:xfrm flipV="1">
                  <a:off x="3120" y="3256"/>
                  <a:ext cx="0" cy="6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226" name="Line 19">
                  <a:extLst>
                    <a:ext uri="{FF2B5EF4-FFF2-40B4-BE49-F238E27FC236}">
                      <a16:creationId xmlns:a16="http://schemas.microsoft.com/office/drawing/2014/main" id="{82383F5C-BF8D-4CE3-9255-0570B2B858CB}"/>
                    </a:ext>
                  </a:extLst>
                </p:cNvPr>
                <p:cNvSpPr>
                  <a:spLocks noChangeShapeType="1"/>
                </p:cNvSpPr>
                <p:nvPr/>
              </p:nvSpPr>
              <p:spPr bwMode="auto">
                <a:xfrm flipV="1">
                  <a:off x="3135" y="3549"/>
                  <a:ext cx="564" cy="3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227" name="Line 20">
                  <a:extLst>
                    <a:ext uri="{FF2B5EF4-FFF2-40B4-BE49-F238E27FC236}">
                      <a16:creationId xmlns:a16="http://schemas.microsoft.com/office/drawing/2014/main" id="{26845AF7-41AC-4D82-B744-3384E68869C2}"/>
                    </a:ext>
                  </a:extLst>
                </p:cNvPr>
                <p:cNvSpPr>
                  <a:spLocks noChangeShapeType="1"/>
                </p:cNvSpPr>
                <p:nvPr/>
              </p:nvSpPr>
              <p:spPr bwMode="auto">
                <a:xfrm flipV="1">
                  <a:off x="3121" y="3125"/>
                  <a:ext cx="171" cy="1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228" name="Line 22">
                  <a:extLst>
                    <a:ext uri="{FF2B5EF4-FFF2-40B4-BE49-F238E27FC236}">
                      <a16:creationId xmlns:a16="http://schemas.microsoft.com/office/drawing/2014/main" id="{04D79A24-E205-48EA-BDD0-452776E62D9F}"/>
                    </a:ext>
                  </a:extLst>
                </p:cNvPr>
                <p:cNvSpPr>
                  <a:spLocks noChangeShapeType="1"/>
                </p:cNvSpPr>
                <p:nvPr/>
              </p:nvSpPr>
              <p:spPr bwMode="auto">
                <a:xfrm flipV="1">
                  <a:off x="3702" y="3067"/>
                  <a:ext cx="0" cy="4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63229" name="Rectangle 25">
                <a:extLst>
                  <a:ext uri="{FF2B5EF4-FFF2-40B4-BE49-F238E27FC236}">
                    <a16:creationId xmlns:a16="http://schemas.microsoft.com/office/drawing/2014/main" id="{B7C6863C-9CBE-4E0F-A2F3-5DB85C887B80}"/>
                  </a:ext>
                </a:extLst>
              </p:cNvPr>
              <p:cNvSpPr>
                <a:spLocks noChangeArrowheads="1"/>
              </p:cNvSpPr>
              <p:nvPr/>
            </p:nvSpPr>
            <p:spPr bwMode="auto">
              <a:xfrm rot="16200000" flipH="1">
                <a:off x="3017" y="2847"/>
                <a:ext cx="511"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000" b="1">
                    <a:cs typeface="Arial" panose="020B0604020202020204" pitchFamily="34" charset="0"/>
                  </a:rPr>
                  <a:t>ALU</a:t>
                </a:r>
              </a:p>
            </p:txBody>
          </p:sp>
        </p:grpSp>
        <p:grpSp>
          <p:nvGrpSpPr>
            <p:cNvPr id="563230" name="Group 30">
              <a:extLst>
                <a:ext uri="{FF2B5EF4-FFF2-40B4-BE49-F238E27FC236}">
                  <a16:creationId xmlns:a16="http://schemas.microsoft.com/office/drawing/2014/main" id="{F587CE32-C423-4C1F-B083-13BEF6F34E88}"/>
                </a:ext>
              </a:extLst>
            </p:cNvPr>
            <p:cNvGrpSpPr>
              <a:grpSpLocks/>
            </p:cNvGrpSpPr>
            <p:nvPr/>
          </p:nvGrpSpPr>
          <p:grpSpPr bwMode="auto">
            <a:xfrm>
              <a:off x="2143" y="2729"/>
              <a:ext cx="255" cy="449"/>
              <a:chOff x="2030" y="2415"/>
              <a:chExt cx="341" cy="510"/>
            </a:xfrm>
          </p:grpSpPr>
          <p:sp>
            <p:nvSpPr>
              <p:cNvPr id="563231" name="Line 31">
                <a:extLst>
                  <a:ext uri="{FF2B5EF4-FFF2-40B4-BE49-F238E27FC236}">
                    <a16:creationId xmlns:a16="http://schemas.microsoft.com/office/drawing/2014/main" id="{A10C4E66-F2EB-4364-804B-CB7F74B9B039}"/>
                  </a:ext>
                </a:extLst>
              </p:cNvPr>
              <p:cNvSpPr>
                <a:spLocks noChangeShapeType="1"/>
              </p:cNvSpPr>
              <p:nvPr/>
            </p:nvSpPr>
            <p:spPr bwMode="auto">
              <a:xfrm flipH="1">
                <a:off x="2031" y="241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32" name="Line 32">
                <a:extLst>
                  <a:ext uri="{FF2B5EF4-FFF2-40B4-BE49-F238E27FC236}">
                    <a16:creationId xmlns:a16="http://schemas.microsoft.com/office/drawing/2014/main" id="{C9D8B2BD-F7A2-478C-ADA1-8570B6DD4D94}"/>
                  </a:ext>
                </a:extLst>
              </p:cNvPr>
              <p:cNvSpPr>
                <a:spLocks noChangeShapeType="1"/>
              </p:cNvSpPr>
              <p:nvPr/>
            </p:nvSpPr>
            <p:spPr bwMode="auto">
              <a:xfrm flipH="1">
                <a:off x="2030" y="292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63233" name="Text Box 33">
              <a:extLst>
                <a:ext uri="{FF2B5EF4-FFF2-40B4-BE49-F238E27FC236}">
                  <a16:creationId xmlns:a16="http://schemas.microsoft.com/office/drawing/2014/main" id="{F2876A2C-ADE2-4B45-A385-3478DE2AD49D}"/>
                </a:ext>
              </a:extLst>
            </p:cNvPr>
            <p:cNvSpPr txBox="1">
              <a:spLocks noChangeArrowheads="1"/>
            </p:cNvSpPr>
            <p:nvPr/>
          </p:nvSpPr>
          <p:spPr bwMode="auto">
            <a:xfrm>
              <a:off x="1065" y="2454"/>
              <a:ext cx="284" cy="1024"/>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微软雅黑" panose="020B0503020204020204" pitchFamily="34" charset="-122"/>
                  <a:ea typeface="微软雅黑" panose="020B0503020204020204" pitchFamily="34" charset="-122"/>
                </a:rPr>
                <a:t>标</a:t>
              </a:r>
            </a:p>
            <a:p>
              <a:r>
                <a:rPr lang="zh-CN" altLang="en-US" sz="2000" b="1">
                  <a:latin typeface="微软雅黑" panose="020B0503020204020204" pitchFamily="34" charset="-122"/>
                  <a:ea typeface="微软雅黑" panose="020B0503020204020204" pitchFamily="34" charset="-122"/>
                </a:rPr>
                <a:t>志</a:t>
              </a:r>
            </a:p>
            <a:p>
              <a:r>
                <a:rPr lang="zh-CN" altLang="en-US" sz="2000" b="1">
                  <a:latin typeface="微软雅黑" panose="020B0503020204020204" pitchFamily="34" charset="-122"/>
                  <a:ea typeface="微软雅黑" panose="020B0503020204020204" pitchFamily="34" charset="-122"/>
                </a:rPr>
                <a:t>寄</a:t>
              </a:r>
            </a:p>
            <a:p>
              <a:r>
                <a:rPr lang="zh-CN" altLang="en-US" sz="2000" b="1">
                  <a:latin typeface="微软雅黑" panose="020B0503020204020204" pitchFamily="34" charset="-122"/>
                  <a:ea typeface="微软雅黑" panose="020B0503020204020204" pitchFamily="34" charset="-122"/>
                </a:rPr>
                <a:t>存</a:t>
              </a:r>
            </a:p>
            <a:p>
              <a:r>
                <a:rPr lang="zh-CN" altLang="en-US" sz="2000" b="1">
                  <a:latin typeface="微软雅黑" panose="020B0503020204020204" pitchFamily="34" charset="-122"/>
                  <a:ea typeface="微软雅黑" panose="020B0503020204020204" pitchFamily="34" charset="-122"/>
                </a:rPr>
                <a:t>器</a:t>
              </a:r>
              <a:endParaRPr lang="en-US" altLang="zh-CN" sz="2000" b="1">
                <a:latin typeface="微软雅黑" panose="020B0503020204020204" pitchFamily="34" charset="-122"/>
                <a:ea typeface="微软雅黑" panose="020B0503020204020204" pitchFamily="34" charset="-122"/>
              </a:endParaRPr>
            </a:p>
          </p:txBody>
        </p:sp>
        <p:sp>
          <p:nvSpPr>
            <p:cNvPr id="563234" name="Line 34">
              <a:extLst>
                <a:ext uri="{FF2B5EF4-FFF2-40B4-BE49-F238E27FC236}">
                  <a16:creationId xmlns:a16="http://schemas.microsoft.com/office/drawing/2014/main" id="{8CFD1617-30CC-466C-B214-0709517D756F}"/>
                </a:ext>
              </a:extLst>
            </p:cNvPr>
            <p:cNvSpPr>
              <a:spLocks noChangeShapeType="1"/>
            </p:cNvSpPr>
            <p:nvPr/>
          </p:nvSpPr>
          <p:spPr bwMode="auto">
            <a:xfrm flipH="1">
              <a:off x="1349" y="2779"/>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63235" name="Group 35">
              <a:extLst>
                <a:ext uri="{FF2B5EF4-FFF2-40B4-BE49-F238E27FC236}">
                  <a16:creationId xmlns:a16="http://schemas.microsoft.com/office/drawing/2014/main" id="{16660CBE-372B-49C0-9D6C-30FE482608C0}"/>
                </a:ext>
              </a:extLst>
            </p:cNvPr>
            <p:cNvGrpSpPr>
              <a:grpSpLocks/>
            </p:cNvGrpSpPr>
            <p:nvPr/>
          </p:nvGrpSpPr>
          <p:grpSpPr bwMode="auto">
            <a:xfrm>
              <a:off x="895" y="2280"/>
              <a:ext cx="143" cy="475"/>
              <a:chOff x="895" y="1905"/>
              <a:chExt cx="143" cy="539"/>
            </a:xfrm>
          </p:grpSpPr>
          <p:sp>
            <p:nvSpPr>
              <p:cNvPr id="563236" name="Line 36">
                <a:extLst>
                  <a:ext uri="{FF2B5EF4-FFF2-40B4-BE49-F238E27FC236}">
                    <a16:creationId xmlns:a16="http://schemas.microsoft.com/office/drawing/2014/main" id="{8FD69527-3FED-40DD-8228-97EDEE0EC2C0}"/>
                  </a:ext>
                </a:extLst>
              </p:cNvPr>
              <p:cNvSpPr>
                <a:spLocks noChangeShapeType="1"/>
              </p:cNvSpPr>
              <p:nvPr/>
            </p:nvSpPr>
            <p:spPr bwMode="auto">
              <a:xfrm flipH="1">
                <a:off x="896" y="2443"/>
                <a:ext cx="142"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37" name="Line 37">
                <a:extLst>
                  <a:ext uri="{FF2B5EF4-FFF2-40B4-BE49-F238E27FC236}">
                    <a16:creationId xmlns:a16="http://schemas.microsoft.com/office/drawing/2014/main" id="{762ABA53-DDCC-4E4D-A503-41229096FF1F}"/>
                  </a:ext>
                </a:extLst>
              </p:cNvPr>
              <p:cNvSpPr>
                <a:spLocks noChangeShapeType="1"/>
              </p:cNvSpPr>
              <p:nvPr/>
            </p:nvSpPr>
            <p:spPr bwMode="auto">
              <a:xfrm flipV="1">
                <a:off x="895" y="1905"/>
                <a:ext cx="0" cy="539"/>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63238" name="Line 38">
              <a:extLst>
                <a:ext uri="{FF2B5EF4-FFF2-40B4-BE49-F238E27FC236}">
                  <a16:creationId xmlns:a16="http://schemas.microsoft.com/office/drawing/2014/main" id="{9EFF825C-4B62-460F-817E-E6B4A3EFDA48}"/>
                </a:ext>
              </a:extLst>
            </p:cNvPr>
            <p:cNvSpPr>
              <a:spLocks noChangeShapeType="1"/>
            </p:cNvSpPr>
            <p:nvPr/>
          </p:nvSpPr>
          <p:spPr bwMode="auto">
            <a:xfrm flipV="1">
              <a:off x="2795" y="2304"/>
              <a:ext cx="0" cy="30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63239" name="Group 39">
              <a:extLst>
                <a:ext uri="{FF2B5EF4-FFF2-40B4-BE49-F238E27FC236}">
                  <a16:creationId xmlns:a16="http://schemas.microsoft.com/office/drawing/2014/main" id="{7644BA2A-A0ED-43A7-8EE1-44D8B967F085}"/>
                </a:ext>
              </a:extLst>
            </p:cNvPr>
            <p:cNvGrpSpPr>
              <a:grpSpLocks/>
            </p:cNvGrpSpPr>
            <p:nvPr/>
          </p:nvGrpSpPr>
          <p:grpSpPr bwMode="auto">
            <a:xfrm>
              <a:off x="1519" y="2978"/>
              <a:ext cx="964" cy="825"/>
              <a:chOff x="1576" y="2924"/>
              <a:chExt cx="964" cy="937"/>
            </a:xfrm>
          </p:grpSpPr>
          <p:sp>
            <p:nvSpPr>
              <p:cNvPr id="563240" name="Line 40">
                <a:extLst>
                  <a:ext uri="{FF2B5EF4-FFF2-40B4-BE49-F238E27FC236}">
                    <a16:creationId xmlns:a16="http://schemas.microsoft.com/office/drawing/2014/main" id="{0487CC7A-81D5-46B5-B6D7-5D1BF0A23532}"/>
                  </a:ext>
                </a:extLst>
              </p:cNvPr>
              <p:cNvSpPr>
                <a:spLocks noChangeShapeType="1"/>
              </p:cNvSpPr>
              <p:nvPr/>
            </p:nvSpPr>
            <p:spPr bwMode="auto">
              <a:xfrm>
                <a:off x="1576" y="2924"/>
                <a:ext cx="0" cy="935"/>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41" name="Line 41">
                <a:extLst>
                  <a:ext uri="{FF2B5EF4-FFF2-40B4-BE49-F238E27FC236}">
                    <a16:creationId xmlns:a16="http://schemas.microsoft.com/office/drawing/2014/main" id="{1B00249E-726E-40E3-A6E7-B6CF44795253}"/>
                  </a:ext>
                </a:extLst>
              </p:cNvPr>
              <p:cNvSpPr>
                <a:spLocks noChangeShapeType="1"/>
              </p:cNvSpPr>
              <p:nvPr/>
            </p:nvSpPr>
            <p:spPr bwMode="auto">
              <a:xfrm>
                <a:off x="1576" y="3861"/>
                <a:ext cx="964"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42" name="Line 42">
                <a:extLst>
                  <a:ext uri="{FF2B5EF4-FFF2-40B4-BE49-F238E27FC236}">
                    <a16:creationId xmlns:a16="http://schemas.microsoft.com/office/drawing/2014/main" id="{30A9BB06-BD87-4E1F-9A9D-B917E6C03163}"/>
                  </a:ext>
                </a:extLst>
              </p:cNvPr>
              <p:cNvSpPr>
                <a:spLocks noChangeShapeType="1"/>
              </p:cNvSpPr>
              <p:nvPr/>
            </p:nvSpPr>
            <p:spPr bwMode="auto">
              <a:xfrm flipH="1">
                <a:off x="1576" y="2924"/>
                <a:ext cx="171"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63243" name="Group 43">
              <a:extLst>
                <a:ext uri="{FF2B5EF4-FFF2-40B4-BE49-F238E27FC236}">
                  <a16:creationId xmlns:a16="http://schemas.microsoft.com/office/drawing/2014/main" id="{6513B383-9EF7-41E7-8429-F293A2E5BDC3}"/>
                </a:ext>
              </a:extLst>
            </p:cNvPr>
            <p:cNvGrpSpPr>
              <a:grpSpLocks/>
            </p:cNvGrpSpPr>
            <p:nvPr/>
          </p:nvGrpSpPr>
          <p:grpSpPr bwMode="auto">
            <a:xfrm>
              <a:off x="2058" y="3403"/>
              <a:ext cx="311" cy="399"/>
              <a:chOff x="2115" y="3405"/>
              <a:chExt cx="311" cy="453"/>
            </a:xfrm>
          </p:grpSpPr>
          <p:sp>
            <p:nvSpPr>
              <p:cNvPr id="563244" name="Line 44">
                <a:extLst>
                  <a:ext uri="{FF2B5EF4-FFF2-40B4-BE49-F238E27FC236}">
                    <a16:creationId xmlns:a16="http://schemas.microsoft.com/office/drawing/2014/main" id="{65A5B61C-86D7-4029-9180-6F8FE975760C}"/>
                  </a:ext>
                </a:extLst>
              </p:cNvPr>
              <p:cNvSpPr>
                <a:spLocks noChangeShapeType="1"/>
              </p:cNvSpPr>
              <p:nvPr/>
            </p:nvSpPr>
            <p:spPr bwMode="auto">
              <a:xfrm flipV="1">
                <a:off x="2115" y="3405"/>
                <a:ext cx="0" cy="453"/>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45" name="Line 45">
                <a:extLst>
                  <a:ext uri="{FF2B5EF4-FFF2-40B4-BE49-F238E27FC236}">
                    <a16:creationId xmlns:a16="http://schemas.microsoft.com/office/drawing/2014/main" id="{C65B546D-BCED-4A4E-B889-84D6335B5284}"/>
                  </a:ext>
                </a:extLst>
              </p:cNvPr>
              <p:cNvSpPr>
                <a:spLocks noChangeShapeType="1"/>
              </p:cNvSpPr>
              <p:nvPr/>
            </p:nvSpPr>
            <p:spPr bwMode="auto">
              <a:xfrm>
                <a:off x="2115" y="3407"/>
                <a:ext cx="311"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63246" name="Group 46">
              <a:extLst>
                <a:ext uri="{FF2B5EF4-FFF2-40B4-BE49-F238E27FC236}">
                  <a16:creationId xmlns:a16="http://schemas.microsoft.com/office/drawing/2014/main" id="{B2D3C7EE-390B-4752-A460-C998559517CA}"/>
                </a:ext>
              </a:extLst>
            </p:cNvPr>
            <p:cNvGrpSpPr>
              <a:grpSpLocks/>
            </p:cNvGrpSpPr>
            <p:nvPr/>
          </p:nvGrpSpPr>
          <p:grpSpPr bwMode="auto">
            <a:xfrm>
              <a:off x="668" y="2303"/>
              <a:ext cx="2977" cy="1276"/>
              <a:chOff x="725" y="2158"/>
              <a:chExt cx="2977" cy="1448"/>
            </a:xfrm>
          </p:grpSpPr>
          <p:sp>
            <p:nvSpPr>
              <p:cNvPr id="563247" name="Line 47">
                <a:extLst>
                  <a:ext uri="{FF2B5EF4-FFF2-40B4-BE49-F238E27FC236}">
                    <a16:creationId xmlns:a16="http://schemas.microsoft.com/office/drawing/2014/main" id="{D776F1F9-D83A-42A4-81D0-847C7CC17681}"/>
                  </a:ext>
                </a:extLst>
              </p:cNvPr>
              <p:cNvSpPr>
                <a:spLocks noChangeShapeType="1"/>
              </p:cNvSpPr>
              <p:nvPr/>
            </p:nvSpPr>
            <p:spPr bwMode="auto">
              <a:xfrm flipV="1">
                <a:off x="725" y="3606"/>
                <a:ext cx="2977" cy="0"/>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48" name="Line 48">
                <a:extLst>
                  <a:ext uri="{FF2B5EF4-FFF2-40B4-BE49-F238E27FC236}">
                    <a16:creationId xmlns:a16="http://schemas.microsoft.com/office/drawing/2014/main" id="{FEF3CBC6-0E78-45EF-8FBE-F530B248B037}"/>
                  </a:ext>
                </a:extLst>
              </p:cNvPr>
              <p:cNvSpPr>
                <a:spLocks noChangeShapeType="1"/>
              </p:cNvSpPr>
              <p:nvPr/>
            </p:nvSpPr>
            <p:spPr bwMode="auto">
              <a:xfrm>
                <a:off x="754" y="2158"/>
                <a:ext cx="0" cy="1389"/>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49" name="Line 49">
                <a:extLst>
                  <a:ext uri="{FF2B5EF4-FFF2-40B4-BE49-F238E27FC236}">
                    <a16:creationId xmlns:a16="http://schemas.microsoft.com/office/drawing/2014/main" id="{45E0DCD0-0D7D-4B28-9993-10F43D44A5BD}"/>
                  </a:ext>
                </a:extLst>
              </p:cNvPr>
              <p:cNvSpPr>
                <a:spLocks noChangeShapeType="1"/>
              </p:cNvSpPr>
              <p:nvPr/>
            </p:nvSpPr>
            <p:spPr bwMode="auto">
              <a:xfrm flipV="1">
                <a:off x="1916" y="3209"/>
                <a:ext cx="0" cy="369"/>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63250" name="Text Box 50">
              <a:extLst>
                <a:ext uri="{FF2B5EF4-FFF2-40B4-BE49-F238E27FC236}">
                  <a16:creationId xmlns:a16="http://schemas.microsoft.com/office/drawing/2014/main" id="{10B30EB0-17C5-41F2-BFEF-F53355EB5815}"/>
                </a:ext>
              </a:extLst>
            </p:cNvPr>
            <p:cNvSpPr txBox="1">
              <a:spLocks noChangeArrowheads="1"/>
            </p:cNvSpPr>
            <p:nvPr/>
          </p:nvSpPr>
          <p:spPr bwMode="auto">
            <a:xfrm>
              <a:off x="357" y="3779"/>
              <a:ext cx="652" cy="237"/>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FF3300"/>
                  </a:solidFill>
                  <a:latin typeface="微软雅黑" panose="020B0503020204020204" pitchFamily="34" charset="-122"/>
                  <a:ea typeface="微软雅黑" panose="020B0503020204020204" pitchFamily="34" charset="-122"/>
                </a:rPr>
                <a:t>    </a:t>
              </a:r>
              <a:r>
                <a:rPr lang="en-US" altLang="zh-CN" b="1">
                  <a:solidFill>
                    <a:schemeClr val="hlink"/>
                  </a:solidFill>
                  <a:latin typeface="微软雅黑" panose="020B0503020204020204" pitchFamily="34" charset="-122"/>
                  <a:ea typeface="微软雅黑" panose="020B0503020204020204" pitchFamily="34" charset="-122"/>
                </a:rPr>
                <a:t>IR</a:t>
              </a:r>
            </a:p>
          </p:txBody>
        </p:sp>
        <p:sp>
          <p:nvSpPr>
            <p:cNvPr id="563251" name="Line 51">
              <a:extLst>
                <a:ext uri="{FF2B5EF4-FFF2-40B4-BE49-F238E27FC236}">
                  <a16:creationId xmlns:a16="http://schemas.microsoft.com/office/drawing/2014/main" id="{C393EBD8-3D63-4E0F-8334-7AA9E48F60EE}"/>
                </a:ext>
              </a:extLst>
            </p:cNvPr>
            <p:cNvSpPr>
              <a:spLocks noChangeShapeType="1"/>
            </p:cNvSpPr>
            <p:nvPr/>
          </p:nvSpPr>
          <p:spPr bwMode="auto">
            <a:xfrm flipH="1">
              <a:off x="1009" y="3903"/>
              <a:ext cx="1475"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52" name="Line 52">
              <a:extLst>
                <a:ext uri="{FF2B5EF4-FFF2-40B4-BE49-F238E27FC236}">
                  <a16:creationId xmlns:a16="http://schemas.microsoft.com/office/drawing/2014/main" id="{3112020C-9816-407E-90AA-368010B21130}"/>
                </a:ext>
              </a:extLst>
            </p:cNvPr>
            <p:cNvSpPr>
              <a:spLocks noChangeShapeType="1"/>
            </p:cNvSpPr>
            <p:nvPr/>
          </p:nvSpPr>
          <p:spPr bwMode="auto">
            <a:xfrm flipV="1">
              <a:off x="470" y="2280"/>
              <a:ext cx="0" cy="1499"/>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63253" name="Group 53">
              <a:extLst>
                <a:ext uri="{FF2B5EF4-FFF2-40B4-BE49-F238E27FC236}">
                  <a16:creationId xmlns:a16="http://schemas.microsoft.com/office/drawing/2014/main" id="{7D0D953B-0344-454A-9AD0-06A9379D5FBB}"/>
                </a:ext>
              </a:extLst>
            </p:cNvPr>
            <p:cNvGrpSpPr>
              <a:grpSpLocks/>
            </p:cNvGrpSpPr>
            <p:nvPr/>
          </p:nvGrpSpPr>
          <p:grpSpPr bwMode="auto">
            <a:xfrm>
              <a:off x="3277" y="1855"/>
              <a:ext cx="795" cy="2148"/>
              <a:chOff x="3333" y="1650"/>
              <a:chExt cx="795" cy="2438"/>
            </a:xfrm>
          </p:grpSpPr>
          <p:sp>
            <p:nvSpPr>
              <p:cNvPr id="563254" name="Text Box 54">
                <a:extLst>
                  <a:ext uri="{FF2B5EF4-FFF2-40B4-BE49-F238E27FC236}">
                    <a16:creationId xmlns:a16="http://schemas.microsoft.com/office/drawing/2014/main" id="{FAA8BA81-1484-49FA-BADE-CB15672BCB7C}"/>
                  </a:ext>
                </a:extLst>
              </p:cNvPr>
              <p:cNvSpPr txBox="1">
                <a:spLocks noChangeArrowheads="1"/>
              </p:cNvSpPr>
              <p:nvPr/>
            </p:nvSpPr>
            <p:spPr bwMode="auto">
              <a:xfrm>
                <a:off x="3447" y="1650"/>
                <a:ext cx="539" cy="2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b="1">
                    <a:solidFill>
                      <a:srgbClr val="008000"/>
                    </a:solidFill>
                    <a:latin typeface="微软雅黑" panose="020B0503020204020204" pitchFamily="34" charset="-122"/>
                    <a:ea typeface="微软雅黑" panose="020B0503020204020204" pitchFamily="34" charset="-122"/>
                  </a:rPr>
                  <a:t>地址</a:t>
                </a:r>
              </a:p>
            </p:txBody>
          </p:sp>
          <p:sp>
            <p:nvSpPr>
              <p:cNvPr id="563255" name="AutoShape 55">
                <a:extLst>
                  <a:ext uri="{FF2B5EF4-FFF2-40B4-BE49-F238E27FC236}">
                    <a16:creationId xmlns:a16="http://schemas.microsoft.com/office/drawing/2014/main" id="{7F56BB39-0AF6-4C15-B658-DC1FCA9E75F5}"/>
                  </a:ext>
                </a:extLst>
              </p:cNvPr>
              <p:cNvSpPr>
                <a:spLocks noChangeArrowheads="1"/>
              </p:cNvSpPr>
              <p:nvPr/>
            </p:nvSpPr>
            <p:spPr bwMode="auto">
              <a:xfrm>
                <a:off x="3362" y="2756"/>
                <a:ext cx="765" cy="284"/>
              </a:xfrm>
              <a:prstGeom prst="leftRightArrow">
                <a:avLst>
                  <a:gd name="adj1" fmla="val 50000"/>
                  <a:gd name="adj2" fmla="val 53873"/>
                </a:avLst>
              </a:prstGeom>
              <a:solidFill>
                <a:schemeClr val="bg1"/>
              </a:solidFill>
              <a:ln w="2857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256" name="Text Box 56">
                <a:extLst>
                  <a:ext uri="{FF2B5EF4-FFF2-40B4-BE49-F238E27FC236}">
                    <a16:creationId xmlns:a16="http://schemas.microsoft.com/office/drawing/2014/main" id="{D03369E8-3A8B-4989-AA92-478DCB5481D9}"/>
                  </a:ext>
                </a:extLst>
              </p:cNvPr>
              <p:cNvSpPr txBox="1">
                <a:spLocks noChangeArrowheads="1"/>
              </p:cNvSpPr>
              <p:nvPr/>
            </p:nvSpPr>
            <p:spPr bwMode="auto">
              <a:xfrm>
                <a:off x="3532" y="3633"/>
                <a:ext cx="482" cy="2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b="1">
                    <a:solidFill>
                      <a:srgbClr val="3333CC"/>
                    </a:solidFill>
                    <a:latin typeface="微软雅黑" panose="020B0503020204020204" pitchFamily="34" charset="-122"/>
                    <a:ea typeface="微软雅黑" panose="020B0503020204020204" pitchFamily="34" charset="-122"/>
                  </a:rPr>
                  <a:t>数据</a:t>
                </a:r>
              </a:p>
            </p:txBody>
          </p:sp>
          <p:sp>
            <p:nvSpPr>
              <p:cNvPr id="563257" name="AutoShape 57">
                <a:extLst>
                  <a:ext uri="{FF2B5EF4-FFF2-40B4-BE49-F238E27FC236}">
                    <a16:creationId xmlns:a16="http://schemas.microsoft.com/office/drawing/2014/main" id="{BDA0E7F4-E29F-4CC0-A1CD-89925F2FA35B}"/>
                  </a:ext>
                </a:extLst>
              </p:cNvPr>
              <p:cNvSpPr>
                <a:spLocks noChangeArrowheads="1"/>
              </p:cNvSpPr>
              <p:nvPr/>
            </p:nvSpPr>
            <p:spPr bwMode="auto">
              <a:xfrm>
                <a:off x="3334" y="3804"/>
                <a:ext cx="794" cy="284"/>
              </a:xfrm>
              <a:prstGeom prst="leftRightArrow">
                <a:avLst>
                  <a:gd name="adj1" fmla="val 50000"/>
                  <a:gd name="adj2" fmla="val 55915"/>
                </a:avLst>
              </a:prstGeom>
              <a:solidFill>
                <a:schemeClr val="bg1"/>
              </a:solidFill>
              <a:ln w="28575"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258" name="Text Box 58">
                <a:extLst>
                  <a:ext uri="{FF2B5EF4-FFF2-40B4-BE49-F238E27FC236}">
                    <a16:creationId xmlns:a16="http://schemas.microsoft.com/office/drawing/2014/main" id="{F9E006DB-DF37-4CAD-884C-D85A93952EE8}"/>
                  </a:ext>
                </a:extLst>
              </p:cNvPr>
              <p:cNvSpPr txBox="1">
                <a:spLocks noChangeArrowheads="1"/>
              </p:cNvSpPr>
              <p:nvPr/>
            </p:nvSpPr>
            <p:spPr bwMode="auto">
              <a:xfrm>
                <a:off x="3504" y="2534"/>
                <a:ext cx="539" cy="2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b="1">
                    <a:solidFill>
                      <a:srgbClr val="FF3300"/>
                    </a:solidFill>
                    <a:latin typeface="微软雅黑" panose="020B0503020204020204" pitchFamily="34" charset="-122"/>
                    <a:ea typeface="微软雅黑" panose="020B0503020204020204" pitchFamily="34" charset="-122"/>
                  </a:rPr>
                  <a:t>控制</a:t>
                </a:r>
              </a:p>
            </p:txBody>
          </p:sp>
          <p:sp>
            <p:nvSpPr>
              <p:cNvPr id="563259" name="AutoShape 59">
                <a:extLst>
                  <a:ext uri="{FF2B5EF4-FFF2-40B4-BE49-F238E27FC236}">
                    <a16:creationId xmlns:a16="http://schemas.microsoft.com/office/drawing/2014/main" id="{B8640886-E8A0-4633-A29C-DD2E067ED40C}"/>
                  </a:ext>
                </a:extLst>
              </p:cNvPr>
              <p:cNvSpPr>
                <a:spLocks noChangeArrowheads="1"/>
              </p:cNvSpPr>
              <p:nvPr/>
            </p:nvSpPr>
            <p:spPr bwMode="auto">
              <a:xfrm>
                <a:off x="3333" y="1843"/>
                <a:ext cx="794" cy="341"/>
              </a:xfrm>
              <a:prstGeom prst="rightArrow">
                <a:avLst>
                  <a:gd name="adj1" fmla="val 50000"/>
                  <a:gd name="adj2" fmla="val 58211"/>
                </a:avLst>
              </a:prstGeom>
              <a:solidFill>
                <a:schemeClr val="bg1"/>
              </a:solidFill>
              <a:ln w="2857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260" name="Line 60">
                <a:extLst>
                  <a:ext uri="{FF2B5EF4-FFF2-40B4-BE49-F238E27FC236}">
                    <a16:creationId xmlns:a16="http://schemas.microsoft.com/office/drawing/2014/main" id="{EFA90B8A-5F98-416F-B0CA-E8C023046C4B}"/>
                  </a:ext>
                </a:extLst>
              </p:cNvPr>
              <p:cNvSpPr>
                <a:spLocks noChangeShapeType="1"/>
              </p:cNvSpPr>
              <p:nvPr/>
            </p:nvSpPr>
            <p:spPr bwMode="auto">
              <a:xfrm flipV="1">
                <a:off x="3731" y="2982"/>
                <a:ext cx="0" cy="624"/>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63261" name="Group 61">
              <a:extLst>
                <a:ext uri="{FF2B5EF4-FFF2-40B4-BE49-F238E27FC236}">
                  <a16:creationId xmlns:a16="http://schemas.microsoft.com/office/drawing/2014/main" id="{D5C5D66A-706C-4B61-93CC-9717ADC30CEE}"/>
                </a:ext>
              </a:extLst>
            </p:cNvPr>
            <p:cNvGrpSpPr>
              <a:grpSpLocks/>
            </p:cNvGrpSpPr>
            <p:nvPr/>
          </p:nvGrpSpPr>
          <p:grpSpPr bwMode="auto">
            <a:xfrm>
              <a:off x="2142" y="2326"/>
              <a:ext cx="1106" cy="1209"/>
              <a:chOff x="2199" y="2185"/>
              <a:chExt cx="1106" cy="1372"/>
            </a:xfrm>
          </p:grpSpPr>
          <p:sp>
            <p:nvSpPr>
              <p:cNvPr id="563262" name="Text Box 62">
                <a:extLst>
                  <a:ext uri="{FF2B5EF4-FFF2-40B4-BE49-F238E27FC236}">
                    <a16:creationId xmlns:a16="http://schemas.microsoft.com/office/drawing/2014/main" id="{7D2401C1-7058-427C-8736-6C27B6ECAC2B}"/>
                  </a:ext>
                </a:extLst>
              </p:cNvPr>
              <p:cNvSpPr txBox="1">
                <a:spLocks noChangeArrowheads="1"/>
              </p:cNvSpPr>
              <p:nvPr/>
            </p:nvSpPr>
            <p:spPr bwMode="auto">
              <a:xfrm>
                <a:off x="2199" y="2185"/>
                <a:ext cx="737" cy="327"/>
              </a:xfrm>
              <a:prstGeom prst="rect">
                <a:avLst/>
              </a:prstGeom>
              <a:noFill/>
              <a:ln>
                <a:noFill/>
              </a:ln>
              <a:effectLst/>
              <a:extLst>
                <a:ext uri="{909E8E84-426E-40DD-AFC4-6F175D3DCCD1}">
                  <a14:hiddenFill xmlns:a14="http://schemas.microsoft.com/office/drawing/2010/main">
                    <a:solidFill>
                      <a:srgbClr val="0000FF">
                        <a:alpha val="25999"/>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a:latin typeface="微软雅黑" panose="020B0503020204020204" pitchFamily="34" charset="-122"/>
                    <a:ea typeface="微软雅黑" panose="020B0503020204020204" pitchFamily="34" charset="-122"/>
                  </a:rPr>
                  <a:t>GPRs</a:t>
                </a:r>
              </a:p>
            </p:txBody>
          </p:sp>
          <p:grpSp>
            <p:nvGrpSpPr>
              <p:cNvPr id="563263" name="Group 63">
                <a:extLst>
                  <a:ext uri="{FF2B5EF4-FFF2-40B4-BE49-F238E27FC236}">
                    <a16:creationId xmlns:a16="http://schemas.microsoft.com/office/drawing/2014/main" id="{D8275906-EE62-4C64-845C-86D140A15499}"/>
                  </a:ext>
                </a:extLst>
              </p:cNvPr>
              <p:cNvGrpSpPr>
                <a:grpSpLocks/>
              </p:cNvGrpSpPr>
              <p:nvPr/>
            </p:nvGrpSpPr>
            <p:grpSpPr bwMode="auto">
              <a:xfrm>
                <a:off x="2452" y="2500"/>
                <a:ext cx="853" cy="1057"/>
                <a:chOff x="2398" y="2273"/>
                <a:chExt cx="853" cy="1057"/>
              </a:xfrm>
            </p:grpSpPr>
            <p:grpSp>
              <p:nvGrpSpPr>
                <p:cNvPr id="563264" name="Group 64">
                  <a:extLst>
                    <a:ext uri="{FF2B5EF4-FFF2-40B4-BE49-F238E27FC236}">
                      <a16:creationId xmlns:a16="http://schemas.microsoft.com/office/drawing/2014/main" id="{AFEE110E-1140-407F-830E-2AE413EAF475}"/>
                    </a:ext>
                  </a:extLst>
                </p:cNvPr>
                <p:cNvGrpSpPr>
                  <a:grpSpLocks/>
                </p:cNvGrpSpPr>
                <p:nvPr/>
              </p:nvGrpSpPr>
              <p:grpSpPr bwMode="auto">
                <a:xfrm>
                  <a:off x="2398" y="2273"/>
                  <a:ext cx="652" cy="992"/>
                  <a:chOff x="2228" y="1678"/>
                  <a:chExt cx="737" cy="992"/>
                </a:xfrm>
              </p:grpSpPr>
              <p:sp>
                <p:nvSpPr>
                  <p:cNvPr id="563265" name="Rectangle 65">
                    <a:extLst>
                      <a:ext uri="{FF2B5EF4-FFF2-40B4-BE49-F238E27FC236}">
                        <a16:creationId xmlns:a16="http://schemas.microsoft.com/office/drawing/2014/main" id="{63F4EB63-2304-4A43-B6E0-C5A9C8422B4B}"/>
                      </a:ext>
                    </a:extLst>
                  </p:cNvPr>
                  <p:cNvSpPr>
                    <a:spLocks noChangeArrowheads="1"/>
                  </p:cNvSpPr>
                  <p:nvPr/>
                </p:nvSpPr>
                <p:spPr bwMode="auto">
                  <a:xfrm>
                    <a:off x="2228" y="1678"/>
                    <a:ext cx="737" cy="992"/>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266" name="Line 66">
                    <a:extLst>
                      <a:ext uri="{FF2B5EF4-FFF2-40B4-BE49-F238E27FC236}">
                        <a16:creationId xmlns:a16="http://schemas.microsoft.com/office/drawing/2014/main" id="{218AABF2-EABC-48F7-8E4F-D14C8A84753F}"/>
                      </a:ext>
                    </a:extLst>
                  </p:cNvPr>
                  <p:cNvSpPr>
                    <a:spLocks noChangeShapeType="1"/>
                  </p:cNvSpPr>
                  <p:nvPr/>
                </p:nvSpPr>
                <p:spPr bwMode="auto">
                  <a:xfrm>
                    <a:off x="2228" y="1933"/>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67" name="Line 67">
                    <a:extLst>
                      <a:ext uri="{FF2B5EF4-FFF2-40B4-BE49-F238E27FC236}">
                        <a16:creationId xmlns:a16="http://schemas.microsoft.com/office/drawing/2014/main" id="{40805D57-7A50-4C00-8FF5-01912E041DD3}"/>
                      </a:ext>
                    </a:extLst>
                  </p:cNvPr>
                  <p:cNvSpPr>
                    <a:spLocks noChangeShapeType="1"/>
                  </p:cNvSpPr>
                  <p:nvPr/>
                </p:nvSpPr>
                <p:spPr bwMode="auto">
                  <a:xfrm>
                    <a:off x="2228" y="2188"/>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68" name="Line 68">
                    <a:extLst>
                      <a:ext uri="{FF2B5EF4-FFF2-40B4-BE49-F238E27FC236}">
                        <a16:creationId xmlns:a16="http://schemas.microsoft.com/office/drawing/2014/main" id="{5E2B2E01-6DDF-41F7-8F96-7B88E03C2B36}"/>
                      </a:ext>
                    </a:extLst>
                  </p:cNvPr>
                  <p:cNvSpPr>
                    <a:spLocks noChangeShapeType="1"/>
                  </p:cNvSpPr>
                  <p:nvPr/>
                </p:nvSpPr>
                <p:spPr bwMode="auto">
                  <a:xfrm>
                    <a:off x="2228" y="2415"/>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63269" name="Text Box 69">
                  <a:extLst>
                    <a:ext uri="{FF2B5EF4-FFF2-40B4-BE49-F238E27FC236}">
                      <a16:creationId xmlns:a16="http://schemas.microsoft.com/office/drawing/2014/main" id="{ED084B15-43A7-4CD3-86A2-816A3BB185DB}"/>
                    </a:ext>
                  </a:extLst>
                </p:cNvPr>
                <p:cNvSpPr txBox="1">
                  <a:spLocks noChangeArrowheads="1"/>
                </p:cNvSpPr>
                <p:nvPr/>
              </p:nvSpPr>
              <p:spPr bwMode="auto">
                <a:xfrm>
                  <a:off x="3051" y="2282"/>
                  <a:ext cx="199" cy="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latin typeface="微软雅黑" panose="020B0503020204020204" pitchFamily="34" charset="-122"/>
                      <a:ea typeface="微软雅黑" panose="020B0503020204020204" pitchFamily="34" charset="-122"/>
                    </a:rPr>
                    <a:t>0</a:t>
                  </a:r>
                </a:p>
              </p:txBody>
            </p:sp>
            <p:sp>
              <p:nvSpPr>
                <p:cNvPr id="563270" name="Text Box 70">
                  <a:extLst>
                    <a:ext uri="{FF2B5EF4-FFF2-40B4-BE49-F238E27FC236}">
                      <a16:creationId xmlns:a16="http://schemas.microsoft.com/office/drawing/2014/main" id="{FFC93CF2-5E26-4173-8FAF-6A314DF2B30C}"/>
                    </a:ext>
                  </a:extLst>
                </p:cNvPr>
                <p:cNvSpPr txBox="1">
                  <a:spLocks noChangeArrowheads="1"/>
                </p:cNvSpPr>
                <p:nvPr/>
              </p:nvSpPr>
              <p:spPr bwMode="auto">
                <a:xfrm>
                  <a:off x="3052" y="2525"/>
                  <a:ext cx="199" cy="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latin typeface="微软雅黑" panose="020B0503020204020204" pitchFamily="34" charset="-122"/>
                      <a:ea typeface="微软雅黑" panose="020B0503020204020204" pitchFamily="34" charset="-122"/>
                    </a:rPr>
                    <a:t>1</a:t>
                  </a:r>
                </a:p>
              </p:txBody>
            </p:sp>
            <p:sp>
              <p:nvSpPr>
                <p:cNvPr id="563271" name="Text Box 71">
                  <a:extLst>
                    <a:ext uri="{FF2B5EF4-FFF2-40B4-BE49-F238E27FC236}">
                      <a16:creationId xmlns:a16="http://schemas.microsoft.com/office/drawing/2014/main" id="{C613A268-5D7A-448D-BE77-32E6F2C5091A}"/>
                    </a:ext>
                  </a:extLst>
                </p:cNvPr>
                <p:cNvSpPr txBox="1">
                  <a:spLocks noChangeArrowheads="1"/>
                </p:cNvSpPr>
                <p:nvPr/>
              </p:nvSpPr>
              <p:spPr bwMode="auto">
                <a:xfrm>
                  <a:off x="3052" y="2784"/>
                  <a:ext cx="199" cy="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latin typeface="微软雅黑" panose="020B0503020204020204" pitchFamily="34" charset="-122"/>
                      <a:ea typeface="微软雅黑" panose="020B0503020204020204" pitchFamily="34" charset="-122"/>
                    </a:rPr>
                    <a:t>2</a:t>
                  </a:r>
                </a:p>
              </p:txBody>
            </p:sp>
            <p:sp>
              <p:nvSpPr>
                <p:cNvPr id="563272" name="Text Box 72">
                  <a:extLst>
                    <a:ext uri="{FF2B5EF4-FFF2-40B4-BE49-F238E27FC236}">
                      <a16:creationId xmlns:a16="http://schemas.microsoft.com/office/drawing/2014/main" id="{75D15AF8-8DE0-4D14-9400-3C9F947044B5}"/>
                    </a:ext>
                  </a:extLst>
                </p:cNvPr>
                <p:cNvSpPr txBox="1">
                  <a:spLocks noChangeArrowheads="1"/>
                </p:cNvSpPr>
                <p:nvPr/>
              </p:nvSpPr>
              <p:spPr bwMode="auto">
                <a:xfrm>
                  <a:off x="3051" y="3067"/>
                  <a:ext cx="199" cy="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latin typeface="微软雅黑" panose="020B0503020204020204" pitchFamily="34" charset="-122"/>
                      <a:ea typeface="微软雅黑" panose="020B0503020204020204" pitchFamily="34" charset="-122"/>
                    </a:rPr>
                    <a:t>3</a:t>
                  </a:r>
                </a:p>
              </p:txBody>
            </p:sp>
          </p:grpSp>
          <p:sp>
            <p:nvSpPr>
              <p:cNvPr id="563273" name="Rectangle 73">
                <a:extLst>
                  <a:ext uri="{FF2B5EF4-FFF2-40B4-BE49-F238E27FC236}">
                    <a16:creationId xmlns:a16="http://schemas.microsoft.com/office/drawing/2014/main" id="{821634D0-AD1A-4D59-912D-7A6D9488DB0D}"/>
                  </a:ext>
                </a:extLst>
              </p:cNvPr>
              <p:cNvSpPr>
                <a:spLocks noChangeArrowheads="1"/>
              </p:cNvSpPr>
              <p:nvPr/>
            </p:nvSpPr>
            <p:spPr bwMode="auto">
              <a:xfrm>
                <a:off x="2455" y="2500"/>
                <a:ext cx="652" cy="992"/>
              </a:xfrm>
              <a:prstGeom prst="rect">
                <a:avLst/>
              </a:prstGeom>
              <a:solidFill>
                <a:srgbClr val="008000">
                  <a:alpha val="17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63274" name="Group 74">
              <a:extLst>
                <a:ext uri="{FF2B5EF4-FFF2-40B4-BE49-F238E27FC236}">
                  <a16:creationId xmlns:a16="http://schemas.microsoft.com/office/drawing/2014/main" id="{922B35EE-93F3-41D0-8753-AA6D008714A6}"/>
                </a:ext>
              </a:extLst>
            </p:cNvPr>
            <p:cNvGrpSpPr>
              <a:grpSpLocks/>
            </p:cNvGrpSpPr>
            <p:nvPr/>
          </p:nvGrpSpPr>
          <p:grpSpPr bwMode="auto">
            <a:xfrm>
              <a:off x="4070" y="1780"/>
              <a:ext cx="880" cy="2276"/>
              <a:chOff x="4127" y="1565"/>
              <a:chExt cx="880" cy="2583"/>
            </a:xfrm>
          </p:grpSpPr>
          <p:grpSp>
            <p:nvGrpSpPr>
              <p:cNvPr id="563275" name="Group 75">
                <a:extLst>
                  <a:ext uri="{FF2B5EF4-FFF2-40B4-BE49-F238E27FC236}">
                    <a16:creationId xmlns:a16="http://schemas.microsoft.com/office/drawing/2014/main" id="{1F8A49B9-052D-41CE-A603-B6C6219B2968}"/>
                  </a:ext>
                </a:extLst>
              </p:cNvPr>
              <p:cNvGrpSpPr>
                <a:grpSpLocks/>
              </p:cNvGrpSpPr>
              <p:nvPr/>
            </p:nvGrpSpPr>
            <p:grpSpPr bwMode="auto">
              <a:xfrm>
                <a:off x="4127" y="1565"/>
                <a:ext cx="880" cy="2583"/>
                <a:chOff x="4156" y="1565"/>
                <a:chExt cx="908" cy="2583"/>
              </a:xfrm>
            </p:grpSpPr>
            <p:sp>
              <p:nvSpPr>
                <p:cNvPr id="563276" name="Text Box 76">
                  <a:extLst>
                    <a:ext uri="{FF2B5EF4-FFF2-40B4-BE49-F238E27FC236}">
                      <a16:creationId xmlns:a16="http://schemas.microsoft.com/office/drawing/2014/main" id="{B7B8794B-DC73-430B-A196-AE30421D013F}"/>
                    </a:ext>
                  </a:extLst>
                </p:cNvPr>
                <p:cNvSpPr txBox="1">
                  <a:spLocks noChangeArrowheads="1"/>
                </p:cNvSpPr>
                <p:nvPr/>
              </p:nvSpPr>
              <p:spPr bwMode="auto">
                <a:xfrm>
                  <a:off x="4156" y="1565"/>
                  <a:ext cx="737" cy="327"/>
                </a:xfrm>
                <a:prstGeom prst="rect">
                  <a:avLst/>
                </a:prstGeom>
                <a:solidFill>
                  <a:srgbClr val="0000FF">
                    <a:alpha val="25999"/>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a:latin typeface="微软雅黑" panose="020B0503020204020204" pitchFamily="34" charset="-122"/>
                      <a:ea typeface="微软雅黑" panose="020B0503020204020204" pitchFamily="34" charset="-122"/>
                    </a:rPr>
                    <a:t>存储器</a:t>
                  </a:r>
                </a:p>
              </p:txBody>
            </p:sp>
            <p:grpSp>
              <p:nvGrpSpPr>
                <p:cNvPr id="563277" name="Group 77">
                  <a:extLst>
                    <a:ext uri="{FF2B5EF4-FFF2-40B4-BE49-F238E27FC236}">
                      <a16:creationId xmlns:a16="http://schemas.microsoft.com/office/drawing/2014/main" id="{EE203ADC-9725-4F94-9903-0A4634ECD9F2}"/>
                    </a:ext>
                  </a:extLst>
                </p:cNvPr>
                <p:cNvGrpSpPr>
                  <a:grpSpLocks/>
                </p:cNvGrpSpPr>
                <p:nvPr/>
              </p:nvGrpSpPr>
              <p:grpSpPr bwMode="auto">
                <a:xfrm>
                  <a:off x="4156" y="1877"/>
                  <a:ext cx="737" cy="2211"/>
                  <a:chOff x="3447" y="1423"/>
                  <a:chExt cx="879" cy="2211"/>
                </a:xfrm>
              </p:grpSpPr>
              <p:sp>
                <p:nvSpPr>
                  <p:cNvPr id="563278" name="Rectangle 78">
                    <a:extLst>
                      <a:ext uri="{FF2B5EF4-FFF2-40B4-BE49-F238E27FC236}">
                        <a16:creationId xmlns:a16="http://schemas.microsoft.com/office/drawing/2014/main" id="{9B721B26-C3DD-4E9E-8BB9-2D90CBD77E77}"/>
                      </a:ext>
                    </a:extLst>
                  </p:cNvPr>
                  <p:cNvSpPr>
                    <a:spLocks noChangeArrowheads="1"/>
                  </p:cNvSpPr>
                  <p:nvPr/>
                </p:nvSpPr>
                <p:spPr bwMode="auto">
                  <a:xfrm>
                    <a:off x="3447" y="1423"/>
                    <a:ext cx="879" cy="2211"/>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279" name="Line 79">
                    <a:extLst>
                      <a:ext uri="{FF2B5EF4-FFF2-40B4-BE49-F238E27FC236}">
                        <a16:creationId xmlns:a16="http://schemas.microsoft.com/office/drawing/2014/main" id="{4F825591-49C8-4459-848F-D67558DF36B7}"/>
                      </a:ext>
                    </a:extLst>
                  </p:cNvPr>
                  <p:cNvSpPr>
                    <a:spLocks noChangeShapeType="1"/>
                  </p:cNvSpPr>
                  <p:nvPr/>
                </p:nvSpPr>
                <p:spPr bwMode="auto">
                  <a:xfrm>
                    <a:off x="3447" y="1678"/>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80" name="Line 80">
                    <a:extLst>
                      <a:ext uri="{FF2B5EF4-FFF2-40B4-BE49-F238E27FC236}">
                        <a16:creationId xmlns:a16="http://schemas.microsoft.com/office/drawing/2014/main" id="{AB1732A4-C0D3-465E-A338-2786DAC4BA03}"/>
                      </a:ext>
                    </a:extLst>
                  </p:cNvPr>
                  <p:cNvSpPr>
                    <a:spLocks noChangeShapeType="1"/>
                  </p:cNvSpPr>
                  <p:nvPr/>
                </p:nvSpPr>
                <p:spPr bwMode="auto">
                  <a:xfrm>
                    <a:off x="3447" y="1962"/>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81" name="Line 81">
                    <a:extLst>
                      <a:ext uri="{FF2B5EF4-FFF2-40B4-BE49-F238E27FC236}">
                        <a16:creationId xmlns:a16="http://schemas.microsoft.com/office/drawing/2014/main" id="{636F1F39-A552-4905-803C-0B0CFE1145AA}"/>
                      </a:ext>
                    </a:extLst>
                  </p:cNvPr>
                  <p:cNvSpPr>
                    <a:spLocks noChangeShapeType="1"/>
                  </p:cNvSpPr>
                  <p:nvPr/>
                </p:nvSpPr>
                <p:spPr bwMode="auto">
                  <a:xfrm>
                    <a:off x="3447" y="2245"/>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82" name="Line 82">
                    <a:extLst>
                      <a:ext uri="{FF2B5EF4-FFF2-40B4-BE49-F238E27FC236}">
                        <a16:creationId xmlns:a16="http://schemas.microsoft.com/office/drawing/2014/main" id="{4C9225E4-04A2-445C-B4FC-C14664DC5DC1}"/>
                      </a:ext>
                    </a:extLst>
                  </p:cNvPr>
                  <p:cNvSpPr>
                    <a:spLocks noChangeShapeType="1"/>
                  </p:cNvSpPr>
                  <p:nvPr/>
                </p:nvSpPr>
                <p:spPr bwMode="auto">
                  <a:xfrm>
                    <a:off x="3447" y="2529"/>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83" name="Line 83">
                    <a:extLst>
                      <a:ext uri="{FF2B5EF4-FFF2-40B4-BE49-F238E27FC236}">
                        <a16:creationId xmlns:a16="http://schemas.microsoft.com/office/drawing/2014/main" id="{B74D0216-2A28-4139-91BD-5B0780205B67}"/>
                      </a:ext>
                    </a:extLst>
                  </p:cNvPr>
                  <p:cNvSpPr>
                    <a:spLocks noChangeShapeType="1"/>
                  </p:cNvSpPr>
                  <p:nvPr/>
                </p:nvSpPr>
                <p:spPr bwMode="auto">
                  <a:xfrm>
                    <a:off x="3447" y="2812"/>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84" name="Line 84">
                    <a:extLst>
                      <a:ext uri="{FF2B5EF4-FFF2-40B4-BE49-F238E27FC236}">
                        <a16:creationId xmlns:a16="http://schemas.microsoft.com/office/drawing/2014/main" id="{46D17540-7425-4BDD-854E-0971632C6C91}"/>
                      </a:ext>
                    </a:extLst>
                  </p:cNvPr>
                  <p:cNvSpPr>
                    <a:spLocks noChangeShapeType="1"/>
                  </p:cNvSpPr>
                  <p:nvPr/>
                </p:nvSpPr>
                <p:spPr bwMode="auto">
                  <a:xfrm>
                    <a:off x="3447" y="3096"/>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85" name="Line 85">
                    <a:extLst>
                      <a:ext uri="{FF2B5EF4-FFF2-40B4-BE49-F238E27FC236}">
                        <a16:creationId xmlns:a16="http://schemas.microsoft.com/office/drawing/2014/main" id="{2348433F-2FCE-469E-A4BB-A61C0D7E4836}"/>
                      </a:ext>
                    </a:extLst>
                  </p:cNvPr>
                  <p:cNvSpPr>
                    <a:spLocks noChangeShapeType="1"/>
                  </p:cNvSpPr>
                  <p:nvPr/>
                </p:nvSpPr>
                <p:spPr bwMode="auto">
                  <a:xfrm>
                    <a:off x="3447" y="3379"/>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63286" name="Text Box 86">
                  <a:extLst>
                    <a:ext uri="{FF2B5EF4-FFF2-40B4-BE49-F238E27FC236}">
                      <a16:creationId xmlns:a16="http://schemas.microsoft.com/office/drawing/2014/main" id="{E0C8A068-E118-4C00-AF7E-1D04551D7F3C}"/>
                    </a:ext>
                  </a:extLst>
                </p:cNvPr>
                <p:cNvSpPr txBox="1">
                  <a:spLocks noChangeArrowheads="1"/>
                </p:cNvSpPr>
                <p:nvPr/>
              </p:nvSpPr>
              <p:spPr bwMode="auto">
                <a:xfrm>
                  <a:off x="4864" y="1941"/>
                  <a:ext cx="199" cy="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0</a:t>
                  </a:r>
                </a:p>
              </p:txBody>
            </p:sp>
            <p:sp>
              <p:nvSpPr>
                <p:cNvPr id="563287" name="Text Box 87">
                  <a:extLst>
                    <a:ext uri="{FF2B5EF4-FFF2-40B4-BE49-F238E27FC236}">
                      <a16:creationId xmlns:a16="http://schemas.microsoft.com/office/drawing/2014/main" id="{F87ED881-E32E-4727-90EB-524D144855BE}"/>
                    </a:ext>
                  </a:extLst>
                </p:cNvPr>
                <p:cNvSpPr txBox="1">
                  <a:spLocks noChangeArrowheads="1"/>
                </p:cNvSpPr>
                <p:nvPr/>
              </p:nvSpPr>
              <p:spPr bwMode="auto">
                <a:xfrm>
                  <a:off x="4865" y="2160"/>
                  <a:ext cx="199" cy="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1</a:t>
                  </a:r>
                </a:p>
              </p:txBody>
            </p:sp>
            <p:sp>
              <p:nvSpPr>
                <p:cNvPr id="563288" name="Text Box 88">
                  <a:extLst>
                    <a:ext uri="{FF2B5EF4-FFF2-40B4-BE49-F238E27FC236}">
                      <a16:creationId xmlns:a16="http://schemas.microsoft.com/office/drawing/2014/main" id="{5BAB5DB9-5726-4936-B806-D96CE0475084}"/>
                    </a:ext>
                  </a:extLst>
                </p:cNvPr>
                <p:cNvSpPr txBox="1">
                  <a:spLocks noChangeArrowheads="1"/>
                </p:cNvSpPr>
                <p:nvPr/>
              </p:nvSpPr>
              <p:spPr bwMode="auto">
                <a:xfrm>
                  <a:off x="4865" y="2473"/>
                  <a:ext cx="199" cy="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2</a:t>
                  </a:r>
                </a:p>
              </p:txBody>
            </p:sp>
            <p:sp>
              <p:nvSpPr>
                <p:cNvPr id="563289" name="Text Box 89">
                  <a:extLst>
                    <a:ext uri="{FF2B5EF4-FFF2-40B4-BE49-F238E27FC236}">
                      <a16:creationId xmlns:a16="http://schemas.microsoft.com/office/drawing/2014/main" id="{1AF62510-A678-4B85-8C88-98210D4B80D4}"/>
                    </a:ext>
                  </a:extLst>
                </p:cNvPr>
                <p:cNvSpPr txBox="1">
                  <a:spLocks noChangeArrowheads="1"/>
                </p:cNvSpPr>
                <p:nvPr/>
              </p:nvSpPr>
              <p:spPr bwMode="auto">
                <a:xfrm>
                  <a:off x="4864" y="2755"/>
                  <a:ext cx="199" cy="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3</a:t>
                  </a:r>
                </a:p>
              </p:txBody>
            </p:sp>
            <p:sp>
              <p:nvSpPr>
                <p:cNvPr id="563290" name="Text Box 90">
                  <a:extLst>
                    <a:ext uri="{FF2B5EF4-FFF2-40B4-BE49-F238E27FC236}">
                      <a16:creationId xmlns:a16="http://schemas.microsoft.com/office/drawing/2014/main" id="{514F9346-07F8-4B0E-9F2A-107258C68848}"/>
                    </a:ext>
                  </a:extLst>
                </p:cNvPr>
                <p:cNvSpPr txBox="1">
                  <a:spLocks noChangeArrowheads="1"/>
                </p:cNvSpPr>
                <p:nvPr/>
              </p:nvSpPr>
              <p:spPr bwMode="auto">
                <a:xfrm>
                  <a:off x="4865" y="2982"/>
                  <a:ext cx="199" cy="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4</a:t>
                  </a:r>
                </a:p>
              </p:txBody>
            </p:sp>
            <p:sp>
              <p:nvSpPr>
                <p:cNvPr id="563291" name="Text Box 91">
                  <a:extLst>
                    <a:ext uri="{FF2B5EF4-FFF2-40B4-BE49-F238E27FC236}">
                      <a16:creationId xmlns:a16="http://schemas.microsoft.com/office/drawing/2014/main" id="{9DDC5C90-6357-4550-96DF-AE85E3D1D6A2}"/>
                    </a:ext>
                  </a:extLst>
                </p:cNvPr>
                <p:cNvSpPr txBox="1">
                  <a:spLocks noChangeArrowheads="1"/>
                </p:cNvSpPr>
                <p:nvPr/>
              </p:nvSpPr>
              <p:spPr bwMode="auto">
                <a:xfrm>
                  <a:off x="4865" y="3322"/>
                  <a:ext cx="199" cy="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5</a:t>
                  </a:r>
                </a:p>
              </p:txBody>
            </p:sp>
            <p:sp>
              <p:nvSpPr>
                <p:cNvPr id="563292" name="Text Box 92">
                  <a:extLst>
                    <a:ext uri="{FF2B5EF4-FFF2-40B4-BE49-F238E27FC236}">
                      <a16:creationId xmlns:a16="http://schemas.microsoft.com/office/drawing/2014/main" id="{C4C0FE3A-0527-4164-927E-ECC292827375}"/>
                    </a:ext>
                  </a:extLst>
                </p:cNvPr>
                <p:cNvSpPr txBox="1">
                  <a:spLocks noChangeArrowheads="1"/>
                </p:cNvSpPr>
                <p:nvPr/>
              </p:nvSpPr>
              <p:spPr bwMode="auto">
                <a:xfrm>
                  <a:off x="4864" y="3578"/>
                  <a:ext cx="199" cy="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6</a:t>
                  </a:r>
                </a:p>
              </p:txBody>
            </p:sp>
            <p:sp>
              <p:nvSpPr>
                <p:cNvPr id="563293" name="Text Box 93">
                  <a:extLst>
                    <a:ext uri="{FF2B5EF4-FFF2-40B4-BE49-F238E27FC236}">
                      <a16:creationId xmlns:a16="http://schemas.microsoft.com/office/drawing/2014/main" id="{16C24935-49FE-4BE0-8B3A-4C9AFB7FB3AC}"/>
                    </a:ext>
                  </a:extLst>
                </p:cNvPr>
                <p:cNvSpPr txBox="1">
                  <a:spLocks noChangeArrowheads="1"/>
                </p:cNvSpPr>
                <p:nvPr/>
              </p:nvSpPr>
              <p:spPr bwMode="auto">
                <a:xfrm>
                  <a:off x="4864" y="3885"/>
                  <a:ext cx="199" cy="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7</a:t>
                  </a:r>
                </a:p>
              </p:txBody>
            </p:sp>
          </p:grpSp>
          <p:sp>
            <p:nvSpPr>
              <p:cNvPr id="563294" name="Rectangle 94">
                <a:extLst>
                  <a:ext uri="{FF2B5EF4-FFF2-40B4-BE49-F238E27FC236}">
                    <a16:creationId xmlns:a16="http://schemas.microsoft.com/office/drawing/2014/main" id="{9DA43910-2FFD-43D3-AE12-A0EADA1F1BC4}"/>
                  </a:ext>
                </a:extLst>
              </p:cNvPr>
              <p:cNvSpPr>
                <a:spLocks noChangeArrowheads="1"/>
              </p:cNvSpPr>
              <p:nvPr/>
            </p:nvSpPr>
            <p:spPr bwMode="auto">
              <a:xfrm>
                <a:off x="4127" y="1877"/>
                <a:ext cx="708" cy="2211"/>
              </a:xfrm>
              <a:prstGeom prst="rect">
                <a:avLst/>
              </a:prstGeom>
              <a:solidFill>
                <a:srgbClr val="008000">
                  <a:alpha val="17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563295" name="Rectangle 95">
              <a:extLst>
                <a:ext uri="{FF2B5EF4-FFF2-40B4-BE49-F238E27FC236}">
                  <a16:creationId xmlns:a16="http://schemas.microsoft.com/office/drawing/2014/main" id="{2F0035C2-E691-41C3-BD13-6EF0F95719ED}"/>
                </a:ext>
              </a:extLst>
            </p:cNvPr>
            <p:cNvSpPr>
              <a:spLocks noChangeArrowheads="1"/>
            </p:cNvSpPr>
            <p:nvPr/>
          </p:nvSpPr>
          <p:spPr bwMode="auto">
            <a:xfrm>
              <a:off x="74" y="1706"/>
              <a:ext cx="4876" cy="2495"/>
            </a:xfrm>
            <a:prstGeom prst="rect">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63296" name="Text Box 96">
            <a:extLst>
              <a:ext uri="{FF2B5EF4-FFF2-40B4-BE49-F238E27FC236}">
                <a16:creationId xmlns:a16="http://schemas.microsoft.com/office/drawing/2014/main" id="{CCF11A9A-245C-479F-834B-C87B43E3BC09}"/>
              </a:ext>
            </a:extLst>
          </p:cNvPr>
          <p:cNvSpPr txBox="1">
            <a:spLocks noChangeArrowheads="1"/>
          </p:cNvSpPr>
          <p:nvPr/>
        </p:nvSpPr>
        <p:spPr bwMode="auto">
          <a:xfrm>
            <a:off x="7497763" y="954088"/>
            <a:ext cx="10795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200" b="1">
                <a:latin typeface="微软雅黑" panose="020B0503020204020204" pitchFamily="34" charset="-122"/>
                <a:ea typeface="微软雅黑" panose="020B0503020204020204" pitchFamily="34" charset="-122"/>
                <a:hlinkClick r:id="" action="ppaction://hlinkshowjump?jump=previousslide"/>
              </a:rPr>
              <a:t>BACK</a:t>
            </a:r>
            <a:endParaRPr lang="en-US" altLang="zh-CN" sz="22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3203"/>
                                        </p:tgtEl>
                                        <p:attrNameLst>
                                          <p:attrName>style.visibility</p:attrName>
                                        </p:attrNameLst>
                                      </p:cBhvr>
                                      <p:to>
                                        <p:strVal val="visible"/>
                                      </p:to>
                                    </p:set>
                                    <p:animEffect transition="in" filter="blinds(horizontal)">
                                      <p:cBhvr>
                                        <p:cTn id="7" dur="500"/>
                                        <p:tgtEl>
                                          <p:spTgt spid="5632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63204">
                                            <p:txEl>
                                              <p:pRg st="0" end="0"/>
                                            </p:txEl>
                                          </p:spTgt>
                                        </p:tgtEl>
                                        <p:attrNameLst>
                                          <p:attrName>style.visibility</p:attrName>
                                        </p:attrNameLst>
                                      </p:cBhvr>
                                      <p:to>
                                        <p:strVal val="visible"/>
                                      </p:to>
                                    </p:set>
                                    <p:animEffect transition="in" filter="blinds(horizontal)">
                                      <p:cBhvr>
                                        <p:cTn id="12" dur="500"/>
                                        <p:tgtEl>
                                          <p:spTgt spid="56320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63204">
                                            <p:txEl>
                                              <p:pRg st="1" end="1"/>
                                            </p:txEl>
                                          </p:spTgt>
                                        </p:tgtEl>
                                        <p:attrNameLst>
                                          <p:attrName>style.visibility</p:attrName>
                                        </p:attrNameLst>
                                      </p:cBhvr>
                                      <p:to>
                                        <p:strVal val="visible"/>
                                      </p:to>
                                    </p:set>
                                    <p:animEffect transition="in" filter="blinds(horizontal)">
                                      <p:cBhvr>
                                        <p:cTn id="17" dur="500"/>
                                        <p:tgtEl>
                                          <p:spTgt spid="56320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63204">
                                            <p:txEl>
                                              <p:pRg st="2" end="2"/>
                                            </p:txEl>
                                          </p:spTgt>
                                        </p:tgtEl>
                                        <p:attrNameLst>
                                          <p:attrName>style.visibility</p:attrName>
                                        </p:attrNameLst>
                                      </p:cBhvr>
                                      <p:to>
                                        <p:strVal val="visible"/>
                                      </p:to>
                                    </p:set>
                                    <p:animEffect transition="in" filter="blinds(horizontal)">
                                      <p:cBhvr>
                                        <p:cTn id="22" dur="500"/>
                                        <p:tgtEl>
                                          <p:spTgt spid="56320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63204">
                                            <p:txEl>
                                              <p:pRg st="3" end="3"/>
                                            </p:txEl>
                                          </p:spTgt>
                                        </p:tgtEl>
                                        <p:attrNameLst>
                                          <p:attrName>style.visibility</p:attrName>
                                        </p:attrNameLst>
                                      </p:cBhvr>
                                      <p:to>
                                        <p:strVal val="visible"/>
                                      </p:to>
                                    </p:set>
                                    <p:animEffect transition="in" filter="blinds(horizontal)">
                                      <p:cBhvr>
                                        <p:cTn id="27" dur="500"/>
                                        <p:tgtEl>
                                          <p:spTgt spid="563204">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63204">
                                            <p:txEl>
                                              <p:pRg st="4" end="4"/>
                                            </p:txEl>
                                          </p:spTgt>
                                        </p:tgtEl>
                                        <p:attrNameLst>
                                          <p:attrName>style.visibility</p:attrName>
                                        </p:attrNameLst>
                                      </p:cBhvr>
                                      <p:to>
                                        <p:strVal val="visible"/>
                                      </p:to>
                                    </p:set>
                                    <p:animEffect transition="in" filter="blinds(horizontal)">
                                      <p:cBhvr>
                                        <p:cTn id="32" dur="500"/>
                                        <p:tgtEl>
                                          <p:spTgt spid="563204">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63296"/>
                                        </p:tgtEl>
                                        <p:attrNameLst>
                                          <p:attrName>style.visibility</p:attrName>
                                        </p:attrNameLst>
                                      </p:cBhvr>
                                      <p:to>
                                        <p:strVal val="visible"/>
                                      </p:to>
                                    </p:set>
                                    <p:animEffect transition="in" filter="blinds(horizontal)">
                                      <p:cBhvr>
                                        <p:cTn id="37" dur="500"/>
                                        <p:tgtEl>
                                          <p:spTgt spid="563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3" grpId="0"/>
      <p:bldP spid="56329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a:extLst>
              <a:ext uri="{FF2B5EF4-FFF2-40B4-BE49-F238E27FC236}">
                <a16:creationId xmlns:a16="http://schemas.microsoft.com/office/drawing/2014/main" id="{1721CB15-DE89-4E51-A895-5E6564476980}"/>
              </a:ext>
            </a:extLst>
          </p:cNvPr>
          <p:cNvSpPr>
            <a:spLocks noGrp="1" noChangeArrowheads="1"/>
          </p:cNvSpPr>
          <p:nvPr>
            <p:ph type="title"/>
          </p:nvPr>
        </p:nvSpPr>
        <p:spPr>
          <a:xfrm>
            <a:off x="457200" y="53975"/>
            <a:ext cx="8229600" cy="561975"/>
          </a:xfrm>
        </p:spPr>
        <p:txBody>
          <a:bodyPr/>
          <a:lstStyle/>
          <a:p>
            <a:r>
              <a:rPr lang="zh-CN" altLang="en-US"/>
              <a:t>用高级语言开发程序</a:t>
            </a:r>
          </a:p>
        </p:txBody>
      </p:sp>
      <p:sp>
        <p:nvSpPr>
          <p:cNvPr id="564227" name="Rectangle 3">
            <a:extLst>
              <a:ext uri="{FF2B5EF4-FFF2-40B4-BE49-F238E27FC236}">
                <a16:creationId xmlns:a16="http://schemas.microsoft.com/office/drawing/2014/main" id="{4A522753-AFBD-4FE0-AF01-858038D9B938}"/>
              </a:ext>
            </a:extLst>
          </p:cNvPr>
          <p:cNvSpPr>
            <a:spLocks noGrp="1" noChangeArrowheads="1"/>
          </p:cNvSpPr>
          <p:nvPr>
            <p:ph type="body" idx="1"/>
          </p:nvPr>
        </p:nvSpPr>
        <p:spPr>
          <a:xfrm>
            <a:off x="206375" y="773113"/>
            <a:ext cx="8621713" cy="5708650"/>
          </a:xfrm>
        </p:spPr>
        <p:txBody>
          <a:bodyPr/>
          <a:lstStyle/>
          <a:p>
            <a:r>
              <a:rPr lang="zh-CN" altLang="en-US" sz="2200">
                <a:latin typeface="微软雅黑" panose="020B0503020204020204" pitchFamily="34" charset="-122"/>
                <a:ea typeface="微软雅黑" panose="020B0503020204020204" pitchFamily="34" charset="-122"/>
              </a:rPr>
              <a:t>随着技术的发展，出现了许多高级编程语言</a:t>
            </a:r>
          </a:p>
          <a:p>
            <a:pPr lvl="1"/>
            <a:r>
              <a:rPr lang="zh-CN" altLang="en-US" sz="2200">
                <a:latin typeface="微软雅黑" panose="020B0503020204020204" pitchFamily="34" charset="-122"/>
                <a:ea typeface="微软雅黑" panose="020B0503020204020204" pitchFamily="34" charset="-122"/>
              </a:rPr>
              <a:t>它们与具体机器结构无关</a:t>
            </a:r>
          </a:p>
          <a:p>
            <a:pPr lvl="1"/>
            <a:r>
              <a:rPr lang="zh-CN" altLang="en-US" sz="2200">
                <a:latin typeface="微软雅黑" panose="020B0503020204020204" pitchFamily="34" charset="-122"/>
                <a:ea typeface="微软雅黑" panose="020B0503020204020204" pitchFamily="34" charset="-122"/>
              </a:rPr>
              <a:t>面向算法描述，比机器级语言描述能力强得多</a:t>
            </a:r>
          </a:p>
          <a:p>
            <a:pPr lvl="1"/>
            <a:r>
              <a:rPr lang="zh-CN" altLang="en-US" sz="2200">
                <a:latin typeface="微软雅黑" panose="020B0503020204020204" pitchFamily="34" charset="-122"/>
                <a:ea typeface="微软雅黑" panose="020B0503020204020204" pitchFamily="34" charset="-122"/>
              </a:rPr>
              <a:t>高级语言中一条语句对应几条、几十条甚至几百条指令</a:t>
            </a:r>
          </a:p>
          <a:p>
            <a:pPr lvl="1"/>
            <a:r>
              <a:rPr lang="zh-CN" altLang="en-US" sz="2200">
                <a:latin typeface="微软雅黑" panose="020B0503020204020204" pitchFamily="34" charset="-122"/>
                <a:ea typeface="微软雅黑" panose="020B0503020204020204" pitchFamily="34" charset="-122"/>
              </a:rPr>
              <a:t>有“面向过程”和“面向对象”的语言之分</a:t>
            </a:r>
          </a:p>
          <a:p>
            <a:pPr lvl="1"/>
            <a:r>
              <a:rPr lang="zh-CN" altLang="en-US" sz="2200">
                <a:latin typeface="微软雅黑" panose="020B0503020204020204" pitchFamily="34" charset="-122"/>
                <a:ea typeface="微软雅黑" panose="020B0503020204020204" pitchFamily="34" charset="-122"/>
              </a:rPr>
              <a:t>处理逻辑分为三种结构</a:t>
            </a:r>
          </a:p>
          <a:p>
            <a:pPr lvl="2"/>
            <a:r>
              <a:rPr lang="zh-CN" altLang="en-US" sz="2200">
                <a:latin typeface="微软雅黑" panose="020B0503020204020204" pitchFamily="34" charset="-122"/>
                <a:ea typeface="微软雅黑" panose="020B0503020204020204" pitchFamily="34" charset="-122"/>
              </a:rPr>
              <a:t>顺序结构、选择结构、循环结构</a:t>
            </a:r>
          </a:p>
          <a:p>
            <a:pPr lvl="1"/>
            <a:r>
              <a:rPr lang="zh-CN" altLang="en-US" sz="2200">
                <a:latin typeface="微软雅黑" panose="020B0503020204020204" pitchFamily="34" charset="-122"/>
                <a:ea typeface="微软雅黑" panose="020B0503020204020204" pitchFamily="34" charset="-122"/>
              </a:rPr>
              <a:t>有两种转换方式：“编译”和“解释”</a:t>
            </a:r>
          </a:p>
          <a:p>
            <a:pPr lvl="2"/>
            <a:r>
              <a:rPr lang="zh-CN" altLang="en-US" sz="2200">
                <a:latin typeface="微软雅黑" panose="020B0503020204020204" pitchFamily="34" charset="-122"/>
                <a:ea typeface="微软雅黑" panose="020B0503020204020204" pitchFamily="34" charset="-122"/>
              </a:rPr>
              <a:t>编译程序</a:t>
            </a:r>
            <a:r>
              <a:rPr lang="en-US" altLang="zh-CN" sz="2200">
                <a:latin typeface="微软雅黑" panose="020B0503020204020204" pitchFamily="34" charset="-122"/>
                <a:ea typeface="微软雅黑" panose="020B0503020204020204" pitchFamily="34" charset="-122"/>
              </a:rPr>
              <a:t>(Complier)</a:t>
            </a:r>
            <a:r>
              <a:rPr lang="zh-CN" altLang="en-US" sz="2200">
                <a:latin typeface="微软雅黑" panose="020B0503020204020204" pitchFamily="34" charset="-122"/>
                <a:ea typeface="微软雅黑" panose="020B0503020204020204" pitchFamily="34" charset="-122"/>
              </a:rPr>
              <a:t>：</a:t>
            </a:r>
            <a:r>
              <a:rPr lang="zh-CN" altLang="en-US" sz="2200">
                <a:solidFill>
                  <a:srgbClr val="CC3300"/>
                </a:solidFill>
                <a:latin typeface="微软雅黑" panose="020B0503020204020204" pitchFamily="34" charset="-122"/>
                <a:ea typeface="微软雅黑" panose="020B0503020204020204" pitchFamily="34" charset="-122"/>
              </a:rPr>
              <a:t>将高级语言源程序转换为机器级目标程序，执行时只要启动目标程序即可</a:t>
            </a:r>
          </a:p>
          <a:p>
            <a:pPr lvl="2"/>
            <a:r>
              <a:rPr lang="zh-CN" altLang="en-US" sz="2200">
                <a:latin typeface="微软雅黑" panose="020B0503020204020204" pitchFamily="34" charset="-122"/>
                <a:ea typeface="微软雅黑" panose="020B0503020204020204" pitchFamily="34" charset="-122"/>
              </a:rPr>
              <a:t>解释程序</a:t>
            </a:r>
            <a:r>
              <a:rPr lang="en-US" altLang="zh-CN" sz="2200">
                <a:latin typeface="微软雅黑" panose="020B0503020204020204" pitchFamily="34" charset="-122"/>
                <a:ea typeface="微软雅黑" panose="020B0503020204020204" pitchFamily="34" charset="-122"/>
              </a:rPr>
              <a:t>(Interpreter )</a:t>
            </a:r>
            <a:r>
              <a:rPr lang="zh-CN" altLang="en-US" sz="2200">
                <a:latin typeface="微软雅黑" panose="020B0503020204020204" pitchFamily="34" charset="-122"/>
                <a:ea typeface="微软雅黑" panose="020B0503020204020204" pitchFamily="34" charset="-122"/>
              </a:rPr>
              <a:t>：</a:t>
            </a:r>
            <a:r>
              <a:rPr lang="zh-CN" altLang="en-US" sz="2200">
                <a:solidFill>
                  <a:srgbClr val="CC3300"/>
                </a:solidFill>
                <a:latin typeface="微软雅黑" panose="020B0503020204020204" pitchFamily="34" charset="-122"/>
                <a:ea typeface="微软雅黑" panose="020B0503020204020204" pitchFamily="34" charset="-122"/>
              </a:rPr>
              <a:t>将高级语言语句逐条翻译成机器指令并立即执行，不生成目标文件。</a:t>
            </a:r>
          </a:p>
        </p:txBody>
      </p:sp>
      <p:sp>
        <p:nvSpPr>
          <p:cNvPr id="564228" name="Text Box 4">
            <a:extLst>
              <a:ext uri="{FF2B5EF4-FFF2-40B4-BE49-F238E27FC236}">
                <a16:creationId xmlns:a16="http://schemas.microsoft.com/office/drawing/2014/main" id="{54B2BDA0-DB62-4BAB-ACDD-3151B8D64F24}"/>
              </a:ext>
            </a:extLst>
          </p:cNvPr>
          <p:cNvSpPr txBox="1">
            <a:spLocks noChangeArrowheads="1"/>
          </p:cNvSpPr>
          <p:nvPr/>
        </p:nvSpPr>
        <p:spPr bwMode="auto">
          <a:xfrm>
            <a:off x="6911975" y="908050"/>
            <a:ext cx="1485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en-US"/>
          </a:p>
        </p:txBody>
      </p:sp>
      <p:sp>
        <p:nvSpPr>
          <p:cNvPr id="564229" name="Text Box 5">
            <a:extLst>
              <a:ext uri="{FF2B5EF4-FFF2-40B4-BE49-F238E27FC236}">
                <a16:creationId xmlns:a16="http://schemas.microsoft.com/office/drawing/2014/main" id="{12016C5F-9158-46E6-8369-2A75D1938114}"/>
              </a:ext>
            </a:extLst>
          </p:cNvPr>
          <p:cNvSpPr txBox="1">
            <a:spLocks noChangeArrowheads="1"/>
          </p:cNvSpPr>
          <p:nvPr/>
        </p:nvSpPr>
        <p:spPr bwMode="auto">
          <a:xfrm>
            <a:off x="6343650" y="2930525"/>
            <a:ext cx="25939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p>
            <a:pPr>
              <a:spcBef>
                <a:spcPct val="50000"/>
              </a:spcBef>
            </a:pPr>
            <a:r>
              <a:rPr lang="zh-CN" altLang="en-US" sz="2000" b="1">
                <a:solidFill>
                  <a:srgbClr val="FF0000"/>
                </a:solidFill>
                <a:ea typeface="微软雅黑" panose="020B0503020204020204" pitchFamily="34" charset="-122"/>
              </a:rPr>
              <a:t>现在，几乎所有程序员都用高级语言编程，但最终要将高级语言转换为机器语言程序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64227">
                                            <p:txEl>
                                              <p:pRg st="1" end="1"/>
                                            </p:txEl>
                                          </p:spTgt>
                                        </p:tgtEl>
                                        <p:attrNameLst>
                                          <p:attrName>style.visibility</p:attrName>
                                        </p:attrNameLst>
                                      </p:cBhvr>
                                      <p:to>
                                        <p:strVal val="visible"/>
                                      </p:to>
                                    </p:set>
                                    <p:animEffect transition="in" filter="blinds(horizontal)">
                                      <p:cBhvr>
                                        <p:cTn id="7" dur="500"/>
                                        <p:tgtEl>
                                          <p:spTgt spid="5642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64227">
                                            <p:txEl>
                                              <p:pRg st="2" end="2"/>
                                            </p:txEl>
                                          </p:spTgt>
                                        </p:tgtEl>
                                        <p:attrNameLst>
                                          <p:attrName>style.visibility</p:attrName>
                                        </p:attrNameLst>
                                      </p:cBhvr>
                                      <p:to>
                                        <p:strVal val="visible"/>
                                      </p:to>
                                    </p:set>
                                    <p:animEffect transition="in" filter="blinds(horizontal)">
                                      <p:cBhvr>
                                        <p:cTn id="12" dur="500"/>
                                        <p:tgtEl>
                                          <p:spTgt spid="56422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64227">
                                            <p:txEl>
                                              <p:pRg st="3" end="3"/>
                                            </p:txEl>
                                          </p:spTgt>
                                        </p:tgtEl>
                                        <p:attrNameLst>
                                          <p:attrName>style.visibility</p:attrName>
                                        </p:attrNameLst>
                                      </p:cBhvr>
                                      <p:to>
                                        <p:strVal val="visible"/>
                                      </p:to>
                                    </p:set>
                                    <p:animEffect transition="in" filter="blinds(horizontal)">
                                      <p:cBhvr>
                                        <p:cTn id="17" dur="500"/>
                                        <p:tgtEl>
                                          <p:spTgt spid="56422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64227">
                                            <p:txEl>
                                              <p:pRg st="4" end="4"/>
                                            </p:txEl>
                                          </p:spTgt>
                                        </p:tgtEl>
                                        <p:attrNameLst>
                                          <p:attrName>style.visibility</p:attrName>
                                        </p:attrNameLst>
                                      </p:cBhvr>
                                      <p:to>
                                        <p:strVal val="visible"/>
                                      </p:to>
                                    </p:set>
                                    <p:animEffect transition="in" filter="blinds(horizontal)">
                                      <p:cBhvr>
                                        <p:cTn id="22" dur="500"/>
                                        <p:tgtEl>
                                          <p:spTgt spid="56422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64227">
                                            <p:txEl>
                                              <p:pRg st="5" end="5"/>
                                            </p:txEl>
                                          </p:spTgt>
                                        </p:tgtEl>
                                        <p:attrNameLst>
                                          <p:attrName>style.visibility</p:attrName>
                                        </p:attrNameLst>
                                      </p:cBhvr>
                                      <p:to>
                                        <p:strVal val="visible"/>
                                      </p:to>
                                    </p:set>
                                    <p:animEffect transition="in" filter="blinds(horizontal)">
                                      <p:cBhvr>
                                        <p:cTn id="27" dur="500"/>
                                        <p:tgtEl>
                                          <p:spTgt spid="564227">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564227">
                                            <p:txEl>
                                              <p:pRg st="6" end="6"/>
                                            </p:txEl>
                                          </p:spTgt>
                                        </p:tgtEl>
                                        <p:attrNameLst>
                                          <p:attrName>style.visibility</p:attrName>
                                        </p:attrNameLst>
                                      </p:cBhvr>
                                      <p:to>
                                        <p:strVal val="visible"/>
                                      </p:to>
                                    </p:set>
                                    <p:animEffect transition="in" filter="blinds(horizontal)">
                                      <p:cBhvr>
                                        <p:cTn id="30" dur="500"/>
                                        <p:tgtEl>
                                          <p:spTgt spid="564227">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64229"/>
                                        </p:tgtEl>
                                        <p:attrNameLst>
                                          <p:attrName>style.visibility</p:attrName>
                                        </p:attrNameLst>
                                      </p:cBhvr>
                                      <p:to>
                                        <p:strVal val="visible"/>
                                      </p:to>
                                    </p:set>
                                    <p:animEffect transition="in" filter="blinds(horizontal)">
                                      <p:cBhvr>
                                        <p:cTn id="35" dur="500"/>
                                        <p:tgtEl>
                                          <p:spTgt spid="56422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564227">
                                            <p:txEl>
                                              <p:pRg st="7" end="7"/>
                                            </p:txEl>
                                          </p:spTgt>
                                        </p:tgtEl>
                                        <p:attrNameLst>
                                          <p:attrName>style.visibility</p:attrName>
                                        </p:attrNameLst>
                                      </p:cBhvr>
                                      <p:to>
                                        <p:strVal val="visible"/>
                                      </p:to>
                                    </p:set>
                                    <p:animEffect transition="in" filter="blinds(horizontal)">
                                      <p:cBhvr>
                                        <p:cTn id="40" dur="500"/>
                                        <p:tgtEl>
                                          <p:spTgt spid="564227">
                                            <p:txEl>
                                              <p:pRg st="7" end="7"/>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564227">
                                            <p:txEl>
                                              <p:pRg st="8" end="8"/>
                                            </p:txEl>
                                          </p:spTgt>
                                        </p:tgtEl>
                                        <p:attrNameLst>
                                          <p:attrName>style.visibility</p:attrName>
                                        </p:attrNameLst>
                                      </p:cBhvr>
                                      <p:to>
                                        <p:strVal val="visible"/>
                                      </p:to>
                                    </p:set>
                                    <p:animEffect transition="in" filter="blinds(horizontal)">
                                      <p:cBhvr>
                                        <p:cTn id="45" dur="500"/>
                                        <p:tgtEl>
                                          <p:spTgt spid="564227">
                                            <p:txEl>
                                              <p:pRg st="8" end="8"/>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564227">
                                            <p:txEl>
                                              <p:pRg st="9" end="9"/>
                                            </p:txEl>
                                          </p:spTgt>
                                        </p:tgtEl>
                                        <p:attrNameLst>
                                          <p:attrName>style.visibility</p:attrName>
                                        </p:attrNameLst>
                                      </p:cBhvr>
                                      <p:to>
                                        <p:strVal val="visible"/>
                                      </p:to>
                                    </p:set>
                                    <p:animEffect transition="in" filter="blinds(horizontal)">
                                      <p:cBhvr>
                                        <p:cTn id="50" dur="500"/>
                                        <p:tgtEl>
                                          <p:spTgt spid="56422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2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a:extLst>
              <a:ext uri="{FF2B5EF4-FFF2-40B4-BE49-F238E27FC236}">
                <a16:creationId xmlns:a16="http://schemas.microsoft.com/office/drawing/2014/main" id="{204DCCF5-A7A8-47C8-8289-5480C44728BE}"/>
              </a:ext>
            </a:extLst>
          </p:cNvPr>
          <p:cNvSpPr>
            <a:spLocks noGrp="1" noChangeArrowheads="1"/>
          </p:cNvSpPr>
          <p:nvPr>
            <p:ph type="title" idx="4294967295"/>
          </p:nvPr>
        </p:nvSpPr>
        <p:spPr>
          <a:xfrm>
            <a:off x="746125" y="63500"/>
            <a:ext cx="7543800" cy="709613"/>
          </a:xfrm>
          <a:noFill/>
        </p:spPr>
        <p:txBody>
          <a:bodyPr lIns="92075" tIns="46038" rIns="92075" bIns="46038">
            <a:spAutoFit/>
          </a:bodyPr>
          <a:lstStyle/>
          <a:p>
            <a:pPr>
              <a:lnSpc>
                <a:spcPct val="75000"/>
              </a:lnSpc>
            </a:pPr>
            <a:r>
              <a:rPr lang="en-US" altLang="zh-CN" sz="3600">
                <a:solidFill>
                  <a:srgbClr val="FF3300"/>
                </a:solidFill>
              </a:rPr>
              <a:t>Software</a:t>
            </a:r>
            <a:r>
              <a:rPr lang="en-US" altLang="zh-CN" sz="5400">
                <a:solidFill>
                  <a:srgbClr val="FF3300"/>
                </a:solidFill>
              </a:rPr>
              <a:t> </a:t>
            </a:r>
            <a:endParaRPr lang="en-US" altLang="zh-CN"/>
          </a:p>
        </p:txBody>
      </p:sp>
      <p:sp>
        <p:nvSpPr>
          <p:cNvPr id="245763" name="Rectangle 3">
            <a:extLst>
              <a:ext uri="{FF2B5EF4-FFF2-40B4-BE49-F238E27FC236}">
                <a16:creationId xmlns:a16="http://schemas.microsoft.com/office/drawing/2014/main" id="{4B225E1B-C7FB-4DDC-A54C-BB2A2B7ECD3B}"/>
              </a:ext>
            </a:extLst>
          </p:cNvPr>
          <p:cNvSpPr>
            <a:spLocks noGrp="1" noChangeArrowheads="1"/>
          </p:cNvSpPr>
          <p:nvPr>
            <p:ph type="body" idx="4294967295"/>
          </p:nvPr>
        </p:nvSpPr>
        <p:spPr>
          <a:xfrm>
            <a:off x="0" y="863600"/>
            <a:ext cx="9144000" cy="5797550"/>
          </a:xfrm>
          <a:noFill/>
        </p:spPr>
        <p:txBody>
          <a:bodyPr lIns="63500" tIns="25400" rIns="63500" bIns="25400">
            <a:spAutoFit/>
          </a:bodyPr>
          <a:lstStyle/>
          <a:p>
            <a:pPr marL="203200" indent="-203200">
              <a:spcBef>
                <a:spcPct val="40000"/>
              </a:spcBef>
            </a:pPr>
            <a:r>
              <a:rPr lang="en-US" altLang="zh-CN" sz="2100">
                <a:latin typeface="微软雅黑" panose="020B0503020204020204" pitchFamily="34" charset="-122"/>
                <a:ea typeface="微软雅黑" panose="020B0503020204020204" pitchFamily="34" charset="-122"/>
              </a:rPr>
              <a:t>System software(</a:t>
            </a:r>
            <a:r>
              <a:rPr lang="zh-CN" altLang="en-US" sz="2100">
                <a:latin typeface="微软雅黑" panose="020B0503020204020204" pitchFamily="34" charset="-122"/>
                <a:ea typeface="微软雅黑" panose="020B0503020204020204" pitchFamily="34" charset="-122"/>
              </a:rPr>
              <a:t>系统软件</a:t>
            </a:r>
            <a:r>
              <a:rPr lang="en-US" altLang="zh-CN" sz="2100">
                <a:latin typeface="微软雅黑" panose="020B0503020204020204" pitchFamily="34" charset="-122"/>
                <a:ea typeface="微软雅黑" panose="020B0503020204020204" pitchFamily="34" charset="-122"/>
              </a:rPr>
              <a:t>) -</a:t>
            </a:r>
            <a:r>
              <a:rPr lang="en-US" altLang="zh-CN" sz="2100">
                <a:solidFill>
                  <a:srgbClr val="663300"/>
                </a:solidFill>
                <a:latin typeface="微软雅黑" panose="020B0503020204020204" pitchFamily="34" charset="-122"/>
                <a:ea typeface="微软雅黑" panose="020B0503020204020204" pitchFamily="34" charset="-122"/>
              </a:rPr>
              <a:t> </a:t>
            </a:r>
            <a:r>
              <a:rPr lang="zh-CN" altLang="en-US" sz="2100">
                <a:solidFill>
                  <a:srgbClr val="0066CC"/>
                </a:solidFill>
                <a:latin typeface="微软雅黑" panose="020B0503020204020204" pitchFamily="34" charset="-122"/>
                <a:ea typeface="微软雅黑" panose="020B0503020204020204" pitchFamily="34" charset="-122"/>
              </a:rPr>
              <a:t>简化编程过程，并使硬件资源被有效利用</a:t>
            </a:r>
            <a:r>
              <a:rPr lang="en-US" altLang="zh-CN" sz="2100">
                <a:solidFill>
                  <a:schemeClr val="hlink"/>
                </a:solidFill>
                <a:latin typeface="微软雅黑" panose="020B0503020204020204" pitchFamily="34" charset="-122"/>
                <a:ea typeface="微软雅黑" panose="020B0503020204020204" pitchFamily="34" charset="-122"/>
              </a:rPr>
              <a:t>   </a:t>
            </a:r>
          </a:p>
          <a:p>
            <a:pPr marL="573088" lvl="1" indent="-190500"/>
            <a:r>
              <a:rPr lang="zh-CN" altLang="en-US" sz="2100">
                <a:solidFill>
                  <a:srgbClr val="663300"/>
                </a:solidFill>
                <a:latin typeface="微软雅黑" panose="020B0503020204020204" pitchFamily="34" charset="-122"/>
                <a:ea typeface="微软雅黑" panose="020B0503020204020204" pitchFamily="34" charset="-122"/>
              </a:rPr>
              <a:t>操作系统（</a:t>
            </a:r>
            <a:r>
              <a:rPr lang="en-US" altLang="zh-CN" sz="2100">
                <a:solidFill>
                  <a:srgbClr val="663300"/>
                </a:solidFill>
                <a:latin typeface="微软雅黑" panose="020B0503020204020204" pitchFamily="34" charset="-122"/>
                <a:ea typeface="微软雅黑" panose="020B0503020204020204" pitchFamily="34" charset="-122"/>
              </a:rPr>
              <a:t>Operating System</a:t>
            </a:r>
            <a:r>
              <a:rPr lang="zh-CN" altLang="en-US" sz="2100">
                <a:solidFill>
                  <a:srgbClr val="663300"/>
                </a:solidFill>
                <a:latin typeface="微软雅黑" panose="020B0503020204020204" pitchFamily="34" charset="-122"/>
                <a:ea typeface="微软雅黑" panose="020B0503020204020204" pitchFamily="34" charset="-122"/>
              </a:rPr>
              <a:t>）：</a:t>
            </a:r>
            <a:r>
              <a:rPr lang="zh-CN" altLang="en-US" sz="2100">
                <a:solidFill>
                  <a:srgbClr val="0066CC"/>
                </a:solidFill>
                <a:latin typeface="微软雅黑" panose="020B0503020204020204" pitchFamily="34" charset="-122"/>
                <a:ea typeface="微软雅黑" panose="020B0503020204020204" pitchFamily="34" charset="-122"/>
              </a:rPr>
              <a:t>硬件资源管理，用户接口</a:t>
            </a:r>
          </a:p>
          <a:p>
            <a:pPr marL="573088" lvl="1" indent="-190500"/>
            <a:r>
              <a:rPr lang="zh-CN" altLang="en-US" sz="2100">
                <a:solidFill>
                  <a:srgbClr val="663300"/>
                </a:solidFill>
                <a:latin typeface="微软雅黑" panose="020B0503020204020204" pitchFamily="34" charset="-122"/>
                <a:ea typeface="微软雅黑" panose="020B0503020204020204" pitchFamily="34" charset="-122"/>
              </a:rPr>
              <a:t>语言处理系统：翻译程序</a:t>
            </a:r>
            <a:r>
              <a:rPr lang="en-US" altLang="zh-CN" sz="2100">
                <a:solidFill>
                  <a:srgbClr val="663300"/>
                </a:solidFill>
                <a:latin typeface="微软雅黑" panose="020B0503020204020204" pitchFamily="34" charset="-122"/>
                <a:ea typeface="微软雅黑" panose="020B0503020204020204" pitchFamily="34" charset="-122"/>
              </a:rPr>
              <a:t>+ </a:t>
            </a:r>
            <a:r>
              <a:rPr lang="en-US" altLang="zh-CN" sz="2100">
                <a:solidFill>
                  <a:schemeClr val="tx1"/>
                </a:solidFill>
                <a:latin typeface="微软雅黑" panose="020B0503020204020204" pitchFamily="34" charset="-122"/>
                <a:ea typeface="微软雅黑" panose="020B0503020204020204" pitchFamily="34" charset="-122"/>
              </a:rPr>
              <a:t>Linker, Debug, etc</a:t>
            </a:r>
            <a:r>
              <a:rPr lang="en-US" altLang="zh-CN" sz="2100">
                <a:solidFill>
                  <a:srgbClr val="663300"/>
                </a:solidFill>
                <a:latin typeface="微软雅黑" panose="020B0503020204020204" pitchFamily="34" charset="-122"/>
                <a:ea typeface="微软雅黑" panose="020B0503020204020204" pitchFamily="34" charset="-122"/>
              </a:rPr>
              <a:t> …</a:t>
            </a:r>
          </a:p>
          <a:p>
            <a:pPr marL="1095375" lvl="2" indent="-342900"/>
            <a:r>
              <a:rPr lang="zh-CN" altLang="en-US" sz="2100">
                <a:solidFill>
                  <a:srgbClr val="663300"/>
                </a:solidFill>
                <a:latin typeface="微软雅黑" panose="020B0503020204020204" pitchFamily="34" charset="-122"/>
                <a:ea typeface="微软雅黑" panose="020B0503020204020204" pitchFamily="34" charset="-122"/>
              </a:rPr>
              <a:t>翻译程序</a:t>
            </a:r>
            <a:r>
              <a:rPr lang="en-US" altLang="zh-CN" sz="2100">
                <a:solidFill>
                  <a:srgbClr val="663300"/>
                </a:solidFill>
                <a:latin typeface="微软雅黑" panose="020B0503020204020204" pitchFamily="34" charset="-122"/>
                <a:ea typeface="微软雅黑" panose="020B0503020204020204" pitchFamily="34" charset="-122"/>
              </a:rPr>
              <a:t>(Translator)</a:t>
            </a:r>
            <a:r>
              <a:rPr lang="zh-CN" altLang="en-US" sz="2100">
                <a:solidFill>
                  <a:srgbClr val="663300"/>
                </a:solidFill>
                <a:latin typeface="微软雅黑" panose="020B0503020204020204" pitchFamily="34" charset="-122"/>
                <a:ea typeface="微软雅黑" panose="020B0503020204020204" pitchFamily="34" charset="-122"/>
              </a:rPr>
              <a:t>有三类：</a:t>
            </a:r>
          </a:p>
          <a:p>
            <a:pPr marL="1274763" lvl="3" indent="0">
              <a:spcBef>
                <a:spcPct val="40000"/>
              </a:spcBef>
              <a:buSzPct val="85000"/>
              <a:buFont typeface="Wingdings" panose="05000000000000000000" pitchFamily="2" charset="2"/>
              <a:buNone/>
            </a:pPr>
            <a:r>
              <a:rPr lang="zh-CN" altLang="en-US" sz="2100">
                <a:solidFill>
                  <a:srgbClr val="ED1611"/>
                </a:solidFill>
                <a:latin typeface="微软雅黑" panose="020B0503020204020204" pitchFamily="34" charset="-122"/>
                <a:ea typeface="微软雅黑" panose="020B0503020204020204" pitchFamily="34" charset="-122"/>
              </a:rPr>
              <a:t>汇编程序</a:t>
            </a:r>
            <a:r>
              <a:rPr lang="en-US" altLang="zh-CN" sz="2100">
                <a:solidFill>
                  <a:srgbClr val="ED1611"/>
                </a:solidFill>
                <a:latin typeface="微软雅黑" panose="020B0503020204020204" pitchFamily="34" charset="-122"/>
                <a:ea typeface="微软雅黑" panose="020B0503020204020204" pitchFamily="34" charset="-122"/>
              </a:rPr>
              <a:t>(Assembler)</a:t>
            </a:r>
            <a:r>
              <a:rPr lang="zh-CN" altLang="en-US" sz="2100">
                <a:solidFill>
                  <a:srgbClr val="ED1611"/>
                </a:solidFill>
                <a:latin typeface="微软雅黑" panose="020B0503020204020204" pitchFamily="34" charset="-122"/>
                <a:ea typeface="微软雅黑" panose="020B0503020204020204" pitchFamily="34" charset="-122"/>
              </a:rPr>
              <a:t>：</a:t>
            </a:r>
            <a:r>
              <a:rPr lang="zh-CN" altLang="en-US" sz="2100">
                <a:solidFill>
                  <a:schemeClr val="accent2"/>
                </a:solidFill>
                <a:latin typeface="微软雅黑" panose="020B0503020204020204" pitchFamily="34" charset="-122"/>
                <a:ea typeface="微软雅黑" panose="020B0503020204020204" pitchFamily="34" charset="-122"/>
              </a:rPr>
              <a:t>汇编语言源程序→机器语言目标程序</a:t>
            </a:r>
          </a:p>
          <a:p>
            <a:pPr marL="1274763" lvl="3" indent="0">
              <a:spcBef>
                <a:spcPct val="40000"/>
              </a:spcBef>
              <a:buSzPct val="85000"/>
              <a:buFont typeface="Wingdings" panose="05000000000000000000" pitchFamily="2" charset="2"/>
              <a:buNone/>
            </a:pPr>
            <a:r>
              <a:rPr lang="zh-CN" altLang="en-US" sz="2100">
                <a:solidFill>
                  <a:srgbClr val="ED1611"/>
                </a:solidFill>
                <a:latin typeface="微软雅黑" panose="020B0503020204020204" pitchFamily="34" charset="-122"/>
                <a:ea typeface="微软雅黑" panose="020B0503020204020204" pitchFamily="34" charset="-122"/>
              </a:rPr>
              <a:t>编译程序</a:t>
            </a:r>
            <a:r>
              <a:rPr lang="en-US" altLang="zh-CN" sz="2100">
                <a:solidFill>
                  <a:srgbClr val="ED1611"/>
                </a:solidFill>
                <a:latin typeface="微软雅黑" panose="020B0503020204020204" pitchFamily="34" charset="-122"/>
                <a:ea typeface="微软雅黑" panose="020B0503020204020204" pitchFamily="34" charset="-122"/>
              </a:rPr>
              <a:t>(Complier)</a:t>
            </a:r>
            <a:r>
              <a:rPr lang="zh-CN" altLang="en-US" sz="2100">
                <a:solidFill>
                  <a:srgbClr val="ED1611"/>
                </a:solidFill>
                <a:latin typeface="微软雅黑" panose="020B0503020204020204" pitchFamily="34" charset="-122"/>
                <a:ea typeface="微软雅黑" panose="020B0503020204020204" pitchFamily="34" charset="-122"/>
              </a:rPr>
              <a:t>：</a:t>
            </a:r>
            <a:r>
              <a:rPr lang="zh-CN" altLang="en-US" sz="2100">
                <a:solidFill>
                  <a:schemeClr val="accent2"/>
                </a:solidFill>
                <a:latin typeface="微软雅黑" panose="020B0503020204020204" pitchFamily="34" charset="-122"/>
                <a:ea typeface="微软雅黑" panose="020B0503020204020204" pitchFamily="34" charset="-122"/>
              </a:rPr>
              <a:t>高级语言源程序→机器级目标程序</a:t>
            </a:r>
            <a:endParaRPr lang="zh-CN" altLang="en-US" sz="2100">
              <a:solidFill>
                <a:srgbClr val="000000"/>
              </a:solidFill>
              <a:latin typeface="微软雅黑" panose="020B0503020204020204" pitchFamily="34" charset="-122"/>
              <a:ea typeface="微软雅黑" panose="020B0503020204020204" pitchFamily="34" charset="-122"/>
            </a:endParaRPr>
          </a:p>
          <a:p>
            <a:pPr marL="1274763" lvl="3" indent="0">
              <a:spcBef>
                <a:spcPct val="40000"/>
              </a:spcBef>
              <a:buSzPct val="85000"/>
              <a:buFont typeface="Wingdings" panose="05000000000000000000" pitchFamily="2" charset="2"/>
              <a:buNone/>
            </a:pPr>
            <a:r>
              <a:rPr lang="zh-CN" altLang="en-US" sz="2100">
                <a:solidFill>
                  <a:srgbClr val="ED1611"/>
                </a:solidFill>
                <a:latin typeface="微软雅黑" panose="020B0503020204020204" pitchFamily="34" charset="-122"/>
                <a:ea typeface="微软雅黑" panose="020B0503020204020204" pitchFamily="34" charset="-122"/>
              </a:rPr>
              <a:t>解释程序</a:t>
            </a:r>
            <a:r>
              <a:rPr lang="en-US" altLang="zh-CN" sz="2100">
                <a:solidFill>
                  <a:srgbClr val="ED1611"/>
                </a:solidFill>
                <a:latin typeface="微软雅黑" panose="020B0503020204020204" pitchFamily="34" charset="-122"/>
                <a:ea typeface="微软雅黑" panose="020B0503020204020204" pitchFamily="34" charset="-122"/>
              </a:rPr>
              <a:t>(Interpreter )</a:t>
            </a:r>
            <a:r>
              <a:rPr lang="zh-CN" altLang="en-US" sz="2100">
                <a:solidFill>
                  <a:srgbClr val="ED1611"/>
                </a:solidFill>
                <a:latin typeface="微软雅黑" panose="020B0503020204020204" pitchFamily="34" charset="-122"/>
                <a:ea typeface="微软雅黑" panose="020B0503020204020204" pitchFamily="34" charset="-122"/>
              </a:rPr>
              <a:t>：</a:t>
            </a:r>
            <a:r>
              <a:rPr lang="zh-CN" altLang="en-US" sz="2100">
                <a:solidFill>
                  <a:schemeClr val="accent2"/>
                </a:solidFill>
                <a:latin typeface="微软雅黑" panose="020B0503020204020204" pitchFamily="34" charset="-122"/>
                <a:ea typeface="微软雅黑" panose="020B0503020204020204" pitchFamily="34" charset="-122"/>
              </a:rPr>
              <a:t>将高级语言语句逐条翻译成机器指令并立即执行</a:t>
            </a:r>
            <a:r>
              <a:rPr lang="en-US" altLang="zh-CN" sz="2100">
                <a:solidFill>
                  <a:schemeClr val="accent2"/>
                </a:solidFill>
                <a:latin typeface="微软雅黑" panose="020B0503020204020204" pitchFamily="34" charset="-122"/>
                <a:ea typeface="微软雅黑" panose="020B0503020204020204" pitchFamily="34" charset="-122"/>
              </a:rPr>
              <a:t>,</a:t>
            </a:r>
            <a:r>
              <a:rPr lang="zh-CN" altLang="en-US" sz="2100">
                <a:solidFill>
                  <a:schemeClr val="accent2"/>
                </a:solidFill>
                <a:latin typeface="微软雅黑" panose="020B0503020204020204" pitchFamily="34" charset="-122"/>
                <a:ea typeface="微软雅黑" panose="020B0503020204020204" pitchFamily="34" charset="-122"/>
              </a:rPr>
              <a:t>不生成目标文件。</a:t>
            </a:r>
            <a:endParaRPr lang="en-US" altLang="zh-CN" sz="2100">
              <a:solidFill>
                <a:schemeClr val="hlink"/>
              </a:solidFill>
              <a:latin typeface="微软雅黑" panose="020B0503020204020204" pitchFamily="34" charset="-122"/>
              <a:ea typeface="微软雅黑" panose="020B0503020204020204" pitchFamily="34" charset="-122"/>
            </a:endParaRPr>
          </a:p>
          <a:p>
            <a:pPr marL="573088" lvl="1" indent="-190500"/>
            <a:r>
              <a:rPr lang="zh-CN" altLang="en-US" sz="2100">
                <a:solidFill>
                  <a:srgbClr val="663300"/>
                </a:solidFill>
                <a:latin typeface="微软雅黑" panose="020B0503020204020204" pitchFamily="34" charset="-122"/>
                <a:ea typeface="微软雅黑" panose="020B0503020204020204" pitchFamily="34" charset="-122"/>
              </a:rPr>
              <a:t>其他实用程序</a:t>
            </a:r>
            <a:r>
              <a:rPr lang="en-US" altLang="zh-CN" sz="2100">
                <a:solidFill>
                  <a:srgbClr val="663300"/>
                </a:solidFill>
                <a:latin typeface="微软雅黑" panose="020B0503020204020204" pitchFamily="34" charset="-122"/>
                <a:ea typeface="微软雅黑" panose="020B0503020204020204" pitchFamily="34" charset="-122"/>
              </a:rPr>
              <a:t>: </a:t>
            </a:r>
            <a:r>
              <a:rPr lang="zh-CN" altLang="en-US" sz="2100">
                <a:solidFill>
                  <a:srgbClr val="663300"/>
                </a:solidFill>
                <a:latin typeface="微软雅黑" panose="020B0503020204020204" pitchFamily="34" charset="-122"/>
                <a:ea typeface="微软雅黑" panose="020B0503020204020204" pitchFamily="34" charset="-122"/>
              </a:rPr>
              <a:t>如：磁盘碎片整理程序、备份程序等</a:t>
            </a:r>
            <a:endParaRPr lang="en-US" altLang="zh-CN" sz="2100">
              <a:solidFill>
                <a:srgbClr val="000000"/>
              </a:solidFill>
              <a:latin typeface="微软雅黑" panose="020B0503020204020204" pitchFamily="34" charset="-122"/>
              <a:ea typeface="微软雅黑" panose="020B0503020204020204" pitchFamily="34" charset="-122"/>
            </a:endParaRPr>
          </a:p>
          <a:p>
            <a:pPr marL="203200" indent="-203200">
              <a:spcBef>
                <a:spcPct val="40000"/>
              </a:spcBef>
            </a:pPr>
            <a:r>
              <a:rPr lang="en-US" altLang="zh-CN" sz="2100">
                <a:latin typeface="微软雅黑" panose="020B0503020204020204" pitchFamily="34" charset="-122"/>
                <a:ea typeface="微软雅黑" panose="020B0503020204020204" pitchFamily="34" charset="-122"/>
              </a:rPr>
              <a:t>Application software(</a:t>
            </a:r>
            <a:r>
              <a:rPr lang="zh-CN" altLang="en-US" sz="2100">
                <a:latin typeface="微软雅黑" panose="020B0503020204020204" pitchFamily="34" charset="-122"/>
                <a:ea typeface="微软雅黑" panose="020B0503020204020204" pitchFamily="34" charset="-122"/>
              </a:rPr>
              <a:t>应用软件</a:t>
            </a:r>
            <a:r>
              <a:rPr lang="en-US" altLang="zh-CN" sz="2100">
                <a:latin typeface="微软雅黑" panose="020B0503020204020204" pitchFamily="34" charset="-122"/>
                <a:ea typeface="微软雅黑" panose="020B0503020204020204" pitchFamily="34" charset="-122"/>
              </a:rPr>
              <a:t>)</a:t>
            </a:r>
            <a:r>
              <a:rPr lang="zh-CN" altLang="en-US" sz="2100">
                <a:latin typeface="微软雅黑" panose="020B0503020204020204" pitchFamily="34" charset="-122"/>
                <a:ea typeface="微软雅黑" panose="020B0503020204020204" pitchFamily="34" charset="-122"/>
              </a:rPr>
              <a:t> </a:t>
            </a:r>
            <a:r>
              <a:rPr lang="en-US" altLang="zh-CN" sz="2100">
                <a:latin typeface="微软雅黑" panose="020B0503020204020204" pitchFamily="34" charset="-122"/>
                <a:ea typeface="微软雅黑" panose="020B0503020204020204" pitchFamily="34" charset="-122"/>
              </a:rPr>
              <a:t>- </a:t>
            </a:r>
            <a:r>
              <a:rPr lang="zh-CN" altLang="en-US" sz="2100">
                <a:solidFill>
                  <a:srgbClr val="0066CC"/>
                </a:solidFill>
                <a:latin typeface="微软雅黑" panose="020B0503020204020204" pitchFamily="34" charset="-122"/>
                <a:ea typeface="微软雅黑" panose="020B0503020204020204" pitchFamily="34" charset="-122"/>
              </a:rPr>
              <a:t>解决具体应用问题</a:t>
            </a:r>
            <a:r>
              <a:rPr lang="en-US" altLang="zh-CN" sz="2100">
                <a:solidFill>
                  <a:srgbClr val="0066CC"/>
                </a:solidFill>
                <a:latin typeface="微软雅黑" panose="020B0503020204020204" pitchFamily="34" charset="-122"/>
                <a:ea typeface="微软雅黑" panose="020B0503020204020204" pitchFamily="34" charset="-122"/>
              </a:rPr>
              <a:t>/</a:t>
            </a:r>
            <a:r>
              <a:rPr lang="zh-CN" altLang="en-US" sz="2100">
                <a:solidFill>
                  <a:srgbClr val="0066CC"/>
                </a:solidFill>
                <a:latin typeface="微软雅黑" panose="020B0503020204020204" pitchFamily="34" charset="-122"/>
                <a:ea typeface="微软雅黑" panose="020B0503020204020204" pitchFamily="34" charset="-122"/>
              </a:rPr>
              <a:t>完成具体应用任务</a:t>
            </a:r>
          </a:p>
          <a:p>
            <a:pPr marL="573088" lvl="1" indent="-190500"/>
            <a:r>
              <a:rPr lang="zh-CN" altLang="en-US" sz="2100">
                <a:solidFill>
                  <a:srgbClr val="663300"/>
                </a:solidFill>
                <a:latin typeface="微软雅黑" panose="020B0503020204020204" pitchFamily="34" charset="-122"/>
                <a:ea typeface="微软雅黑" panose="020B0503020204020204" pitchFamily="34" charset="-122"/>
              </a:rPr>
              <a:t>各类媒体处理程序：</a:t>
            </a:r>
            <a:r>
              <a:rPr lang="en-US" altLang="zh-CN" sz="2100">
                <a:solidFill>
                  <a:srgbClr val="663300"/>
                </a:solidFill>
                <a:latin typeface="微软雅黑" panose="020B0503020204020204" pitchFamily="34" charset="-122"/>
                <a:ea typeface="微软雅黑" panose="020B0503020204020204" pitchFamily="34" charset="-122"/>
              </a:rPr>
              <a:t>Word/ Image/ Graphics/…</a:t>
            </a:r>
          </a:p>
          <a:p>
            <a:pPr marL="573088" lvl="1" indent="-190500"/>
            <a:r>
              <a:rPr lang="zh-CN" altLang="en-US" sz="2100">
                <a:solidFill>
                  <a:srgbClr val="663300"/>
                </a:solidFill>
                <a:latin typeface="微软雅黑" panose="020B0503020204020204" pitchFamily="34" charset="-122"/>
                <a:ea typeface="微软雅黑" panose="020B0503020204020204" pitchFamily="34" charset="-122"/>
              </a:rPr>
              <a:t>管理信息系统 </a:t>
            </a:r>
            <a:r>
              <a:rPr lang="en-US" altLang="zh-CN" sz="2100">
                <a:solidFill>
                  <a:srgbClr val="663300"/>
                </a:solidFill>
                <a:latin typeface="微软雅黑" panose="020B0503020204020204" pitchFamily="34" charset="-122"/>
                <a:ea typeface="微软雅黑" panose="020B0503020204020204" pitchFamily="34" charset="-122"/>
              </a:rPr>
              <a:t>(MIS)  </a:t>
            </a:r>
          </a:p>
          <a:p>
            <a:pPr marL="573088" lvl="1" indent="-190500"/>
            <a:r>
              <a:rPr lang="en-US" altLang="zh-CN" sz="2100">
                <a:solidFill>
                  <a:srgbClr val="663300"/>
                </a:solidFill>
                <a:latin typeface="微软雅黑" panose="020B0503020204020204" pitchFamily="34" charset="-122"/>
                <a:ea typeface="微软雅黑" panose="020B0503020204020204" pitchFamily="34" charset="-122"/>
              </a:rPr>
              <a:t>Game,  … </a:t>
            </a:r>
            <a:endParaRPr lang="zh-CN" altLang="en-US" sz="2100">
              <a:solidFill>
                <a:srgbClr val="663300"/>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5763">
                                            <p:txEl>
                                              <p:pRg st="1" end="1"/>
                                            </p:txEl>
                                          </p:spTgt>
                                        </p:tgtEl>
                                        <p:attrNameLst>
                                          <p:attrName>style.visibility</p:attrName>
                                        </p:attrNameLst>
                                      </p:cBhvr>
                                      <p:to>
                                        <p:strVal val="visible"/>
                                      </p:to>
                                    </p:set>
                                    <p:animEffect transition="in" filter="blinds(horizontal)">
                                      <p:cBhvr>
                                        <p:cTn id="7" dur="500"/>
                                        <p:tgtEl>
                                          <p:spTgt spid="2457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5763">
                                            <p:txEl>
                                              <p:pRg st="2" end="2"/>
                                            </p:txEl>
                                          </p:spTgt>
                                        </p:tgtEl>
                                        <p:attrNameLst>
                                          <p:attrName>style.visibility</p:attrName>
                                        </p:attrNameLst>
                                      </p:cBhvr>
                                      <p:to>
                                        <p:strVal val="visible"/>
                                      </p:to>
                                    </p:set>
                                    <p:animEffect transition="in" filter="blinds(horizontal)">
                                      <p:cBhvr>
                                        <p:cTn id="12" dur="500"/>
                                        <p:tgtEl>
                                          <p:spTgt spid="24576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45763">
                                            <p:txEl>
                                              <p:pRg st="3" end="3"/>
                                            </p:txEl>
                                          </p:spTgt>
                                        </p:tgtEl>
                                        <p:attrNameLst>
                                          <p:attrName>style.visibility</p:attrName>
                                        </p:attrNameLst>
                                      </p:cBhvr>
                                      <p:to>
                                        <p:strVal val="visible"/>
                                      </p:to>
                                    </p:set>
                                    <p:animEffect transition="in" filter="blinds(horizontal)">
                                      <p:cBhvr>
                                        <p:cTn id="17" dur="500"/>
                                        <p:tgtEl>
                                          <p:spTgt spid="24576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45763">
                                            <p:txEl>
                                              <p:pRg st="4" end="4"/>
                                            </p:txEl>
                                          </p:spTgt>
                                        </p:tgtEl>
                                        <p:attrNameLst>
                                          <p:attrName>style.visibility</p:attrName>
                                        </p:attrNameLst>
                                      </p:cBhvr>
                                      <p:to>
                                        <p:strVal val="visible"/>
                                      </p:to>
                                    </p:set>
                                    <p:animEffect transition="in" filter="blinds(horizontal)">
                                      <p:cBhvr>
                                        <p:cTn id="22" dur="500"/>
                                        <p:tgtEl>
                                          <p:spTgt spid="24576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45763">
                                            <p:txEl>
                                              <p:pRg st="5" end="5"/>
                                            </p:txEl>
                                          </p:spTgt>
                                        </p:tgtEl>
                                        <p:attrNameLst>
                                          <p:attrName>style.visibility</p:attrName>
                                        </p:attrNameLst>
                                      </p:cBhvr>
                                      <p:to>
                                        <p:strVal val="visible"/>
                                      </p:to>
                                    </p:set>
                                    <p:animEffect transition="in" filter="blinds(horizontal)">
                                      <p:cBhvr>
                                        <p:cTn id="27" dur="500"/>
                                        <p:tgtEl>
                                          <p:spTgt spid="24576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45763">
                                            <p:txEl>
                                              <p:pRg st="6" end="6"/>
                                            </p:txEl>
                                          </p:spTgt>
                                        </p:tgtEl>
                                        <p:attrNameLst>
                                          <p:attrName>style.visibility</p:attrName>
                                        </p:attrNameLst>
                                      </p:cBhvr>
                                      <p:to>
                                        <p:strVal val="visible"/>
                                      </p:to>
                                    </p:set>
                                    <p:animEffect transition="in" filter="blinds(horizontal)">
                                      <p:cBhvr>
                                        <p:cTn id="32" dur="500"/>
                                        <p:tgtEl>
                                          <p:spTgt spid="245763">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45763">
                                            <p:txEl>
                                              <p:pRg st="7" end="7"/>
                                            </p:txEl>
                                          </p:spTgt>
                                        </p:tgtEl>
                                        <p:attrNameLst>
                                          <p:attrName>style.visibility</p:attrName>
                                        </p:attrNameLst>
                                      </p:cBhvr>
                                      <p:to>
                                        <p:strVal val="visible"/>
                                      </p:to>
                                    </p:set>
                                    <p:animEffect transition="in" filter="blinds(horizontal)">
                                      <p:cBhvr>
                                        <p:cTn id="37" dur="500"/>
                                        <p:tgtEl>
                                          <p:spTgt spid="245763">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45763">
                                            <p:txEl>
                                              <p:pRg st="9" end="9"/>
                                            </p:txEl>
                                          </p:spTgt>
                                        </p:tgtEl>
                                        <p:attrNameLst>
                                          <p:attrName>style.visibility</p:attrName>
                                        </p:attrNameLst>
                                      </p:cBhvr>
                                      <p:to>
                                        <p:strVal val="visible"/>
                                      </p:to>
                                    </p:set>
                                    <p:animEffect transition="in" filter="blinds(horizontal)">
                                      <p:cBhvr>
                                        <p:cTn id="42" dur="500"/>
                                        <p:tgtEl>
                                          <p:spTgt spid="245763">
                                            <p:txEl>
                                              <p:pRg st="9" end="9"/>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45763">
                                            <p:txEl>
                                              <p:pRg st="10" end="10"/>
                                            </p:txEl>
                                          </p:spTgt>
                                        </p:tgtEl>
                                        <p:attrNameLst>
                                          <p:attrName>style.visibility</p:attrName>
                                        </p:attrNameLst>
                                      </p:cBhvr>
                                      <p:to>
                                        <p:strVal val="visible"/>
                                      </p:to>
                                    </p:set>
                                    <p:animEffect transition="in" filter="blinds(horizontal)">
                                      <p:cBhvr>
                                        <p:cTn id="47" dur="500"/>
                                        <p:tgtEl>
                                          <p:spTgt spid="245763">
                                            <p:txEl>
                                              <p:pRg st="10" end="1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245763">
                                            <p:txEl>
                                              <p:pRg st="11" end="11"/>
                                            </p:txEl>
                                          </p:spTgt>
                                        </p:tgtEl>
                                        <p:attrNameLst>
                                          <p:attrName>style.visibility</p:attrName>
                                        </p:attrNameLst>
                                      </p:cBhvr>
                                      <p:to>
                                        <p:strVal val="visible"/>
                                      </p:to>
                                    </p:set>
                                    <p:animEffect transition="in" filter="blinds(horizontal)">
                                      <p:cBhvr>
                                        <p:cTn id="52" dur="500"/>
                                        <p:tgtEl>
                                          <p:spTgt spid="24576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a:extLst>
              <a:ext uri="{FF2B5EF4-FFF2-40B4-BE49-F238E27FC236}">
                <a16:creationId xmlns:a16="http://schemas.microsoft.com/office/drawing/2014/main" id="{5C41DF42-CC8E-4711-B481-38AAB0975663}"/>
              </a:ext>
            </a:extLst>
          </p:cNvPr>
          <p:cNvSpPr>
            <a:spLocks noGrp="1" noChangeArrowheads="1"/>
          </p:cNvSpPr>
          <p:nvPr>
            <p:ph type="body" idx="1"/>
          </p:nvPr>
        </p:nvSpPr>
        <p:spPr>
          <a:xfrm>
            <a:off x="250825" y="1133475"/>
            <a:ext cx="8642350" cy="4770438"/>
          </a:xfrm>
        </p:spPr>
        <p:txBody>
          <a:bodyPr/>
          <a:lstStyle/>
          <a:p>
            <a:pPr>
              <a:buFont typeface="Wingdings" panose="05000000000000000000" pitchFamily="2" charset="2"/>
              <a:buNone/>
            </a:pPr>
            <a:r>
              <a:rPr lang="zh-CN" altLang="en-US">
                <a:solidFill>
                  <a:srgbClr val="008000"/>
                </a:solidFill>
                <a:latin typeface="微软雅黑" panose="020B0503020204020204" pitchFamily="34" charset="-122"/>
                <a:ea typeface="微软雅黑" panose="020B0503020204020204" pitchFamily="34" charset="-122"/>
              </a:rPr>
              <a:t>若</a:t>
            </a:r>
            <a:r>
              <a:rPr lang="en-US" altLang="zh-CN">
                <a:solidFill>
                  <a:srgbClr val="008000"/>
                </a:solidFill>
                <a:latin typeface="微软雅黑" panose="020B0503020204020204" pitchFamily="34" charset="-122"/>
                <a:ea typeface="微软雅黑" panose="020B0503020204020204" pitchFamily="34" charset="-122"/>
              </a:rPr>
              <a:t>x</a:t>
            </a:r>
            <a:r>
              <a:rPr lang="zh-CN" altLang="en-US">
                <a:solidFill>
                  <a:srgbClr val="008000"/>
                </a:solidFill>
                <a:latin typeface="微软雅黑" panose="020B0503020204020204" pitchFamily="34" charset="-122"/>
                <a:ea typeface="微软雅黑" panose="020B0503020204020204" pitchFamily="34" charset="-122"/>
              </a:rPr>
              <a:t>和</a:t>
            </a:r>
            <a:r>
              <a:rPr lang="en-US" altLang="zh-CN">
                <a:solidFill>
                  <a:srgbClr val="008000"/>
                </a:solidFill>
                <a:latin typeface="微软雅黑" panose="020B0503020204020204" pitchFamily="34" charset="-122"/>
                <a:ea typeface="微软雅黑" panose="020B0503020204020204" pitchFamily="34" charset="-122"/>
              </a:rPr>
              <a:t>y</a:t>
            </a:r>
            <a:r>
              <a:rPr lang="zh-CN" altLang="en-US">
                <a:solidFill>
                  <a:srgbClr val="008000"/>
                </a:solidFill>
                <a:latin typeface="微软雅黑" panose="020B0503020204020204" pitchFamily="34" charset="-122"/>
                <a:ea typeface="微软雅黑" panose="020B0503020204020204" pitchFamily="34" charset="-122"/>
              </a:rPr>
              <a:t>为</a:t>
            </a:r>
            <a:r>
              <a:rPr lang="en-US" altLang="zh-CN">
                <a:solidFill>
                  <a:srgbClr val="008000"/>
                </a:solidFill>
                <a:latin typeface="微软雅黑" panose="020B0503020204020204" pitchFamily="34" charset="-122"/>
                <a:ea typeface="微软雅黑" panose="020B0503020204020204" pitchFamily="34" charset="-122"/>
              </a:rPr>
              <a:t>int</a:t>
            </a:r>
            <a:r>
              <a:rPr lang="zh-CN" altLang="en-US">
                <a:solidFill>
                  <a:srgbClr val="008000"/>
                </a:solidFill>
                <a:latin typeface="微软雅黑" panose="020B0503020204020204" pitchFamily="34" charset="-122"/>
                <a:ea typeface="微软雅黑" panose="020B0503020204020204" pitchFamily="34" charset="-122"/>
              </a:rPr>
              <a:t>型， 当</a:t>
            </a:r>
            <a:r>
              <a:rPr lang="en-US" altLang="zh-CN">
                <a:solidFill>
                  <a:srgbClr val="008000"/>
                </a:solidFill>
                <a:latin typeface="微软雅黑" panose="020B0503020204020204" pitchFamily="34" charset="-122"/>
                <a:ea typeface="微软雅黑" panose="020B0503020204020204" pitchFamily="34" charset="-122"/>
              </a:rPr>
              <a:t>x=65535</a:t>
            </a:r>
            <a:r>
              <a:rPr lang="zh-CN" altLang="en-US">
                <a:solidFill>
                  <a:srgbClr val="008000"/>
                </a:solidFill>
                <a:latin typeface="微软雅黑" panose="020B0503020204020204" pitchFamily="34" charset="-122"/>
                <a:ea typeface="微软雅黑" panose="020B0503020204020204" pitchFamily="34" charset="-122"/>
              </a:rPr>
              <a:t>时， </a:t>
            </a:r>
            <a:r>
              <a:rPr lang="en-US" altLang="zh-CN">
                <a:solidFill>
                  <a:srgbClr val="008000"/>
                </a:solidFill>
                <a:latin typeface="微软雅黑" panose="020B0503020204020204" pitchFamily="34" charset="-122"/>
                <a:ea typeface="微软雅黑" panose="020B0503020204020204" pitchFamily="34" charset="-122"/>
              </a:rPr>
              <a:t>y=x*x;  y</a:t>
            </a:r>
            <a:r>
              <a:rPr lang="zh-CN" altLang="en-US">
                <a:solidFill>
                  <a:srgbClr val="008000"/>
                </a:solidFill>
                <a:latin typeface="微软雅黑" panose="020B0503020204020204" pitchFamily="34" charset="-122"/>
                <a:ea typeface="微软雅黑" panose="020B0503020204020204" pitchFamily="34" charset="-122"/>
              </a:rPr>
              <a:t>的值为多少？</a:t>
            </a:r>
          </a:p>
          <a:p>
            <a:pPr>
              <a:buFontTx/>
              <a:buNone/>
            </a:pPr>
            <a:r>
              <a:rPr lang="en-US" altLang="zh-CN">
                <a:latin typeface="微软雅黑" panose="020B0503020204020204" pitchFamily="34" charset="-122"/>
                <a:ea typeface="微软雅黑" panose="020B0503020204020204" pitchFamily="34" charset="-122"/>
              </a:rPr>
              <a:t>y=-131071</a:t>
            </a:r>
            <a:r>
              <a:rPr lang="zh-CN" altLang="en-US">
                <a:latin typeface="微软雅黑" panose="020B0503020204020204" pitchFamily="34" charset="-122"/>
                <a:ea typeface="微软雅黑" panose="020B0503020204020204" pitchFamily="34" charset="-122"/>
              </a:rPr>
              <a:t>。</a:t>
            </a:r>
            <a:r>
              <a:rPr lang="en-US" altLang="zh-CN">
                <a:solidFill>
                  <a:srgbClr val="FF0000"/>
                </a:solidFill>
                <a:latin typeface="微软雅黑" panose="020B0503020204020204" pitchFamily="34" charset="-122"/>
                <a:ea typeface="微软雅黑" panose="020B0503020204020204" pitchFamily="34" charset="-122"/>
              </a:rPr>
              <a:t>Why</a:t>
            </a:r>
            <a:r>
              <a:rPr lang="zh-CN" altLang="en-US">
                <a:solidFill>
                  <a:srgbClr val="FF0000"/>
                </a:solidFill>
                <a:latin typeface="微软雅黑" panose="020B0503020204020204" pitchFamily="34" charset="-122"/>
                <a:ea typeface="微软雅黑" panose="020B0503020204020204" pitchFamily="34" charset="-122"/>
              </a:rPr>
              <a:t>？</a:t>
            </a:r>
          </a:p>
          <a:p>
            <a:pPr>
              <a:buFontTx/>
              <a:buNone/>
            </a:pPr>
            <a:r>
              <a:rPr lang="zh-CN" altLang="en-US">
                <a:solidFill>
                  <a:srgbClr val="0066FF"/>
                </a:solidFill>
                <a:latin typeface="微软雅黑" panose="020B0503020204020204" pitchFamily="34" charset="-122"/>
                <a:ea typeface="微软雅黑" panose="020B0503020204020204" pitchFamily="34" charset="-122"/>
              </a:rPr>
              <a:t>现实世界中，</a:t>
            </a:r>
            <a:r>
              <a:rPr lang="en-US" altLang="zh-CN">
                <a:solidFill>
                  <a:srgbClr val="0066FF"/>
                </a:solidFill>
                <a:latin typeface="微软雅黑" panose="020B0503020204020204" pitchFamily="34" charset="-122"/>
                <a:ea typeface="微软雅黑" panose="020B0503020204020204" pitchFamily="34" charset="-122"/>
              </a:rPr>
              <a:t>x</a:t>
            </a:r>
            <a:r>
              <a:rPr lang="en-US" altLang="zh-CN" baseline="30000">
                <a:solidFill>
                  <a:srgbClr val="0066FF"/>
                </a:solidFill>
                <a:latin typeface="微软雅黑" panose="020B0503020204020204" pitchFamily="34" charset="-122"/>
                <a:ea typeface="微软雅黑" panose="020B0503020204020204" pitchFamily="34" charset="-122"/>
              </a:rPr>
              <a:t>2</a:t>
            </a:r>
            <a:r>
              <a:rPr lang="en-US" altLang="zh-CN">
                <a:solidFill>
                  <a:srgbClr val="0066FF"/>
                </a:solidFill>
                <a:latin typeface="微软雅黑" panose="020B0503020204020204" pitchFamily="34" charset="-122"/>
                <a:ea typeface="微软雅黑" panose="020B0503020204020204" pitchFamily="34" charset="-122"/>
              </a:rPr>
              <a:t>≥0</a:t>
            </a:r>
            <a:r>
              <a:rPr lang="zh-CN" altLang="en-US">
                <a:solidFill>
                  <a:srgbClr val="0066FF"/>
                </a:solidFill>
                <a:latin typeface="微软雅黑" panose="020B0503020204020204" pitchFamily="34" charset="-122"/>
                <a:ea typeface="微软雅黑" panose="020B0503020204020204" pitchFamily="34" charset="-122"/>
              </a:rPr>
              <a:t>，但在计算机世界并不一定成立。</a:t>
            </a:r>
          </a:p>
          <a:p>
            <a:pPr>
              <a:buFontTx/>
              <a:buNone/>
            </a:pPr>
            <a:endParaRPr lang="en-US" altLang="zh-CN">
              <a:latin typeface="微软雅黑" panose="020B0503020204020204" pitchFamily="34" charset="-122"/>
              <a:ea typeface="微软雅黑" panose="020B0503020204020204" pitchFamily="34" charset="-122"/>
            </a:endParaRPr>
          </a:p>
          <a:p>
            <a:pPr>
              <a:buFont typeface="Wingdings" panose="05000000000000000000" pitchFamily="2" charset="2"/>
              <a:buNone/>
            </a:pPr>
            <a:r>
              <a:rPr lang="zh-CN" altLang="en-US">
                <a:solidFill>
                  <a:srgbClr val="008000"/>
                </a:solidFill>
                <a:latin typeface="微软雅黑" panose="020B0503020204020204" pitchFamily="34" charset="-122"/>
                <a:ea typeface="微软雅黑" panose="020B0503020204020204" pitchFamily="34" charset="-122"/>
              </a:rPr>
              <a:t>对于任何</a:t>
            </a:r>
            <a:r>
              <a:rPr lang="en-US" altLang="zh-CN">
                <a:solidFill>
                  <a:srgbClr val="008000"/>
                </a:solidFill>
                <a:latin typeface="微软雅黑" panose="020B0503020204020204" pitchFamily="34" charset="-122"/>
                <a:ea typeface="微软雅黑" panose="020B0503020204020204" pitchFamily="34" charset="-122"/>
              </a:rPr>
              <a:t>int</a:t>
            </a:r>
            <a:r>
              <a:rPr lang="zh-CN" altLang="en-US">
                <a:solidFill>
                  <a:srgbClr val="008000"/>
                </a:solidFill>
                <a:latin typeface="微软雅黑" panose="020B0503020204020204" pitchFamily="34" charset="-122"/>
                <a:ea typeface="微软雅黑" panose="020B0503020204020204" pitchFamily="34" charset="-122"/>
              </a:rPr>
              <a:t>型变量</a:t>
            </a:r>
            <a:r>
              <a:rPr lang="en-US" altLang="zh-CN">
                <a:solidFill>
                  <a:srgbClr val="008000"/>
                </a:solidFill>
                <a:latin typeface="微软雅黑" panose="020B0503020204020204" pitchFamily="34" charset="-122"/>
                <a:ea typeface="微软雅黑" panose="020B0503020204020204" pitchFamily="34" charset="-122"/>
              </a:rPr>
              <a:t>x</a:t>
            </a:r>
            <a:r>
              <a:rPr lang="zh-CN" altLang="en-US">
                <a:solidFill>
                  <a:srgbClr val="008000"/>
                </a:solidFill>
                <a:latin typeface="微软雅黑" panose="020B0503020204020204" pitchFamily="34" charset="-122"/>
                <a:ea typeface="微软雅黑" panose="020B0503020204020204" pitchFamily="34" charset="-122"/>
              </a:rPr>
              <a:t>和</a:t>
            </a:r>
            <a:r>
              <a:rPr lang="en-US" altLang="zh-CN">
                <a:solidFill>
                  <a:srgbClr val="008000"/>
                </a:solidFill>
                <a:latin typeface="微软雅黑" panose="020B0503020204020204" pitchFamily="34" charset="-122"/>
                <a:ea typeface="微软雅黑" panose="020B0503020204020204" pitchFamily="34" charset="-122"/>
              </a:rPr>
              <a:t>y</a:t>
            </a:r>
            <a:r>
              <a:rPr lang="zh-CN" altLang="en-US">
                <a:solidFill>
                  <a:srgbClr val="008000"/>
                </a:solidFill>
                <a:latin typeface="微软雅黑" panose="020B0503020204020204" pitchFamily="34" charset="-122"/>
                <a:ea typeface="微软雅黑" panose="020B0503020204020204" pitchFamily="34" charset="-122"/>
              </a:rPr>
              <a:t>，</a:t>
            </a:r>
            <a:r>
              <a:rPr lang="en-US" altLang="zh-CN">
                <a:solidFill>
                  <a:srgbClr val="008000"/>
                </a:solidFill>
                <a:latin typeface="微软雅黑" panose="020B0503020204020204" pitchFamily="34" charset="-122"/>
                <a:ea typeface="微软雅黑" panose="020B0503020204020204" pitchFamily="34" charset="-122"/>
              </a:rPr>
              <a:t>(x&gt;y) == (-x&lt;-y) </a:t>
            </a:r>
            <a:r>
              <a:rPr lang="zh-CN" altLang="en-US">
                <a:solidFill>
                  <a:srgbClr val="008000"/>
                </a:solidFill>
                <a:latin typeface="微软雅黑" panose="020B0503020204020204" pitchFamily="34" charset="-122"/>
                <a:ea typeface="微软雅黑" panose="020B0503020204020204" pitchFamily="34" charset="-122"/>
              </a:rPr>
              <a:t>总成立吗？</a:t>
            </a:r>
            <a:r>
              <a:rPr lang="zh-CN" altLang="en-US">
                <a:latin typeface="微软雅黑" panose="020B0503020204020204" pitchFamily="34" charset="-122"/>
                <a:ea typeface="微软雅黑" panose="020B0503020204020204" pitchFamily="34" charset="-122"/>
              </a:rPr>
              <a:t>   </a:t>
            </a:r>
          </a:p>
          <a:p>
            <a:pPr>
              <a:buFont typeface="Wingdings" panose="05000000000000000000" pitchFamily="2" charset="2"/>
              <a:buNone/>
            </a:pPr>
            <a:r>
              <a:rPr lang="zh-CN" altLang="en-US">
                <a:latin typeface="微软雅黑" panose="020B0503020204020204" pitchFamily="34" charset="-122"/>
                <a:ea typeface="微软雅黑" panose="020B0503020204020204" pitchFamily="34" charset="-122"/>
              </a:rPr>
              <a:t>当</a:t>
            </a:r>
            <a:r>
              <a:rPr lang="en-US" altLang="zh-CN">
                <a:latin typeface="微软雅黑" panose="020B0503020204020204" pitchFamily="34" charset="-122"/>
                <a:ea typeface="微软雅黑" panose="020B0503020204020204" pitchFamily="34" charset="-122"/>
              </a:rPr>
              <a:t>x=-2147483648</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y</a:t>
            </a:r>
            <a:r>
              <a:rPr lang="zh-CN" altLang="en-US">
                <a:latin typeface="微软雅黑" panose="020B0503020204020204" pitchFamily="34" charset="-122"/>
                <a:ea typeface="微软雅黑" panose="020B0503020204020204" pitchFamily="34" charset="-122"/>
              </a:rPr>
              <a:t>任意（除</a:t>
            </a:r>
            <a:r>
              <a:rPr lang="en-US" altLang="zh-CN">
                <a:latin typeface="微软雅黑" panose="020B0503020204020204" pitchFamily="34" charset="-122"/>
                <a:ea typeface="微软雅黑" panose="020B0503020204020204" pitchFamily="34" charset="-122"/>
              </a:rPr>
              <a:t>-2147483648</a:t>
            </a:r>
            <a:r>
              <a:rPr lang="zh-CN" altLang="en-US">
                <a:latin typeface="微软雅黑" panose="020B0503020204020204" pitchFamily="34" charset="-122"/>
                <a:ea typeface="微软雅黑" panose="020B0503020204020204" pitchFamily="34" charset="-122"/>
              </a:rPr>
              <a:t>外）时不成立 </a:t>
            </a:r>
          </a:p>
          <a:p>
            <a:pPr>
              <a:buFont typeface="Wingdings" panose="05000000000000000000" pitchFamily="2" charset="2"/>
              <a:buNone/>
            </a:pPr>
            <a:r>
              <a:rPr lang="en-US" altLang="zh-CN">
                <a:solidFill>
                  <a:srgbClr val="FF0000"/>
                </a:solidFill>
                <a:latin typeface="微软雅黑" panose="020B0503020204020204" pitchFamily="34" charset="-122"/>
                <a:ea typeface="微软雅黑" panose="020B0503020204020204" pitchFamily="34" charset="-122"/>
              </a:rPr>
              <a:t>Why</a:t>
            </a:r>
            <a:r>
              <a:rPr lang="zh-CN" altLang="en-US">
                <a:solidFill>
                  <a:srgbClr val="FF0000"/>
                </a:solidFill>
                <a:latin typeface="微软雅黑" panose="020B0503020204020204" pitchFamily="34" charset="-122"/>
                <a:ea typeface="微软雅黑" panose="020B0503020204020204" pitchFamily="34" charset="-122"/>
              </a:rPr>
              <a:t>？</a:t>
            </a:r>
          </a:p>
          <a:p>
            <a:pPr>
              <a:buFont typeface="Wingdings" panose="05000000000000000000" pitchFamily="2" charset="2"/>
              <a:buNone/>
            </a:pPr>
            <a:r>
              <a:rPr lang="zh-CN" altLang="en-US">
                <a:solidFill>
                  <a:srgbClr val="0066FF"/>
                </a:solidFill>
                <a:latin typeface="微软雅黑" panose="020B0503020204020204" pitchFamily="34" charset="-122"/>
                <a:ea typeface="微软雅黑" panose="020B0503020204020204" pitchFamily="34" charset="-122"/>
              </a:rPr>
              <a:t>在现实世界中成立，</a:t>
            </a:r>
          </a:p>
          <a:p>
            <a:pPr>
              <a:buFont typeface="Wingdings" panose="05000000000000000000" pitchFamily="2" charset="2"/>
              <a:buNone/>
            </a:pPr>
            <a:r>
              <a:rPr lang="zh-CN" altLang="en-US">
                <a:solidFill>
                  <a:srgbClr val="0066FF"/>
                </a:solidFill>
                <a:latin typeface="微软雅黑" panose="020B0503020204020204" pitchFamily="34" charset="-122"/>
                <a:ea typeface="微软雅黑" panose="020B0503020204020204" pitchFamily="34" charset="-122"/>
              </a:rPr>
              <a:t>但在计算机世界中并不一定成立。</a:t>
            </a:r>
          </a:p>
        </p:txBody>
      </p:sp>
      <p:sp>
        <p:nvSpPr>
          <p:cNvPr id="522243" name="Rectangle 3">
            <a:extLst>
              <a:ext uri="{FF2B5EF4-FFF2-40B4-BE49-F238E27FC236}">
                <a16:creationId xmlns:a16="http://schemas.microsoft.com/office/drawing/2014/main" id="{0FC135CB-8557-465F-872E-AA78290F2015}"/>
              </a:ext>
            </a:extLst>
          </p:cNvPr>
          <p:cNvSpPr>
            <a:spLocks noGrp="1" noChangeArrowheads="1"/>
          </p:cNvSpPr>
          <p:nvPr>
            <p:ph type="title"/>
          </p:nvPr>
        </p:nvSpPr>
        <p:spPr>
          <a:xfrm>
            <a:off x="457200" y="98425"/>
            <a:ext cx="8229600" cy="561975"/>
          </a:xfrm>
          <a:noFill/>
          <a:ln/>
        </p:spPr>
        <p:txBody>
          <a:bodyPr/>
          <a:lstStyle/>
          <a:p>
            <a:r>
              <a:rPr lang="zh-CN" altLang="en-US" sz="3600"/>
              <a:t>用</a:t>
            </a:r>
            <a:r>
              <a:rPr lang="zh-CN" altLang="en-US" sz="3600">
                <a:latin typeface="黑体" panose="02010609060101010101" pitchFamily="49" charset="-122"/>
              </a:rPr>
              <a:t>“</a:t>
            </a:r>
            <a:r>
              <a:rPr lang="zh-CN" altLang="en-US" sz="3600"/>
              <a:t>系统思维</a:t>
            </a:r>
            <a:r>
              <a:rPr lang="zh-CN" altLang="en-US" sz="3600">
                <a:latin typeface="黑体" panose="02010609060101010101" pitchFamily="49" charset="-122"/>
              </a:rPr>
              <a:t>”</a:t>
            </a:r>
            <a:r>
              <a:rPr lang="zh-CN" altLang="en-US" sz="3600"/>
              <a:t>分析问题</a:t>
            </a:r>
          </a:p>
        </p:txBody>
      </p:sp>
      <p:sp>
        <p:nvSpPr>
          <p:cNvPr id="522244" name="Text Box 4">
            <a:extLst>
              <a:ext uri="{FF2B5EF4-FFF2-40B4-BE49-F238E27FC236}">
                <a16:creationId xmlns:a16="http://schemas.microsoft.com/office/drawing/2014/main" id="{2D637BB5-CAFE-433F-AE4E-ACB42A1AA8F4}"/>
              </a:ext>
            </a:extLst>
          </p:cNvPr>
          <p:cNvSpPr txBox="1">
            <a:spLocks noChangeArrowheads="1"/>
          </p:cNvSpPr>
          <p:nvPr/>
        </p:nvSpPr>
        <p:spPr bwMode="auto">
          <a:xfrm>
            <a:off x="5381625" y="4554538"/>
            <a:ext cx="3330575" cy="17811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2400" b="1">
                <a:ea typeface="黑体" panose="02010609060101010101" pitchFamily="49" charset="-122"/>
              </a:rPr>
              <a:t>理解该问题需要知道：</a:t>
            </a:r>
          </a:p>
          <a:p>
            <a:pPr>
              <a:spcBef>
                <a:spcPct val="20000"/>
              </a:spcBef>
            </a:pPr>
            <a:r>
              <a:rPr lang="zh-CN" altLang="en-US" sz="2400" b="1">
                <a:solidFill>
                  <a:srgbClr val="3366FF"/>
                </a:solidFill>
                <a:ea typeface="黑体" panose="02010609060101010101" pitchFamily="49" charset="-122"/>
              </a:rPr>
              <a:t>机器级数据的表示</a:t>
            </a:r>
          </a:p>
          <a:p>
            <a:pPr>
              <a:spcBef>
                <a:spcPct val="20000"/>
              </a:spcBef>
            </a:pPr>
            <a:r>
              <a:rPr lang="zh-CN" altLang="en-US" sz="2400" b="1">
                <a:solidFill>
                  <a:srgbClr val="3366FF"/>
                </a:solidFill>
                <a:ea typeface="黑体" panose="02010609060101010101" pitchFamily="49" charset="-122"/>
              </a:rPr>
              <a:t>机器指令的执行</a:t>
            </a:r>
          </a:p>
          <a:p>
            <a:pPr>
              <a:spcBef>
                <a:spcPct val="20000"/>
              </a:spcBef>
            </a:pPr>
            <a:r>
              <a:rPr lang="zh-CN" altLang="en-US" sz="2400" b="1">
                <a:solidFill>
                  <a:srgbClr val="FF0000"/>
                </a:solidFill>
                <a:ea typeface="黑体" panose="02010609060101010101" pitchFamily="49" charset="-122"/>
              </a:rPr>
              <a:t>计算机内部的运算电路</a:t>
            </a:r>
            <a:endParaRPr lang="en-US" altLang="zh-CN" sz="2400" b="1">
              <a:solidFill>
                <a:srgbClr val="FF00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22242">
                                            <p:txEl>
                                              <p:pRg st="0" end="0"/>
                                            </p:txEl>
                                          </p:spTgt>
                                        </p:tgtEl>
                                        <p:attrNameLst>
                                          <p:attrName>style.visibility</p:attrName>
                                        </p:attrNameLst>
                                      </p:cBhvr>
                                      <p:to>
                                        <p:strVal val="visible"/>
                                      </p:to>
                                    </p:set>
                                    <p:animEffect transition="in" filter="blinds(horizontal)">
                                      <p:cBhvr>
                                        <p:cTn id="7" dur="500"/>
                                        <p:tgtEl>
                                          <p:spTgt spid="5222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22242">
                                            <p:txEl>
                                              <p:pRg st="1" end="1"/>
                                            </p:txEl>
                                          </p:spTgt>
                                        </p:tgtEl>
                                        <p:attrNameLst>
                                          <p:attrName>style.visibility</p:attrName>
                                        </p:attrNameLst>
                                      </p:cBhvr>
                                      <p:to>
                                        <p:strVal val="visible"/>
                                      </p:to>
                                    </p:set>
                                    <p:animEffect transition="in" filter="blinds(horizontal)">
                                      <p:cBhvr>
                                        <p:cTn id="12" dur="500"/>
                                        <p:tgtEl>
                                          <p:spTgt spid="52224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22242">
                                            <p:txEl>
                                              <p:pRg st="2" end="2"/>
                                            </p:txEl>
                                          </p:spTgt>
                                        </p:tgtEl>
                                        <p:attrNameLst>
                                          <p:attrName>style.visibility</p:attrName>
                                        </p:attrNameLst>
                                      </p:cBhvr>
                                      <p:to>
                                        <p:strVal val="visible"/>
                                      </p:to>
                                    </p:set>
                                    <p:animEffect transition="in" filter="blinds(horizontal)">
                                      <p:cBhvr>
                                        <p:cTn id="17" dur="500"/>
                                        <p:tgtEl>
                                          <p:spTgt spid="52224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22242">
                                            <p:txEl>
                                              <p:pRg st="4" end="4"/>
                                            </p:txEl>
                                          </p:spTgt>
                                        </p:tgtEl>
                                        <p:attrNameLst>
                                          <p:attrName>style.visibility</p:attrName>
                                        </p:attrNameLst>
                                      </p:cBhvr>
                                      <p:to>
                                        <p:strVal val="visible"/>
                                      </p:to>
                                    </p:set>
                                    <p:animEffect transition="in" filter="blinds(horizontal)">
                                      <p:cBhvr>
                                        <p:cTn id="22" dur="500"/>
                                        <p:tgtEl>
                                          <p:spTgt spid="522242">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22242">
                                            <p:txEl>
                                              <p:pRg st="5" end="5"/>
                                            </p:txEl>
                                          </p:spTgt>
                                        </p:tgtEl>
                                        <p:attrNameLst>
                                          <p:attrName>style.visibility</p:attrName>
                                        </p:attrNameLst>
                                      </p:cBhvr>
                                      <p:to>
                                        <p:strVal val="visible"/>
                                      </p:to>
                                    </p:set>
                                    <p:animEffect transition="in" filter="blinds(horizontal)">
                                      <p:cBhvr>
                                        <p:cTn id="27" dur="500"/>
                                        <p:tgtEl>
                                          <p:spTgt spid="522242">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522242">
                                            <p:txEl>
                                              <p:pRg st="6" end="6"/>
                                            </p:txEl>
                                          </p:spTgt>
                                        </p:tgtEl>
                                        <p:attrNameLst>
                                          <p:attrName>style.visibility</p:attrName>
                                        </p:attrNameLst>
                                      </p:cBhvr>
                                      <p:to>
                                        <p:strVal val="visible"/>
                                      </p:to>
                                    </p:set>
                                    <p:animEffect transition="in" filter="blinds(horizontal)">
                                      <p:cBhvr>
                                        <p:cTn id="30" dur="500"/>
                                        <p:tgtEl>
                                          <p:spTgt spid="522242">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522242">
                                            <p:txEl>
                                              <p:pRg st="7" end="7"/>
                                            </p:txEl>
                                          </p:spTgt>
                                        </p:tgtEl>
                                        <p:attrNameLst>
                                          <p:attrName>style.visibility</p:attrName>
                                        </p:attrNameLst>
                                      </p:cBhvr>
                                      <p:to>
                                        <p:strVal val="visible"/>
                                      </p:to>
                                    </p:set>
                                    <p:animEffect transition="in" filter="blinds(horizontal)">
                                      <p:cBhvr>
                                        <p:cTn id="35" dur="500"/>
                                        <p:tgtEl>
                                          <p:spTgt spid="522242">
                                            <p:txEl>
                                              <p:pRg st="7" end="7"/>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522242">
                                            <p:txEl>
                                              <p:pRg st="8" end="8"/>
                                            </p:txEl>
                                          </p:spTgt>
                                        </p:tgtEl>
                                        <p:attrNameLst>
                                          <p:attrName>style.visibility</p:attrName>
                                        </p:attrNameLst>
                                      </p:cBhvr>
                                      <p:to>
                                        <p:strVal val="visible"/>
                                      </p:to>
                                    </p:set>
                                    <p:animEffect transition="in" filter="blinds(horizontal)">
                                      <p:cBhvr>
                                        <p:cTn id="38" dur="500"/>
                                        <p:tgtEl>
                                          <p:spTgt spid="522242">
                                            <p:txEl>
                                              <p:pRg st="8" end="8"/>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522244"/>
                                        </p:tgtEl>
                                        <p:attrNameLst>
                                          <p:attrName>style.visibility</p:attrName>
                                        </p:attrNameLst>
                                      </p:cBhvr>
                                      <p:to>
                                        <p:strVal val="visible"/>
                                      </p:to>
                                    </p:set>
                                    <p:animEffect transition="in" filter="blinds(horizontal)">
                                      <p:cBhvr>
                                        <p:cTn id="43" dur="500"/>
                                        <p:tgtEl>
                                          <p:spTgt spid="522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4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a:extLst>
              <a:ext uri="{FF2B5EF4-FFF2-40B4-BE49-F238E27FC236}">
                <a16:creationId xmlns:a16="http://schemas.microsoft.com/office/drawing/2014/main" id="{2A456D15-902E-4A0A-9116-A2FAB4B1B958}"/>
              </a:ext>
            </a:extLst>
          </p:cNvPr>
          <p:cNvSpPr>
            <a:spLocks noGrp="1" noChangeArrowheads="1"/>
          </p:cNvSpPr>
          <p:nvPr>
            <p:ph type="title" idx="4294967295"/>
          </p:nvPr>
        </p:nvSpPr>
        <p:spPr>
          <a:xfrm>
            <a:off x="1057275" y="98425"/>
            <a:ext cx="6529388" cy="538163"/>
          </a:xfrm>
        </p:spPr>
        <p:txBody>
          <a:bodyPr lIns="63500" tIns="25400" rIns="63500" bIns="25400" anchor="t">
            <a:spAutoFit/>
          </a:bodyPr>
          <a:lstStyle/>
          <a:p>
            <a:r>
              <a:rPr lang="zh-CN" altLang="en-US" sz="3600"/>
              <a:t>一个典型程序的转换处理过程</a:t>
            </a:r>
          </a:p>
        </p:txBody>
      </p:sp>
      <p:sp>
        <p:nvSpPr>
          <p:cNvPr id="565251" name="Rectangle 3">
            <a:extLst>
              <a:ext uri="{FF2B5EF4-FFF2-40B4-BE49-F238E27FC236}">
                <a16:creationId xmlns:a16="http://schemas.microsoft.com/office/drawing/2014/main" id="{2300A0EE-725F-4C0E-AC7A-C0EC4B661B15}"/>
              </a:ext>
            </a:extLst>
          </p:cNvPr>
          <p:cNvSpPr>
            <a:spLocks noGrp="1" noChangeArrowheads="1"/>
          </p:cNvSpPr>
          <p:nvPr>
            <p:ph type="body" sz="half" idx="4294967295"/>
          </p:nvPr>
        </p:nvSpPr>
        <p:spPr>
          <a:xfrm>
            <a:off x="225425" y="1314450"/>
            <a:ext cx="2974975" cy="2165350"/>
          </a:xfrm>
          <a:solidFill>
            <a:srgbClr val="808000">
              <a:alpha val="24001"/>
            </a:srgbClr>
          </a:solidFill>
          <a:ln>
            <a:solidFill>
              <a:schemeClr val="tx1"/>
            </a:solidFill>
            <a:miter lim="800000"/>
            <a:headEnd/>
            <a:tailEnd/>
          </a:ln>
        </p:spPr>
        <p:txBody>
          <a:bodyPr lIns="63500" tIns="25400" rIns="63500" bIns="25400">
            <a:spAutoFit/>
          </a:bodyPr>
          <a:lstStyle/>
          <a:p>
            <a:pPr marL="203200" indent="-203200">
              <a:spcBef>
                <a:spcPct val="0"/>
              </a:spcBef>
              <a:buFontTx/>
              <a:buNone/>
            </a:pPr>
            <a:r>
              <a:rPr lang="en-US" altLang="zh-CN" sz="2000">
                <a:solidFill>
                  <a:schemeClr val="accent2"/>
                </a:solidFill>
                <a:cs typeface="Arial" panose="020B0604020202020204" pitchFamily="34" charset="0"/>
              </a:rPr>
              <a:t>#include &lt;stdio.h&gt;</a:t>
            </a:r>
          </a:p>
          <a:p>
            <a:pPr marL="203200" indent="-203200">
              <a:spcBef>
                <a:spcPct val="0"/>
              </a:spcBef>
              <a:buFontTx/>
              <a:buNone/>
            </a:pPr>
            <a:endParaRPr lang="en-US" altLang="zh-CN" sz="2000">
              <a:solidFill>
                <a:schemeClr val="accent2"/>
              </a:solidFill>
              <a:cs typeface="Arial" panose="020B0604020202020204" pitchFamily="34" charset="0"/>
            </a:endParaRPr>
          </a:p>
          <a:p>
            <a:pPr marL="203200" indent="-203200">
              <a:spcBef>
                <a:spcPct val="0"/>
              </a:spcBef>
              <a:buFontTx/>
              <a:buNone/>
            </a:pPr>
            <a:r>
              <a:rPr lang="en-US" altLang="zh-CN" sz="2000">
                <a:solidFill>
                  <a:schemeClr val="accent2"/>
                </a:solidFill>
                <a:cs typeface="Arial" panose="020B0604020202020204" pitchFamily="34" charset="0"/>
              </a:rPr>
              <a:t>int main()</a:t>
            </a:r>
          </a:p>
          <a:p>
            <a:pPr marL="203200" indent="-203200">
              <a:spcBef>
                <a:spcPct val="0"/>
              </a:spcBef>
              <a:buFontTx/>
              <a:buNone/>
            </a:pPr>
            <a:r>
              <a:rPr lang="en-US" altLang="zh-CN" sz="2000">
                <a:solidFill>
                  <a:schemeClr val="accent2"/>
                </a:solidFill>
                <a:cs typeface="Arial" panose="020B0604020202020204" pitchFamily="34" charset="0"/>
              </a:rPr>
              <a:t>{</a:t>
            </a:r>
          </a:p>
          <a:p>
            <a:pPr marL="203200" indent="-203200">
              <a:spcBef>
                <a:spcPct val="0"/>
              </a:spcBef>
              <a:buFontTx/>
              <a:buNone/>
            </a:pPr>
            <a:r>
              <a:rPr lang="en-US" altLang="zh-CN" sz="2000">
                <a:solidFill>
                  <a:schemeClr val="accent2"/>
                </a:solidFill>
                <a:cs typeface="Arial" panose="020B0604020202020204" pitchFamily="34" charset="0"/>
              </a:rPr>
              <a:t>printf("hello, world\n");</a:t>
            </a:r>
          </a:p>
          <a:p>
            <a:pPr marL="203200" indent="-203200">
              <a:spcBef>
                <a:spcPct val="0"/>
              </a:spcBef>
              <a:buFontTx/>
              <a:buNone/>
            </a:pPr>
            <a:r>
              <a:rPr lang="en-US" altLang="zh-CN" sz="2000">
                <a:solidFill>
                  <a:schemeClr val="accent2"/>
                </a:solidFill>
                <a:cs typeface="Arial" panose="020B0604020202020204" pitchFamily="34" charset="0"/>
              </a:rPr>
              <a:t>}</a:t>
            </a:r>
            <a:endParaRPr lang="zh-CN" altLang="en-US" sz="2000">
              <a:solidFill>
                <a:schemeClr val="accent2"/>
              </a:solidFill>
              <a:cs typeface="Arial" panose="020B0604020202020204" pitchFamily="34" charset="0"/>
            </a:endParaRPr>
          </a:p>
        </p:txBody>
      </p:sp>
      <p:sp>
        <p:nvSpPr>
          <p:cNvPr id="7173" name="Text Box 5">
            <a:extLst>
              <a:ext uri="{FF2B5EF4-FFF2-40B4-BE49-F238E27FC236}">
                <a16:creationId xmlns:a16="http://schemas.microsoft.com/office/drawing/2014/main" id="{07B1672A-DC09-4A05-944A-062C4D6F3603}"/>
              </a:ext>
            </a:extLst>
          </p:cNvPr>
          <p:cNvSpPr txBox="1">
            <a:spLocks noChangeArrowheads="1"/>
          </p:cNvSpPr>
          <p:nvPr/>
        </p:nvSpPr>
        <p:spPr bwMode="auto">
          <a:xfrm>
            <a:off x="0" y="908050"/>
            <a:ext cx="3587750" cy="396875"/>
          </a:xfrm>
          <a:prstGeom prst="rect">
            <a:avLst/>
          </a:prstGeom>
          <a:noFill/>
          <a:ln w="9525">
            <a:noFill/>
            <a:miter lim="800000"/>
            <a:headEnd/>
            <a:tailEnd/>
          </a:ln>
        </p:spPr>
        <p:txBody>
          <a:bodyPr>
            <a:spAutoFit/>
          </a:bodyPr>
          <a:lstStyle/>
          <a:p>
            <a:pPr algn="ctr" eaLnBrk="0" hangingPunct="0">
              <a:spcBef>
                <a:spcPct val="50000"/>
              </a:spcBef>
              <a:defRPr/>
            </a:pPr>
            <a:r>
              <a:rPr lang="zh-CN" altLang="en-US" sz="2000" b="1" dirty="0">
                <a:latin typeface="+mn-lt"/>
                <a:ea typeface="黑体" pitchFamily="49" charset="-122"/>
                <a:cs typeface="Arial" charset="0"/>
              </a:rPr>
              <a:t>经典的“ </a:t>
            </a:r>
            <a:r>
              <a:rPr lang="en-US" altLang="zh-CN" sz="2000" b="1" dirty="0" err="1">
                <a:latin typeface="+mn-lt"/>
                <a:ea typeface="黑体" pitchFamily="49" charset="-122"/>
                <a:cs typeface="Arial" charset="0"/>
              </a:rPr>
              <a:t>hello.c</a:t>
            </a:r>
            <a:r>
              <a:rPr lang="en-US" altLang="zh-CN" sz="2000" b="1" dirty="0">
                <a:latin typeface="+mn-lt"/>
                <a:ea typeface="黑体" pitchFamily="49" charset="-122"/>
                <a:cs typeface="Arial" charset="0"/>
              </a:rPr>
              <a:t> ”C-</a:t>
            </a:r>
            <a:r>
              <a:rPr lang="zh-CN" altLang="en-US" sz="2000" b="1" dirty="0">
                <a:latin typeface="+mn-lt"/>
                <a:ea typeface="黑体" pitchFamily="49" charset="-122"/>
                <a:cs typeface="Arial" charset="0"/>
              </a:rPr>
              <a:t>源程序</a:t>
            </a:r>
          </a:p>
        </p:txBody>
      </p:sp>
      <p:sp>
        <p:nvSpPr>
          <p:cNvPr id="359430" name="Rectangle 6">
            <a:extLst>
              <a:ext uri="{FF2B5EF4-FFF2-40B4-BE49-F238E27FC236}">
                <a16:creationId xmlns:a16="http://schemas.microsoft.com/office/drawing/2014/main" id="{3D692BAA-A055-4CBF-9857-3E4A766C68CA}"/>
              </a:ext>
            </a:extLst>
          </p:cNvPr>
          <p:cNvSpPr>
            <a:spLocks noChangeArrowheads="1"/>
          </p:cNvSpPr>
          <p:nvPr/>
        </p:nvSpPr>
        <p:spPr bwMode="auto">
          <a:xfrm>
            <a:off x="3563938" y="1435100"/>
            <a:ext cx="5372100" cy="2057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dist"/>
            <a:r>
              <a:rPr lang="en-US" altLang="zh-CN" sz="1600" b="1">
                <a:solidFill>
                  <a:srgbClr val="ED1611"/>
                </a:solidFill>
                <a:latin typeface="Times New Roman" panose="02020603050405020304" pitchFamily="18" charset="0"/>
              </a:rPr>
              <a:t># i n c l u d e &lt;sp&gt; &lt; s t d i o .</a:t>
            </a:r>
          </a:p>
          <a:p>
            <a:pPr algn="dist"/>
            <a:r>
              <a:rPr lang="en-US" altLang="zh-CN" sz="1600" b="1">
                <a:latin typeface="Times New Roman" panose="02020603050405020304" pitchFamily="18" charset="0"/>
              </a:rPr>
              <a:t>35 105 110 99 108 117 100 101 32 60 115 116 100 105 111 46</a:t>
            </a:r>
          </a:p>
          <a:p>
            <a:pPr algn="dist"/>
            <a:r>
              <a:rPr lang="en-US" altLang="zh-CN" sz="1600" b="1">
                <a:solidFill>
                  <a:srgbClr val="ED1611"/>
                </a:solidFill>
                <a:latin typeface="Times New Roman" panose="02020603050405020304" pitchFamily="18" charset="0"/>
              </a:rPr>
              <a:t>h &gt; \n \n i n t &lt;sp&gt; m a i n ( ) \n {</a:t>
            </a:r>
          </a:p>
          <a:p>
            <a:pPr algn="dist"/>
            <a:r>
              <a:rPr lang="en-US" altLang="zh-CN" sz="1600" b="1">
                <a:latin typeface="Times New Roman" panose="02020603050405020304" pitchFamily="18" charset="0"/>
              </a:rPr>
              <a:t>104 62 10 10 105 110 116 32 109 97 105 110 40 41 10 123</a:t>
            </a:r>
          </a:p>
          <a:p>
            <a:pPr algn="dist"/>
            <a:r>
              <a:rPr lang="en-US" altLang="zh-CN" sz="1600" b="1">
                <a:solidFill>
                  <a:srgbClr val="ED1611"/>
                </a:solidFill>
                <a:latin typeface="Times New Roman" panose="02020603050405020304" pitchFamily="18" charset="0"/>
              </a:rPr>
              <a:t>\n &lt;sp&gt; &lt;sp&gt; &lt;sp&gt; &lt;sp&gt; p r i n t f ( " h e l</a:t>
            </a:r>
          </a:p>
          <a:p>
            <a:pPr algn="dist"/>
            <a:r>
              <a:rPr lang="en-US" altLang="zh-CN" sz="1600" b="1">
                <a:latin typeface="Times New Roman" panose="02020603050405020304" pitchFamily="18" charset="0"/>
              </a:rPr>
              <a:t>10 32 32 32 32 112 114 105 110 116 102 40 34 104 101 108</a:t>
            </a:r>
          </a:p>
          <a:p>
            <a:pPr algn="dist"/>
            <a:r>
              <a:rPr lang="en-US" altLang="zh-CN" sz="1600" b="1">
                <a:solidFill>
                  <a:srgbClr val="ED1611"/>
                </a:solidFill>
                <a:latin typeface="Times New Roman" panose="02020603050405020304" pitchFamily="18" charset="0"/>
              </a:rPr>
              <a:t>l o , &lt;sp&gt; w o r l d \ n " ) ; \n }</a:t>
            </a:r>
          </a:p>
          <a:p>
            <a:pPr algn="dist"/>
            <a:r>
              <a:rPr lang="en-US" altLang="zh-CN" sz="1600" b="1">
                <a:latin typeface="Times New Roman" panose="02020603050405020304" pitchFamily="18" charset="0"/>
              </a:rPr>
              <a:t>108 111 44 32 119 111 114 108 100 92 110 34 41 59 10 125</a:t>
            </a:r>
          </a:p>
        </p:txBody>
      </p:sp>
      <p:sp>
        <p:nvSpPr>
          <p:cNvPr id="359431" name="Text Box 7">
            <a:extLst>
              <a:ext uri="{FF2B5EF4-FFF2-40B4-BE49-F238E27FC236}">
                <a16:creationId xmlns:a16="http://schemas.microsoft.com/office/drawing/2014/main" id="{8D7B25A4-9C7C-40A5-BB31-F98902FE2C91}"/>
              </a:ext>
            </a:extLst>
          </p:cNvPr>
          <p:cNvSpPr txBox="1">
            <a:spLocks noChangeArrowheads="1"/>
          </p:cNvSpPr>
          <p:nvPr/>
        </p:nvSpPr>
        <p:spPr bwMode="auto">
          <a:xfrm>
            <a:off x="3570288" y="987425"/>
            <a:ext cx="4992687" cy="427038"/>
          </a:xfrm>
          <a:prstGeom prst="rect">
            <a:avLst/>
          </a:prstGeom>
          <a:noFill/>
          <a:ln w="9525">
            <a:noFill/>
            <a:miter lim="800000"/>
            <a:headEnd/>
            <a:tailEnd/>
          </a:ln>
        </p:spPr>
        <p:txBody>
          <a:bodyPr>
            <a:spAutoFit/>
          </a:bodyPr>
          <a:lstStyle/>
          <a:p>
            <a:pPr algn="ctr" eaLnBrk="0" hangingPunct="0">
              <a:spcBef>
                <a:spcPct val="50000"/>
              </a:spcBef>
              <a:defRPr/>
            </a:pPr>
            <a:r>
              <a:rPr lang="en-US" altLang="zh-CN" sz="2200" b="1" dirty="0" err="1">
                <a:solidFill>
                  <a:schemeClr val="accent2"/>
                </a:solidFill>
                <a:latin typeface="+mn-lt"/>
                <a:ea typeface="黑体" pitchFamily="49" charset="-122"/>
                <a:cs typeface="Arial" charset="0"/>
              </a:rPr>
              <a:t>hello.c</a:t>
            </a:r>
            <a:r>
              <a:rPr lang="zh-CN" altLang="en-US" sz="2200" b="1" dirty="0">
                <a:solidFill>
                  <a:schemeClr val="accent2"/>
                </a:solidFill>
                <a:latin typeface="+mn-lt"/>
                <a:ea typeface="黑体" pitchFamily="49" charset="-122"/>
                <a:cs typeface="Arial" charset="0"/>
              </a:rPr>
              <a:t>的</a:t>
            </a:r>
            <a:r>
              <a:rPr lang="en-US" altLang="zh-CN" sz="2200" b="1" dirty="0">
                <a:solidFill>
                  <a:schemeClr val="accent2"/>
                </a:solidFill>
                <a:latin typeface="+mn-lt"/>
                <a:ea typeface="黑体" pitchFamily="49" charset="-122"/>
                <a:cs typeface="Arial" charset="0"/>
              </a:rPr>
              <a:t>ASCII</a:t>
            </a:r>
            <a:r>
              <a:rPr lang="zh-CN" altLang="en-US" sz="2200" b="1" dirty="0">
                <a:solidFill>
                  <a:schemeClr val="accent2"/>
                </a:solidFill>
                <a:latin typeface="+mn-lt"/>
                <a:ea typeface="黑体" pitchFamily="49" charset="-122"/>
                <a:cs typeface="Arial" charset="0"/>
              </a:rPr>
              <a:t>文本表示</a:t>
            </a:r>
          </a:p>
        </p:txBody>
      </p:sp>
      <p:sp>
        <p:nvSpPr>
          <p:cNvPr id="359440" name="Text Box 16">
            <a:extLst>
              <a:ext uri="{FF2B5EF4-FFF2-40B4-BE49-F238E27FC236}">
                <a16:creationId xmlns:a16="http://schemas.microsoft.com/office/drawing/2014/main" id="{8BE7C7EA-DDB3-4784-BF47-80E9C2310704}"/>
              </a:ext>
            </a:extLst>
          </p:cNvPr>
          <p:cNvSpPr txBox="1">
            <a:spLocks noChangeArrowheads="1"/>
          </p:cNvSpPr>
          <p:nvPr/>
        </p:nvSpPr>
        <p:spPr bwMode="auto">
          <a:xfrm>
            <a:off x="298450" y="3656013"/>
            <a:ext cx="3694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sz="2000" b="1">
                <a:solidFill>
                  <a:srgbClr val="CC3300"/>
                </a:solidFill>
                <a:latin typeface="微软雅黑" panose="020B0503020204020204" pitchFamily="34" charset="-122"/>
                <a:ea typeface="微软雅黑" panose="020B0503020204020204" pitchFamily="34" charset="-122"/>
                <a:cs typeface="Arial" panose="020B0604020202020204" pitchFamily="34" charset="0"/>
              </a:rPr>
              <a:t>功能：输出“</a:t>
            </a:r>
            <a:r>
              <a:rPr lang="en-US" altLang="zh-CN" sz="2000" b="1">
                <a:solidFill>
                  <a:srgbClr val="CC3300"/>
                </a:solidFill>
                <a:latin typeface="微软雅黑" panose="020B0503020204020204" pitchFamily="34" charset="-122"/>
                <a:ea typeface="微软雅黑" panose="020B0503020204020204" pitchFamily="34" charset="-122"/>
                <a:cs typeface="Arial" panose="020B0604020202020204" pitchFamily="34" charset="0"/>
              </a:rPr>
              <a:t>hello,world”</a:t>
            </a:r>
          </a:p>
        </p:txBody>
      </p:sp>
      <p:sp>
        <p:nvSpPr>
          <p:cNvPr id="565256" name="Text Box 8">
            <a:extLst>
              <a:ext uri="{FF2B5EF4-FFF2-40B4-BE49-F238E27FC236}">
                <a16:creationId xmlns:a16="http://schemas.microsoft.com/office/drawing/2014/main" id="{3DFA5E61-E0AB-427E-BD05-2AE3C2189160}"/>
              </a:ext>
            </a:extLst>
          </p:cNvPr>
          <p:cNvSpPr txBox="1">
            <a:spLocks noChangeArrowheads="1"/>
          </p:cNvSpPr>
          <p:nvPr/>
        </p:nvSpPr>
        <p:spPr bwMode="auto">
          <a:xfrm>
            <a:off x="1406525" y="5084763"/>
            <a:ext cx="769938" cy="798512"/>
          </a:xfrm>
          <a:prstGeom prst="rect">
            <a:avLst/>
          </a:prstGeom>
          <a:solidFill>
            <a:srgbClr val="0000FF">
              <a:alpha val="28999"/>
            </a:srgb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b="1">
                <a:latin typeface="微软雅黑" panose="020B0503020204020204" pitchFamily="34" charset="-122"/>
                <a:ea typeface="微软雅黑" panose="020B0503020204020204" pitchFamily="34" charset="-122"/>
              </a:rPr>
              <a:t>预处理</a:t>
            </a:r>
          </a:p>
          <a:p>
            <a:pPr algn="ctr">
              <a:spcBef>
                <a:spcPct val="50000"/>
              </a:spcBef>
            </a:pPr>
            <a:r>
              <a:rPr lang="en-US" altLang="zh-CN" b="1">
                <a:latin typeface="微软雅黑" panose="020B0503020204020204" pitchFamily="34" charset="-122"/>
                <a:ea typeface="微软雅黑" panose="020B0503020204020204" pitchFamily="34" charset="-122"/>
              </a:rPr>
              <a:t>(cpp)</a:t>
            </a:r>
          </a:p>
        </p:txBody>
      </p:sp>
      <p:sp>
        <p:nvSpPr>
          <p:cNvPr id="565257" name="Text Box 9">
            <a:extLst>
              <a:ext uri="{FF2B5EF4-FFF2-40B4-BE49-F238E27FC236}">
                <a16:creationId xmlns:a16="http://schemas.microsoft.com/office/drawing/2014/main" id="{C8F096CC-F83C-4708-A821-E71854D3D409}"/>
              </a:ext>
            </a:extLst>
          </p:cNvPr>
          <p:cNvSpPr txBox="1">
            <a:spLocks noChangeArrowheads="1"/>
          </p:cNvSpPr>
          <p:nvPr/>
        </p:nvSpPr>
        <p:spPr bwMode="auto">
          <a:xfrm>
            <a:off x="3178175" y="5089525"/>
            <a:ext cx="769938" cy="798513"/>
          </a:xfrm>
          <a:prstGeom prst="rect">
            <a:avLst/>
          </a:prstGeom>
          <a:solidFill>
            <a:srgbClr val="0000FF">
              <a:alpha val="28999"/>
            </a:srgb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b="1">
                <a:latin typeface="微软雅黑" panose="020B0503020204020204" pitchFamily="34" charset="-122"/>
                <a:ea typeface="微软雅黑" panose="020B0503020204020204" pitchFamily="34" charset="-122"/>
              </a:rPr>
              <a:t>编译</a:t>
            </a:r>
          </a:p>
          <a:p>
            <a:pPr algn="ctr">
              <a:spcBef>
                <a:spcPct val="50000"/>
              </a:spcBef>
            </a:pPr>
            <a:r>
              <a:rPr lang="en-US" altLang="zh-CN" b="1">
                <a:latin typeface="微软雅黑" panose="020B0503020204020204" pitchFamily="34" charset="-122"/>
                <a:ea typeface="微软雅黑" panose="020B0503020204020204" pitchFamily="34" charset="-122"/>
              </a:rPr>
              <a:t>(cc1)</a:t>
            </a:r>
          </a:p>
        </p:txBody>
      </p:sp>
      <p:sp>
        <p:nvSpPr>
          <p:cNvPr id="565258" name="Text Box 10">
            <a:extLst>
              <a:ext uri="{FF2B5EF4-FFF2-40B4-BE49-F238E27FC236}">
                <a16:creationId xmlns:a16="http://schemas.microsoft.com/office/drawing/2014/main" id="{393AB814-BAF7-401C-B0AC-B474657C8357}"/>
              </a:ext>
            </a:extLst>
          </p:cNvPr>
          <p:cNvSpPr txBox="1">
            <a:spLocks noChangeArrowheads="1"/>
          </p:cNvSpPr>
          <p:nvPr/>
        </p:nvSpPr>
        <p:spPr bwMode="auto">
          <a:xfrm>
            <a:off x="4927600" y="5110163"/>
            <a:ext cx="769938" cy="798512"/>
          </a:xfrm>
          <a:prstGeom prst="rect">
            <a:avLst/>
          </a:prstGeom>
          <a:solidFill>
            <a:srgbClr val="0000FF">
              <a:alpha val="28999"/>
            </a:srgb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b="1">
                <a:latin typeface="微软雅黑" panose="020B0503020204020204" pitchFamily="34" charset="-122"/>
                <a:ea typeface="微软雅黑" panose="020B0503020204020204" pitchFamily="34" charset="-122"/>
              </a:rPr>
              <a:t>汇编</a:t>
            </a:r>
          </a:p>
          <a:p>
            <a:pPr algn="ctr">
              <a:spcBef>
                <a:spcPct val="50000"/>
              </a:spcBef>
            </a:pPr>
            <a:r>
              <a:rPr lang="en-US" altLang="zh-CN" b="1">
                <a:latin typeface="微软雅黑" panose="020B0503020204020204" pitchFamily="34" charset="-122"/>
                <a:ea typeface="微软雅黑" panose="020B0503020204020204" pitchFamily="34" charset="-122"/>
              </a:rPr>
              <a:t>(as)</a:t>
            </a:r>
          </a:p>
        </p:txBody>
      </p:sp>
      <p:sp>
        <p:nvSpPr>
          <p:cNvPr id="565259" name="Text Box 11">
            <a:extLst>
              <a:ext uri="{FF2B5EF4-FFF2-40B4-BE49-F238E27FC236}">
                <a16:creationId xmlns:a16="http://schemas.microsoft.com/office/drawing/2014/main" id="{5B0674CF-2A3E-46CC-901B-3F1F2AE38B02}"/>
              </a:ext>
            </a:extLst>
          </p:cNvPr>
          <p:cNvSpPr txBox="1">
            <a:spLocks noChangeArrowheads="1"/>
          </p:cNvSpPr>
          <p:nvPr/>
        </p:nvSpPr>
        <p:spPr bwMode="auto">
          <a:xfrm>
            <a:off x="6719888" y="5100638"/>
            <a:ext cx="769937" cy="798512"/>
          </a:xfrm>
          <a:prstGeom prst="rect">
            <a:avLst/>
          </a:prstGeom>
          <a:solidFill>
            <a:srgbClr val="0000FF">
              <a:alpha val="28999"/>
            </a:srgb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b="1">
                <a:latin typeface="微软雅黑" panose="020B0503020204020204" pitchFamily="34" charset="-122"/>
                <a:ea typeface="微软雅黑" panose="020B0503020204020204" pitchFamily="34" charset="-122"/>
              </a:rPr>
              <a:t>链接</a:t>
            </a:r>
          </a:p>
          <a:p>
            <a:pPr algn="ctr">
              <a:spcBef>
                <a:spcPct val="50000"/>
              </a:spcBef>
            </a:pPr>
            <a:r>
              <a:rPr lang="en-US" altLang="zh-CN" b="1">
                <a:latin typeface="微软雅黑" panose="020B0503020204020204" pitchFamily="34" charset="-122"/>
                <a:ea typeface="微软雅黑" panose="020B0503020204020204" pitchFamily="34" charset="-122"/>
              </a:rPr>
              <a:t>(ld)</a:t>
            </a:r>
          </a:p>
        </p:txBody>
      </p:sp>
      <p:grpSp>
        <p:nvGrpSpPr>
          <p:cNvPr id="565260" name="Group 12">
            <a:extLst>
              <a:ext uri="{FF2B5EF4-FFF2-40B4-BE49-F238E27FC236}">
                <a16:creationId xmlns:a16="http://schemas.microsoft.com/office/drawing/2014/main" id="{CDC1ED1B-89CD-4E76-A2F1-E0211113DB2C}"/>
              </a:ext>
            </a:extLst>
          </p:cNvPr>
          <p:cNvGrpSpPr>
            <a:grpSpLocks/>
          </p:cNvGrpSpPr>
          <p:nvPr/>
        </p:nvGrpSpPr>
        <p:grpSpPr bwMode="auto">
          <a:xfrm>
            <a:off x="5230813" y="4364038"/>
            <a:ext cx="1495425" cy="727075"/>
            <a:chOff x="3295" y="2749"/>
            <a:chExt cx="942" cy="458"/>
          </a:xfrm>
        </p:grpSpPr>
        <p:sp>
          <p:nvSpPr>
            <p:cNvPr id="565261" name="Line 13">
              <a:extLst>
                <a:ext uri="{FF2B5EF4-FFF2-40B4-BE49-F238E27FC236}">
                  <a16:creationId xmlns:a16="http://schemas.microsoft.com/office/drawing/2014/main" id="{B29A8B75-AC9E-4AB0-AA84-5A3E6D945E0E}"/>
                </a:ext>
              </a:extLst>
            </p:cNvPr>
            <p:cNvSpPr>
              <a:spLocks noChangeShapeType="1"/>
            </p:cNvSpPr>
            <p:nvPr/>
          </p:nvSpPr>
          <p:spPr bwMode="auto">
            <a:xfrm>
              <a:off x="3889" y="2877"/>
              <a:ext cx="348" cy="33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5262" name="Text Box 14">
              <a:extLst>
                <a:ext uri="{FF2B5EF4-FFF2-40B4-BE49-F238E27FC236}">
                  <a16:creationId xmlns:a16="http://schemas.microsoft.com/office/drawing/2014/main" id="{D90E5A97-7307-4674-B936-2B9DB0C56A3D}"/>
                </a:ext>
              </a:extLst>
            </p:cNvPr>
            <p:cNvSpPr txBox="1">
              <a:spLocks noChangeArrowheads="1"/>
            </p:cNvSpPr>
            <p:nvPr/>
          </p:nvSpPr>
          <p:spPr bwMode="auto">
            <a:xfrm>
              <a:off x="3295" y="2749"/>
              <a:ext cx="64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printf.o</a:t>
              </a:r>
            </a:p>
          </p:txBody>
        </p:sp>
      </p:grpSp>
      <p:sp>
        <p:nvSpPr>
          <p:cNvPr id="565263" name="Rectangle 15">
            <a:extLst>
              <a:ext uri="{FF2B5EF4-FFF2-40B4-BE49-F238E27FC236}">
                <a16:creationId xmlns:a16="http://schemas.microsoft.com/office/drawing/2014/main" id="{E81DFC03-5ECE-4BC6-8B0E-CF68111C5145}"/>
              </a:ext>
            </a:extLst>
          </p:cNvPr>
          <p:cNvSpPr>
            <a:spLocks noChangeArrowheads="1"/>
          </p:cNvSpPr>
          <p:nvPr/>
        </p:nvSpPr>
        <p:spPr bwMode="auto">
          <a:xfrm>
            <a:off x="4191000" y="3644900"/>
            <a:ext cx="355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ED1611"/>
                </a:solidFill>
                <a:latin typeface="微软雅黑" panose="020B0503020204020204" pitchFamily="34" charset="-122"/>
                <a:ea typeface="微软雅黑" panose="020B0503020204020204" pitchFamily="34" charset="-122"/>
              </a:rPr>
              <a:t>计算机不能直接执行</a:t>
            </a:r>
            <a:r>
              <a:rPr lang="en-US" altLang="zh-CN" sz="2000" b="1">
                <a:solidFill>
                  <a:srgbClr val="ED1611"/>
                </a:solidFill>
                <a:latin typeface="微软雅黑" panose="020B0503020204020204" pitchFamily="34" charset="-122"/>
                <a:ea typeface="微软雅黑" panose="020B0503020204020204" pitchFamily="34" charset="-122"/>
              </a:rPr>
              <a:t>hello.c</a:t>
            </a:r>
            <a:r>
              <a:rPr lang="zh-CN" altLang="en-US" sz="2000" b="1">
                <a:solidFill>
                  <a:srgbClr val="ED1611"/>
                </a:solidFill>
                <a:latin typeface="微软雅黑" panose="020B0503020204020204" pitchFamily="34" charset="-122"/>
                <a:ea typeface="微软雅黑" panose="020B0503020204020204" pitchFamily="34" charset="-122"/>
              </a:rPr>
              <a:t>！</a:t>
            </a:r>
          </a:p>
        </p:txBody>
      </p:sp>
      <p:grpSp>
        <p:nvGrpSpPr>
          <p:cNvPr id="565264" name="Group 16">
            <a:extLst>
              <a:ext uri="{FF2B5EF4-FFF2-40B4-BE49-F238E27FC236}">
                <a16:creationId xmlns:a16="http://schemas.microsoft.com/office/drawing/2014/main" id="{BD30BBAD-02A9-442A-8E96-D5C02E3F7BEF}"/>
              </a:ext>
            </a:extLst>
          </p:cNvPr>
          <p:cNvGrpSpPr>
            <a:grpSpLocks/>
          </p:cNvGrpSpPr>
          <p:nvPr/>
        </p:nvGrpSpPr>
        <p:grpSpPr bwMode="auto">
          <a:xfrm>
            <a:off x="379413" y="5127625"/>
            <a:ext cx="1041400" cy="1089025"/>
            <a:chOff x="239" y="3230"/>
            <a:chExt cx="656" cy="686"/>
          </a:xfrm>
        </p:grpSpPr>
        <p:grpSp>
          <p:nvGrpSpPr>
            <p:cNvPr id="565265" name="Group 17">
              <a:extLst>
                <a:ext uri="{FF2B5EF4-FFF2-40B4-BE49-F238E27FC236}">
                  <a16:creationId xmlns:a16="http://schemas.microsoft.com/office/drawing/2014/main" id="{E03FDC70-DE64-4CDE-9A49-602E9770DA15}"/>
                </a:ext>
              </a:extLst>
            </p:cNvPr>
            <p:cNvGrpSpPr>
              <a:grpSpLocks/>
            </p:cNvGrpSpPr>
            <p:nvPr/>
          </p:nvGrpSpPr>
          <p:grpSpPr bwMode="auto">
            <a:xfrm>
              <a:off x="273" y="3230"/>
              <a:ext cx="622" cy="238"/>
              <a:chOff x="219" y="3401"/>
              <a:chExt cx="622" cy="238"/>
            </a:xfrm>
          </p:grpSpPr>
          <p:sp>
            <p:nvSpPr>
              <p:cNvPr id="565266" name="Line 18">
                <a:extLst>
                  <a:ext uri="{FF2B5EF4-FFF2-40B4-BE49-F238E27FC236}">
                    <a16:creationId xmlns:a16="http://schemas.microsoft.com/office/drawing/2014/main" id="{DEB65DD1-0521-4022-86DF-0D7E57B6B333}"/>
                  </a:ext>
                </a:extLst>
              </p:cNvPr>
              <p:cNvSpPr>
                <a:spLocks noChangeShapeType="1"/>
              </p:cNvSpPr>
              <p:nvPr/>
            </p:nvSpPr>
            <p:spPr bwMode="auto">
              <a:xfrm>
                <a:off x="219" y="3639"/>
                <a:ext cx="59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5267" name="Text Box 19">
                <a:extLst>
                  <a:ext uri="{FF2B5EF4-FFF2-40B4-BE49-F238E27FC236}">
                    <a16:creationId xmlns:a16="http://schemas.microsoft.com/office/drawing/2014/main" id="{114B6959-A7CC-4BFD-8EC0-A096158DEBB5}"/>
                  </a:ext>
                </a:extLst>
              </p:cNvPr>
              <p:cNvSpPr txBox="1">
                <a:spLocks noChangeArrowheads="1"/>
              </p:cNvSpPr>
              <p:nvPr/>
            </p:nvSpPr>
            <p:spPr bwMode="auto">
              <a:xfrm>
                <a:off x="266" y="3401"/>
                <a:ext cx="5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hello.c</a:t>
                </a:r>
              </a:p>
            </p:txBody>
          </p:sp>
        </p:grpSp>
        <p:sp>
          <p:nvSpPr>
            <p:cNvPr id="565268" name="Text Box 20">
              <a:extLst>
                <a:ext uri="{FF2B5EF4-FFF2-40B4-BE49-F238E27FC236}">
                  <a16:creationId xmlns:a16="http://schemas.microsoft.com/office/drawing/2014/main" id="{5C734FC9-0A3D-49BC-8229-3B0FF5DC5305}"/>
                </a:ext>
              </a:extLst>
            </p:cNvPr>
            <p:cNvSpPr txBox="1">
              <a:spLocks noChangeArrowheads="1"/>
            </p:cNvSpPr>
            <p:nvPr/>
          </p:nvSpPr>
          <p:spPr bwMode="auto">
            <a:xfrm>
              <a:off x="239" y="3512"/>
              <a:ext cx="63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b="1">
                  <a:solidFill>
                    <a:srgbClr val="FF0000"/>
                  </a:solidFill>
                  <a:latin typeface="微软雅黑" panose="020B0503020204020204" pitchFamily="34" charset="-122"/>
                  <a:ea typeface="微软雅黑" panose="020B0503020204020204" pitchFamily="34" charset="-122"/>
                </a:rPr>
                <a:t>源程序</a:t>
              </a:r>
            </a:p>
            <a:p>
              <a:pPr algn="ctr"/>
              <a:r>
                <a:rPr lang="en-US" altLang="zh-CN" b="1">
                  <a:solidFill>
                    <a:srgbClr val="FF0000"/>
                  </a:solidFill>
                  <a:latin typeface="微软雅黑" panose="020B0503020204020204" pitchFamily="34" charset="-122"/>
                  <a:ea typeface="微软雅黑" panose="020B0503020204020204" pitchFamily="34" charset="-122"/>
                </a:rPr>
                <a:t>(</a:t>
              </a:r>
              <a:r>
                <a:rPr lang="zh-CN" altLang="en-US" b="1">
                  <a:solidFill>
                    <a:srgbClr val="FF0000"/>
                  </a:solidFill>
                  <a:latin typeface="微软雅黑" panose="020B0503020204020204" pitchFamily="34" charset="-122"/>
                  <a:ea typeface="微软雅黑" panose="020B0503020204020204" pitchFamily="34" charset="-122"/>
                </a:rPr>
                <a:t>文本</a:t>
              </a:r>
              <a:r>
                <a:rPr lang="en-US" altLang="zh-CN" b="1">
                  <a:solidFill>
                    <a:srgbClr val="FF0000"/>
                  </a:solidFill>
                  <a:latin typeface="微软雅黑" panose="020B0503020204020204" pitchFamily="34" charset="-122"/>
                  <a:ea typeface="微软雅黑" panose="020B0503020204020204" pitchFamily="34" charset="-122"/>
                </a:rPr>
                <a:t>)</a:t>
              </a:r>
            </a:p>
          </p:txBody>
        </p:sp>
      </p:grpSp>
      <p:grpSp>
        <p:nvGrpSpPr>
          <p:cNvPr id="565269" name="Group 21">
            <a:extLst>
              <a:ext uri="{FF2B5EF4-FFF2-40B4-BE49-F238E27FC236}">
                <a16:creationId xmlns:a16="http://schemas.microsoft.com/office/drawing/2014/main" id="{E6D50AAD-AFE2-48F8-AC3C-E3EE3D29CA17}"/>
              </a:ext>
            </a:extLst>
          </p:cNvPr>
          <p:cNvGrpSpPr>
            <a:grpSpLocks/>
          </p:cNvGrpSpPr>
          <p:nvPr/>
        </p:nvGrpSpPr>
        <p:grpSpPr bwMode="auto">
          <a:xfrm>
            <a:off x="2111375" y="5103813"/>
            <a:ext cx="1085850" cy="1073150"/>
            <a:chOff x="1330" y="3215"/>
            <a:chExt cx="684" cy="676"/>
          </a:xfrm>
        </p:grpSpPr>
        <p:grpSp>
          <p:nvGrpSpPr>
            <p:cNvPr id="565270" name="Group 22">
              <a:extLst>
                <a:ext uri="{FF2B5EF4-FFF2-40B4-BE49-F238E27FC236}">
                  <a16:creationId xmlns:a16="http://schemas.microsoft.com/office/drawing/2014/main" id="{C76793A8-B560-468D-9DCB-C79402B6BF3B}"/>
                </a:ext>
              </a:extLst>
            </p:cNvPr>
            <p:cNvGrpSpPr>
              <a:grpSpLocks/>
            </p:cNvGrpSpPr>
            <p:nvPr/>
          </p:nvGrpSpPr>
          <p:grpSpPr bwMode="auto">
            <a:xfrm>
              <a:off x="1392" y="3215"/>
              <a:ext cx="622" cy="238"/>
              <a:chOff x="219" y="3401"/>
              <a:chExt cx="622" cy="238"/>
            </a:xfrm>
          </p:grpSpPr>
          <p:sp>
            <p:nvSpPr>
              <p:cNvPr id="565271" name="Line 23">
                <a:extLst>
                  <a:ext uri="{FF2B5EF4-FFF2-40B4-BE49-F238E27FC236}">
                    <a16:creationId xmlns:a16="http://schemas.microsoft.com/office/drawing/2014/main" id="{DF534B73-66AF-4031-84E9-73E1700F57D5}"/>
                  </a:ext>
                </a:extLst>
              </p:cNvPr>
              <p:cNvSpPr>
                <a:spLocks noChangeShapeType="1"/>
              </p:cNvSpPr>
              <p:nvPr/>
            </p:nvSpPr>
            <p:spPr bwMode="auto">
              <a:xfrm>
                <a:off x="219" y="3639"/>
                <a:ext cx="59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5272" name="Text Box 24">
                <a:extLst>
                  <a:ext uri="{FF2B5EF4-FFF2-40B4-BE49-F238E27FC236}">
                    <a16:creationId xmlns:a16="http://schemas.microsoft.com/office/drawing/2014/main" id="{ADD5BBF3-8558-49C2-BB49-511ED8E49D85}"/>
                  </a:ext>
                </a:extLst>
              </p:cNvPr>
              <p:cNvSpPr txBox="1">
                <a:spLocks noChangeArrowheads="1"/>
              </p:cNvSpPr>
              <p:nvPr/>
            </p:nvSpPr>
            <p:spPr bwMode="auto">
              <a:xfrm>
                <a:off x="266" y="3401"/>
                <a:ext cx="5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hello.i</a:t>
                </a:r>
              </a:p>
            </p:txBody>
          </p:sp>
        </p:grpSp>
        <p:sp>
          <p:nvSpPr>
            <p:cNvPr id="565273" name="Text Box 25">
              <a:extLst>
                <a:ext uri="{FF2B5EF4-FFF2-40B4-BE49-F238E27FC236}">
                  <a16:creationId xmlns:a16="http://schemas.microsoft.com/office/drawing/2014/main" id="{4D907640-02E9-45CA-B1F4-16BFA8D4E24E}"/>
                </a:ext>
              </a:extLst>
            </p:cNvPr>
            <p:cNvSpPr txBox="1">
              <a:spLocks noChangeArrowheads="1"/>
            </p:cNvSpPr>
            <p:nvPr/>
          </p:nvSpPr>
          <p:spPr bwMode="auto">
            <a:xfrm>
              <a:off x="1330" y="3487"/>
              <a:ext cx="63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b="1">
                  <a:solidFill>
                    <a:srgbClr val="FF0000"/>
                  </a:solidFill>
                  <a:latin typeface="微软雅黑" panose="020B0503020204020204" pitchFamily="34" charset="-122"/>
                  <a:ea typeface="微软雅黑" panose="020B0503020204020204" pitchFamily="34" charset="-122"/>
                </a:rPr>
                <a:t>源程序</a:t>
              </a:r>
            </a:p>
            <a:p>
              <a:pPr algn="ctr"/>
              <a:r>
                <a:rPr lang="en-US" altLang="zh-CN" b="1">
                  <a:solidFill>
                    <a:srgbClr val="FF0000"/>
                  </a:solidFill>
                  <a:latin typeface="微软雅黑" panose="020B0503020204020204" pitchFamily="34" charset="-122"/>
                  <a:ea typeface="微软雅黑" panose="020B0503020204020204" pitchFamily="34" charset="-122"/>
                </a:rPr>
                <a:t>(</a:t>
              </a:r>
              <a:r>
                <a:rPr lang="zh-CN" altLang="en-US" b="1">
                  <a:solidFill>
                    <a:srgbClr val="FF0000"/>
                  </a:solidFill>
                  <a:latin typeface="微软雅黑" panose="020B0503020204020204" pitchFamily="34" charset="-122"/>
                  <a:ea typeface="微软雅黑" panose="020B0503020204020204" pitchFamily="34" charset="-122"/>
                </a:rPr>
                <a:t>文本</a:t>
              </a:r>
              <a:r>
                <a:rPr lang="en-US" altLang="zh-CN" b="1">
                  <a:solidFill>
                    <a:srgbClr val="FF0000"/>
                  </a:solidFill>
                  <a:latin typeface="微软雅黑" panose="020B0503020204020204" pitchFamily="34" charset="-122"/>
                  <a:ea typeface="微软雅黑" panose="020B0503020204020204" pitchFamily="34" charset="-122"/>
                </a:rPr>
                <a:t>)</a:t>
              </a:r>
            </a:p>
          </p:txBody>
        </p:sp>
      </p:grpSp>
      <p:grpSp>
        <p:nvGrpSpPr>
          <p:cNvPr id="565274" name="Group 26">
            <a:extLst>
              <a:ext uri="{FF2B5EF4-FFF2-40B4-BE49-F238E27FC236}">
                <a16:creationId xmlns:a16="http://schemas.microsoft.com/office/drawing/2014/main" id="{12BED094-8F4A-4D69-936A-938B8EF2FE51}"/>
              </a:ext>
            </a:extLst>
          </p:cNvPr>
          <p:cNvGrpSpPr>
            <a:grpSpLocks/>
          </p:cNvGrpSpPr>
          <p:nvPr/>
        </p:nvGrpSpPr>
        <p:grpSpPr bwMode="auto">
          <a:xfrm>
            <a:off x="3883025" y="5118100"/>
            <a:ext cx="1055688" cy="1365250"/>
            <a:chOff x="2446" y="3224"/>
            <a:chExt cx="665" cy="860"/>
          </a:xfrm>
        </p:grpSpPr>
        <p:grpSp>
          <p:nvGrpSpPr>
            <p:cNvPr id="565275" name="Group 27">
              <a:extLst>
                <a:ext uri="{FF2B5EF4-FFF2-40B4-BE49-F238E27FC236}">
                  <a16:creationId xmlns:a16="http://schemas.microsoft.com/office/drawing/2014/main" id="{2673C237-7AC9-42CE-B972-D8F00378BF17}"/>
                </a:ext>
              </a:extLst>
            </p:cNvPr>
            <p:cNvGrpSpPr>
              <a:grpSpLocks/>
            </p:cNvGrpSpPr>
            <p:nvPr/>
          </p:nvGrpSpPr>
          <p:grpSpPr bwMode="auto">
            <a:xfrm>
              <a:off x="2489" y="3224"/>
              <a:ext cx="622" cy="238"/>
              <a:chOff x="219" y="3401"/>
              <a:chExt cx="622" cy="238"/>
            </a:xfrm>
          </p:grpSpPr>
          <p:sp>
            <p:nvSpPr>
              <p:cNvPr id="565276" name="Line 28">
                <a:extLst>
                  <a:ext uri="{FF2B5EF4-FFF2-40B4-BE49-F238E27FC236}">
                    <a16:creationId xmlns:a16="http://schemas.microsoft.com/office/drawing/2014/main" id="{4AF4F4CF-6CD1-4C36-BC6D-A4F2BAC638A5}"/>
                  </a:ext>
                </a:extLst>
              </p:cNvPr>
              <p:cNvSpPr>
                <a:spLocks noChangeShapeType="1"/>
              </p:cNvSpPr>
              <p:nvPr/>
            </p:nvSpPr>
            <p:spPr bwMode="auto">
              <a:xfrm>
                <a:off x="219" y="3639"/>
                <a:ext cx="59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5277" name="Text Box 29">
                <a:extLst>
                  <a:ext uri="{FF2B5EF4-FFF2-40B4-BE49-F238E27FC236}">
                    <a16:creationId xmlns:a16="http://schemas.microsoft.com/office/drawing/2014/main" id="{C654A5A1-ECBE-422D-A49B-FE505A228D76}"/>
                  </a:ext>
                </a:extLst>
              </p:cNvPr>
              <p:cNvSpPr txBox="1">
                <a:spLocks noChangeArrowheads="1"/>
              </p:cNvSpPr>
              <p:nvPr/>
            </p:nvSpPr>
            <p:spPr bwMode="auto">
              <a:xfrm>
                <a:off x="266" y="3401"/>
                <a:ext cx="5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hello.s</a:t>
                </a:r>
              </a:p>
            </p:txBody>
          </p:sp>
        </p:grpSp>
        <p:sp>
          <p:nvSpPr>
            <p:cNvPr id="565278" name="Text Box 30">
              <a:extLst>
                <a:ext uri="{FF2B5EF4-FFF2-40B4-BE49-F238E27FC236}">
                  <a16:creationId xmlns:a16="http://schemas.microsoft.com/office/drawing/2014/main" id="{213F2F77-D3E4-46F0-A56A-6DDF2A021C5D}"/>
                </a:ext>
              </a:extLst>
            </p:cNvPr>
            <p:cNvSpPr txBox="1">
              <a:spLocks noChangeArrowheads="1"/>
            </p:cNvSpPr>
            <p:nvPr/>
          </p:nvSpPr>
          <p:spPr bwMode="auto">
            <a:xfrm>
              <a:off x="2446" y="3507"/>
              <a:ext cx="631"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b="1">
                  <a:solidFill>
                    <a:srgbClr val="FF0000"/>
                  </a:solidFill>
                  <a:latin typeface="微软雅黑" panose="020B0503020204020204" pitchFamily="34" charset="-122"/>
                  <a:ea typeface="微软雅黑" panose="020B0503020204020204" pitchFamily="34" charset="-122"/>
                </a:rPr>
                <a:t>汇编语言程序</a:t>
              </a:r>
            </a:p>
            <a:p>
              <a:pPr algn="ctr"/>
              <a:r>
                <a:rPr lang="en-US" altLang="zh-CN" b="1">
                  <a:solidFill>
                    <a:srgbClr val="FF0000"/>
                  </a:solidFill>
                  <a:latin typeface="微软雅黑" panose="020B0503020204020204" pitchFamily="34" charset="-122"/>
                  <a:ea typeface="微软雅黑" panose="020B0503020204020204" pitchFamily="34" charset="-122"/>
                </a:rPr>
                <a:t>(</a:t>
              </a:r>
              <a:r>
                <a:rPr lang="zh-CN" altLang="en-US" b="1">
                  <a:solidFill>
                    <a:srgbClr val="FF0000"/>
                  </a:solidFill>
                  <a:latin typeface="微软雅黑" panose="020B0503020204020204" pitchFamily="34" charset="-122"/>
                  <a:ea typeface="微软雅黑" panose="020B0503020204020204" pitchFamily="34" charset="-122"/>
                </a:rPr>
                <a:t>文本</a:t>
              </a:r>
              <a:r>
                <a:rPr lang="en-US" altLang="zh-CN" b="1">
                  <a:solidFill>
                    <a:srgbClr val="FF0000"/>
                  </a:solidFill>
                  <a:latin typeface="微软雅黑" panose="020B0503020204020204" pitchFamily="34" charset="-122"/>
                  <a:ea typeface="微软雅黑" panose="020B0503020204020204" pitchFamily="34" charset="-122"/>
                </a:rPr>
                <a:t>)</a:t>
              </a:r>
            </a:p>
          </p:txBody>
        </p:sp>
      </p:grpSp>
      <p:grpSp>
        <p:nvGrpSpPr>
          <p:cNvPr id="565279" name="Group 31">
            <a:extLst>
              <a:ext uri="{FF2B5EF4-FFF2-40B4-BE49-F238E27FC236}">
                <a16:creationId xmlns:a16="http://schemas.microsoft.com/office/drawing/2014/main" id="{0A778A42-6076-4C06-BA8C-7F6A33EC27BD}"/>
              </a:ext>
            </a:extLst>
          </p:cNvPr>
          <p:cNvGrpSpPr>
            <a:grpSpLocks/>
          </p:cNvGrpSpPr>
          <p:nvPr/>
        </p:nvGrpSpPr>
        <p:grpSpPr bwMode="auto">
          <a:xfrm>
            <a:off x="5659438" y="5076825"/>
            <a:ext cx="1093787" cy="1652588"/>
            <a:chOff x="3565" y="3198"/>
            <a:chExt cx="689" cy="1041"/>
          </a:xfrm>
        </p:grpSpPr>
        <p:grpSp>
          <p:nvGrpSpPr>
            <p:cNvPr id="565280" name="Group 32">
              <a:extLst>
                <a:ext uri="{FF2B5EF4-FFF2-40B4-BE49-F238E27FC236}">
                  <a16:creationId xmlns:a16="http://schemas.microsoft.com/office/drawing/2014/main" id="{A69667A6-49B7-49FA-B5C0-A846C97F473A}"/>
                </a:ext>
              </a:extLst>
            </p:cNvPr>
            <p:cNvGrpSpPr>
              <a:grpSpLocks/>
            </p:cNvGrpSpPr>
            <p:nvPr/>
          </p:nvGrpSpPr>
          <p:grpSpPr bwMode="auto">
            <a:xfrm>
              <a:off x="3604" y="3198"/>
              <a:ext cx="650" cy="238"/>
              <a:chOff x="219" y="3401"/>
              <a:chExt cx="622" cy="238"/>
            </a:xfrm>
          </p:grpSpPr>
          <p:sp>
            <p:nvSpPr>
              <p:cNvPr id="565281" name="Line 33">
                <a:extLst>
                  <a:ext uri="{FF2B5EF4-FFF2-40B4-BE49-F238E27FC236}">
                    <a16:creationId xmlns:a16="http://schemas.microsoft.com/office/drawing/2014/main" id="{32591010-0701-440D-A438-B421C46718BA}"/>
                  </a:ext>
                </a:extLst>
              </p:cNvPr>
              <p:cNvSpPr>
                <a:spLocks noChangeShapeType="1"/>
              </p:cNvSpPr>
              <p:nvPr/>
            </p:nvSpPr>
            <p:spPr bwMode="auto">
              <a:xfrm>
                <a:off x="219" y="3639"/>
                <a:ext cx="59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5282" name="Text Box 34">
                <a:extLst>
                  <a:ext uri="{FF2B5EF4-FFF2-40B4-BE49-F238E27FC236}">
                    <a16:creationId xmlns:a16="http://schemas.microsoft.com/office/drawing/2014/main" id="{E00EDAC4-2396-4746-8C86-5152C70038A1}"/>
                  </a:ext>
                </a:extLst>
              </p:cNvPr>
              <p:cNvSpPr txBox="1">
                <a:spLocks noChangeArrowheads="1"/>
              </p:cNvSpPr>
              <p:nvPr/>
            </p:nvSpPr>
            <p:spPr bwMode="auto">
              <a:xfrm>
                <a:off x="266" y="3401"/>
                <a:ext cx="5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hello.o</a:t>
                </a:r>
              </a:p>
            </p:txBody>
          </p:sp>
        </p:grpSp>
        <p:sp>
          <p:nvSpPr>
            <p:cNvPr id="565283" name="Text Box 35">
              <a:extLst>
                <a:ext uri="{FF2B5EF4-FFF2-40B4-BE49-F238E27FC236}">
                  <a16:creationId xmlns:a16="http://schemas.microsoft.com/office/drawing/2014/main" id="{11544D39-2BC5-43B5-9A64-E30C8AB59FC3}"/>
                </a:ext>
              </a:extLst>
            </p:cNvPr>
            <p:cNvSpPr txBox="1">
              <a:spLocks noChangeArrowheads="1"/>
            </p:cNvSpPr>
            <p:nvPr/>
          </p:nvSpPr>
          <p:spPr bwMode="auto">
            <a:xfrm>
              <a:off x="3565" y="3489"/>
              <a:ext cx="668"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b="1">
                  <a:solidFill>
                    <a:srgbClr val="FF0000"/>
                  </a:solidFill>
                  <a:latin typeface="微软雅黑" panose="020B0503020204020204" pitchFamily="34" charset="-122"/>
                  <a:ea typeface="微软雅黑" panose="020B0503020204020204" pitchFamily="34" charset="-122"/>
                </a:rPr>
                <a:t>可重定位目标程序</a:t>
              </a:r>
            </a:p>
            <a:p>
              <a:pPr algn="ctr"/>
              <a:r>
                <a:rPr lang="en-US" altLang="zh-CN" b="1">
                  <a:solidFill>
                    <a:srgbClr val="FF0000"/>
                  </a:solidFill>
                  <a:latin typeface="微软雅黑" panose="020B0503020204020204" pitchFamily="34" charset="-122"/>
                  <a:ea typeface="微软雅黑" panose="020B0503020204020204" pitchFamily="34" charset="-122"/>
                </a:rPr>
                <a:t>(</a:t>
              </a:r>
              <a:r>
                <a:rPr lang="zh-CN" altLang="en-US" b="1">
                  <a:solidFill>
                    <a:srgbClr val="FF0000"/>
                  </a:solidFill>
                  <a:latin typeface="微软雅黑" panose="020B0503020204020204" pitchFamily="34" charset="-122"/>
                  <a:ea typeface="微软雅黑" panose="020B0503020204020204" pitchFamily="34" charset="-122"/>
                </a:rPr>
                <a:t>二进制</a:t>
              </a:r>
              <a:r>
                <a:rPr lang="en-US" altLang="zh-CN" b="1">
                  <a:solidFill>
                    <a:srgbClr val="FF0000"/>
                  </a:solidFill>
                  <a:latin typeface="微软雅黑" panose="020B0503020204020204" pitchFamily="34" charset="-122"/>
                  <a:ea typeface="微软雅黑" panose="020B0503020204020204" pitchFamily="34" charset="-122"/>
                </a:rPr>
                <a:t>)</a:t>
              </a:r>
            </a:p>
          </p:txBody>
        </p:sp>
      </p:grpSp>
      <p:grpSp>
        <p:nvGrpSpPr>
          <p:cNvPr id="565284" name="Group 36">
            <a:extLst>
              <a:ext uri="{FF2B5EF4-FFF2-40B4-BE49-F238E27FC236}">
                <a16:creationId xmlns:a16="http://schemas.microsoft.com/office/drawing/2014/main" id="{893B98BE-BA73-4194-873A-72229F8EE50E}"/>
              </a:ext>
            </a:extLst>
          </p:cNvPr>
          <p:cNvGrpSpPr>
            <a:grpSpLocks/>
          </p:cNvGrpSpPr>
          <p:nvPr/>
        </p:nvGrpSpPr>
        <p:grpSpPr bwMode="auto">
          <a:xfrm>
            <a:off x="7494588" y="5060950"/>
            <a:ext cx="1117600" cy="1365250"/>
            <a:chOff x="4721" y="3188"/>
            <a:chExt cx="704" cy="860"/>
          </a:xfrm>
        </p:grpSpPr>
        <p:grpSp>
          <p:nvGrpSpPr>
            <p:cNvPr id="565285" name="Group 37">
              <a:extLst>
                <a:ext uri="{FF2B5EF4-FFF2-40B4-BE49-F238E27FC236}">
                  <a16:creationId xmlns:a16="http://schemas.microsoft.com/office/drawing/2014/main" id="{FE375BD2-4713-4B39-982E-2562DDB4EBD7}"/>
                </a:ext>
              </a:extLst>
            </p:cNvPr>
            <p:cNvGrpSpPr>
              <a:grpSpLocks/>
            </p:cNvGrpSpPr>
            <p:nvPr/>
          </p:nvGrpSpPr>
          <p:grpSpPr bwMode="auto">
            <a:xfrm>
              <a:off x="4738" y="3188"/>
              <a:ext cx="622" cy="238"/>
              <a:chOff x="219" y="3401"/>
              <a:chExt cx="622" cy="238"/>
            </a:xfrm>
          </p:grpSpPr>
          <p:sp>
            <p:nvSpPr>
              <p:cNvPr id="565286" name="Line 38">
                <a:extLst>
                  <a:ext uri="{FF2B5EF4-FFF2-40B4-BE49-F238E27FC236}">
                    <a16:creationId xmlns:a16="http://schemas.microsoft.com/office/drawing/2014/main" id="{01759C83-4D0A-4666-8930-0A3CEC188425}"/>
                  </a:ext>
                </a:extLst>
              </p:cNvPr>
              <p:cNvSpPr>
                <a:spLocks noChangeShapeType="1"/>
              </p:cNvSpPr>
              <p:nvPr/>
            </p:nvSpPr>
            <p:spPr bwMode="auto">
              <a:xfrm>
                <a:off x="219" y="3639"/>
                <a:ext cx="59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5287" name="Text Box 39">
                <a:extLst>
                  <a:ext uri="{FF2B5EF4-FFF2-40B4-BE49-F238E27FC236}">
                    <a16:creationId xmlns:a16="http://schemas.microsoft.com/office/drawing/2014/main" id="{68171012-C0ED-4B9D-A5A9-EF731324E74B}"/>
                  </a:ext>
                </a:extLst>
              </p:cNvPr>
              <p:cNvSpPr txBox="1">
                <a:spLocks noChangeArrowheads="1"/>
              </p:cNvSpPr>
              <p:nvPr/>
            </p:nvSpPr>
            <p:spPr bwMode="auto">
              <a:xfrm>
                <a:off x="266" y="3401"/>
                <a:ext cx="5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hello</a:t>
                </a:r>
              </a:p>
            </p:txBody>
          </p:sp>
        </p:grpSp>
        <p:sp>
          <p:nvSpPr>
            <p:cNvPr id="565288" name="Text Box 40">
              <a:extLst>
                <a:ext uri="{FF2B5EF4-FFF2-40B4-BE49-F238E27FC236}">
                  <a16:creationId xmlns:a16="http://schemas.microsoft.com/office/drawing/2014/main" id="{BA8CCDF6-7297-41A7-9375-00B7BEE17EC6}"/>
                </a:ext>
              </a:extLst>
            </p:cNvPr>
            <p:cNvSpPr txBox="1">
              <a:spLocks noChangeArrowheads="1"/>
            </p:cNvSpPr>
            <p:nvPr/>
          </p:nvSpPr>
          <p:spPr bwMode="auto">
            <a:xfrm>
              <a:off x="4721" y="3471"/>
              <a:ext cx="704"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b="1">
                  <a:solidFill>
                    <a:srgbClr val="FF0000"/>
                  </a:solidFill>
                  <a:latin typeface="微软雅黑" panose="020B0503020204020204" pitchFamily="34" charset="-122"/>
                  <a:ea typeface="微软雅黑" panose="020B0503020204020204" pitchFamily="34" charset="-122"/>
                </a:rPr>
                <a:t>可执行目标程序</a:t>
              </a:r>
            </a:p>
            <a:p>
              <a:pPr algn="ctr"/>
              <a:r>
                <a:rPr lang="en-US" altLang="zh-CN" b="1">
                  <a:solidFill>
                    <a:srgbClr val="FF0000"/>
                  </a:solidFill>
                  <a:latin typeface="微软雅黑" panose="020B0503020204020204" pitchFamily="34" charset="-122"/>
                  <a:ea typeface="微软雅黑" panose="020B0503020204020204" pitchFamily="34" charset="-122"/>
                </a:rPr>
                <a:t>(</a:t>
              </a:r>
              <a:r>
                <a:rPr lang="zh-CN" altLang="en-US" b="1">
                  <a:solidFill>
                    <a:srgbClr val="FF0000"/>
                  </a:solidFill>
                  <a:latin typeface="微软雅黑" panose="020B0503020204020204" pitchFamily="34" charset="-122"/>
                  <a:ea typeface="微软雅黑" panose="020B0503020204020204" pitchFamily="34" charset="-122"/>
                </a:rPr>
                <a:t>二进制</a:t>
              </a:r>
              <a:r>
                <a:rPr lang="en-US" altLang="zh-CN" b="1">
                  <a:solidFill>
                    <a:srgbClr val="FF0000"/>
                  </a:solidFill>
                  <a:latin typeface="微软雅黑" panose="020B0503020204020204" pitchFamily="34" charset="-122"/>
                  <a:ea typeface="微软雅黑" panose="020B0503020204020204" pitchFamily="34" charset="-122"/>
                </a:rPr>
                <a:t>)</a:t>
              </a:r>
            </a:p>
          </p:txBody>
        </p:sp>
      </p:grpSp>
      <p:sp>
        <p:nvSpPr>
          <p:cNvPr id="565289" name="Text Box 41">
            <a:extLst>
              <a:ext uri="{FF2B5EF4-FFF2-40B4-BE49-F238E27FC236}">
                <a16:creationId xmlns:a16="http://schemas.microsoft.com/office/drawing/2014/main" id="{4283CA62-3520-43E8-B5F8-F2447CE8AB5C}"/>
              </a:ext>
            </a:extLst>
          </p:cNvPr>
          <p:cNvSpPr txBox="1">
            <a:spLocks noChangeArrowheads="1"/>
          </p:cNvSpPr>
          <p:nvPr/>
        </p:nvSpPr>
        <p:spPr bwMode="auto">
          <a:xfrm>
            <a:off x="333375" y="4210050"/>
            <a:ext cx="4618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latin typeface="微软雅黑" panose="020B0503020204020204" pitchFamily="34" charset="-122"/>
                <a:ea typeface="微软雅黑" panose="020B0503020204020204" pitchFamily="34" charset="-122"/>
              </a:rPr>
              <a:t>以下是</a:t>
            </a:r>
            <a:r>
              <a:rPr lang="en-US" altLang="zh-CN" sz="2000" b="1">
                <a:latin typeface="微软雅黑" panose="020B0503020204020204" pitchFamily="34" charset="-122"/>
                <a:ea typeface="微软雅黑" panose="020B0503020204020204" pitchFamily="34" charset="-122"/>
              </a:rPr>
              <a:t>GCC+Linux</a:t>
            </a:r>
            <a:r>
              <a:rPr lang="zh-CN" altLang="en-US" sz="2000" b="1">
                <a:latin typeface="微软雅黑" panose="020B0503020204020204" pitchFamily="34" charset="-122"/>
                <a:ea typeface="微软雅黑" panose="020B0503020204020204" pitchFamily="34" charset="-122"/>
              </a:rPr>
              <a:t>平台中的处理过程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9440"/>
                                        </p:tgtEl>
                                        <p:attrNameLst>
                                          <p:attrName>style.visibility</p:attrName>
                                        </p:attrNameLst>
                                      </p:cBhvr>
                                      <p:to>
                                        <p:strVal val="visible"/>
                                      </p:to>
                                    </p:set>
                                    <p:animEffect transition="in" filter="blinds(horizontal)">
                                      <p:cBhvr>
                                        <p:cTn id="7" dur="500"/>
                                        <p:tgtEl>
                                          <p:spTgt spid="3594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59431">
                                            <p:txEl>
                                              <p:pRg st="0" end="0"/>
                                            </p:txEl>
                                          </p:spTgt>
                                        </p:tgtEl>
                                        <p:attrNameLst>
                                          <p:attrName>style.visibility</p:attrName>
                                        </p:attrNameLst>
                                      </p:cBhvr>
                                      <p:to>
                                        <p:strVal val="visible"/>
                                      </p:to>
                                    </p:set>
                                    <p:animEffect transition="in" filter="blinds(horizontal)">
                                      <p:cBhvr>
                                        <p:cTn id="12" dur="500"/>
                                        <p:tgtEl>
                                          <p:spTgt spid="35943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9430"/>
                                        </p:tgtEl>
                                        <p:attrNameLst>
                                          <p:attrName>style.visibility</p:attrName>
                                        </p:attrNameLst>
                                      </p:cBhvr>
                                      <p:to>
                                        <p:strVal val="visible"/>
                                      </p:to>
                                    </p:set>
                                    <p:animEffect transition="in" filter="blinds(horizontal)">
                                      <p:cBhvr>
                                        <p:cTn id="17" dur="500"/>
                                        <p:tgtEl>
                                          <p:spTgt spid="3594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5263"/>
                                        </p:tgtEl>
                                        <p:attrNameLst>
                                          <p:attrName>style.visibility</p:attrName>
                                        </p:attrNameLst>
                                      </p:cBhvr>
                                      <p:to>
                                        <p:strVal val="visible"/>
                                      </p:to>
                                    </p:set>
                                    <p:animEffect transition="in" filter="blinds(horizontal)">
                                      <p:cBhvr>
                                        <p:cTn id="22" dur="500"/>
                                        <p:tgtEl>
                                          <p:spTgt spid="5652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5289"/>
                                        </p:tgtEl>
                                        <p:attrNameLst>
                                          <p:attrName>style.visibility</p:attrName>
                                        </p:attrNameLst>
                                      </p:cBhvr>
                                      <p:to>
                                        <p:strVal val="visible"/>
                                      </p:to>
                                    </p:set>
                                    <p:animEffect transition="in" filter="blinds(horizontal)">
                                      <p:cBhvr>
                                        <p:cTn id="27" dur="500"/>
                                        <p:tgtEl>
                                          <p:spTgt spid="5652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65264"/>
                                        </p:tgtEl>
                                        <p:attrNameLst>
                                          <p:attrName>style.visibility</p:attrName>
                                        </p:attrNameLst>
                                      </p:cBhvr>
                                      <p:to>
                                        <p:strVal val="visible"/>
                                      </p:to>
                                    </p:set>
                                    <p:animEffect transition="in" filter="blinds(horizontal)">
                                      <p:cBhvr>
                                        <p:cTn id="32" dur="500"/>
                                        <p:tgtEl>
                                          <p:spTgt spid="56526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65256"/>
                                        </p:tgtEl>
                                        <p:attrNameLst>
                                          <p:attrName>style.visibility</p:attrName>
                                        </p:attrNameLst>
                                      </p:cBhvr>
                                      <p:to>
                                        <p:strVal val="visible"/>
                                      </p:to>
                                    </p:set>
                                    <p:animEffect transition="in" filter="blinds(horizontal)">
                                      <p:cBhvr>
                                        <p:cTn id="37" dur="500"/>
                                        <p:tgtEl>
                                          <p:spTgt spid="56525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65269"/>
                                        </p:tgtEl>
                                        <p:attrNameLst>
                                          <p:attrName>style.visibility</p:attrName>
                                        </p:attrNameLst>
                                      </p:cBhvr>
                                      <p:to>
                                        <p:strVal val="visible"/>
                                      </p:to>
                                    </p:set>
                                    <p:animEffect transition="in" filter="blinds(horizontal)">
                                      <p:cBhvr>
                                        <p:cTn id="42" dur="500"/>
                                        <p:tgtEl>
                                          <p:spTgt spid="56526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65257"/>
                                        </p:tgtEl>
                                        <p:attrNameLst>
                                          <p:attrName>style.visibility</p:attrName>
                                        </p:attrNameLst>
                                      </p:cBhvr>
                                      <p:to>
                                        <p:strVal val="visible"/>
                                      </p:to>
                                    </p:set>
                                    <p:animEffect transition="in" filter="blinds(horizontal)">
                                      <p:cBhvr>
                                        <p:cTn id="47" dur="500"/>
                                        <p:tgtEl>
                                          <p:spTgt spid="56525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65274"/>
                                        </p:tgtEl>
                                        <p:attrNameLst>
                                          <p:attrName>style.visibility</p:attrName>
                                        </p:attrNameLst>
                                      </p:cBhvr>
                                      <p:to>
                                        <p:strVal val="visible"/>
                                      </p:to>
                                    </p:set>
                                    <p:animEffect transition="in" filter="blinds(horizontal)">
                                      <p:cBhvr>
                                        <p:cTn id="52" dur="500"/>
                                        <p:tgtEl>
                                          <p:spTgt spid="56527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65258"/>
                                        </p:tgtEl>
                                        <p:attrNameLst>
                                          <p:attrName>style.visibility</p:attrName>
                                        </p:attrNameLst>
                                      </p:cBhvr>
                                      <p:to>
                                        <p:strVal val="visible"/>
                                      </p:to>
                                    </p:set>
                                    <p:animEffect transition="in" filter="blinds(horizontal)">
                                      <p:cBhvr>
                                        <p:cTn id="57" dur="500"/>
                                        <p:tgtEl>
                                          <p:spTgt spid="56525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565279"/>
                                        </p:tgtEl>
                                        <p:attrNameLst>
                                          <p:attrName>style.visibility</p:attrName>
                                        </p:attrNameLst>
                                      </p:cBhvr>
                                      <p:to>
                                        <p:strVal val="visible"/>
                                      </p:to>
                                    </p:set>
                                    <p:animEffect transition="in" filter="blinds(horizontal)">
                                      <p:cBhvr>
                                        <p:cTn id="62" dur="500"/>
                                        <p:tgtEl>
                                          <p:spTgt spid="56527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565260"/>
                                        </p:tgtEl>
                                        <p:attrNameLst>
                                          <p:attrName>style.visibility</p:attrName>
                                        </p:attrNameLst>
                                      </p:cBhvr>
                                      <p:to>
                                        <p:strVal val="visible"/>
                                      </p:to>
                                    </p:set>
                                    <p:animEffect transition="in" filter="blinds(horizontal)">
                                      <p:cBhvr>
                                        <p:cTn id="67" dur="500"/>
                                        <p:tgtEl>
                                          <p:spTgt spid="56526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65259"/>
                                        </p:tgtEl>
                                        <p:attrNameLst>
                                          <p:attrName>style.visibility</p:attrName>
                                        </p:attrNameLst>
                                      </p:cBhvr>
                                      <p:to>
                                        <p:strVal val="visible"/>
                                      </p:to>
                                    </p:set>
                                    <p:animEffect transition="in" filter="blinds(horizontal)">
                                      <p:cBhvr>
                                        <p:cTn id="72" dur="500"/>
                                        <p:tgtEl>
                                          <p:spTgt spid="56525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565284"/>
                                        </p:tgtEl>
                                        <p:attrNameLst>
                                          <p:attrName>style.visibility</p:attrName>
                                        </p:attrNameLst>
                                      </p:cBhvr>
                                      <p:to>
                                        <p:strVal val="visible"/>
                                      </p:to>
                                    </p:set>
                                    <p:animEffect transition="in" filter="blinds(horizontal)">
                                      <p:cBhvr>
                                        <p:cTn id="77" dur="500"/>
                                        <p:tgtEl>
                                          <p:spTgt spid="565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30" grpId="0" animBg="1"/>
      <p:bldP spid="359440" grpId="0"/>
      <p:bldP spid="565256" grpId="0" animBg="1"/>
      <p:bldP spid="565257" grpId="0" animBg="1"/>
      <p:bldP spid="565258" grpId="0" animBg="1"/>
      <p:bldP spid="565259" grpId="0" animBg="1"/>
      <p:bldP spid="565263" grpId="0"/>
      <p:bldP spid="56528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6274" name="Picture 2">
            <a:extLst>
              <a:ext uri="{FF2B5EF4-FFF2-40B4-BE49-F238E27FC236}">
                <a16:creationId xmlns:a16="http://schemas.microsoft.com/office/drawing/2014/main" id="{FFBCE979-A865-4E7F-BF9F-33EBA98872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88" y="973138"/>
            <a:ext cx="7621587" cy="4892675"/>
          </a:xfrm>
          <a:prstGeom prst="rect">
            <a:avLst/>
          </a:prstGeom>
          <a:noFill/>
          <a:extLst>
            <a:ext uri="{909E8E84-426E-40DD-AFC4-6F175D3DCCD1}">
              <a14:hiddenFill xmlns:a14="http://schemas.microsoft.com/office/drawing/2010/main">
                <a:solidFill>
                  <a:srgbClr val="FFFFFF"/>
                </a:solidFill>
              </a14:hiddenFill>
            </a:ext>
          </a:extLst>
        </p:spPr>
      </p:pic>
      <p:sp>
        <p:nvSpPr>
          <p:cNvPr id="566275" name="Rectangle 2">
            <a:extLst>
              <a:ext uri="{FF2B5EF4-FFF2-40B4-BE49-F238E27FC236}">
                <a16:creationId xmlns:a16="http://schemas.microsoft.com/office/drawing/2014/main" id="{59D02C2B-5E2E-44AF-A2D3-4A2F8E5ABF17}"/>
              </a:ext>
            </a:extLst>
          </p:cNvPr>
          <p:cNvSpPr>
            <a:spLocks noGrp="1" noChangeArrowheads="1"/>
          </p:cNvSpPr>
          <p:nvPr>
            <p:ph type="title" idx="4294967295"/>
          </p:nvPr>
        </p:nvSpPr>
        <p:spPr>
          <a:xfrm>
            <a:off x="1990725" y="117475"/>
            <a:ext cx="5629275" cy="600075"/>
          </a:xfrm>
        </p:spPr>
        <p:txBody>
          <a:bodyPr lIns="63500" tIns="25400" rIns="63500" bIns="25400" anchor="t">
            <a:spAutoFit/>
          </a:bodyPr>
          <a:lstStyle/>
          <a:p>
            <a:r>
              <a:rPr lang="en-US" altLang="zh-CN" sz="3600"/>
              <a:t>Hello</a:t>
            </a:r>
            <a:r>
              <a:rPr lang="zh-CN" altLang="en-US" sz="3600"/>
              <a:t>程序的数据流动过程</a:t>
            </a:r>
          </a:p>
        </p:txBody>
      </p:sp>
      <p:sp>
        <p:nvSpPr>
          <p:cNvPr id="364552" name="Line 8">
            <a:extLst>
              <a:ext uri="{FF2B5EF4-FFF2-40B4-BE49-F238E27FC236}">
                <a16:creationId xmlns:a16="http://schemas.microsoft.com/office/drawing/2014/main" id="{570B049C-EC94-450C-B5E7-9A4BE3BA37EE}"/>
              </a:ext>
            </a:extLst>
          </p:cNvPr>
          <p:cNvSpPr>
            <a:spLocks noChangeShapeType="1"/>
          </p:cNvSpPr>
          <p:nvPr/>
        </p:nvSpPr>
        <p:spPr bwMode="auto">
          <a:xfrm flipV="1">
            <a:off x="1517650" y="3968750"/>
            <a:ext cx="0" cy="609600"/>
          </a:xfrm>
          <a:prstGeom prst="line">
            <a:avLst/>
          </a:prstGeom>
          <a:noFill/>
          <a:ln w="38100">
            <a:solidFill>
              <a:srgbClr val="CC33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64553" name="Line 9">
            <a:extLst>
              <a:ext uri="{FF2B5EF4-FFF2-40B4-BE49-F238E27FC236}">
                <a16:creationId xmlns:a16="http://schemas.microsoft.com/office/drawing/2014/main" id="{84F1863B-85C1-44A9-9591-886A75CFCDBB}"/>
              </a:ext>
            </a:extLst>
          </p:cNvPr>
          <p:cNvSpPr>
            <a:spLocks noChangeShapeType="1"/>
          </p:cNvSpPr>
          <p:nvPr/>
        </p:nvSpPr>
        <p:spPr bwMode="auto">
          <a:xfrm>
            <a:off x="1517650" y="4014788"/>
            <a:ext cx="2974975" cy="0"/>
          </a:xfrm>
          <a:prstGeom prst="line">
            <a:avLst/>
          </a:prstGeom>
          <a:noFill/>
          <a:ln w="38100">
            <a:solidFill>
              <a:srgbClr val="CC33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64554" name="Line 10">
            <a:extLst>
              <a:ext uri="{FF2B5EF4-FFF2-40B4-BE49-F238E27FC236}">
                <a16:creationId xmlns:a16="http://schemas.microsoft.com/office/drawing/2014/main" id="{CEA7DDF0-EE7E-45E0-A30D-4F1E219DBDCD}"/>
              </a:ext>
            </a:extLst>
          </p:cNvPr>
          <p:cNvSpPr>
            <a:spLocks noChangeShapeType="1"/>
          </p:cNvSpPr>
          <p:nvPr/>
        </p:nvSpPr>
        <p:spPr bwMode="auto">
          <a:xfrm flipV="1">
            <a:off x="4443413" y="3338513"/>
            <a:ext cx="0" cy="625475"/>
          </a:xfrm>
          <a:prstGeom prst="line">
            <a:avLst/>
          </a:prstGeom>
          <a:noFill/>
          <a:ln w="38100">
            <a:solidFill>
              <a:srgbClr val="CC33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64555" name="Line 11">
            <a:extLst>
              <a:ext uri="{FF2B5EF4-FFF2-40B4-BE49-F238E27FC236}">
                <a16:creationId xmlns:a16="http://schemas.microsoft.com/office/drawing/2014/main" id="{C339FC55-75B7-473B-B249-8210513C2518}"/>
              </a:ext>
            </a:extLst>
          </p:cNvPr>
          <p:cNvSpPr>
            <a:spLocks noChangeShapeType="1"/>
          </p:cNvSpPr>
          <p:nvPr/>
        </p:nvSpPr>
        <p:spPr bwMode="auto">
          <a:xfrm flipH="1" flipV="1">
            <a:off x="1878013" y="3159125"/>
            <a:ext cx="2147887" cy="28575"/>
          </a:xfrm>
          <a:prstGeom prst="line">
            <a:avLst/>
          </a:prstGeom>
          <a:noFill/>
          <a:ln w="38100">
            <a:solidFill>
              <a:srgbClr val="CC33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64556" name="Line 12">
            <a:extLst>
              <a:ext uri="{FF2B5EF4-FFF2-40B4-BE49-F238E27FC236}">
                <a16:creationId xmlns:a16="http://schemas.microsoft.com/office/drawing/2014/main" id="{447BD7E9-E4EE-4B5D-9183-BAB20B5CA1D8}"/>
              </a:ext>
            </a:extLst>
          </p:cNvPr>
          <p:cNvSpPr>
            <a:spLocks noChangeShapeType="1"/>
          </p:cNvSpPr>
          <p:nvPr/>
        </p:nvSpPr>
        <p:spPr bwMode="auto">
          <a:xfrm flipV="1">
            <a:off x="1878013" y="2438400"/>
            <a:ext cx="0" cy="739775"/>
          </a:xfrm>
          <a:prstGeom prst="line">
            <a:avLst/>
          </a:prstGeom>
          <a:noFill/>
          <a:ln w="38100">
            <a:solidFill>
              <a:srgbClr val="CC33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2" name="Group 14">
            <a:extLst>
              <a:ext uri="{FF2B5EF4-FFF2-40B4-BE49-F238E27FC236}">
                <a16:creationId xmlns:a16="http://schemas.microsoft.com/office/drawing/2014/main" id="{52BCE385-6B83-4460-9C9E-12A9C8E87412}"/>
              </a:ext>
            </a:extLst>
          </p:cNvPr>
          <p:cNvGrpSpPr>
            <a:grpSpLocks/>
          </p:cNvGrpSpPr>
          <p:nvPr/>
        </p:nvGrpSpPr>
        <p:grpSpPr bwMode="auto">
          <a:xfrm>
            <a:off x="1382713" y="4554538"/>
            <a:ext cx="1190625" cy="1268412"/>
            <a:chOff x="1051" y="2980"/>
            <a:chExt cx="750" cy="799"/>
          </a:xfrm>
        </p:grpSpPr>
        <p:sp>
          <p:nvSpPr>
            <p:cNvPr id="566282" name="Line 7">
              <a:extLst>
                <a:ext uri="{FF2B5EF4-FFF2-40B4-BE49-F238E27FC236}">
                  <a16:creationId xmlns:a16="http://schemas.microsoft.com/office/drawing/2014/main" id="{A7E39AB2-A4D8-4D34-97A8-CD45F6BC1C0B}"/>
                </a:ext>
              </a:extLst>
            </p:cNvPr>
            <p:cNvSpPr>
              <a:spLocks noChangeShapeType="1"/>
            </p:cNvSpPr>
            <p:nvPr/>
          </p:nvSpPr>
          <p:spPr bwMode="auto">
            <a:xfrm flipH="1" flipV="1">
              <a:off x="1134" y="2980"/>
              <a:ext cx="256" cy="330"/>
            </a:xfrm>
            <a:prstGeom prst="line">
              <a:avLst/>
            </a:prstGeom>
            <a:noFill/>
            <a:ln w="38100">
              <a:solidFill>
                <a:srgbClr val="CC33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66283" name="Text Box 13">
              <a:extLst>
                <a:ext uri="{FF2B5EF4-FFF2-40B4-BE49-F238E27FC236}">
                  <a16:creationId xmlns:a16="http://schemas.microsoft.com/office/drawing/2014/main" id="{27BBB6B6-1B0C-4B3B-8762-813A5A82DEBF}"/>
                </a:ext>
              </a:extLst>
            </p:cNvPr>
            <p:cNvSpPr txBox="1">
              <a:spLocks noChangeArrowheads="1"/>
            </p:cNvSpPr>
            <p:nvPr/>
          </p:nvSpPr>
          <p:spPr bwMode="auto">
            <a:xfrm>
              <a:off x="1051" y="3548"/>
              <a:ext cx="75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b="1">
                  <a:solidFill>
                    <a:srgbClr val="CC3300"/>
                  </a:solidFill>
                  <a:cs typeface="Arial" panose="020B0604020202020204" pitchFamily="34" charset="0"/>
                </a:rPr>
                <a:t>“./hello”</a:t>
              </a:r>
            </a:p>
          </p:txBody>
        </p:sp>
      </p:grpSp>
      <p:sp>
        <p:nvSpPr>
          <p:cNvPr id="364559" name="Line 15">
            <a:extLst>
              <a:ext uri="{FF2B5EF4-FFF2-40B4-BE49-F238E27FC236}">
                <a16:creationId xmlns:a16="http://schemas.microsoft.com/office/drawing/2014/main" id="{5A54CF70-F7DF-450D-A02F-EDDADA9E60F4}"/>
              </a:ext>
            </a:extLst>
          </p:cNvPr>
          <p:cNvSpPr>
            <a:spLocks noChangeShapeType="1"/>
          </p:cNvSpPr>
          <p:nvPr/>
        </p:nvSpPr>
        <p:spPr bwMode="auto">
          <a:xfrm flipV="1">
            <a:off x="2103438" y="2259013"/>
            <a:ext cx="0" cy="596900"/>
          </a:xfrm>
          <a:prstGeom prst="line">
            <a:avLst/>
          </a:prstGeom>
          <a:noFill/>
          <a:ln w="38100">
            <a:solidFill>
              <a:srgbClr val="CC33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64560" name="Line 16">
            <a:extLst>
              <a:ext uri="{FF2B5EF4-FFF2-40B4-BE49-F238E27FC236}">
                <a16:creationId xmlns:a16="http://schemas.microsoft.com/office/drawing/2014/main" id="{4C238EAA-105F-40C4-9E51-1E999559D1B5}"/>
              </a:ext>
            </a:extLst>
          </p:cNvPr>
          <p:cNvSpPr>
            <a:spLocks noChangeShapeType="1"/>
          </p:cNvSpPr>
          <p:nvPr/>
        </p:nvSpPr>
        <p:spPr bwMode="auto">
          <a:xfrm flipH="1" flipV="1">
            <a:off x="2057400" y="2843213"/>
            <a:ext cx="4340225" cy="14287"/>
          </a:xfrm>
          <a:prstGeom prst="line">
            <a:avLst/>
          </a:prstGeom>
          <a:noFill/>
          <a:ln w="38100">
            <a:solidFill>
              <a:srgbClr val="CC3300"/>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364561" name="Line 17">
            <a:extLst>
              <a:ext uri="{FF2B5EF4-FFF2-40B4-BE49-F238E27FC236}">
                <a16:creationId xmlns:a16="http://schemas.microsoft.com/office/drawing/2014/main" id="{783A3522-3D40-46E3-8E76-1355B9B6E306}"/>
              </a:ext>
            </a:extLst>
          </p:cNvPr>
          <p:cNvSpPr>
            <a:spLocks noChangeShapeType="1"/>
          </p:cNvSpPr>
          <p:nvPr/>
        </p:nvSpPr>
        <p:spPr bwMode="auto">
          <a:xfrm flipV="1">
            <a:off x="5613400" y="3910013"/>
            <a:ext cx="0" cy="625475"/>
          </a:xfrm>
          <a:prstGeom prst="line">
            <a:avLst/>
          </a:prstGeom>
          <a:noFill/>
          <a:ln w="38100">
            <a:solidFill>
              <a:srgbClr val="0066CC"/>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64562" name="Line 18">
            <a:extLst>
              <a:ext uri="{FF2B5EF4-FFF2-40B4-BE49-F238E27FC236}">
                <a16:creationId xmlns:a16="http://schemas.microsoft.com/office/drawing/2014/main" id="{A83AEC61-7F8C-4D87-A26A-B0CE20ED7DF5}"/>
              </a:ext>
            </a:extLst>
          </p:cNvPr>
          <p:cNvSpPr>
            <a:spLocks noChangeShapeType="1"/>
          </p:cNvSpPr>
          <p:nvPr/>
        </p:nvSpPr>
        <p:spPr bwMode="auto">
          <a:xfrm>
            <a:off x="4622800" y="3932238"/>
            <a:ext cx="1031875" cy="0"/>
          </a:xfrm>
          <a:prstGeom prst="line">
            <a:avLst/>
          </a:prstGeom>
          <a:noFill/>
          <a:ln w="38100">
            <a:solidFill>
              <a:srgbClr val="0066CC"/>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64563" name="Line 19">
            <a:extLst>
              <a:ext uri="{FF2B5EF4-FFF2-40B4-BE49-F238E27FC236}">
                <a16:creationId xmlns:a16="http://schemas.microsoft.com/office/drawing/2014/main" id="{0FDDACE1-669F-40DA-B7FB-E51DDC9290B6}"/>
              </a:ext>
            </a:extLst>
          </p:cNvPr>
          <p:cNvSpPr>
            <a:spLocks noChangeShapeType="1"/>
          </p:cNvSpPr>
          <p:nvPr/>
        </p:nvSpPr>
        <p:spPr bwMode="auto">
          <a:xfrm flipV="1">
            <a:off x="4622800" y="3319463"/>
            <a:ext cx="0" cy="625475"/>
          </a:xfrm>
          <a:prstGeom prst="line">
            <a:avLst/>
          </a:prstGeom>
          <a:noFill/>
          <a:ln w="38100">
            <a:solidFill>
              <a:srgbClr val="0066CC"/>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64564" name="Line 20">
            <a:extLst>
              <a:ext uri="{FF2B5EF4-FFF2-40B4-BE49-F238E27FC236}">
                <a16:creationId xmlns:a16="http://schemas.microsoft.com/office/drawing/2014/main" id="{F2B2A5A5-36E6-465A-BE6F-F5141F73B306}"/>
              </a:ext>
            </a:extLst>
          </p:cNvPr>
          <p:cNvSpPr>
            <a:spLocks noChangeShapeType="1"/>
          </p:cNvSpPr>
          <p:nvPr/>
        </p:nvSpPr>
        <p:spPr bwMode="auto">
          <a:xfrm flipH="1" flipV="1">
            <a:off x="4892675" y="3203575"/>
            <a:ext cx="1566863" cy="28575"/>
          </a:xfrm>
          <a:prstGeom prst="line">
            <a:avLst/>
          </a:prstGeom>
          <a:noFill/>
          <a:ln w="38100">
            <a:solidFill>
              <a:srgbClr val="0066CC"/>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364565" name="Text Box 21">
            <a:extLst>
              <a:ext uri="{FF2B5EF4-FFF2-40B4-BE49-F238E27FC236}">
                <a16:creationId xmlns:a16="http://schemas.microsoft.com/office/drawing/2014/main" id="{D3D90D93-7A1E-485C-8DA8-6389E6249F24}"/>
              </a:ext>
            </a:extLst>
          </p:cNvPr>
          <p:cNvSpPr txBox="1">
            <a:spLocks noChangeArrowheads="1"/>
          </p:cNvSpPr>
          <p:nvPr/>
        </p:nvSpPr>
        <p:spPr bwMode="auto">
          <a:xfrm>
            <a:off x="6043613" y="5387975"/>
            <a:ext cx="1944687"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b="1">
                <a:solidFill>
                  <a:srgbClr val="0066CC"/>
                </a:solidFill>
                <a:effectLst>
                  <a:outerShdw blurRad="38100" dist="38100" dir="2700000" algn="tl">
                    <a:srgbClr val="C0C0C0"/>
                  </a:outerShdw>
                </a:effectLst>
                <a:cs typeface="Arial" panose="020B0604020202020204" pitchFamily="34" charset="0"/>
              </a:rPr>
              <a:t>hello</a:t>
            </a:r>
            <a:r>
              <a:rPr lang="zh-CN" altLang="en-US" b="1">
                <a:solidFill>
                  <a:srgbClr val="0066CC"/>
                </a:solidFill>
                <a:effectLst>
                  <a:outerShdw blurRad="38100" dist="38100" dir="2700000" algn="tl">
                    <a:srgbClr val="C0C0C0"/>
                  </a:outerShdw>
                </a:effectLst>
                <a:cs typeface="Arial" panose="020B0604020202020204" pitchFamily="34" charset="0"/>
              </a:rPr>
              <a:t>可执行文件</a:t>
            </a:r>
            <a:endParaRPr lang="zh-CN" altLang="en-US" b="1">
              <a:solidFill>
                <a:schemeClr val="accent2"/>
              </a:solidFill>
              <a:cs typeface="Arial" panose="020B0604020202020204" pitchFamily="34" charset="0"/>
            </a:endParaRPr>
          </a:p>
        </p:txBody>
      </p:sp>
      <p:sp>
        <p:nvSpPr>
          <p:cNvPr id="364567" name="Text Box 23">
            <a:extLst>
              <a:ext uri="{FF2B5EF4-FFF2-40B4-BE49-F238E27FC236}">
                <a16:creationId xmlns:a16="http://schemas.microsoft.com/office/drawing/2014/main" id="{49E72029-93D5-4DB8-B2EB-39636C2376F1}"/>
              </a:ext>
            </a:extLst>
          </p:cNvPr>
          <p:cNvSpPr txBox="1">
            <a:spLocks noChangeArrowheads="1"/>
          </p:cNvSpPr>
          <p:nvPr/>
        </p:nvSpPr>
        <p:spPr bwMode="auto">
          <a:xfrm>
            <a:off x="3840163" y="922338"/>
            <a:ext cx="3789362" cy="99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15000"/>
              </a:spcBef>
            </a:pPr>
            <a:r>
              <a:rPr lang="en-US" altLang="zh-CN" b="1">
                <a:solidFill>
                  <a:srgbClr val="CC3300"/>
                </a:solidFill>
                <a:latin typeface="微软雅黑" panose="020B0503020204020204" pitchFamily="34" charset="-122"/>
                <a:ea typeface="微软雅黑" panose="020B0503020204020204" pitchFamily="34" charset="-122"/>
              </a:rPr>
              <a:t>Red</a:t>
            </a:r>
            <a:r>
              <a:rPr lang="zh-CN" altLang="en-US" b="1">
                <a:solidFill>
                  <a:srgbClr val="CC3300"/>
                </a:solidFill>
                <a:latin typeface="微软雅黑" panose="020B0503020204020204" pitchFamily="34" charset="-122"/>
                <a:ea typeface="微软雅黑" panose="020B0503020204020204" pitchFamily="34" charset="-122"/>
              </a:rPr>
              <a:t>：</a:t>
            </a:r>
            <a:r>
              <a:rPr lang="en-US" altLang="zh-CN" b="1">
                <a:solidFill>
                  <a:srgbClr val="CC3300"/>
                </a:solidFill>
                <a:latin typeface="微软雅黑" panose="020B0503020204020204" pitchFamily="34" charset="-122"/>
                <a:ea typeface="微软雅黑" panose="020B0503020204020204" pitchFamily="34" charset="-122"/>
              </a:rPr>
              <a:t>shell</a:t>
            </a:r>
            <a:r>
              <a:rPr lang="zh-CN" altLang="en-US" b="1">
                <a:solidFill>
                  <a:srgbClr val="CC3300"/>
                </a:solidFill>
                <a:latin typeface="微软雅黑" panose="020B0503020204020204" pitchFamily="34" charset="-122"/>
                <a:ea typeface="微软雅黑" panose="020B0503020204020204" pitchFamily="34" charset="-122"/>
              </a:rPr>
              <a:t>命令行处理</a:t>
            </a:r>
          </a:p>
          <a:p>
            <a:pPr>
              <a:spcBef>
                <a:spcPct val="15000"/>
              </a:spcBef>
            </a:pPr>
            <a:r>
              <a:rPr lang="en-US" altLang="zh-CN" b="1">
                <a:solidFill>
                  <a:srgbClr val="0066CC"/>
                </a:solidFill>
                <a:latin typeface="微软雅黑" panose="020B0503020204020204" pitchFamily="34" charset="-122"/>
                <a:ea typeface="微软雅黑" panose="020B0503020204020204" pitchFamily="34" charset="-122"/>
              </a:rPr>
              <a:t>Blue</a:t>
            </a:r>
            <a:r>
              <a:rPr lang="zh-CN" altLang="en-US" b="1">
                <a:solidFill>
                  <a:srgbClr val="0066CC"/>
                </a:solidFill>
                <a:latin typeface="微软雅黑" panose="020B0503020204020204" pitchFamily="34" charset="-122"/>
                <a:ea typeface="微软雅黑" panose="020B0503020204020204" pitchFamily="34" charset="-122"/>
              </a:rPr>
              <a:t>：可执行文件加载</a:t>
            </a:r>
          </a:p>
          <a:p>
            <a:pPr>
              <a:spcBef>
                <a:spcPct val="15000"/>
              </a:spcBef>
            </a:pPr>
            <a:r>
              <a:rPr lang="en-US" altLang="zh-CN" b="1">
                <a:solidFill>
                  <a:srgbClr val="008000"/>
                </a:solidFill>
                <a:latin typeface="微软雅黑" panose="020B0503020204020204" pitchFamily="34" charset="-122"/>
                <a:ea typeface="微软雅黑" panose="020B0503020204020204" pitchFamily="34" charset="-122"/>
              </a:rPr>
              <a:t>Cyan</a:t>
            </a:r>
            <a:r>
              <a:rPr lang="zh-CN" altLang="en-US" b="1">
                <a:solidFill>
                  <a:srgbClr val="008000"/>
                </a:solidFill>
                <a:latin typeface="微软雅黑" panose="020B0503020204020204" pitchFamily="34" charset="-122"/>
                <a:ea typeface="微软雅黑" panose="020B0503020204020204" pitchFamily="34" charset="-122"/>
              </a:rPr>
              <a:t>：</a:t>
            </a:r>
            <a:r>
              <a:rPr lang="en-US" altLang="zh-CN" b="1">
                <a:solidFill>
                  <a:srgbClr val="008000"/>
                </a:solidFill>
                <a:latin typeface="微软雅黑" panose="020B0503020204020204" pitchFamily="34" charset="-122"/>
                <a:ea typeface="微软雅黑" panose="020B0503020204020204" pitchFamily="34" charset="-122"/>
              </a:rPr>
              <a:t>hello</a:t>
            </a:r>
            <a:r>
              <a:rPr lang="zh-CN" altLang="en-US" b="1">
                <a:solidFill>
                  <a:srgbClr val="008000"/>
                </a:solidFill>
                <a:latin typeface="微软雅黑" panose="020B0503020204020204" pitchFamily="34" charset="-122"/>
                <a:ea typeface="微软雅黑" panose="020B0503020204020204" pitchFamily="34" charset="-122"/>
              </a:rPr>
              <a:t>程序执行过程</a:t>
            </a:r>
          </a:p>
        </p:txBody>
      </p:sp>
      <p:sp>
        <p:nvSpPr>
          <p:cNvPr id="364569" name="Text Box 25">
            <a:extLst>
              <a:ext uri="{FF2B5EF4-FFF2-40B4-BE49-F238E27FC236}">
                <a16:creationId xmlns:a16="http://schemas.microsoft.com/office/drawing/2014/main" id="{822B95A9-49BD-45DA-B6CB-A28F48D7E166}"/>
              </a:ext>
            </a:extLst>
          </p:cNvPr>
          <p:cNvSpPr txBox="1">
            <a:spLocks noChangeArrowheads="1"/>
          </p:cNvSpPr>
          <p:nvPr/>
        </p:nvSpPr>
        <p:spPr bwMode="auto">
          <a:xfrm>
            <a:off x="7218363" y="2657475"/>
            <a:ext cx="1450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1600" b="1">
                <a:solidFill>
                  <a:srgbClr val="CC3300"/>
                </a:solidFill>
                <a:latin typeface="微软雅黑" panose="020B0503020204020204" pitchFamily="34" charset="-122"/>
                <a:ea typeface="微软雅黑" panose="020B0503020204020204" pitchFamily="34" charset="-122"/>
                <a:cs typeface="Arial" panose="020B0604020202020204" pitchFamily="34" charset="0"/>
              </a:rPr>
              <a:t>“./hello”</a:t>
            </a:r>
          </a:p>
        </p:txBody>
      </p:sp>
      <p:sp>
        <p:nvSpPr>
          <p:cNvPr id="364570" name="Text Box 26">
            <a:extLst>
              <a:ext uri="{FF2B5EF4-FFF2-40B4-BE49-F238E27FC236}">
                <a16:creationId xmlns:a16="http://schemas.microsoft.com/office/drawing/2014/main" id="{D984AE30-CA93-45EA-9F76-4BE249448929}"/>
              </a:ext>
            </a:extLst>
          </p:cNvPr>
          <p:cNvSpPr txBox="1">
            <a:spLocks noChangeArrowheads="1"/>
          </p:cNvSpPr>
          <p:nvPr/>
        </p:nvSpPr>
        <p:spPr bwMode="auto">
          <a:xfrm>
            <a:off x="7315200" y="3019425"/>
            <a:ext cx="1609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b="1">
                <a:solidFill>
                  <a:schemeClr val="accent2"/>
                </a:solidFill>
                <a:latin typeface="微软雅黑" panose="020B0503020204020204" pitchFamily="34" charset="-122"/>
                <a:ea typeface="微软雅黑" panose="020B0503020204020204" pitchFamily="34" charset="-122"/>
                <a:cs typeface="Arial" panose="020B0604020202020204" pitchFamily="34" charset="0"/>
              </a:rPr>
              <a:t>“hello,world/n”</a:t>
            </a:r>
          </a:p>
        </p:txBody>
      </p:sp>
      <p:sp>
        <p:nvSpPr>
          <p:cNvPr id="364571" name="Text Box 27">
            <a:extLst>
              <a:ext uri="{FF2B5EF4-FFF2-40B4-BE49-F238E27FC236}">
                <a16:creationId xmlns:a16="http://schemas.microsoft.com/office/drawing/2014/main" id="{4AB86A02-A2C6-43D3-B1F0-8D3584A6B1FB}"/>
              </a:ext>
            </a:extLst>
          </p:cNvPr>
          <p:cNvSpPr txBox="1">
            <a:spLocks noChangeArrowheads="1"/>
          </p:cNvSpPr>
          <p:nvPr/>
        </p:nvSpPr>
        <p:spPr bwMode="auto">
          <a:xfrm>
            <a:off x="2728913" y="5445125"/>
            <a:ext cx="20907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b="1">
                <a:solidFill>
                  <a:srgbClr val="008000"/>
                </a:solidFill>
                <a:cs typeface="Arial" panose="020B0604020202020204" pitchFamily="34" charset="0"/>
              </a:rPr>
              <a:t>“hello,world/n”</a:t>
            </a:r>
          </a:p>
        </p:txBody>
      </p:sp>
      <p:sp>
        <p:nvSpPr>
          <p:cNvPr id="364573" name="Line 29">
            <a:extLst>
              <a:ext uri="{FF2B5EF4-FFF2-40B4-BE49-F238E27FC236}">
                <a16:creationId xmlns:a16="http://schemas.microsoft.com/office/drawing/2014/main" id="{98350ABF-49B6-4DC1-8087-D03E2AB6E1E7}"/>
              </a:ext>
            </a:extLst>
          </p:cNvPr>
          <p:cNvSpPr>
            <a:spLocks noChangeShapeType="1"/>
          </p:cNvSpPr>
          <p:nvPr/>
        </p:nvSpPr>
        <p:spPr bwMode="auto">
          <a:xfrm flipH="1" flipV="1">
            <a:off x="2020888" y="3062288"/>
            <a:ext cx="4427537" cy="14287"/>
          </a:xfrm>
          <a:prstGeom prst="line">
            <a:avLst/>
          </a:prstGeom>
          <a:noFill/>
          <a:ln w="38100">
            <a:solidFill>
              <a:srgbClr val="008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64574" name="Line 30">
            <a:extLst>
              <a:ext uri="{FF2B5EF4-FFF2-40B4-BE49-F238E27FC236}">
                <a16:creationId xmlns:a16="http://schemas.microsoft.com/office/drawing/2014/main" id="{0CEA8838-6C99-4E20-A68F-AF9EE5F8C5BB}"/>
              </a:ext>
            </a:extLst>
          </p:cNvPr>
          <p:cNvSpPr>
            <a:spLocks noChangeShapeType="1"/>
          </p:cNvSpPr>
          <p:nvPr/>
        </p:nvSpPr>
        <p:spPr bwMode="auto">
          <a:xfrm flipV="1">
            <a:off x="1992313" y="2300288"/>
            <a:ext cx="0" cy="739775"/>
          </a:xfrm>
          <a:prstGeom prst="line">
            <a:avLst/>
          </a:prstGeom>
          <a:noFill/>
          <a:ln w="38100">
            <a:solidFill>
              <a:srgbClr val="008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4575" name="Line 31">
            <a:extLst>
              <a:ext uri="{FF2B5EF4-FFF2-40B4-BE49-F238E27FC236}">
                <a16:creationId xmlns:a16="http://schemas.microsoft.com/office/drawing/2014/main" id="{5C399EDE-FCFC-4991-A39E-85E67BC4AE05}"/>
              </a:ext>
            </a:extLst>
          </p:cNvPr>
          <p:cNvSpPr>
            <a:spLocks noChangeShapeType="1"/>
          </p:cNvSpPr>
          <p:nvPr/>
        </p:nvSpPr>
        <p:spPr bwMode="auto">
          <a:xfrm flipH="1" flipV="1">
            <a:off x="1644650" y="2295525"/>
            <a:ext cx="0" cy="1014413"/>
          </a:xfrm>
          <a:prstGeom prst="line">
            <a:avLst/>
          </a:prstGeom>
          <a:noFill/>
          <a:ln w="38100">
            <a:solidFill>
              <a:srgbClr val="008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64576" name="Line 32">
            <a:extLst>
              <a:ext uri="{FF2B5EF4-FFF2-40B4-BE49-F238E27FC236}">
                <a16:creationId xmlns:a16="http://schemas.microsoft.com/office/drawing/2014/main" id="{2F34EDC9-77D4-4B49-897B-FE97B953D33D}"/>
              </a:ext>
            </a:extLst>
          </p:cNvPr>
          <p:cNvSpPr>
            <a:spLocks noChangeShapeType="1"/>
          </p:cNvSpPr>
          <p:nvPr/>
        </p:nvSpPr>
        <p:spPr bwMode="auto">
          <a:xfrm flipH="1" flipV="1">
            <a:off x="1720850" y="3322638"/>
            <a:ext cx="2351088" cy="28575"/>
          </a:xfrm>
          <a:prstGeom prst="line">
            <a:avLst/>
          </a:prstGeom>
          <a:noFill/>
          <a:ln w="38100">
            <a:solidFill>
              <a:srgbClr val="008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64578" name="Line 34">
            <a:extLst>
              <a:ext uri="{FF2B5EF4-FFF2-40B4-BE49-F238E27FC236}">
                <a16:creationId xmlns:a16="http://schemas.microsoft.com/office/drawing/2014/main" id="{C7EC04BD-FDAC-49AA-AE2E-DFED367643FB}"/>
              </a:ext>
            </a:extLst>
          </p:cNvPr>
          <p:cNvSpPr>
            <a:spLocks noChangeShapeType="1"/>
          </p:cNvSpPr>
          <p:nvPr/>
        </p:nvSpPr>
        <p:spPr bwMode="auto">
          <a:xfrm flipV="1">
            <a:off x="4067175" y="3338513"/>
            <a:ext cx="0" cy="465137"/>
          </a:xfrm>
          <a:prstGeom prst="line">
            <a:avLst/>
          </a:prstGeom>
          <a:noFill/>
          <a:ln w="38100">
            <a:solidFill>
              <a:srgbClr val="008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64579" name="Line 35">
            <a:extLst>
              <a:ext uri="{FF2B5EF4-FFF2-40B4-BE49-F238E27FC236}">
                <a16:creationId xmlns:a16="http://schemas.microsoft.com/office/drawing/2014/main" id="{5658E191-52FF-4A8A-93C6-2D2AB15B7DB2}"/>
              </a:ext>
            </a:extLst>
          </p:cNvPr>
          <p:cNvSpPr>
            <a:spLocks noChangeShapeType="1"/>
          </p:cNvSpPr>
          <p:nvPr/>
        </p:nvSpPr>
        <p:spPr bwMode="auto">
          <a:xfrm>
            <a:off x="3267075" y="3805238"/>
            <a:ext cx="798513" cy="0"/>
          </a:xfrm>
          <a:prstGeom prst="line">
            <a:avLst/>
          </a:prstGeom>
          <a:noFill/>
          <a:ln w="38100">
            <a:solidFill>
              <a:srgbClr val="008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64581" name="Line 37">
            <a:extLst>
              <a:ext uri="{FF2B5EF4-FFF2-40B4-BE49-F238E27FC236}">
                <a16:creationId xmlns:a16="http://schemas.microsoft.com/office/drawing/2014/main" id="{2FF541B4-C60C-4141-A6C4-C44CDB832986}"/>
              </a:ext>
            </a:extLst>
          </p:cNvPr>
          <p:cNvSpPr>
            <a:spLocks noChangeShapeType="1"/>
          </p:cNvSpPr>
          <p:nvPr/>
        </p:nvSpPr>
        <p:spPr bwMode="auto">
          <a:xfrm flipV="1">
            <a:off x="3252788" y="3786188"/>
            <a:ext cx="0" cy="741362"/>
          </a:xfrm>
          <a:prstGeom prst="line">
            <a:avLst/>
          </a:prstGeom>
          <a:noFill/>
          <a:ln w="38100">
            <a:solidFill>
              <a:srgbClr val="008000"/>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364582" name="Text Box 38">
            <a:extLst>
              <a:ext uri="{FF2B5EF4-FFF2-40B4-BE49-F238E27FC236}">
                <a16:creationId xmlns:a16="http://schemas.microsoft.com/office/drawing/2014/main" id="{0655B5B9-5EAE-4EE4-B1EF-5000FDF1D661}"/>
              </a:ext>
            </a:extLst>
          </p:cNvPr>
          <p:cNvSpPr txBox="1">
            <a:spLocks noChangeArrowheads="1"/>
          </p:cNvSpPr>
          <p:nvPr/>
        </p:nvSpPr>
        <p:spPr bwMode="auto">
          <a:xfrm>
            <a:off x="469900" y="6257925"/>
            <a:ext cx="71993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b="1">
                <a:solidFill>
                  <a:srgbClr val="ED1611"/>
                </a:solidFill>
                <a:latin typeface="微软雅黑" panose="020B0503020204020204" pitchFamily="34" charset="-122"/>
                <a:ea typeface="微软雅黑" panose="020B0503020204020204" pitchFamily="34" charset="-122"/>
              </a:rPr>
              <a:t>所有过程都是在</a:t>
            </a:r>
            <a:r>
              <a:rPr lang="en-US" altLang="zh-CN" b="1">
                <a:solidFill>
                  <a:srgbClr val="ED1611"/>
                </a:solidFill>
                <a:latin typeface="微软雅黑" panose="020B0503020204020204" pitchFamily="34" charset="-122"/>
                <a:ea typeface="微软雅黑" panose="020B0503020204020204" pitchFamily="34" charset="-122"/>
              </a:rPr>
              <a:t>CPU</a:t>
            </a:r>
            <a:r>
              <a:rPr lang="zh-CN" altLang="en-US" b="1">
                <a:solidFill>
                  <a:srgbClr val="ED1611"/>
                </a:solidFill>
                <a:latin typeface="微软雅黑" panose="020B0503020204020204" pitchFamily="34" charset="-122"/>
                <a:ea typeface="微软雅黑" panose="020B0503020204020204" pitchFamily="34" charset="-122"/>
              </a:rPr>
              <a:t>执行指令所产生的控制信号的作用下进行的。</a:t>
            </a:r>
          </a:p>
        </p:txBody>
      </p:sp>
      <p:sp>
        <p:nvSpPr>
          <p:cNvPr id="364583" name="Text Box 39">
            <a:extLst>
              <a:ext uri="{FF2B5EF4-FFF2-40B4-BE49-F238E27FC236}">
                <a16:creationId xmlns:a16="http://schemas.microsoft.com/office/drawing/2014/main" id="{D7CFC24B-DC3A-4B1F-AA17-DA41C37D9045}"/>
              </a:ext>
            </a:extLst>
          </p:cNvPr>
          <p:cNvSpPr txBox="1">
            <a:spLocks noChangeArrowheads="1"/>
          </p:cNvSpPr>
          <p:nvPr/>
        </p:nvSpPr>
        <p:spPr bwMode="auto">
          <a:xfrm>
            <a:off x="488950" y="5919788"/>
            <a:ext cx="77073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b="1">
                <a:solidFill>
                  <a:schemeClr val="accent2"/>
                </a:solidFill>
                <a:latin typeface="Times New Roman" panose="02020603050405020304" pitchFamily="18" charset="0"/>
                <a:ea typeface="微软雅黑" panose="020B0503020204020204" pitchFamily="34" charset="-122"/>
              </a:rPr>
              <a:t>数据经常在各存储部件间传送。故现代计算机大多采用</a:t>
            </a:r>
            <a:r>
              <a:rPr lang="zh-CN" altLang="en-US" b="1">
                <a:solidFill>
                  <a:schemeClr val="accent2"/>
                </a:solidFill>
                <a:latin typeface="微软雅黑" panose="020B0503020204020204" pitchFamily="34" charset="-122"/>
                <a:ea typeface="微软雅黑" panose="020B0503020204020204" pitchFamily="34" charset="-122"/>
              </a:rPr>
              <a:t>“</a:t>
            </a:r>
            <a:r>
              <a:rPr lang="zh-CN" altLang="en-US" b="1">
                <a:solidFill>
                  <a:schemeClr val="accent2"/>
                </a:solidFill>
                <a:latin typeface="Times New Roman" panose="02020603050405020304" pitchFamily="18" charset="0"/>
                <a:ea typeface="微软雅黑" panose="020B0503020204020204" pitchFamily="34" charset="-122"/>
              </a:rPr>
              <a:t>缓存</a:t>
            </a:r>
            <a:r>
              <a:rPr lang="zh-CN" altLang="en-US" b="1">
                <a:solidFill>
                  <a:schemeClr val="accent2"/>
                </a:solidFill>
                <a:latin typeface="微软雅黑" panose="020B0503020204020204" pitchFamily="34" charset="-122"/>
                <a:ea typeface="微软雅黑" panose="020B0503020204020204" pitchFamily="34" charset="-122"/>
              </a:rPr>
              <a:t>”</a:t>
            </a:r>
            <a:r>
              <a:rPr lang="zh-CN" altLang="en-US" b="1">
                <a:solidFill>
                  <a:schemeClr val="accent2"/>
                </a:solidFill>
                <a:latin typeface="Times New Roman" panose="02020603050405020304" pitchFamily="18" charset="0"/>
                <a:ea typeface="微软雅黑" panose="020B0503020204020204" pitchFamily="34" charset="-122"/>
              </a:rPr>
              <a:t>技术！</a:t>
            </a:r>
          </a:p>
        </p:txBody>
      </p:sp>
      <p:sp>
        <p:nvSpPr>
          <p:cNvPr id="566304" name="Rectangle 41">
            <a:extLst>
              <a:ext uri="{FF2B5EF4-FFF2-40B4-BE49-F238E27FC236}">
                <a16:creationId xmlns:a16="http://schemas.microsoft.com/office/drawing/2014/main" id="{01E97154-685B-4703-BCDA-2C9AE34E7FE7}"/>
              </a:ext>
            </a:extLst>
          </p:cNvPr>
          <p:cNvSpPr>
            <a:spLocks noChangeArrowheads="1"/>
          </p:cNvSpPr>
          <p:nvPr/>
        </p:nvSpPr>
        <p:spPr bwMode="auto">
          <a:xfrm>
            <a:off x="7073900" y="903288"/>
            <a:ext cx="1727200" cy="1006475"/>
          </a:xfrm>
          <a:prstGeom prst="rect">
            <a:avLst/>
          </a:prstGeom>
          <a:solidFill>
            <a:schemeClr val="bg1">
              <a:alpha val="28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solidFill>
                  <a:srgbClr val="ED1611"/>
                </a:solidFill>
                <a:cs typeface="Arial" panose="020B0604020202020204" pitchFamily="34" charset="0"/>
              </a:rPr>
              <a:t>$ ./hello</a:t>
            </a:r>
          </a:p>
          <a:p>
            <a:r>
              <a:rPr lang="en-US" altLang="zh-CN" sz="2000" b="1">
                <a:solidFill>
                  <a:srgbClr val="008000"/>
                </a:solidFill>
                <a:cs typeface="Arial" panose="020B0604020202020204" pitchFamily="34" charset="0"/>
              </a:rPr>
              <a:t>hello, world</a:t>
            </a:r>
          </a:p>
          <a:p>
            <a:r>
              <a:rPr lang="en-US" altLang="zh-CN" sz="2000" b="1">
                <a:cs typeface="Arial" panose="020B0604020202020204" pitchFamily="34"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4567">
                                            <p:txEl>
                                              <p:pRg st="0" end="0"/>
                                            </p:txEl>
                                          </p:spTgt>
                                        </p:tgtEl>
                                        <p:attrNameLst>
                                          <p:attrName>style.visibility</p:attrName>
                                        </p:attrNameLst>
                                      </p:cBhvr>
                                      <p:to>
                                        <p:strVal val="visible"/>
                                      </p:to>
                                    </p:set>
                                    <p:animEffect transition="in" filter="blinds(horizontal)">
                                      <p:cBhvr>
                                        <p:cTn id="7" dur="500"/>
                                        <p:tgtEl>
                                          <p:spTgt spid="3645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364552"/>
                                        </p:tgtEl>
                                        <p:attrNameLst>
                                          <p:attrName>style.visibility</p:attrName>
                                        </p:attrNameLst>
                                      </p:cBhvr>
                                      <p:to>
                                        <p:strVal val="visible"/>
                                      </p:to>
                                    </p:set>
                                    <p:animEffect transition="in" filter="slide(fromBottom)">
                                      <p:cBhvr>
                                        <p:cTn id="17" dur="500"/>
                                        <p:tgtEl>
                                          <p:spTgt spid="3645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nodeType="clickEffect">
                                  <p:stCondLst>
                                    <p:cond delay="0"/>
                                  </p:stCondLst>
                                  <p:childTnLst>
                                    <p:set>
                                      <p:cBhvr>
                                        <p:cTn id="21" dur="1" fill="hold">
                                          <p:stCondLst>
                                            <p:cond delay="0"/>
                                          </p:stCondLst>
                                        </p:cTn>
                                        <p:tgtEl>
                                          <p:spTgt spid="364553"/>
                                        </p:tgtEl>
                                        <p:attrNameLst>
                                          <p:attrName>style.visibility</p:attrName>
                                        </p:attrNameLst>
                                      </p:cBhvr>
                                      <p:to>
                                        <p:strVal val="visible"/>
                                      </p:to>
                                    </p:set>
                                    <p:animEffect transition="in" filter="slide(fromLeft)">
                                      <p:cBhvr>
                                        <p:cTn id="22" dur="500"/>
                                        <p:tgtEl>
                                          <p:spTgt spid="36455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364554"/>
                                        </p:tgtEl>
                                        <p:attrNameLst>
                                          <p:attrName>style.visibility</p:attrName>
                                        </p:attrNameLst>
                                      </p:cBhvr>
                                      <p:to>
                                        <p:strVal val="visible"/>
                                      </p:to>
                                    </p:set>
                                    <p:animEffect transition="in" filter="slide(fromBottom)">
                                      <p:cBhvr>
                                        <p:cTn id="27" dur="500"/>
                                        <p:tgtEl>
                                          <p:spTgt spid="36455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2" fill="hold" nodeType="clickEffect">
                                  <p:stCondLst>
                                    <p:cond delay="0"/>
                                  </p:stCondLst>
                                  <p:childTnLst>
                                    <p:set>
                                      <p:cBhvr>
                                        <p:cTn id="31" dur="1" fill="hold">
                                          <p:stCondLst>
                                            <p:cond delay="0"/>
                                          </p:stCondLst>
                                        </p:cTn>
                                        <p:tgtEl>
                                          <p:spTgt spid="364555"/>
                                        </p:tgtEl>
                                        <p:attrNameLst>
                                          <p:attrName>style.visibility</p:attrName>
                                        </p:attrNameLst>
                                      </p:cBhvr>
                                      <p:to>
                                        <p:strVal val="visible"/>
                                      </p:to>
                                    </p:set>
                                    <p:animEffect transition="in" filter="slide(fromRight)">
                                      <p:cBhvr>
                                        <p:cTn id="32" dur="500"/>
                                        <p:tgtEl>
                                          <p:spTgt spid="36455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nodeType="clickEffect">
                                  <p:stCondLst>
                                    <p:cond delay="0"/>
                                  </p:stCondLst>
                                  <p:childTnLst>
                                    <p:set>
                                      <p:cBhvr>
                                        <p:cTn id="36" dur="1" fill="hold">
                                          <p:stCondLst>
                                            <p:cond delay="0"/>
                                          </p:stCondLst>
                                        </p:cTn>
                                        <p:tgtEl>
                                          <p:spTgt spid="364556"/>
                                        </p:tgtEl>
                                        <p:attrNameLst>
                                          <p:attrName>style.visibility</p:attrName>
                                        </p:attrNameLst>
                                      </p:cBhvr>
                                      <p:to>
                                        <p:strVal val="visible"/>
                                      </p:to>
                                    </p:set>
                                    <p:animEffect transition="in" filter="slide(fromBottom)">
                                      <p:cBhvr>
                                        <p:cTn id="37" dur="500"/>
                                        <p:tgtEl>
                                          <p:spTgt spid="36455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1" fill="hold" nodeType="clickEffect">
                                  <p:stCondLst>
                                    <p:cond delay="0"/>
                                  </p:stCondLst>
                                  <p:childTnLst>
                                    <p:set>
                                      <p:cBhvr>
                                        <p:cTn id="41" dur="1" fill="hold">
                                          <p:stCondLst>
                                            <p:cond delay="0"/>
                                          </p:stCondLst>
                                        </p:cTn>
                                        <p:tgtEl>
                                          <p:spTgt spid="364559"/>
                                        </p:tgtEl>
                                        <p:attrNameLst>
                                          <p:attrName>style.visibility</p:attrName>
                                        </p:attrNameLst>
                                      </p:cBhvr>
                                      <p:to>
                                        <p:strVal val="visible"/>
                                      </p:to>
                                    </p:set>
                                    <p:animEffect transition="in" filter="slide(fromTop)">
                                      <p:cBhvr>
                                        <p:cTn id="42" dur="500"/>
                                        <p:tgtEl>
                                          <p:spTgt spid="36455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8" fill="hold" nodeType="clickEffect">
                                  <p:stCondLst>
                                    <p:cond delay="0"/>
                                  </p:stCondLst>
                                  <p:childTnLst>
                                    <p:set>
                                      <p:cBhvr>
                                        <p:cTn id="46" dur="1" fill="hold">
                                          <p:stCondLst>
                                            <p:cond delay="0"/>
                                          </p:stCondLst>
                                        </p:cTn>
                                        <p:tgtEl>
                                          <p:spTgt spid="364560"/>
                                        </p:tgtEl>
                                        <p:attrNameLst>
                                          <p:attrName>style.visibility</p:attrName>
                                        </p:attrNameLst>
                                      </p:cBhvr>
                                      <p:to>
                                        <p:strVal val="visible"/>
                                      </p:to>
                                    </p:set>
                                    <p:animEffect transition="in" filter="slide(fromLeft)">
                                      <p:cBhvr>
                                        <p:cTn id="47" dur="500"/>
                                        <p:tgtEl>
                                          <p:spTgt spid="36456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64569"/>
                                        </p:tgtEl>
                                        <p:attrNameLst>
                                          <p:attrName>style.visibility</p:attrName>
                                        </p:attrNameLst>
                                      </p:cBhvr>
                                      <p:to>
                                        <p:strVal val="visible"/>
                                      </p:to>
                                    </p:set>
                                    <p:animEffect transition="in" filter="blinds(horizontal)">
                                      <p:cBhvr>
                                        <p:cTn id="52" dur="500"/>
                                        <p:tgtEl>
                                          <p:spTgt spid="36456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364567">
                                            <p:txEl>
                                              <p:pRg st="1" end="1"/>
                                            </p:txEl>
                                          </p:spTgt>
                                        </p:tgtEl>
                                        <p:attrNameLst>
                                          <p:attrName>style.visibility</p:attrName>
                                        </p:attrNameLst>
                                      </p:cBhvr>
                                      <p:to>
                                        <p:strVal val="visible"/>
                                      </p:to>
                                    </p:set>
                                    <p:animEffect transition="in" filter="blinds(horizontal)">
                                      <p:cBhvr>
                                        <p:cTn id="57" dur="500"/>
                                        <p:tgtEl>
                                          <p:spTgt spid="364567">
                                            <p:txEl>
                                              <p:pRg st="1" end="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64565"/>
                                        </p:tgtEl>
                                        <p:attrNameLst>
                                          <p:attrName>style.visibility</p:attrName>
                                        </p:attrNameLst>
                                      </p:cBhvr>
                                      <p:to>
                                        <p:strVal val="visible"/>
                                      </p:to>
                                    </p:set>
                                    <p:animEffect transition="in" filter="blinds(horizontal)">
                                      <p:cBhvr>
                                        <p:cTn id="62" dur="500"/>
                                        <p:tgtEl>
                                          <p:spTgt spid="36456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2" presetClass="entr" presetSubtype="4" fill="hold" nodeType="clickEffect">
                                  <p:stCondLst>
                                    <p:cond delay="0"/>
                                  </p:stCondLst>
                                  <p:childTnLst>
                                    <p:set>
                                      <p:cBhvr>
                                        <p:cTn id="66" dur="1" fill="hold">
                                          <p:stCondLst>
                                            <p:cond delay="0"/>
                                          </p:stCondLst>
                                        </p:cTn>
                                        <p:tgtEl>
                                          <p:spTgt spid="364561"/>
                                        </p:tgtEl>
                                        <p:attrNameLst>
                                          <p:attrName>style.visibility</p:attrName>
                                        </p:attrNameLst>
                                      </p:cBhvr>
                                      <p:to>
                                        <p:strVal val="visible"/>
                                      </p:to>
                                    </p:set>
                                    <p:animEffect transition="in" filter="slide(fromBottom)">
                                      <p:cBhvr>
                                        <p:cTn id="67" dur="500"/>
                                        <p:tgtEl>
                                          <p:spTgt spid="36456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2" presetClass="entr" presetSubtype="2" fill="hold" nodeType="clickEffect">
                                  <p:stCondLst>
                                    <p:cond delay="0"/>
                                  </p:stCondLst>
                                  <p:childTnLst>
                                    <p:set>
                                      <p:cBhvr>
                                        <p:cTn id="71" dur="1" fill="hold">
                                          <p:stCondLst>
                                            <p:cond delay="0"/>
                                          </p:stCondLst>
                                        </p:cTn>
                                        <p:tgtEl>
                                          <p:spTgt spid="364562"/>
                                        </p:tgtEl>
                                        <p:attrNameLst>
                                          <p:attrName>style.visibility</p:attrName>
                                        </p:attrNameLst>
                                      </p:cBhvr>
                                      <p:to>
                                        <p:strVal val="visible"/>
                                      </p:to>
                                    </p:set>
                                    <p:animEffect transition="in" filter="slide(fromRight)">
                                      <p:cBhvr>
                                        <p:cTn id="72" dur="500"/>
                                        <p:tgtEl>
                                          <p:spTgt spid="36456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2" presetClass="entr" presetSubtype="4" fill="hold" nodeType="clickEffect">
                                  <p:stCondLst>
                                    <p:cond delay="0"/>
                                  </p:stCondLst>
                                  <p:childTnLst>
                                    <p:set>
                                      <p:cBhvr>
                                        <p:cTn id="76" dur="1" fill="hold">
                                          <p:stCondLst>
                                            <p:cond delay="0"/>
                                          </p:stCondLst>
                                        </p:cTn>
                                        <p:tgtEl>
                                          <p:spTgt spid="364563"/>
                                        </p:tgtEl>
                                        <p:attrNameLst>
                                          <p:attrName>style.visibility</p:attrName>
                                        </p:attrNameLst>
                                      </p:cBhvr>
                                      <p:to>
                                        <p:strVal val="visible"/>
                                      </p:to>
                                    </p:set>
                                    <p:animEffect transition="in" filter="slide(fromBottom)">
                                      <p:cBhvr>
                                        <p:cTn id="77" dur="500"/>
                                        <p:tgtEl>
                                          <p:spTgt spid="364563"/>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2" presetClass="entr" presetSubtype="8" fill="hold" nodeType="clickEffect">
                                  <p:stCondLst>
                                    <p:cond delay="0"/>
                                  </p:stCondLst>
                                  <p:childTnLst>
                                    <p:set>
                                      <p:cBhvr>
                                        <p:cTn id="81" dur="1" fill="hold">
                                          <p:stCondLst>
                                            <p:cond delay="0"/>
                                          </p:stCondLst>
                                        </p:cTn>
                                        <p:tgtEl>
                                          <p:spTgt spid="364564"/>
                                        </p:tgtEl>
                                        <p:attrNameLst>
                                          <p:attrName>style.visibility</p:attrName>
                                        </p:attrNameLst>
                                      </p:cBhvr>
                                      <p:to>
                                        <p:strVal val="visible"/>
                                      </p:to>
                                    </p:set>
                                    <p:animEffect transition="in" filter="slide(fromLeft)">
                                      <p:cBhvr>
                                        <p:cTn id="82" dur="500"/>
                                        <p:tgtEl>
                                          <p:spTgt spid="364564"/>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364570"/>
                                        </p:tgtEl>
                                        <p:attrNameLst>
                                          <p:attrName>style.visibility</p:attrName>
                                        </p:attrNameLst>
                                      </p:cBhvr>
                                      <p:to>
                                        <p:strVal val="visible"/>
                                      </p:to>
                                    </p:set>
                                    <p:animEffect transition="in" filter="blinds(horizontal)">
                                      <p:cBhvr>
                                        <p:cTn id="87" dur="500"/>
                                        <p:tgtEl>
                                          <p:spTgt spid="364570"/>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nodeType="clickEffect">
                                  <p:stCondLst>
                                    <p:cond delay="0"/>
                                  </p:stCondLst>
                                  <p:childTnLst>
                                    <p:set>
                                      <p:cBhvr>
                                        <p:cTn id="91" dur="1" fill="hold">
                                          <p:stCondLst>
                                            <p:cond delay="0"/>
                                          </p:stCondLst>
                                        </p:cTn>
                                        <p:tgtEl>
                                          <p:spTgt spid="364567">
                                            <p:txEl>
                                              <p:pRg st="2" end="2"/>
                                            </p:txEl>
                                          </p:spTgt>
                                        </p:tgtEl>
                                        <p:attrNameLst>
                                          <p:attrName>style.visibility</p:attrName>
                                        </p:attrNameLst>
                                      </p:cBhvr>
                                      <p:to>
                                        <p:strVal val="visible"/>
                                      </p:to>
                                    </p:set>
                                    <p:animEffect transition="in" filter="blinds(horizontal)">
                                      <p:cBhvr>
                                        <p:cTn id="92" dur="500"/>
                                        <p:tgtEl>
                                          <p:spTgt spid="364567">
                                            <p:txEl>
                                              <p:pRg st="2" end="2"/>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2" presetClass="entr" presetSubtype="2" fill="hold" nodeType="clickEffect">
                                  <p:stCondLst>
                                    <p:cond delay="0"/>
                                  </p:stCondLst>
                                  <p:childTnLst>
                                    <p:set>
                                      <p:cBhvr>
                                        <p:cTn id="96" dur="1" fill="hold">
                                          <p:stCondLst>
                                            <p:cond delay="0"/>
                                          </p:stCondLst>
                                        </p:cTn>
                                        <p:tgtEl>
                                          <p:spTgt spid="364573"/>
                                        </p:tgtEl>
                                        <p:attrNameLst>
                                          <p:attrName>style.visibility</p:attrName>
                                        </p:attrNameLst>
                                      </p:cBhvr>
                                      <p:to>
                                        <p:strVal val="visible"/>
                                      </p:to>
                                    </p:set>
                                    <p:animEffect transition="in" filter="slide(fromRight)">
                                      <p:cBhvr>
                                        <p:cTn id="97" dur="500"/>
                                        <p:tgtEl>
                                          <p:spTgt spid="364573"/>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2" presetClass="entr" presetSubtype="4" fill="hold" nodeType="clickEffect">
                                  <p:stCondLst>
                                    <p:cond delay="0"/>
                                  </p:stCondLst>
                                  <p:childTnLst>
                                    <p:set>
                                      <p:cBhvr>
                                        <p:cTn id="101" dur="1" fill="hold">
                                          <p:stCondLst>
                                            <p:cond delay="0"/>
                                          </p:stCondLst>
                                        </p:cTn>
                                        <p:tgtEl>
                                          <p:spTgt spid="364574"/>
                                        </p:tgtEl>
                                        <p:attrNameLst>
                                          <p:attrName>style.visibility</p:attrName>
                                        </p:attrNameLst>
                                      </p:cBhvr>
                                      <p:to>
                                        <p:strVal val="visible"/>
                                      </p:to>
                                    </p:set>
                                    <p:animEffect transition="in" filter="slide(fromBottom)">
                                      <p:cBhvr>
                                        <p:cTn id="102" dur="500"/>
                                        <p:tgtEl>
                                          <p:spTgt spid="364574"/>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2" presetClass="entr" presetSubtype="1" fill="hold" nodeType="clickEffect">
                                  <p:stCondLst>
                                    <p:cond delay="0"/>
                                  </p:stCondLst>
                                  <p:childTnLst>
                                    <p:set>
                                      <p:cBhvr>
                                        <p:cTn id="106" dur="1" fill="hold">
                                          <p:stCondLst>
                                            <p:cond delay="0"/>
                                          </p:stCondLst>
                                        </p:cTn>
                                        <p:tgtEl>
                                          <p:spTgt spid="364575"/>
                                        </p:tgtEl>
                                        <p:attrNameLst>
                                          <p:attrName>style.visibility</p:attrName>
                                        </p:attrNameLst>
                                      </p:cBhvr>
                                      <p:to>
                                        <p:strVal val="visible"/>
                                      </p:to>
                                    </p:set>
                                    <p:animEffect transition="in" filter="slide(fromTop)">
                                      <p:cBhvr>
                                        <p:cTn id="107" dur="500"/>
                                        <p:tgtEl>
                                          <p:spTgt spid="364575"/>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2" presetClass="entr" presetSubtype="8" fill="hold" nodeType="clickEffect">
                                  <p:stCondLst>
                                    <p:cond delay="0"/>
                                  </p:stCondLst>
                                  <p:childTnLst>
                                    <p:set>
                                      <p:cBhvr>
                                        <p:cTn id="111" dur="1" fill="hold">
                                          <p:stCondLst>
                                            <p:cond delay="0"/>
                                          </p:stCondLst>
                                        </p:cTn>
                                        <p:tgtEl>
                                          <p:spTgt spid="364576"/>
                                        </p:tgtEl>
                                        <p:attrNameLst>
                                          <p:attrName>style.visibility</p:attrName>
                                        </p:attrNameLst>
                                      </p:cBhvr>
                                      <p:to>
                                        <p:strVal val="visible"/>
                                      </p:to>
                                    </p:set>
                                    <p:animEffect transition="in" filter="slide(fromLeft)">
                                      <p:cBhvr>
                                        <p:cTn id="112" dur="500"/>
                                        <p:tgtEl>
                                          <p:spTgt spid="364576"/>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2" presetClass="entr" presetSubtype="1" fill="hold" nodeType="clickEffect">
                                  <p:stCondLst>
                                    <p:cond delay="0"/>
                                  </p:stCondLst>
                                  <p:childTnLst>
                                    <p:set>
                                      <p:cBhvr>
                                        <p:cTn id="116" dur="1" fill="hold">
                                          <p:stCondLst>
                                            <p:cond delay="0"/>
                                          </p:stCondLst>
                                        </p:cTn>
                                        <p:tgtEl>
                                          <p:spTgt spid="364578"/>
                                        </p:tgtEl>
                                        <p:attrNameLst>
                                          <p:attrName>style.visibility</p:attrName>
                                        </p:attrNameLst>
                                      </p:cBhvr>
                                      <p:to>
                                        <p:strVal val="visible"/>
                                      </p:to>
                                    </p:set>
                                    <p:animEffect transition="in" filter="slide(fromTop)">
                                      <p:cBhvr>
                                        <p:cTn id="117" dur="500"/>
                                        <p:tgtEl>
                                          <p:spTgt spid="364578"/>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2" presetClass="entr" presetSubtype="2" fill="hold" nodeType="clickEffect">
                                  <p:stCondLst>
                                    <p:cond delay="0"/>
                                  </p:stCondLst>
                                  <p:childTnLst>
                                    <p:set>
                                      <p:cBhvr>
                                        <p:cTn id="121" dur="1" fill="hold">
                                          <p:stCondLst>
                                            <p:cond delay="0"/>
                                          </p:stCondLst>
                                        </p:cTn>
                                        <p:tgtEl>
                                          <p:spTgt spid="364579"/>
                                        </p:tgtEl>
                                        <p:attrNameLst>
                                          <p:attrName>style.visibility</p:attrName>
                                        </p:attrNameLst>
                                      </p:cBhvr>
                                      <p:to>
                                        <p:strVal val="visible"/>
                                      </p:to>
                                    </p:set>
                                    <p:animEffect transition="in" filter="slide(fromRight)">
                                      <p:cBhvr>
                                        <p:cTn id="122" dur="500"/>
                                        <p:tgtEl>
                                          <p:spTgt spid="364579"/>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2" presetClass="entr" presetSubtype="1" fill="hold" nodeType="clickEffect">
                                  <p:stCondLst>
                                    <p:cond delay="0"/>
                                  </p:stCondLst>
                                  <p:childTnLst>
                                    <p:set>
                                      <p:cBhvr>
                                        <p:cTn id="126" dur="1" fill="hold">
                                          <p:stCondLst>
                                            <p:cond delay="0"/>
                                          </p:stCondLst>
                                        </p:cTn>
                                        <p:tgtEl>
                                          <p:spTgt spid="364581"/>
                                        </p:tgtEl>
                                        <p:attrNameLst>
                                          <p:attrName>style.visibility</p:attrName>
                                        </p:attrNameLst>
                                      </p:cBhvr>
                                      <p:to>
                                        <p:strVal val="visible"/>
                                      </p:to>
                                    </p:set>
                                    <p:animEffect transition="in" filter="slide(fromTop)">
                                      <p:cBhvr>
                                        <p:cTn id="127" dur="500"/>
                                        <p:tgtEl>
                                          <p:spTgt spid="364581"/>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364571"/>
                                        </p:tgtEl>
                                        <p:attrNameLst>
                                          <p:attrName>style.visibility</p:attrName>
                                        </p:attrNameLst>
                                      </p:cBhvr>
                                      <p:to>
                                        <p:strVal val="visible"/>
                                      </p:to>
                                    </p:set>
                                    <p:animEffect transition="in" filter="blinds(horizontal)">
                                      <p:cBhvr>
                                        <p:cTn id="132" dur="500"/>
                                        <p:tgtEl>
                                          <p:spTgt spid="364571"/>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3" presetClass="entr" presetSubtype="10" fill="hold" nodeType="clickEffect">
                                  <p:stCondLst>
                                    <p:cond delay="0"/>
                                  </p:stCondLst>
                                  <p:childTnLst>
                                    <p:set>
                                      <p:cBhvr>
                                        <p:cTn id="136" dur="1" fill="hold">
                                          <p:stCondLst>
                                            <p:cond delay="0"/>
                                          </p:stCondLst>
                                        </p:cTn>
                                        <p:tgtEl>
                                          <p:spTgt spid="364583">
                                            <p:txEl>
                                              <p:pRg st="0" end="0"/>
                                            </p:txEl>
                                          </p:spTgt>
                                        </p:tgtEl>
                                        <p:attrNameLst>
                                          <p:attrName>style.visibility</p:attrName>
                                        </p:attrNameLst>
                                      </p:cBhvr>
                                      <p:to>
                                        <p:strVal val="visible"/>
                                      </p:to>
                                    </p:set>
                                    <p:animEffect transition="in" filter="blinds(horizontal)">
                                      <p:cBhvr>
                                        <p:cTn id="137" dur="500"/>
                                        <p:tgtEl>
                                          <p:spTgt spid="364583">
                                            <p:txEl>
                                              <p:pRg st="0" end="0"/>
                                            </p:txEl>
                                          </p:spTgt>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5" presetClass="entr" presetSubtype="10" fill="hold" nodeType="clickEffect">
                                  <p:stCondLst>
                                    <p:cond delay="0"/>
                                  </p:stCondLst>
                                  <p:childTnLst>
                                    <p:set>
                                      <p:cBhvr>
                                        <p:cTn id="141" dur="1" fill="hold">
                                          <p:stCondLst>
                                            <p:cond delay="0"/>
                                          </p:stCondLst>
                                        </p:cTn>
                                        <p:tgtEl>
                                          <p:spTgt spid="364582">
                                            <p:txEl>
                                              <p:pRg st="0" end="0"/>
                                            </p:txEl>
                                          </p:spTgt>
                                        </p:tgtEl>
                                        <p:attrNameLst>
                                          <p:attrName>style.visibility</p:attrName>
                                        </p:attrNameLst>
                                      </p:cBhvr>
                                      <p:to>
                                        <p:strVal val="visible"/>
                                      </p:to>
                                    </p:set>
                                    <p:animEffect transition="in" filter="checkerboard(across)">
                                      <p:cBhvr>
                                        <p:cTn id="142" dur="500"/>
                                        <p:tgtEl>
                                          <p:spTgt spid="3645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65" grpId="0" animBg="1"/>
      <p:bldP spid="364569" grpId="0"/>
      <p:bldP spid="364570" grpId="0"/>
      <p:bldP spid="36457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a:extLst>
              <a:ext uri="{FF2B5EF4-FFF2-40B4-BE49-F238E27FC236}">
                <a16:creationId xmlns:a16="http://schemas.microsoft.com/office/drawing/2014/main" id="{F0F95613-CC01-46AC-B2A4-C28A9F840BDE}"/>
              </a:ext>
            </a:extLst>
          </p:cNvPr>
          <p:cNvSpPr>
            <a:spLocks noGrp="1" noChangeArrowheads="1"/>
          </p:cNvSpPr>
          <p:nvPr>
            <p:ph type="title" idx="4294967295"/>
          </p:nvPr>
        </p:nvSpPr>
        <p:spPr>
          <a:xfrm>
            <a:off x="457200" y="98425"/>
            <a:ext cx="8229600" cy="561975"/>
          </a:xfrm>
        </p:spPr>
        <p:txBody>
          <a:bodyPr/>
          <a:lstStyle/>
          <a:p>
            <a:r>
              <a:rPr lang="zh-CN" altLang="en-US" sz="3200"/>
              <a:t>主要内容</a:t>
            </a:r>
          </a:p>
        </p:txBody>
      </p:sp>
      <p:sp>
        <p:nvSpPr>
          <p:cNvPr id="582659" name="Rectangle 3">
            <a:extLst>
              <a:ext uri="{FF2B5EF4-FFF2-40B4-BE49-F238E27FC236}">
                <a16:creationId xmlns:a16="http://schemas.microsoft.com/office/drawing/2014/main" id="{2CA78DB4-CDB0-4A7C-9619-6E33DDD5ED85}"/>
              </a:ext>
            </a:extLst>
          </p:cNvPr>
          <p:cNvSpPr>
            <a:spLocks noGrp="1" noChangeArrowheads="1"/>
          </p:cNvSpPr>
          <p:nvPr>
            <p:ph type="body" idx="4294967295"/>
          </p:nvPr>
        </p:nvSpPr>
        <p:spPr>
          <a:xfrm>
            <a:off x="431800" y="998538"/>
            <a:ext cx="8370888" cy="5626100"/>
          </a:xfrm>
        </p:spPr>
        <p:txBody>
          <a:bodyPr/>
          <a:lstStyle/>
          <a:p>
            <a:pPr>
              <a:spcBef>
                <a:spcPts val="1600"/>
              </a:spcBef>
            </a:pPr>
            <a:r>
              <a:rPr lang="zh-CN" altLang="en-US" sz="2800">
                <a:ea typeface="黑体" panose="02010609060101010101" pitchFamily="49" charset="-122"/>
              </a:rPr>
              <a:t>课程的由来</a:t>
            </a:r>
          </a:p>
          <a:p>
            <a:pPr>
              <a:spcBef>
                <a:spcPts val="1600"/>
              </a:spcBef>
            </a:pPr>
            <a:r>
              <a:rPr lang="zh-CN" altLang="en-US" sz="2800">
                <a:ea typeface="黑体" panose="02010609060101010101" pitchFamily="49" charset="-122"/>
              </a:rPr>
              <a:t>课程内容概要</a:t>
            </a:r>
          </a:p>
          <a:p>
            <a:pPr>
              <a:spcBef>
                <a:spcPts val="1600"/>
              </a:spcBef>
            </a:pPr>
            <a:r>
              <a:rPr lang="zh-CN" altLang="en-US" sz="2800">
                <a:ea typeface="黑体" panose="02010609060101010101" pitchFamily="49" charset="-122"/>
              </a:rPr>
              <a:t>课程教学安排及考试安排</a:t>
            </a:r>
          </a:p>
          <a:p>
            <a:pPr>
              <a:spcBef>
                <a:spcPts val="1600"/>
              </a:spcBef>
            </a:pPr>
            <a:r>
              <a:rPr lang="zh-CN" altLang="en-US" sz="2800">
                <a:ea typeface="黑体" panose="02010609060101010101" pitchFamily="49" charset="-122"/>
              </a:rPr>
              <a:t>硬件和软件的基本组成</a:t>
            </a:r>
          </a:p>
          <a:p>
            <a:pPr>
              <a:spcBef>
                <a:spcPts val="1600"/>
              </a:spcBef>
            </a:pPr>
            <a:r>
              <a:rPr lang="zh-CN" altLang="en-US" sz="2800">
                <a:ea typeface="黑体" panose="02010609060101010101" pitchFamily="49" charset="-122"/>
              </a:rPr>
              <a:t>程序的开发和执行过程</a:t>
            </a:r>
          </a:p>
          <a:p>
            <a:pPr>
              <a:spcBef>
                <a:spcPts val="1600"/>
              </a:spcBef>
            </a:pPr>
            <a:r>
              <a:rPr lang="zh-CN" altLang="en-US" sz="2800">
                <a:solidFill>
                  <a:srgbClr val="FF0000"/>
                </a:solidFill>
                <a:ea typeface="黑体" panose="02010609060101010101" pitchFamily="49" charset="-122"/>
              </a:rPr>
              <a:t>计算机系统层次结构</a:t>
            </a:r>
          </a:p>
          <a:p>
            <a:pPr>
              <a:spcBef>
                <a:spcPts val="1600"/>
              </a:spcBef>
            </a:pPr>
            <a:r>
              <a:rPr lang="zh-CN" altLang="en-US" sz="2800">
                <a:ea typeface="黑体" panose="02010609060101010101" pitchFamily="49" charset="-122"/>
              </a:rPr>
              <a:t>计算机性能评价</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a:extLst>
              <a:ext uri="{FF2B5EF4-FFF2-40B4-BE49-F238E27FC236}">
                <a16:creationId xmlns:a16="http://schemas.microsoft.com/office/drawing/2014/main" id="{308F9840-0869-490F-B60F-7551F1F40D4B}"/>
              </a:ext>
            </a:extLst>
          </p:cNvPr>
          <p:cNvSpPr>
            <a:spLocks noGrp="1" noChangeArrowheads="1"/>
          </p:cNvSpPr>
          <p:nvPr>
            <p:ph type="title"/>
          </p:nvPr>
        </p:nvSpPr>
        <p:spPr>
          <a:xfrm>
            <a:off x="457200" y="88900"/>
            <a:ext cx="8229600" cy="561975"/>
          </a:xfrm>
        </p:spPr>
        <p:txBody>
          <a:bodyPr/>
          <a:lstStyle/>
          <a:p>
            <a:r>
              <a:rPr lang="zh-CN" altLang="en-US" sz="3600"/>
              <a:t>不同层次语言之间的等价转换</a:t>
            </a:r>
          </a:p>
        </p:txBody>
      </p:sp>
      <p:pic>
        <p:nvPicPr>
          <p:cNvPr id="568323" name="Picture 3">
            <a:extLst>
              <a:ext uri="{FF2B5EF4-FFF2-40B4-BE49-F238E27FC236}">
                <a16:creationId xmlns:a16="http://schemas.microsoft.com/office/drawing/2014/main" id="{513DFD9C-0369-4BC1-84E7-63FF929478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16013"/>
            <a:ext cx="8812213" cy="4892675"/>
          </a:xfrm>
          <a:prstGeom prst="rect">
            <a:avLst/>
          </a:prstGeom>
          <a:noFill/>
          <a:extLst>
            <a:ext uri="{909E8E84-426E-40DD-AFC4-6F175D3DCCD1}">
              <a14:hiddenFill xmlns:a14="http://schemas.microsoft.com/office/drawing/2010/main">
                <a:solidFill>
                  <a:srgbClr val="FFFFFF"/>
                </a:solidFill>
              </a14:hiddenFill>
            </a:ext>
          </a:extLst>
        </p:spPr>
      </p:pic>
      <p:sp>
        <p:nvSpPr>
          <p:cNvPr id="568324" name="Rectangle 4">
            <a:extLst>
              <a:ext uri="{FF2B5EF4-FFF2-40B4-BE49-F238E27FC236}">
                <a16:creationId xmlns:a16="http://schemas.microsoft.com/office/drawing/2014/main" id="{0DB6F42D-F86D-4C60-A6F7-0835803DE37B}"/>
              </a:ext>
            </a:extLst>
          </p:cNvPr>
          <p:cNvSpPr>
            <a:spLocks noChangeArrowheads="1"/>
          </p:cNvSpPr>
          <p:nvPr/>
        </p:nvSpPr>
        <p:spPr bwMode="auto">
          <a:xfrm>
            <a:off x="4005263" y="3746500"/>
            <a:ext cx="798512" cy="1147763"/>
          </a:xfrm>
          <a:prstGeom prst="rect">
            <a:avLst/>
          </a:prstGeom>
          <a:solidFill>
            <a:schemeClr val="accent2">
              <a:alpha val="34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8325" name="Rectangle 5">
            <a:extLst>
              <a:ext uri="{FF2B5EF4-FFF2-40B4-BE49-F238E27FC236}">
                <a16:creationId xmlns:a16="http://schemas.microsoft.com/office/drawing/2014/main" id="{0BD3D8B4-E6CF-49AF-AC86-34109743000A}"/>
              </a:ext>
            </a:extLst>
          </p:cNvPr>
          <p:cNvSpPr>
            <a:spLocks noChangeArrowheads="1"/>
          </p:cNvSpPr>
          <p:nvPr/>
        </p:nvSpPr>
        <p:spPr bwMode="auto">
          <a:xfrm>
            <a:off x="4837113" y="3751263"/>
            <a:ext cx="654050" cy="1147762"/>
          </a:xfrm>
          <a:prstGeom prst="rect">
            <a:avLst/>
          </a:prstGeom>
          <a:solidFill>
            <a:srgbClr val="800080">
              <a:alpha val="34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8326" name="Rectangle 6">
            <a:extLst>
              <a:ext uri="{FF2B5EF4-FFF2-40B4-BE49-F238E27FC236}">
                <a16:creationId xmlns:a16="http://schemas.microsoft.com/office/drawing/2014/main" id="{988A6D12-8863-4852-836D-1D7F289291E3}"/>
              </a:ext>
            </a:extLst>
          </p:cNvPr>
          <p:cNvSpPr>
            <a:spLocks noChangeArrowheads="1"/>
          </p:cNvSpPr>
          <p:nvPr/>
        </p:nvSpPr>
        <p:spPr bwMode="auto">
          <a:xfrm>
            <a:off x="5505450" y="3736975"/>
            <a:ext cx="654050" cy="1147763"/>
          </a:xfrm>
          <a:prstGeom prst="rect">
            <a:avLst/>
          </a:prstGeom>
          <a:solidFill>
            <a:srgbClr val="339966">
              <a:alpha val="38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8327" name="Rectangle 7">
            <a:extLst>
              <a:ext uri="{FF2B5EF4-FFF2-40B4-BE49-F238E27FC236}">
                <a16:creationId xmlns:a16="http://schemas.microsoft.com/office/drawing/2014/main" id="{EE46C9C8-6991-4E66-8063-E5490458509D}"/>
              </a:ext>
            </a:extLst>
          </p:cNvPr>
          <p:cNvSpPr>
            <a:spLocks noChangeArrowheads="1"/>
          </p:cNvSpPr>
          <p:nvPr/>
        </p:nvSpPr>
        <p:spPr bwMode="auto">
          <a:xfrm>
            <a:off x="6157913" y="3736975"/>
            <a:ext cx="2060575" cy="1147763"/>
          </a:xfrm>
          <a:prstGeom prst="rect">
            <a:avLst/>
          </a:prstGeom>
          <a:solidFill>
            <a:srgbClr val="FF0000">
              <a:alpha val="34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8328" name="Line 8">
            <a:extLst>
              <a:ext uri="{FF2B5EF4-FFF2-40B4-BE49-F238E27FC236}">
                <a16:creationId xmlns:a16="http://schemas.microsoft.com/office/drawing/2014/main" id="{BD108E83-8F78-4197-9783-3FD11B06F268}"/>
              </a:ext>
            </a:extLst>
          </p:cNvPr>
          <p:cNvSpPr>
            <a:spLocks noChangeShapeType="1"/>
          </p:cNvSpPr>
          <p:nvPr/>
        </p:nvSpPr>
        <p:spPr bwMode="auto">
          <a:xfrm>
            <a:off x="3962400" y="4037013"/>
            <a:ext cx="4252913"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8329" name="Line 9">
            <a:extLst>
              <a:ext uri="{FF2B5EF4-FFF2-40B4-BE49-F238E27FC236}">
                <a16:creationId xmlns:a16="http://schemas.microsoft.com/office/drawing/2014/main" id="{980404AA-AB05-4955-8E64-153E937E27E4}"/>
              </a:ext>
            </a:extLst>
          </p:cNvPr>
          <p:cNvSpPr>
            <a:spLocks noChangeShapeType="1"/>
          </p:cNvSpPr>
          <p:nvPr/>
        </p:nvSpPr>
        <p:spPr bwMode="auto">
          <a:xfrm>
            <a:off x="3970338" y="4302125"/>
            <a:ext cx="4252912" cy="0"/>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8330" name="Line 10">
            <a:extLst>
              <a:ext uri="{FF2B5EF4-FFF2-40B4-BE49-F238E27FC236}">
                <a16:creationId xmlns:a16="http://schemas.microsoft.com/office/drawing/2014/main" id="{AB6793D9-E3B6-4279-8B2E-F9AC4F796975}"/>
              </a:ext>
            </a:extLst>
          </p:cNvPr>
          <p:cNvSpPr>
            <a:spLocks noChangeShapeType="1"/>
          </p:cNvSpPr>
          <p:nvPr/>
        </p:nvSpPr>
        <p:spPr bwMode="auto">
          <a:xfrm>
            <a:off x="3956050" y="4602163"/>
            <a:ext cx="4252913" cy="0"/>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8331" name="Line 11">
            <a:extLst>
              <a:ext uri="{FF2B5EF4-FFF2-40B4-BE49-F238E27FC236}">
                <a16:creationId xmlns:a16="http://schemas.microsoft.com/office/drawing/2014/main" id="{3897B012-1BB7-49D5-B182-7EC79C287AA8}"/>
              </a:ext>
            </a:extLst>
          </p:cNvPr>
          <p:cNvSpPr>
            <a:spLocks noChangeShapeType="1"/>
          </p:cNvSpPr>
          <p:nvPr/>
        </p:nvSpPr>
        <p:spPr bwMode="auto">
          <a:xfrm>
            <a:off x="3956050" y="4887913"/>
            <a:ext cx="4252913" cy="0"/>
          </a:xfrm>
          <a:prstGeom prst="line">
            <a:avLst/>
          </a:prstGeom>
          <a:noFill/>
          <a:ln w="2857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8332" name="Rectangle 12">
            <a:extLst>
              <a:ext uri="{FF2B5EF4-FFF2-40B4-BE49-F238E27FC236}">
                <a16:creationId xmlns:a16="http://schemas.microsoft.com/office/drawing/2014/main" id="{AAC727BB-489C-4C0D-8615-9D52AC85CBCD}"/>
              </a:ext>
            </a:extLst>
          </p:cNvPr>
          <p:cNvSpPr>
            <a:spLocks noChangeArrowheads="1"/>
          </p:cNvSpPr>
          <p:nvPr/>
        </p:nvSpPr>
        <p:spPr bwMode="auto">
          <a:xfrm>
            <a:off x="4978400" y="2643188"/>
            <a:ext cx="1379538" cy="552450"/>
          </a:xfrm>
          <a:prstGeom prst="rect">
            <a:avLst/>
          </a:prstGeom>
          <a:solidFill>
            <a:srgbClr val="FFFF00">
              <a:alpha val="45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8333" name="Rectangle 13">
            <a:extLst>
              <a:ext uri="{FF2B5EF4-FFF2-40B4-BE49-F238E27FC236}">
                <a16:creationId xmlns:a16="http://schemas.microsoft.com/office/drawing/2014/main" id="{875F992A-C6D1-48C4-805C-BF74360FF42E}"/>
              </a:ext>
            </a:extLst>
          </p:cNvPr>
          <p:cNvSpPr>
            <a:spLocks noChangeArrowheads="1"/>
          </p:cNvSpPr>
          <p:nvPr/>
        </p:nvSpPr>
        <p:spPr bwMode="auto">
          <a:xfrm>
            <a:off x="4940300" y="1487488"/>
            <a:ext cx="1379538" cy="304800"/>
          </a:xfrm>
          <a:prstGeom prst="rect">
            <a:avLst/>
          </a:prstGeom>
          <a:solidFill>
            <a:srgbClr val="FFFF00">
              <a:alpha val="45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8334" name="Rectangle 14">
            <a:extLst>
              <a:ext uri="{FF2B5EF4-FFF2-40B4-BE49-F238E27FC236}">
                <a16:creationId xmlns:a16="http://schemas.microsoft.com/office/drawing/2014/main" id="{7BC5B7EB-3AA8-44FC-80D3-048FBFBD8424}"/>
              </a:ext>
            </a:extLst>
          </p:cNvPr>
          <p:cNvSpPr>
            <a:spLocks noChangeArrowheads="1"/>
          </p:cNvSpPr>
          <p:nvPr/>
        </p:nvSpPr>
        <p:spPr bwMode="auto">
          <a:xfrm>
            <a:off x="4959350" y="1187450"/>
            <a:ext cx="1379538" cy="304800"/>
          </a:xfrm>
          <a:prstGeom prst="rect">
            <a:avLst/>
          </a:prstGeom>
          <a:solidFill>
            <a:schemeClr val="accent2">
              <a:alpha val="4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8335" name="Rectangle 15">
            <a:extLst>
              <a:ext uri="{FF2B5EF4-FFF2-40B4-BE49-F238E27FC236}">
                <a16:creationId xmlns:a16="http://schemas.microsoft.com/office/drawing/2014/main" id="{B5E3669C-C1FC-46F1-BC66-FBC05C49EDFF}"/>
              </a:ext>
            </a:extLst>
          </p:cNvPr>
          <p:cNvSpPr>
            <a:spLocks noChangeArrowheads="1"/>
          </p:cNvSpPr>
          <p:nvPr/>
        </p:nvSpPr>
        <p:spPr bwMode="auto">
          <a:xfrm>
            <a:off x="4946650" y="1798638"/>
            <a:ext cx="1379538" cy="304800"/>
          </a:xfrm>
          <a:prstGeom prst="rect">
            <a:avLst/>
          </a:prstGeom>
          <a:solidFill>
            <a:srgbClr val="00FF00">
              <a:alpha val="31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8336" name="Rectangle 16">
            <a:extLst>
              <a:ext uri="{FF2B5EF4-FFF2-40B4-BE49-F238E27FC236}">
                <a16:creationId xmlns:a16="http://schemas.microsoft.com/office/drawing/2014/main" id="{E323810D-EB5A-4139-9E5D-589A64190931}"/>
              </a:ext>
            </a:extLst>
          </p:cNvPr>
          <p:cNvSpPr>
            <a:spLocks noChangeArrowheads="1"/>
          </p:cNvSpPr>
          <p:nvPr/>
        </p:nvSpPr>
        <p:spPr bwMode="auto">
          <a:xfrm>
            <a:off x="4995863" y="3211513"/>
            <a:ext cx="1379537" cy="304800"/>
          </a:xfrm>
          <a:prstGeom prst="rect">
            <a:avLst/>
          </a:prstGeom>
          <a:solidFill>
            <a:srgbClr val="00FF00">
              <a:alpha val="31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8337" name="Rectangle 17">
            <a:extLst>
              <a:ext uri="{FF2B5EF4-FFF2-40B4-BE49-F238E27FC236}">
                <a16:creationId xmlns:a16="http://schemas.microsoft.com/office/drawing/2014/main" id="{507EFA10-04B7-46D1-A7F7-F917DF584C35}"/>
              </a:ext>
            </a:extLst>
          </p:cNvPr>
          <p:cNvSpPr>
            <a:spLocks noChangeArrowheads="1"/>
          </p:cNvSpPr>
          <p:nvPr/>
        </p:nvSpPr>
        <p:spPr bwMode="auto">
          <a:xfrm>
            <a:off x="4979988" y="2338388"/>
            <a:ext cx="1379537" cy="304800"/>
          </a:xfrm>
          <a:prstGeom prst="rect">
            <a:avLst/>
          </a:prstGeom>
          <a:solidFill>
            <a:schemeClr val="accent2">
              <a:alpha val="4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68338" name="Group 18">
            <a:extLst>
              <a:ext uri="{FF2B5EF4-FFF2-40B4-BE49-F238E27FC236}">
                <a16:creationId xmlns:a16="http://schemas.microsoft.com/office/drawing/2014/main" id="{DD2AE76A-A96F-41AB-8F12-A85CDD30D471}"/>
              </a:ext>
            </a:extLst>
          </p:cNvPr>
          <p:cNvGrpSpPr>
            <a:grpSpLocks/>
          </p:cNvGrpSpPr>
          <p:nvPr/>
        </p:nvGrpSpPr>
        <p:grpSpPr bwMode="auto">
          <a:xfrm>
            <a:off x="4354513" y="3427413"/>
            <a:ext cx="2308225" cy="333375"/>
            <a:chOff x="2743" y="2249"/>
            <a:chExt cx="1454" cy="210"/>
          </a:xfrm>
        </p:grpSpPr>
        <p:sp>
          <p:nvSpPr>
            <p:cNvPr id="568339" name="Line 19">
              <a:extLst>
                <a:ext uri="{FF2B5EF4-FFF2-40B4-BE49-F238E27FC236}">
                  <a16:creationId xmlns:a16="http://schemas.microsoft.com/office/drawing/2014/main" id="{4C485A35-1DDF-437D-9F83-F4651F96741F}"/>
                </a:ext>
              </a:extLst>
            </p:cNvPr>
            <p:cNvSpPr>
              <a:spLocks noChangeShapeType="1"/>
            </p:cNvSpPr>
            <p:nvPr/>
          </p:nvSpPr>
          <p:spPr bwMode="auto">
            <a:xfrm flipH="1">
              <a:off x="2743" y="2277"/>
              <a:ext cx="484" cy="15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8340" name="Line 20">
              <a:extLst>
                <a:ext uri="{FF2B5EF4-FFF2-40B4-BE49-F238E27FC236}">
                  <a16:creationId xmlns:a16="http://schemas.microsoft.com/office/drawing/2014/main" id="{8965FED2-5302-4CC3-83AE-4DAAA83C57BE}"/>
                </a:ext>
              </a:extLst>
            </p:cNvPr>
            <p:cNvSpPr>
              <a:spLocks noChangeShapeType="1"/>
            </p:cNvSpPr>
            <p:nvPr/>
          </p:nvSpPr>
          <p:spPr bwMode="auto">
            <a:xfrm flipH="1">
              <a:off x="3310" y="2267"/>
              <a:ext cx="548" cy="15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8341" name="Line 21">
              <a:extLst>
                <a:ext uri="{FF2B5EF4-FFF2-40B4-BE49-F238E27FC236}">
                  <a16:creationId xmlns:a16="http://schemas.microsoft.com/office/drawing/2014/main" id="{8625E97E-F7BD-47E0-AAB2-84D9661B2281}"/>
                </a:ext>
              </a:extLst>
            </p:cNvPr>
            <p:cNvSpPr>
              <a:spLocks noChangeShapeType="1"/>
            </p:cNvSpPr>
            <p:nvPr/>
          </p:nvSpPr>
          <p:spPr bwMode="auto">
            <a:xfrm>
              <a:off x="3520" y="2249"/>
              <a:ext cx="192" cy="201"/>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8342" name="Line 22">
              <a:extLst>
                <a:ext uri="{FF2B5EF4-FFF2-40B4-BE49-F238E27FC236}">
                  <a16:creationId xmlns:a16="http://schemas.microsoft.com/office/drawing/2014/main" id="{F7E23CB7-4032-4FCF-818C-708935E12835}"/>
                </a:ext>
              </a:extLst>
            </p:cNvPr>
            <p:cNvSpPr>
              <a:spLocks noChangeShapeType="1"/>
            </p:cNvSpPr>
            <p:nvPr/>
          </p:nvSpPr>
          <p:spPr bwMode="auto">
            <a:xfrm>
              <a:off x="3676" y="2258"/>
              <a:ext cx="521" cy="201"/>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68343" name="Text Box 23">
            <a:extLst>
              <a:ext uri="{FF2B5EF4-FFF2-40B4-BE49-F238E27FC236}">
                <a16:creationId xmlns:a16="http://schemas.microsoft.com/office/drawing/2014/main" id="{2EE2D483-AD3A-4C86-911D-715522A0D3D3}"/>
              </a:ext>
            </a:extLst>
          </p:cNvPr>
          <p:cNvSpPr txBox="1">
            <a:spLocks noChangeArrowheads="1"/>
          </p:cNvSpPr>
          <p:nvPr/>
        </p:nvSpPr>
        <p:spPr bwMode="auto">
          <a:xfrm>
            <a:off x="6734175" y="2559050"/>
            <a:ext cx="1930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ea typeface="微软雅黑" panose="020B0503020204020204" pitchFamily="34" charset="-122"/>
              </a:rPr>
              <a:t>每条指令由操作码和若干地址码组成</a:t>
            </a:r>
          </a:p>
        </p:txBody>
      </p:sp>
      <p:sp>
        <p:nvSpPr>
          <p:cNvPr id="568344" name="Text Box 24">
            <a:extLst>
              <a:ext uri="{FF2B5EF4-FFF2-40B4-BE49-F238E27FC236}">
                <a16:creationId xmlns:a16="http://schemas.microsoft.com/office/drawing/2014/main" id="{A48BA09B-96D2-44C9-8099-AD14B24B6333}"/>
              </a:ext>
            </a:extLst>
          </p:cNvPr>
          <p:cNvSpPr txBox="1">
            <a:spLocks noChangeArrowheads="1"/>
          </p:cNvSpPr>
          <p:nvPr/>
        </p:nvSpPr>
        <p:spPr bwMode="auto">
          <a:xfrm>
            <a:off x="985838" y="6026150"/>
            <a:ext cx="6546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FF0000"/>
                </a:solidFill>
                <a:ea typeface="微软雅黑" panose="020B0503020204020204" pitchFamily="34" charset="-122"/>
              </a:rPr>
              <a:t>任何高级语言程序最终通过执行若干条指令来完成！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68334"/>
                                        </p:tgtEl>
                                        <p:attrNameLst>
                                          <p:attrName>style.visibility</p:attrName>
                                        </p:attrNameLst>
                                      </p:cBhvr>
                                      <p:to>
                                        <p:strVal val="visible"/>
                                      </p:to>
                                    </p:set>
                                    <p:animEffect transition="in" filter="blinds(horizontal)">
                                      <p:cBhvr>
                                        <p:cTn id="7" dur="500"/>
                                        <p:tgtEl>
                                          <p:spTgt spid="5683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68337"/>
                                        </p:tgtEl>
                                        <p:attrNameLst>
                                          <p:attrName>style.visibility</p:attrName>
                                        </p:attrNameLst>
                                      </p:cBhvr>
                                      <p:to>
                                        <p:strVal val="visible"/>
                                      </p:to>
                                    </p:set>
                                    <p:animEffect transition="in" filter="blinds(horizontal)">
                                      <p:cBhvr>
                                        <p:cTn id="12" dur="500"/>
                                        <p:tgtEl>
                                          <p:spTgt spid="5683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68333"/>
                                        </p:tgtEl>
                                        <p:attrNameLst>
                                          <p:attrName>style.visibility</p:attrName>
                                        </p:attrNameLst>
                                      </p:cBhvr>
                                      <p:to>
                                        <p:strVal val="visible"/>
                                      </p:to>
                                    </p:set>
                                    <p:animEffect transition="in" filter="blinds(horizontal)">
                                      <p:cBhvr>
                                        <p:cTn id="17" dur="500"/>
                                        <p:tgtEl>
                                          <p:spTgt spid="5683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68332"/>
                                        </p:tgtEl>
                                        <p:attrNameLst>
                                          <p:attrName>style.visibility</p:attrName>
                                        </p:attrNameLst>
                                      </p:cBhvr>
                                      <p:to>
                                        <p:strVal val="visible"/>
                                      </p:to>
                                    </p:set>
                                    <p:animEffect transition="in" filter="blinds(horizontal)">
                                      <p:cBhvr>
                                        <p:cTn id="22" dur="500"/>
                                        <p:tgtEl>
                                          <p:spTgt spid="5683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68335"/>
                                        </p:tgtEl>
                                        <p:attrNameLst>
                                          <p:attrName>style.visibility</p:attrName>
                                        </p:attrNameLst>
                                      </p:cBhvr>
                                      <p:to>
                                        <p:strVal val="visible"/>
                                      </p:to>
                                    </p:set>
                                    <p:animEffect transition="in" filter="blinds(horizontal)">
                                      <p:cBhvr>
                                        <p:cTn id="27" dur="500"/>
                                        <p:tgtEl>
                                          <p:spTgt spid="56833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68336"/>
                                        </p:tgtEl>
                                        <p:attrNameLst>
                                          <p:attrName>style.visibility</p:attrName>
                                        </p:attrNameLst>
                                      </p:cBhvr>
                                      <p:to>
                                        <p:strVal val="visible"/>
                                      </p:to>
                                    </p:set>
                                    <p:animEffect transition="in" filter="blinds(horizontal)">
                                      <p:cBhvr>
                                        <p:cTn id="32" dur="500"/>
                                        <p:tgtEl>
                                          <p:spTgt spid="56833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68328"/>
                                        </p:tgtEl>
                                        <p:attrNameLst>
                                          <p:attrName>style.visibility</p:attrName>
                                        </p:attrNameLst>
                                      </p:cBhvr>
                                      <p:to>
                                        <p:strVal val="visible"/>
                                      </p:to>
                                    </p:set>
                                    <p:animEffect transition="in" filter="blinds(horizontal)">
                                      <p:cBhvr>
                                        <p:cTn id="37" dur="500"/>
                                        <p:tgtEl>
                                          <p:spTgt spid="56832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68329"/>
                                        </p:tgtEl>
                                        <p:attrNameLst>
                                          <p:attrName>style.visibility</p:attrName>
                                        </p:attrNameLst>
                                      </p:cBhvr>
                                      <p:to>
                                        <p:strVal val="visible"/>
                                      </p:to>
                                    </p:set>
                                    <p:animEffect transition="in" filter="blinds(horizontal)">
                                      <p:cBhvr>
                                        <p:cTn id="42" dur="500"/>
                                        <p:tgtEl>
                                          <p:spTgt spid="56832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68330"/>
                                        </p:tgtEl>
                                        <p:attrNameLst>
                                          <p:attrName>style.visibility</p:attrName>
                                        </p:attrNameLst>
                                      </p:cBhvr>
                                      <p:to>
                                        <p:strVal val="visible"/>
                                      </p:to>
                                    </p:set>
                                    <p:animEffect transition="in" filter="blinds(horizontal)">
                                      <p:cBhvr>
                                        <p:cTn id="47" dur="500"/>
                                        <p:tgtEl>
                                          <p:spTgt spid="56833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68331"/>
                                        </p:tgtEl>
                                        <p:attrNameLst>
                                          <p:attrName>style.visibility</p:attrName>
                                        </p:attrNameLst>
                                      </p:cBhvr>
                                      <p:to>
                                        <p:strVal val="visible"/>
                                      </p:to>
                                    </p:set>
                                    <p:animEffect transition="in" filter="blinds(horizontal)">
                                      <p:cBhvr>
                                        <p:cTn id="52" dur="500"/>
                                        <p:tgtEl>
                                          <p:spTgt spid="56833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568324"/>
                                        </p:tgtEl>
                                        <p:attrNameLst>
                                          <p:attrName>style.visibility</p:attrName>
                                        </p:attrNameLst>
                                      </p:cBhvr>
                                      <p:to>
                                        <p:strVal val="visible"/>
                                      </p:to>
                                    </p:set>
                                    <p:animEffect transition="in" filter="blinds(horizontal)">
                                      <p:cBhvr>
                                        <p:cTn id="57" dur="500"/>
                                        <p:tgtEl>
                                          <p:spTgt spid="56832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568325"/>
                                        </p:tgtEl>
                                        <p:attrNameLst>
                                          <p:attrName>style.visibility</p:attrName>
                                        </p:attrNameLst>
                                      </p:cBhvr>
                                      <p:to>
                                        <p:strVal val="visible"/>
                                      </p:to>
                                    </p:set>
                                    <p:animEffect transition="in" filter="blinds(horizontal)">
                                      <p:cBhvr>
                                        <p:cTn id="62" dur="500"/>
                                        <p:tgtEl>
                                          <p:spTgt spid="56832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568326"/>
                                        </p:tgtEl>
                                        <p:attrNameLst>
                                          <p:attrName>style.visibility</p:attrName>
                                        </p:attrNameLst>
                                      </p:cBhvr>
                                      <p:to>
                                        <p:strVal val="visible"/>
                                      </p:to>
                                    </p:set>
                                    <p:animEffect transition="in" filter="blinds(horizontal)">
                                      <p:cBhvr>
                                        <p:cTn id="67" dur="500"/>
                                        <p:tgtEl>
                                          <p:spTgt spid="56832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568327"/>
                                        </p:tgtEl>
                                        <p:attrNameLst>
                                          <p:attrName>style.visibility</p:attrName>
                                        </p:attrNameLst>
                                      </p:cBhvr>
                                      <p:to>
                                        <p:strVal val="visible"/>
                                      </p:to>
                                    </p:set>
                                    <p:animEffect transition="in" filter="blinds(horizontal)">
                                      <p:cBhvr>
                                        <p:cTn id="72" dur="500"/>
                                        <p:tgtEl>
                                          <p:spTgt spid="56832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568338"/>
                                        </p:tgtEl>
                                        <p:attrNameLst>
                                          <p:attrName>style.visibility</p:attrName>
                                        </p:attrNameLst>
                                      </p:cBhvr>
                                      <p:to>
                                        <p:strVal val="visible"/>
                                      </p:to>
                                    </p:set>
                                    <p:animEffect transition="in" filter="blinds(horizontal)">
                                      <p:cBhvr>
                                        <p:cTn id="77" dur="500"/>
                                        <p:tgtEl>
                                          <p:spTgt spid="56833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568343"/>
                                        </p:tgtEl>
                                        <p:attrNameLst>
                                          <p:attrName>style.visibility</p:attrName>
                                        </p:attrNameLst>
                                      </p:cBhvr>
                                      <p:to>
                                        <p:strVal val="visible"/>
                                      </p:to>
                                    </p:set>
                                    <p:animEffect transition="in" filter="blinds(horizontal)">
                                      <p:cBhvr>
                                        <p:cTn id="82" dur="500"/>
                                        <p:tgtEl>
                                          <p:spTgt spid="56834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568344"/>
                                        </p:tgtEl>
                                        <p:attrNameLst>
                                          <p:attrName>style.visibility</p:attrName>
                                        </p:attrNameLst>
                                      </p:cBhvr>
                                      <p:to>
                                        <p:strVal val="visible"/>
                                      </p:to>
                                    </p:set>
                                    <p:animEffect transition="in" filter="blinds(horizontal)">
                                      <p:cBhvr>
                                        <p:cTn id="87" dur="500"/>
                                        <p:tgtEl>
                                          <p:spTgt spid="568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43" grpId="0"/>
      <p:bldP spid="56834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a:extLst>
              <a:ext uri="{FF2B5EF4-FFF2-40B4-BE49-F238E27FC236}">
                <a16:creationId xmlns:a16="http://schemas.microsoft.com/office/drawing/2014/main" id="{D3DC2FE6-5203-4B31-96DC-9FF55B1903B2}"/>
              </a:ext>
            </a:extLst>
          </p:cNvPr>
          <p:cNvSpPr>
            <a:spLocks noGrp="1" noChangeArrowheads="1"/>
          </p:cNvSpPr>
          <p:nvPr>
            <p:ph type="title"/>
          </p:nvPr>
        </p:nvSpPr>
        <p:spPr>
          <a:xfrm>
            <a:off x="457200" y="103188"/>
            <a:ext cx="8229600" cy="561975"/>
          </a:xfrm>
        </p:spPr>
        <p:txBody>
          <a:bodyPr/>
          <a:lstStyle/>
          <a:p>
            <a:r>
              <a:rPr lang="zh-CN" altLang="en-US" sz="3600"/>
              <a:t>开发和运行程序需什么支撑？</a:t>
            </a:r>
          </a:p>
        </p:txBody>
      </p:sp>
      <p:sp>
        <p:nvSpPr>
          <p:cNvPr id="569347" name="Rectangle 3">
            <a:extLst>
              <a:ext uri="{FF2B5EF4-FFF2-40B4-BE49-F238E27FC236}">
                <a16:creationId xmlns:a16="http://schemas.microsoft.com/office/drawing/2014/main" id="{DEAA2582-07C9-4F36-9157-AF23027D27DB}"/>
              </a:ext>
            </a:extLst>
          </p:cNvPr>
          <p:cNvSpPr>
            <a:spLocks noGrp="1" noChangeArrowheads="1"/>
          </p:cNvSpPr>
          <p:nvPr>
            <p:ph type="body" idx="1"/>
          </p:nvPr>
        </p:nvSpPr>
        <p:spPr>
          <a:xfrm>
            <a:off x="222250" y="836613"/>
            <a:ext cx="8534400" cy="5218112"/>
          </a:xfrm>
        </p:spPr>
        <p:txBody>
          <a:bodyPr/>
          <a:lstStyle/>
          <a:p>
            <a:r>
              <a:rPr lang="zh-CN" altLang="en-US" sz="2100">
                <a:latin typeface="微软雅黑" panose="020B0503020204020204" pitchFamily="34" charset="-122"/>
                <a:ea typeface="微软雅黑" panose="020B0503020204020204" pitchFamily="34" charset="-122"/>
              </a:rPr>
              <a:t>最早的程序开发很简单（怎样简单？）</a:t>
            </a:r>
          </a:p>
          <a:p>
            <a:pPr lvl="1"/>
            <a:r>
              <a:rPr lang="zh-CN" altLang="en-US" sz="2100">
                <a:latin typeface="微软雅黑" panose="020B0503020204020204" pitchFamily="34" charset="-122"/>
                <a:ea typeface="微软雅黑" panose="020B0503020204020204" pitchFamily="34" charset="-122"/>
              </a:rPr>
              <a:t>直接输入指令和数据，启动后把第一条指令地址送</a:t>
            </a:r>
            <a:r>
              <a:rPr lang="en-US" altLang="zh-CN" sz="2100">
                <a:latin typeface="微软雅黑" panose="020B0503020204020204" pitchFamily="34" charset="-122"/>
                <a:ea typeface="微软雅黑" panose="020B0503020204020204" pitchFamily="34" charset="-122"/>
              </a:rPr>
              <a:t>PC</a:t>
            </a:r>
            <a:r>
              <a:rPr lang="zh-CN" altLang="en-US" sz="2100">
                <a:latin typeface="微软雅黑" panose="020B0503020204020204" pitchFamily="34" charset="-122"/>
                <a:ea typeface="微软雅黑" panose="020B0503020204020204" pitchFamily="34" charset="-122"/>
              </a:rPr>
              <a:t>开始执行</a:t>
            </a:r>
          </a:p>
          <a:p>
            <a:r>
              <a:rPr lang="zh-CN" altLang="en-US" sz="2100">
                <a:latin typeface="微软雅黑" panose="020B0503020204020204" pitchFamily="34" charset="-122"/>
                <a:ea typeface="微软雅黑" panose="020B0503020204020204" pitchFamily="34" charset="-122"/>
              </a:rPr>
              <a:t>用高级语言开发程序需要复杂的支撑环境（怎样的环境？）</a:t>
            </a:r>
          </a:p>
          <a:p>
            <a:pPr lvl="1"/>
            <a:r>
              <a:rPr lang="zh-CN" altLang="en-US" sz="2100">
                <a:latin typeface="微软雅黑" panose="020B0503020204020204" pitchFamily="34" charset="-122"/>
                <a:ea typeface="微软雅黑" panose="020B0503020204020204" pitchFamily="34" charset="-122"/>
              </a:rPr>
              <a:t>需要</a:t>
            </a:r>
            <a:r>
              <a:rPr lang="zh-CN" altLang="en-US" sz="2100">
                <a:solidFill>
                  <a:srgbClr val="004821"/>
                </a:solidFill>
                <a:latin typeface="微软雅黑" panose="020B0503020204020204" pitchFamily="34" charset="-122"/>
                <a:ea typeface="微软雅黑" panose="020B0503020204020204" pitchFamily="34" charset="-122"/>
              </a:rPr>
              <a:t>编辑器</a:t>
            </a:r>
            <a:r>
              <a:rPr lang="zh-CN" altLang="en-US" sz="2100">
                <a:latin typeface="微软雅黑" panose="020B0503020204020204" pitchFamily="34" charset="-122"/>
                <a:ea typeface="微软雅黑" panose="020B0503020204020204" pitchFamily="34" charset="-122"/>
              </a:rPr>
              <a:t>编写源程序</a:t>
            </a:r>
          </a:p>
          <a:p>
            <a:pPr lvl="1"/>
            <a:r>
              <a:rPr lang="zh-CN" altLang="en-US" sz="2100">
                <a:latin typeface="微软雅黑" panose="020B0503020204020204" pitchFamily="34" charset="-122"/>
                <a:ea typeface="微软雅黑" panose="020B0503020204020204" pitchFamily="34" charset="-122"/>
              </a:rPr>
              <a:t>需要一套翻译转换软件处理各类源程序</a:t>
            </a:r>
          </a:p>
          <a:p>
            <a:pPr lvl="2"/>
            <a:r>
              <a:rPr lang="zh-CN" altLang="en-US" sz="2100">
                <a:latin typeface="微软雅黑" panose="020B0503020204020204" pitchFamily="34" charset="-122"/>
                <a:ea typeface="微软雅黑" panose="020B0503020204020204" pitchFamily="34" charset="-122"/>
              </a:rPr>
              <a:t>编译方式：预处理程序、编译器、汇编器、链接器</a:t>
            </a:r>
          </a:p>
          <a:p>
            <a:pPr lvl="2"/>
            <a:r>
              <a:rPr lang="zh-CN" altLang="en-US" sz="2100">
                <a:latin typeface="微软雅黑" panose="020B0503020204020204" pitchFamily="34" charset="-122"/>
                <a:ea typeface="微软雅黑" panose="020B0503020204020204" pitchFamily="34" charset="-122"/>
              </a:rPr>
              <a:t>解释方式：解释程序</a:t>
            </a:r>
          </a:p>
          <a:p>
            <a:pPr lvl="1"/>
            <a:r>
              <a:rPr lang="zh-CN" altLang="en-US" sz="2100">
                <a:latin typeface="微软雅黑" panose="020B0503020204020204" pitchFamily="34" charset="-122"/>
                <a:ea typeface="微软雅黑" panose="020B0503020204020204" pitchFamily="34" charset="-122"/>
              </a:rPr>
              <a:t>需要一个可以执行程序的界面（环境）</a:t>
            </a:r>
          </a:p>
          <a:p>
            <a:pPr lvl="2"/>
            <a:r>
              <a:rPr lang="en-US" altLang="zh-CN" sz="2100">
                <a:latin typeface="微软雅黑" panose="020B0503020204020204" pitchFamily="34" charset="-122"/>
                <a:ea typeface="微软雅黑" panose="020B0503020204020204" pitchFamily="34" charset="-122"/>
              </a:rPr>
              <a:t>GUI</a:t>
            </a:r>
            <a:r>
              <a:rPr lang="zh-CN" altLang="en-US" sz="2100">
                <a:latin typeface="微软雅黑" panose="020B0503020204020204" pitchFamily="34" charset="-122"/>
                <a:ea typeface="微软雅黑" panose="020B0503020204020204" pitchFamily="34" charset="-122"/>
              </a:rPr>
              <a:t>方式：图形用户界面</a:t>
            </a:r>
          </a:p>
          <a:p>
            <a:pPr lvl="2"/>
            <a:r>
              <a:rPr lang="en-US" altLang="zh-CN" sz="2100">
                <a:latin typeface="微软雅黑" panose="020B0503020204020204" pitchFamily="34" charset="-122"/>
                <a:ea typeface="微软雅黑" panose="020B0503020204020204" pitchFamily="34" charset="-122"/>
              </a:rPr>
              <a:t>CUI</a:t>
            </a:r>
            <a:r>
              <a:rPr lang="zh-CN" altLang="en-US" sz="2100">
                <a:latin typeface="微软雅黑" panose="020B0503020204020204" pitchFamily="34" charset="-122"/>
                <a:ea typeface="微软雅黑" panose="020B0503020204020204" pitchFamily="34" charset="-122"/>
              </a:rPr>
              <a:t>方式：命令行用户界面</a:t>
            </a:r>
          </a:p>
        </p:txBody>
      </p:sp>
      <p:sp>
        <p:nvSpPr>
          <p:cNvPr id="569348" name="Text Box 4">
            <a:extLst>
              <a:ext uri="{FF2B5EF4-FFF2-40B4-BE49-F238E27FC236}">
                <a16:creationId xmlns:a16="http://schemas.microsoft.com/office/drawing/2014/main" id="{5DBB06CB-1973-48AA-9BC8-E0D9DE1F7BB7}"/>
              </a:ext>
            </a:extLst>
          </p:cNvPr>
          <p:cNvSpPr txBox="1">
            <a:spLocks noChangeArrowheads="1"/>
          </p:cNvSpPr>
          <p:nvPr/>
        </p:nvSpPr>
        <p:spPr bwMode="auto">
          <a:xfrm>
            <a:off x="130175" y="5360988"/>
            <a:ext cx="8694738"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0000"/>
              </a:spcBef>
            </a:pPr>
            <a:r>
              <a:rPr lang="zh-CN" altLang="en-US" sz="2200" b="1">
                <a:solidFill>
                  <a:srgbClr val="009242"/>
                </a:solidFill>
                <a:ea typeface="微软雅黑" panose="020B0503020204020204" pitchFamily="34" charset="-122"/>
              </a:rPr>
              <a:t>支撑程序开发和运行的环境由</a:t>
            </a:r>
            <a:r>
              <a:rPr lang="zh-CN" altLang="en-US" sz="2200" b="1">
                <a:solidFill>
                  <a:srgbClr val="FF0000"/>
                </a:solidFill>
                <a:ea typeface="微软雅黑" panose="020B0503020204020204" pitchFamily="34" charset="-122"/>
              </a:rPr>
              <a:t>系统软件</a:t>
            </a:r>
            <a:r>
              <a:rPr lang="zh-CN" altLang="en-US" sz="2200" b="1">
                <a:solidFill>
                  <a:srgbClr val="009242"/>
                </a:solidFill>
                <a:ea typeface="微软雅黑" panose="020B0503020204020204" pitchFamily="34" charset="-122"/>
              </a:rPr>
              <a:t>提供</a:t>
            </a:r>
          </a:p>
          <a:p>
            <a:pPr>
              <a:spcBef>
                <a:spcPct val="30000"/>
              </a:spcBef>
            </a:pPr>
            <a:r>
              <a:rPr lang="zh-CN" altLang="en-US" sz="2200" b="1">
                <a:solidFill>
                  <a:srgbClr val="009242"/>
                </a:solidFill>
                <a:ea typeface="微软雅黑" panose="020B0503020204020204" pitchFamily="34" charset="-122"/>
              </a:rPr>
              <a:t>最重要的系统软件是</a:t>
            </a:r>
            <a:r>
              <a:rPr lang="zh-CN" altLang="en-US" sz="2200" b="1">
                <a:solidFill>
                  <a:srgbClr val="FF0000"/>
                </a:solidFill>
                <a:ea typeface="微软雅黑" panose="020B0503020204020204" pitchFamily="34" charset="-122"/>
              </a:rPr>
              <a:t>操作系统</a:t>
            </a:r>
            <a:r>
              <a:rPr lang="zh-CN" altLang="en-US" sz="2200" b="1">
                <a:solidFill>
                  <a:srgbClr val="009242"/>
                </a:solidFill>
                <a:ea typeface="微软雅黑" panose="020B0503020204020204" pitchFamily="34" charset="-122"/>
              </a:rPr>
              <a:t>和</a:t>
            </a:r>
            <a:r>
              <a:rPr lang="zh-CN" altLang="en-US" sz="2200" b="1">
                <a:solidFill>
                  <a:srgbClr val="FF0000"/>
                </a:solidFill>
                <a:ea typeface="微软雅黑" panose="020B0503020204020204" pitchFamily="34" charset="-122"/>
              </a:rPr>
              <a:t>语言处理系统</a:t>
            </a:r>
          </a:p>
          <a:p>
            <a:pPr>
              <a:spcBef>
                <a:spcPct val="30000"/>
              </a:spcBef>
            </a:pPr>
            <a:r>
              <a:rPr lang="zh-CN" altLang="en-US" sz="2200" b="1">
                <a:solidFill>
                  <a:srgbClr val="CC3300"/>
                </a:solidFill>
                <a:ea typeface="微软雅黑" panose="020B0503020204020204" pitchFamily="34" charset="-122"/>
              </a:rPr>
              <a:t>语言处理系统运行在操作系统之上，操作系统利用指令管理硬件</a:t>
            </a:r>
          </a:p>
        </p:txBody>
      </p:sp>
      <p:grpSp>
        <p:nvGrpSpPr>
          <p:cNvPr id="569349" name="Group 5">
            <a:extLst>
              <a:ext uri="{FF2B5EF4-FFF2-40B4-BE49-F238E27FC236}">
                <a16:creationId xmlns:a16="http://schemas.microsoft.com/office/drawing/2014/main" id="{1FD32ABF-33A1-4131-B517-B2AD2202799D}"/>
              </a:ext>
            </a:extLst>
          </p:cNvPr>
          <p:cNvGrpSpPr>
            <a:grpSpLocks/>
          </p:cNvGrpSpPr>
          <p:nvPr/>
        </p:nvGrpSpPr>
        <p:grpSpPr bwMode="auto">
          <a:xfrm>
            <a:off x="7245350" y="2217738"/>
            <a:ext cx="1144588" cy="1333500"/>
            <a:chOff x="4564" y="1397"/>
            <a:chExt cx="721" cy="840"/>
          </a:xfrm>
        </p:grpSpPr>
        <p:sp>
          <p:nvSpPr>
            <p:cNvPr id="569350" name="AutoShape 6">
              <a:extLst>
                <a:ext uri="{FF2B5EF4-FFF2-40B4-BE49-F238E27FC236}">
                  <a16:creationId xmlns:a16="http://schemas.microsoft.com/office/drawing/2014/main" id="{6AF109ED-0DC7-4516-8EB3-666552636278}"/>
                </a:ext>
              </a:extLst>
            </p:cNvPr>
            <p:cNvSpPr>
              <a:spLocks/>
            </p:cNvSpPr>
            <p:nvPr/>
          </p:nvSpPr>
          <p:spPr bwMode="auto">
            <a:xfrm>
              <a:off x="4564" y="1397"/>
              <a:ext cx="201" cy="840"/>
            </a:xfrm>
            <a:prstGeom prst="rightBrace">
              <a:avLst>
                <a:gd name="adj1" fmla="val 34826"/>
                <a:gd name="adj2" fmla="val 50000"/>
              </a:avLst>
            </a:prstGeom>
            <a:noFill/>
            <a:ln w="38100">
              <a:solidFill>
                <a:srgbClr val="CC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9351" name="Text Box 7">
              <a:extLst>
                <a:ext uri="{FF2B5EF4-FFF2-40B4-BE49-F238E27FC236}">
                  <a16:creationId xmlns:a16="http://schemas.microsoft.com/office/drawing/2014/main" id="{F3402EF7-81D8-4899-9409-3713EFCECB9D}"/>
                </a:ext>
              </a:extLst>
            </p:cNvPr>
            <p:cNvSpPr txBox="1">
              <a:spLocks noChangeArrowheads="1"/>
            </p:cNvSpPr>
            <p:nvPr/>
          </p:nvSpPr>
          <p:spPr bwMode="auto">
            <a:xfrm>
              <a:off x="4818" y="1503"/>
              <a:ext cx="467" cy="634"/>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ea typeface="微软雅黑" panose="020B0503020204020204" pitchFamily="34" charset="-122"/>
                </a:rPr>
                <a:t>语言处理程序</a:t>
              </a:r>
            </a:p>
          </p:txBody>
        </p:sp>
      </p:grpSp>
      <p:grpSp>
        <p:nvGrpSpPr>
          <p:cNvPr id="569352" name="Group 8">
            <a:extLst>
              <a:ext uri="{FF2B5EF4-FFF2-40B4-BE49-F238E27FC236}">
                <a16:creationId xmlns:a16="http://schemas.microsoft.com/office/drawing/2014/main" id="{9B92BF5C-C626-4699-9AD0-A21CEB350387}"/>
              </a:ext>
            </a:extLst>
          </p:cNvPr>
          <p:cNvGrpSpPr>
            <a:grpSpLocks/>
          </p:cNvGrpSpPr>
          <p:nvPr/>
        </p:nvGrpSpPr>
        <p:grpSpPr bwMode="auto">
          <a:xfrm>
            <a:off x="4629150" y="4341813"/>
            <a:ext cx="1016000" cy="781050"/>
            <a:chOff x="2916" y="2735"/>
            <a:chExt cx="640" cy="492"/>
          </a:xfrm>
        </p:grpSpPr>
        <p:sp>
          <p:nvSpPr>
            <p:cNvPr id="569353" name="AutoShape 9">
              <a:extLst>
                <a:ext uri="{FF2B5EF4-FFF2-40B4-BE49-F238E27FC236}">
                  <a16:creationId xmlns:a16="http://schemas.microsoft.com/office/drawing/2014/main" id="{4DAE1781-6500-41C9-B4F3-8AA5899EFB60}"/>
                </a:ext>
              </a:extLst>
            </p:cNvPr>
            <p:cNvSpPr>
              <a:spLocks/>
            </p:cNvSpPr>
            <p:nvPr/>
          </p:nvSpPr>
          <p:spPr bwMode="auto">
            <a:xfrm>
              <a:off x="2916" y="2735"/>
              <a:ext cx="156" cy="492"/>
            </a:xfrm>
            <a:prstGeom prst="rightBrace">
              <a:avLst>
                <a:gd name="adj1" fmla="val 26282"/>
                <a:gd name="adj2" fmla="val 50000"/>
              </a:avLst>
            </a:prstGeom>
            <a:noFill/>
            <a:ln w="38100">
              <a:solidFill>
                <a:srgbClr val="33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9354" name="Text Box 10">
              <a:extLst>
                <a:ext uri="{FF2B5EF4-FFF2-40B4-BE49-F238E27FC236}">
                  <a16:creationId xmlns:a16="http://schemas.microsoft.com/office/drawing/2014/main" id="{8B8951FF-0923-4124-BEBC-383FF5D93B58}"/>
                </a:ext>
              </a:extLst>
            </p:cNvPr>
            <p:cNvSpPr txBox="1">
              <a:spLocks noChangeArrowheads="1"/>
            </p:cNvSpPr>
            <p:nvPr/>
          </p:nvSpPr>
          <p:spPr bwMode="auto">
            <a:xfrm>
              <a:off x="3089" y="2748"/>
              <a:ext cx="467" cy="42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900" b="1">
                  <a:ea typeface="微软雅黑" panose="020B0503020204020204" pitchFamily="34" charset="-122"/>
                </a:rPr>
                <a:t>人机接口</a:t>
              </a:r>
            </a:p>
          </p:txBody>
        </p:sp>
      </p:grpSp>
      <p:sp>
        <p:nvSpPr>
          <p:cNvPr id="569355" name="Text Box 11">
            <a:extLst>
              <a:ext uri="{FF2B5EF4-FFF2-40B4-BE49-F238E27FC236}">
                <a16:creationId xmlns:a16="http://schemas.microsoft.com/office/drawing/2014/main" id="{8AAF7074-4047-4D2D-9544-CA92D5CE57D5}"/>
              </a:ext>
            </a:extLst>
          </p:cNvPr>
          <p:cNvSpPr txBox="1">
            <a:spLocks noChangeArrowheads="1"/>
          </p:cNvSpPr>
          <p:nvPr/>
        </p:nvSpPr>
        <p:spPr bwMode="auto">
          <a:xfrm>
            <a:off x="6357938" y="4064000"/>
            <a:ext cx="2392362" cy="412750"/>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100" b="1">
                <a:ea typeface="微软雅黑" panose="020B0503020204020204" pitchFamily="34" charset="-122"/>
              </a:rPr>
              <a:t>语言的运行时系统</a:t>
            </a:r>
          </a:p>
        </p:txBody>
      </p:sp>
      <p:sp>
        <p:nvSpPr>
          <p:cNvPr id="569356" name="Text Box 12">
            <a:extLst>
              <a:ext uri="{FF2B5EF4-FFF2-40B4-BE49-F238E27FC236}">
                <a16:creationId xmlns:a16="http://schemas.microsoft.com/office/drawing/2014/main" id="{0C194E86-3168-4F3B-8E26-507E154B72BA}"/>
              </a:ext>
            </a:extLst>
          </p:cNvPr>
          <p:cNvSpPr txBox="1">
            <a:spLocks noChangeArrowheads="1"/>
          </p:cNvSpPr>
          <p:nvPr/>
        </p:nvSpPr>
        <p:spPr bwMode="auto">
          <a:xfrm>
            <a:off x="6378575" y="4535488"/>
            <a:ext cx="2392363" cy="412750"/>
          </a:xfrm>
          <a:prstGeom prst="rect">
            <a:avLst/>
          </a:prstGeom>
          <a:solidFill>
            <a:srgbClr val="99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100" b="1">
                <a:ea typeface="微软雅黑" panose="020B0503020204020204" pitchFamily="34" charset="-122"/>
              </a:rPr>
              <a:t>操作系统内核</a:t>
            </a:r>
          </a:p>
        </p:txBody>
      </p:sp>
      <p:sp>
        <p:nvSpPr>
          <p:cNvPr id="569357" name="Text Box 13">
            <a:extLst>
              <a:ext uri="{FF2B5EF4-FFF2-40B4-BE49-F238E27FC236}">
                <a16:creationId xmlns:a16="http://schemas.microsoft.com/office/drawing/2014/main" id="{B6B8DC54-2795-4FD7-8D9D-B23132E257E2}"/>
              </a:ext>
            </a:extLst>
          </p:cNvPr>
          <p:cNvSpPr txBox="1">
            <a:spLocks noChangeArrowheads="1"/>
          </p:cNvSpPr>
          <p:nvPr/>
        </p:nvSpPr>
        <p:spPr bwMode="auto">
          <a:xfrm>
            <a:off x="6383338" y="5006975"/>
            <a:ext cx="2392362" cy="41275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100" b="1">
                <a:ea typeface="微软雅黑" panose="020B0503020204020204" pitchFamily="34" charset="-122"/>
              </a:rPr>
              <a:t>指令集体系结构</a:t>
            </a:r>
          </a:p>
        </p:txBody>
      </p:sp>
      <p:sp>
        <p:nvSpPr>
          <p:cNvPr id="569358" name="Text Box 14">
            <a:extLst>
              <a:ext uri="{FF2B5EF4-FFF2-40B4-BE49-F238E27FC236}">
                <a16:creationId xmlns:a16="http://schemas.microsoft.com/office/drawing/2014/main" id="{D17B9B8B-DCDC-4370-8447-EDCF2AC77DC8}"/>
              </a:ext>
            </a:extLst>
          </p:cNvPr>
          <p:cNvSpPr txBox="1">
            <a:spLocks noChangeArrowheads="1"/>
          </p:cNvSpPr>
          <p:nvPr/>
        </p:nvSpPr>
        <p:spPr bwMode="auto">
          <a:xfrm>
            <a:off x="6402388" y="5464175"/>
            <a:ext cx="2392362" cy="41275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100" b="1">
                <a:ea typeface="微软雅黑" panose="020B0503020204020204" pitchFamily="34" charset="-122"/>
              </a:rPr>
              <a:t>计算机硬件</a:t>
            </a:r>
          </a:p>
        </p:txBody>
      </p:sp>
      <p:sp>
        <p:nvSpPr>
          <p:cNvPr id="569359" name="Text Box 15">
            <a:extLst>
              <a:ext uri="{FF2B5EF4-FFF2-40B4-BE49-F238E27FC236}">
                <a16:creationId xmlns:a16="http://schemas.microsoft.com/office/drawing/2014/main" id="{EB2B9271-F3A4-49CD-BD63-43DE446A0241}"/>
              </a:ext>
            </a:extLst>
          </p:cNvPr>
          <p:cNvSpPr txBox="1">
            <a:spLocks noChangeArrowheads="1"/>
          </p:cNvSpPr>
          <p:nvPr/>
        </p:nvSpPr>
        <p:spPr bwMode="auto">
          <a:xfrm>
            <a:off x="5640388" y="4949825"/>
            <a:ext cx="7953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FF0000"/>
                </a:solidFill>
                <a:ea typeface="微软雅黑" panose="020B0503020204020204" pitchFamily="34" charset="-122"/>
              </a:rPr>
              <a:t>操作系统</a:t>
            </a:r>
          </a:p>
        </p:txBody>
      </p:sp>
      <p:grpSp>
        <p:nvGrpSpPr>
          <p:cNvPr id="569360" name="Group 16">
            <a:extLst>
              <a:ext uri="{FF2B5EF4-FFF2-40B4-BE49-F238E27FC236}">
                <a16:creationId xmlns:a16="http://schemas.microsoft.com/office/drawing/2014/main" id="{1DF9C675-46F9-4A75-8918-0D7ABCD29386}"/>
              </a:ext>
            </a:extLst>
          </p:cNvPr>
          <p:cNvGrpSpPr>
            <a:grpSpLocks/>
          </p:cNvGrpSpPr>
          <p:nvPr/>
        </p:nvGrpSpPr>
        <p:grpSpPr bwMode="auto">
          <a:xfrm>
            <a:off x="5778500" y="4545013"/>
            <a:ext cx="374650" cy="404812"/>
            <a:chOff x="3640" y="2863"/>
            <a:chExt cx="291" cy="292"/>
          </a:xfrm>
        </p:grpSpPr>
        <p:sp>
          <p:nvSpPr>
            <p:cNvPr id="569361" name="Line 17">
              <a:extLst>
                <a:ext uri="{FF2B5EF4-FFF2-40B4-BE49-F238E27FC236}">
                  <a16:creationId xmlns:a16="http://schemas.microsoft.com/office/drawing/2014/main" id="{8AD9987B-F401-4EFF-87C0-412F36E893C7}"/>
                </a:ext>
              </a:extLst>
            </p:cNvPr>
            <p:cNvSpPr>
              <a:spLocks noChangeShapeType="1"/>
            </p:cNvSpPr>
            <p:nvPr/>
          </p:nvSpPr>
          <p:spPr bwMode="auto">
            <a:xfrm>
              <a:off x="3640" y="3008"/>
              <a:ext cx="29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9362" name="Line 18">
              <a:extLst>
                <a:ext uri="{FF2B5EF4-FFF2-40B4-BE49-F238E27FC236}">
                  <a16:creationId xmlns:a16="http://schemas.microsoft.com/office/drawing/2014/main" id="{7BADEBE8-7988-413C-8127-7B4D871ADBF2}"/>
                </a:ext>
              </a:extLst>
            </p:cNvPr>
            <p:cNvSpPr>
              <a:spLocks noChangeShapeType="1"/>
            </p:cNvSpPr>
            <p:nvPr/>
          </p:nvSpPr>
          <p:spPr bwMode="auto">
            <a:xfrm>
              <a:off x="3776" y="2863"/>
              <a:ext cx="0" cy="2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69363" name="Group 19">
            <a:extLst>
              <a:ext uri="{FF2B5EF4-FFF2-40B4-BE49-F238E27FC236}">
                <a16:creationId xmlns:a16="http://schemas.microsoft.com/office/drawing/2014/main" id="{BF3BE7C3-DBF2-4FC7-9679-33178E31318C}"/>
              </a:ext>
            </a:extLst>
          </p:cNvPr>
          <p:cNvGrpSpPr>
            <a:grpSpLocks/>
          </p:cNvGrpSpPr>
          <p:nvPr/>
        </p:nvGrpSpPr>
        <p:grpSpPr bwMode="auto">
          <a:xfrm>
            <a:off x="7827963" y="3548063"/>
            <a:ext cx="374650" cy="404812"/>
            <a:chOff x="3640" y="2863"/>
            <a:chExt cx="291" cy="292"/>
          </a:xfrm>
        </p:grpSpPr>
        <p:sp>
          <p:nvSpPr>
            <p:cNvPr id="569364" name="Line 20">
              <a:extLst>
                <a:ext uri="{FF2B5EF4-FFF2-40B4-BE49-F238E27FC236}">
                  <a16:creationId xmlns:a16="http://schemas.microsoft.com/office/drawing/2014/main" id="{CF3623F8-2C8D-4426-8B73-E592D97B84BD}"/>
                </a:ext>
              </a:extLst>
            </p:cNvPr>
            <p:cNvSpPr>
              <a:spLocks noChangeShapeType="1"/>
            </p:cNvSpPr>
            <p:nvPr/>
          </p:nvSpPr>
          <p:spPr bwMode="auto">
            <a:xfrm>
              <a:off x="3640" y="3008"/>
              <a:ext cx="29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9365" name="Line 21">
              <a:extLst>
                <a:ext uri="{FF2B5EF4-FFF2-40B4-BE49-F238E27FC236}">
                  <a16:creationId xmlns:a16="http://schemas.microsoft.com/office/drawing/2014/main" id="{0A2B23EE-FDA0-4968-9CA7-8719B881D93F}"/>
                </a:ext>
              </a:extLst>
            </p:cNvPr>
            <p:cNvSpPr>
              <a:spLocks noChangeShapeType="1"/>
            </p:cNvSpPr>
            <p:nvPr/>
          </p:nvSpPr>
          <p:spPr bwMode="auto">
            <a:xfrm>
              <a:off x="3776" y="2863"/>
              <a:ext cx="0" cy="2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69366" name="Text Box 22">
            <a:extLst>
              <a:ext uri="{FF2B5EF4-FFF2-40B4-BE49-F238E27FC236}">
                <a16:creationId xmlns:a16="http://schemas.microsoft.com/office/drawing/2014/main" id="{41EF8299-60E8-49F1-BF74-2D4C637960CB}"/>
              </a:ext>
            </a:extLst>
          </p:cNvPr>
          <p:cNvSpPr txBox="1">
            <a:spLocks noChangeArrowheads="1"/>
          </p:cNvSpPr>
          <p:nvPr/>
        </p:nvSpPr>
        <p:spPr bwMode="auto">
          <a:xfrm>
            <a:off x="6065838" y="3578225"/>
            <a:ext cx="1870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FF0000"/>
                </a:solidFill>
                <a:ea typeface="微软雅黑" panose="020B0503020204020204" pitchFamily="34" charset="-122"/>
              </a:rPr>
              <a:t>语言处理系统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69347">
                                            <p:txEl>
                                              <p:pRg st="0" end="0"/>
                                            </p:txEl>
                                          </p:spTgt>
                                        </p:tgtEl>
                                        <p:attrNameLst>
                                          <p:attrName>style.visibility</p:attrName>
                                        </p:attrNameLst>
                                      </p:cBhvr>
                                      <p:to>
                                        <p:strVal val="visible"/>
                                      </p:to>
                                    </p:set>
                                    <p:animEffect transition="in" filter="blinds(horizontal)">
                                      <p:cBhvr>
                                        <p:cTn id="7" dur="500"/>
                                        <p:tgtEl>
                                          <p:spTgt spid="569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69347">
                                            <p:txEl>
                                              <p:pRg st="1" end="1"/>
                                            </p:txEl>
                                          </p:spTgt>
                                        </p:tgtEl>
                                        <p:attrNameLst>
                                          <p:attrName>style.visibility</p:attrName>
                                        </p:attrNameLst>
                                      </p:cBhvr>
                                      <p:to>
                                        <p:strVal val="visible"/>
                                      </p:to>
                                    </p:set>
                                    <p:animEffect transition="in" filter="blinds(horizontal)">
                                      <p:cBhvr>
                                        <p:cTn id="12" dur="500"/>
                                        <p:tgtEl>
                                          <p:spTgt spid="5693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69347">
                                            <p:txEl>
                                              <p:pRg st="2" end="2"/>
                                            </p:txEl>
                                          </p:spTgt>
                                        </p:tgtEl>
                                        <p:attrNameLst>
                                          <p:attrName>style.visibility</p:attrName>
                                        </p:attrNameLst>
                                      </p:cBhvr>
                                      <p:to>
                                        <p:strVal val="visible"/>
                                      </p:to>
                                    </p:set>
                                    <p:animEffect transition="in" filter="blinds(horizontal)">
                                      <p:cBhvr>
                                        <p:cTn id="17" dur="500"/>
                                        <p:tgtEl>
                                          <p:spTgt spid="5693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69347">
                                            <p:txEl>
                                              <p:pRg st="3" end="3"/>
                                            </p:txEl>
                                          </p:spTgt>
                                        </p:tgtEl>
                                        <p:attrNameLst>
                                          <p:attrName>style.visibility</p:attrName>
                                        </p:attrNameLst>
                                      </p:cBhvr>
                                      <p:to>
                                        <p:strVal val="visible"/>
                                      </p:to>
                                    </p:set>
                                    <p:animEffect transition="in" filter="blinds(horizontal)">
                                      <p:cBhvr>
                                        <p:cTn id="22" dur="500"/>
                                        <p:tgtEl>
                                          <p:spTgt spid="5693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69347">
                                            <p:txEl>
                                              <p:pRg st="4" end="4"/>
                                            </p:txEl>
                                          </p:spTgt>
                                        </p:tgtEl>
                                        <p:attrNameLst>
                                          <p:attrName>style.visibility</p:attrName>
                                        </p:attrNameLst>
                                      </p:cBhvr>
                                      <p:to>
                                        <p:strVal val="visible"/>
                                      </p:to>
                                    </p:set>
                                    <p:animEffect transition="in" filter="blinds(horizontal)">
                                      <p:cBhvr>
                                        <p:cTn id="27" dur="500"/>
                                        <p:tgtEl>
                                          <p:spTgt spid="56934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69347">
                                            <p:txEl>
                                              <p:pRg st="5" end="5"/>
                                            </p:txEl>
                                          </p:spTgt>
                                        </p:tgtEl>
                                        <p:attrNameLst>
                                          <p:attrName>style.visibility</p:attrName>
                                        </p:attrNameLst>
                                      </p:cBhvr>
                                      <p:to>
                                        <p:strVal val="visible"/>
                                      </p:to>
                                    </p:set>
                                    <p:animEffect transition="in" filter="blinds(horizontal)">
                                      <p:cBhvr>
                                        <p:cTn id="32" dur="500"/>
                                        <p:tgtEl>
                                          <p:spTgt spid="56934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69347">
                                            <p:txEl>
                                              <p:pRg st="6" end="6"/>
                                            </p:txEl>
                                          </p:spTgt>
                                        </p:tgtEl>
                                        <p:attrNameLst>
                                          <p:attrName>style.visibility</p:attrName>
                                        </p:attrNameLst>
                                      </p:cBhvr>
                                      <p:to>
                                        <p:strVal val="visible"/>
                                      </p:to>
                                    </p:set>
                                    <p:animEffect transition="in" filter="blinds(horizontal)">
                                      <p:cBhvr>
                                        <p:cTn id="37" dur="500"/>
                                        <p:tgtEl>
                                          <p:spTgt spid="56934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69349"/>
                                        </p:tgtEl>
                                        <p:attrNameLst>
                                          <p:attrName>style.visibility</p:attrName>
                                        </p:attrNameLst>
                                      </p:cBhvr>
                                      <p:to>
                                        <p:strVal val="visible"/>
                                      </p:to>
                                    </p:set>
                                    <p:animEffect transition="in" filter="blinds(horizontal)">
                                      <p:cBhvr>
                                        <p:cTn id="42" dur="500"/>
                                        <p:tgtEl>
                                          <p:spTgt spid="56934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69355"/>
                                        </p:tgtEl>
                                        <p:attrNameLst>
                                          <p:attrName>style.visibility</p:attrName>
                                        </p:attrNameLst>
                                      </p:cBhvr>
                                      <p:to>
                                        <p:strVal val="visible"/>
                                      </p:to>
                                    </p:set>
                                    <p:animEffect transition="in" filter="blinds(horizontal)">
                                      <p:cBhvr>
                                        <p:cTn id="47" dur="500"/>
                                        <p:tgtEl>
                                          <p:spTgt spid="56935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69363"/>
                                        </p:tgtEl>
                                        <p:attrNameLst>
                                          <p:attrName>style.visibility</p:attrName>
                                        </p:attrNameLst>
                                      </p:cBhvr>
                                      <p:to>
                                        <p:strVal val="visible"/>
                                      </p:to>
                                    </p:set>
                                    <p:animEffect transition="in" filter="blinds(horizontal)">
                                      <p:cBhvr>
                                        <p:cTn id="52" dur="500"/>
                                        <p:tgtEl>
                                          <p:spTgt spid="56936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69366"/>
                                        </p:tgtEl>
                                        <p:attrNameLst>
                                          <p:attrName>style.visibility</p:attrName>
                                        </p:attrNameLst>
                                      </p:cBhvr>
                                      <p:to>
                                        <p:strVal val="visible"/>
                                      </p:to>
                                    </p:set>
                                    <p:animEffect transition="in" filter="blinds(horizontal)">
                                      <p:cBhvr>
                                        <p:cTn id="57" dur="500"/>
                                        <p:tgtEl>
                                          <p:spTgt spid="56936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569347">
                                            <p:txEl>
                                              <p:pRg st="7" end="7"/>
                                            </p:txEl>
                                          </p:spTgt>
                                        </p:tgtEl>
                                        <p:attrNameLst>
                                          <p:attrName>style.visibility</p:attrName>
                                        </p:attrNameLst>
                                      </p:cBhvr>
                                      <p:to>
                                        <p:strVal val="visible"/>
                                      </p:to>
                                    </p:set>
                                    <p:animEffect transition="in" filter="blinds(horizontal)">
                                      <p:cBhvr>
                                        <p:cTn id="62" dur="500"/>
                                        <p:tgtEl>
                                          <p:spTgt spid="569347">
                                            <p:txEl>
                                              <p:pRg st="7" end="7"/>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569347">
                                            <p:txEl>
                                              <p:pRg st="8" end="8"/>
                                            </p:txEl>
                                          </p:spTgt>
                                        </p:tgtEl>
                                        <p:attrNameLst>
                                          <p:attrName>style.visibility</p:attrName>
                                        </p:attrNameLst>
                                      </p:cBhvr>
                                      <p:to>
                                        <p:strVal val="visible"/>
                                      </p:to>
                                    </p:set>
                                    <p:animEffect transition="in" filter="blinds(horizontal)">
                                      <p:cBhvr>
                                        <p:cTn id="67" dur="500"/>
                                        <p:tgtEl>
                                          <p:spTgt spid="569347">
                                            <p:txEl>
                                              <p:pRg st="8" end="8"/>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569347">
                                            <p:txEl>
                                              <p:pRg st="9" end="9"/>
                                            </p:txEl>
                                          </p:spTgt>
                                        </p:tgtEl>
                                        <p:attrNameLst>
                                          <p:attrName>style.visibility</p:attrName>
                                        </p:attrNameLst>
                                      </p:cBhvr>
                                      <p:to>
                                        <p:strVal val="visible"/>
                                      </p:to>
                                    </p:set>
                                    <p:animEffect transition="in" filter="blinds(horizontal)">
                                      <p:cBhvr>
                                        <p:cTn id="72" dur="500"/>
                                        <p:tgtEl>
                                          <p:spTgt spid="569347">
                                            <p:txEl>
                                              <p:pRg st="9" end="9"/>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569352"/>
                                        </p:tgtEl>
                                        <p:attrNameLst>
                                          <p:attrName>style.visibility</p:attrName>
                                        </p:attrNameLst>
                                      </p:cBhvr>
                                      <p:to>
                                        <p:strVal val="visible"/>
                                      </p:to>
                                    </p:set>
                                    <p:animEffect transition="in" filter="blinds(horizontal)">
                                      <p:cBhvr>
                                        <p:cTn id="77" dur="500"/>
                                        <p:tgtEl>
                                          <p:spTgt spid="56935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569356"/>
                                        </p:tgtEl>
                                        <p:attrNameLst>
                                          <p:attrName>style.visibility</p:attrName>
                                        </p:attrNameLst>
                                      </p:cBhvr>
                                      <p:to>
                                        <p:strVal val="visible"/>
                                      </p:to>
                                    </p:set>
                                    <p:animEffect transition="in" filter="blinds(horizontal)">
                                      <p:cBhvr>
                                        <p:cTn id="82" dur="500"/>
                                        <p:tgtEl>
                                          <p:spTgt spid="56935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nodeType="clickEffect">
                                  <p:stCondLst>
                                    <p:cond delay="0"/>
                                  </p:stCondLst>
                                  <p:childTnLst>
                                    <p:set>
                                      <p:cBhvr>
                                        <p:cTn id="86" dur="1" fill="hold">
                                          <p:stCondLst>
                                            <p:cond delay="0"/>
                                          </p:stCondLst>
                                        </p:cTn>
                                        <p:tgtEl>
                                          <p:spTgt spid="569360"/>
                                        </p:tgtEl>
                                        <p:attrNameLst>
                                          <p:attrName>style.visibility</p:attrName>
                                        </p:attrNameLst>
                                      </p:cBhvr>
                                      <p:to>
                                        <p:strVal val="visible"/>
                                      </p:to>
                                    </p:set>
                                    <p:animEffect transition="in" filter="blinds(horizontal)">
                                      <p:cBhvr>
                                        <p:cTn id="87" dur="500"/>
                                        <p:tgtEl>
                                          <p:spTgt spid="569360"/>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569359"/>
                                        </p:tgtEl>
                                        <p:attrNameLst>
                                          <p:attrName>style.visibility</p:attrName>
                                        </p:attrNameLst>
                                      </p:cBhvr>
                                      <p:to>
                                        <p:strVal val="visible"/>
                                      </p:to>
                                    </p:set>
                                    <p:animEffect transition="in" filter="blinds(horizontal)">
                                      <p:cBhvr>
                                        <p:cTn id="92" dur="500"/>
                                        <p:tgtEl>
                                          <p:spTgt spid="569359"/>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569357"/>
                                        </p:tgtEl>
                                        <p:attrNameLst>
                                          <p:attrName>style.visibility</p:attrName>
                                        </p:attrNameLst>
                                      </p:cBhvr>
                                      <p:to>
                                        <p:strVal val="visible"/>
                                      </p:to>
                                    </p:set>
                                    <p:animEffect transition="in" filter="blinds(horizontal)">
                                      <p:cBhvr>
                                        <p:cTn id="97" dur="500"/>
                                        <p:tgtEl>
                                          <p:spTgt spid="569357"/>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569358"/>
                                        </p:tgtEl>
                                        <p:attrNameLst>
                                          <p:attrName>style.visibility</p:attrName>
                                        </p:attrNameLst>
                                      </p:cBhvr>
                                      <p:to>
                                        <p:strVal val="visible"/>
                                      </p:to>
                                    </p:set>
                                    <p:animEffect transition="in" filter="blinds(horizontal)">
                                      <p:cBhvr>
                                        <p:cTn id="102" dur="500"/>
                                        <p:tgtEl>
                                          <p:spTgt spid="569358"/>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3" presetClass="entr" presetSubtype="10" fill="hold" nodeType="clickEffect">
                                  <p:stCondLst>
                                    <p:cond delay="0"/>
                                  </p:stCondLst>
                                  <p:childTnLst>
                                    <p:set>
                                      <p:cBhvr>
                                        <p:cTn id="106" dur="1" fill="hold">
                                          <p:stCondLst>
                                            <p:cond delay="0"/>
                                          </p:stCondLst>
                                        </p:cTn>
                                        <p:tgtEl>
                                          <p:spTgt spid="569348">
                                            <p:txEl>
                                              <p:pRg st="0" end="0"/>
                                            </p:txEl>
                                          </p:spTgt>
                                        </p:tgtEl>
                                        <p:attrNameLst>
                                          <p:attrName>style.visibility</p:attrName>
                                        </p:attrNameLst>
                                      </p:cBhvr>
                                      <p:to>
                                        <p:strVal val="visible"/>
                                      </p:to>
                                    </p:set>
                                    <p:animEffect transition="in" filter="blinds(horizontal)">
                                      <p:cBhvr>
                                        <p:cTn id="107" dur="500"/>
                                        <p:tgtEl>
                                          <p:spTgt spid="569348">
                                            <p:txEl>
                                              <p:pRg st="0" end="0"/>
                                            </p:txEl>
                                          </p:spTgt>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3" presetClass="entr" presetSubtype="10" fill="hold" nodeType="clickEffect">
                                  <p:stCondLst>
                                    <p:cond delay="0"/>
                                  </p:stCondLst>
                                  <p:childTnLst>
                                    <p:set>
                                      <p:cBhvr>
                                        <p:cTn id="111" dur="1" fill="hold">
                                          <p:stCondLst>
                                            <p:cond delay="0"/>
                                          </p:stCondLst>
                                        </p:cTn>
                                        <p:tgtEl>
                                          <p:spTgt spid="569348">
                                            <p:txEl>
                                              <p:pRg st="1" end="1"/>
                                            </p:txEl>
                                          </p:spTgt>
                                        </p:tgtEl>
                                        <p:attrNameLst>
                                          <p:attrName>style.visibility</p:attrName>
                                        </p:attrNameLst>
                                      </p:cBhvr>
                                      <p:to>
                                        <p:strVal val="visible"/>
                                      </p:to>
                                    </p:set>
                                    <p:animEffect transition="in" filter="blinds(horizontal)">
                                      <p:cBhvr>
                                        <p:cTn id="112" dur="500"/>
                                        <p:tgtEl>
                                          <p:spTgt spid="569348">
                                            <p:txEl>
                                              <p:pRg st="1" end="1"/>
                                            </p:txEl>
                                          </p:spTgt>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3" presetClass="entr" presetSubtype="10" fill="hold" nodeType="clickEffect">
                                  <p:stCondLst>
                                    <p:cond delay="0"/>
                                  </p:stCondLst>
                                  <p:childTnLst>
                                    <p:set>
                                      <p:cBhvr>
                                        <p:cTn id="116" dur="1" fill="hold">
                                          <p:stCondLst>
                                            <p:cond delay="0"/>
                                          </p:stCondLst>
                                        </p:cTn>
                                        <p:tgtEl>
                                          <p:spTgt spid="569348">
                                            <p:txEl>
                                              <p:pRg st="2" end="2"/>
                                            </p:txEl>
                                          </p:spTgt>
                                        </p:tgtEl>
                                        <p:attrNameLst>
                                          <p:attrName>style.visibility</p:attrName>
                                        </p:attrNameLst>
                                      </p:cBhvr>
                                      <p:to>
                                        <p:strVal val="visible"/>
                                      </p:to>
                                    </p:set>
                                    <p:animEffect transition="in" filter="blinds(horizontal)">
                                      <p:cBhvr>
                                        <p:cTn id="117" dur="500"/>
                                        <p:tgtEl>
                                          <p:spTgt spid="56934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55" grpId="0" animBg="1"/>
      <p:bldP spid="569356" grpId="0" animBg="1"/>
      <p:bldP spid="569357" grpId="0" animBg="1"/>
      <p:bldP spid="569358" grpId="0" animBg="1"/>
      <p:bldP spid="569359" grpId="0"/>
      <p:bldP spid="56936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a:extLst>
              <a:ext uri="{FF2B5EF4-FFF2-40B4-BE49-F238E27FC236}">
                <a16:creationId xmlns:a16="http://schemas.microsoft.com/office/drawing/2014/main" id="{B40CE951-FE06-4601-828E-DD8B5CFE90BF}"/>
              </a:ext>
            </a:extLst>
          </p:cNvPr>
          <p:cNvSpPr>
            <a:spLocks noGrp="1" noChangeArrowheads="1"/>
          </p:cNvSpPr>
          <p:nvPr>
            <p:ph type="title"/>
          </p:nvPr>
        </p:nvSpPr>
        <p:spPr>
          <a:xfrm>
            <a:off x="457200" y="53975"/>
            <a:ext cx="8229600" cy="561975"/>
          </a:xfrm>
        </p:spPr>
        <p:txBody>
          <a:bodyPr/>
          <a:lstStyle/>
          <a:p>
            <a:r>
              <a:rPr lang="zh-CN" altLang="en-US" sz="3600"/>
              <a:t>早期计算机系统的层次</a:t>
            </a:r>
          </a:p>
        </p:txBody>
      </p:sp>
      <p:sp>
        <p:nvSpPr>
          <p:cNvPr id="576515" name="Rectangle 3">
            <a:extLst>
              <a:ext uri="{FF2B5EF4-FFF2-40B4-BE49-F238E27FC236}">
                <a16:creationId xmlns:a16="http://schemas.microsoft.com/office/drawing/2014/main" id="{F6B2E201-83DF-4236-B150-B0F5B9E7C520}"/>
              </a:ext>
            </a:extLst>
          </p:cNvPr>
          <p:cNvSpPr>
            <a:spLocks noGrp="1" noChangeArrowheads="1"/>
          </p:cNvSpPr>
          <p:nvPr>
            <p:ph type="body" idx="1"/>
          </p:nvPr>
        </p:nvSpPr>
        <p:spPr>
          <a:xfrm>
            <a:off x="476250" y="1042988"/>
            <a:ext cx="5634038" cy="5202237"/>
          </a:xfrm>
        </p:spPr>
        <p:txBody>
          <a:bodyPr/>
          <a:lstStyle/>
          <a:p>
            <a:r>
              <a:rPr lang="zh-CN" altLang="en-US">
                <a:latin typeface="微软雅黑" panose="020B0503020204020204" pitchFamily="34" charset="-122"/>
                <a:ea typeface="微软雅黑" panose="020B0503020204020204" pitchFamily="34" charset="-122"/>
              </a:rPr>
              <a:t>最早的计算机用机器语言编程</a:t>
            </a:r>
          </a:p>
          <a:p>
            <a:pPr>
              <a:buFontTx/>
              <a:buNone/>
            </a:pPr>
            <a:r>
              <a:rPr lang="zh-CN" altLang="en-US">
                <a:latin typeface="微软雅黑" panose="020B0503020204020204" pitchFamily="34" charset="-122"/>
                <a:ea typeface="微软雅黑" panose="020B0503020204020204" pitchFamily="34" charset="-122"/>
              </a:rPr>
              <a:t>    </a:t>
            </a:r>
            <a:r>
              <a:rPr lang="zh-CN" altLang="en-US">
                <a:solidFill>
                  <a:srgbClr val="CC3300"/>
                </a:solidFill>
                <a:latin typeface="微软雅黑" panose="020B0503020204020204" pitchFamily="34" charset="-122"/>
                <a:ea typeface="微软雅黑" panose="020B0503020204020204" pitchFamily="34" charset="-122"/>
              </a:rPr>
              <a:t>机器语言称为第一代程序设计语言（</a:t>
            </a:r>
            <a:r>
              <a:rPr lang="en-US" altLang="zh-CN">
                <a:solidFill>
                  <a:srgbClr val="CC3300"/>
                </a:solidFill>
                <a:latin typeface="微软雅黑" panose="020B0503020204020204" pitchFamily="34" charset="-122"/>
                <a:ea typeface="微软雅黑" panose="020B0503020204020204" pitchFamily="34" charset="-122"/>
              </a:rPr>
              <a:t>First generation programming language </a:t>
            </a:r>
            <a:r>
              <a:rPr lang="zh-CN" altLang="en-US">
                <a:solidFill>
                  <a:srgbClr val="CC3300"/>
                </a:solidFill>
                <a:latin typeface="微软雅黑" panose="020B0503020204020204" pitchFamily="34" charset="-122"/>
                <a:ea typeface="微软雅黑" panose="020B0503020204020204" pitchFamily="34" charset="-122"/>
              </a:rPr>
              <a:t>，</a:t>
            </a:r>
            <a:r>
              <a:rPr lang="en-US" altLang="zh-CN">
                <a:solidFill>
                  <a:srgbClr val="CC3300"/>
                </a:solidFill>
                <a:latin typeface="微软雅黑" panose="020B0503020204020204" pitchFamily="34" charset="-122"/>
                <a:ea typeface="微软雅黑" panose="020B0503020204020204" pitchFamily="34" charset="-122"/>
              </a:rPr>
              <a:t>1GL </a:t>
            </a:r>
            <a:r>
              <a:rPr lang="zh-CN" altLang="en-US">
                <a:solidFill>
                  <a:srgbClr val="CC3300"/>
                </a:solidFill>
                <a:latin typeface="微软雅黑" panose="020B0503020204020204" pitchFamily="34" charset="-122"/>
                <a:ea typeface="微软雅黑" panose="020B0503020204020204" pitchFamily="34" charset="-122"/>
              </a:rPr>
              <a:t>）</a:t>
            </a:r>
          </a:p>
          <a:p>
            <a:pPr>
              <a:buFontTx/>
              <a:buNone/>
            </a:pPr>
            <a:endParaRPr lang="zh-CN" altLang="en-US">
              <a:solidFill>
                <a:srgbClr val="CC3300"/>
              </a:solidFill>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后来用汇编语言编程</a:t>
            </a:r>
          </a:p>
          <a:p>
            <a:pPr>
              <a:buFontTx/>
              <a:buNone/>
            </a:pPr>
            <a:r>
              <a:rPr lang="zh-CN" altLang="en-US">
                <a:latin typeface="微软雅黑" panose="020B0503020204020204" pitchFamily="34" charset="-122"/>
                <a:ea typeface="微软雅黑" panose="020B0503020204020204" pitchFamily="34" charset="-122"/>
              </a:rPr>
              <a:t>    </a:t>
            </a:r>
            <a:r>
              <a:rPr lang="zh-CN" altLang="en-US">
                <a:solidFill>
                  <a:srgbClr val="CC3300"/>
                </a:solidFill>
                <a:latin typeface="微软雅黑" panose="020B0503020204020204" pitchFamily="34" charset="-122"/>
                <a:ea typeface="微软雅黑" panose="020B0503020204020204" pitchFamily="34" charset="-122"/>
              </a:rPr>
              <a:t>汇编语言称为第二代程序设计语言（</a:t>
            </a:r>
            <a:r>
              <a:rPr lang="en-US" altLang="zh-CN">
                <a:solidFill>
                  <a:srgbClr val="CC3300"/>
                </a:solidFill>
                <a:latin typeface="微软雅黑" panose="020B0503020204020204" pitchFamily="34" charset="-122"/>
                <a:ea typeface="微软雅黑" panose="020B0503020204020204" pitchFamily="34" charset="-122"/>
              </a:rPr>
              <a:t>Second generation programming language </a:t>
            </a:r>
            <a:r>
              <a:rPr lang="zh-CN" altLang="en-US">
                <a:solidFill>
                  <a:srgbClr val="CC3300"/>
                </a:solidFill>
                <a:latin typeface="微软雅黑" panose="020B0503020204020204" pitchFamily="34" charset="-122"/>
                <a:ea typeface="微软雅黑" panose="020B0503020204020204" pitchFamily="34" charset="-122"/>
              </a:rPr>
              <a:t>，</a:t>
            </a:r>
            <a:r>
              <a:rPr lang="en-US" altLang="zh-CN">
                <a:solidFill>
                  <a:srgbClr val="CC3300"/>
                </a:solidFill>
                <a:latin typeface="微软雅黑" panose="020B0503020204020204" pitchFamily="34" charset="-122"/>
                <a:ea typeface="微软雅黑" panose="020B0503020204020204" pitchFamily="34" charset="-122"/>
              </a:rPr>
              <a:t>2GL </a:t>
            </a:r>
            <a:r>
              <a:rPr lang="zh-CN" altLang="en-US">
                <a:solidFill>
                  <a:srgbClr val="CC3300"/>
                </a:solidFill>
                <a:latin typeface="微软雅黑" panose="020B0503020204020204" pitchFamily="34" charset="-122"/>
                <a:ea typeface="微软雅黑" panose="020B0503020204020204" pitchFamily="34" charset="-122"/>
              </a:rPr>
              <a:t>）</a:t>
            </a:r>
          </a:p>
          <a:p>
            <a:pPr>
              <a:buFontTx/>
              <a:buNone/>
            </a:pPr>
            <a:endParaRPr lang="zh-CN" altLang="en-US">
              <a:latin typeface="微软雅黑" panose="020B0503020204020204" pitchFamily="34" charset="-122"/>
              <a:ea typeface="微软雅黑" panose="020B0503020204020204" pitchFamily="34" charset="-122"/>
            </a:endParaRPr>
          </a:p>
        </p:txBody>
      </p:sp>
      <p:grpSp>
        <p:nvGrpSpPr>
          <p:cNvPr id="576516" name="Group 4">
            <a:extLst>
              <a:ext uri="{FF2B5EF4-FFF2-40B4-BE49-F238E27FC236}">
                <a16:creationId xmlns:a16="http://schemas.microsoft.com/office/drawing/2014/main" id="{4B9B67B7-A6A4-45A5-B14C-50FED6DF88EE}"/>
              </a:ext>
            </a:extLst>
          </p:cNvPr>
          <p:cNvGrpSpPr>
            <a:grpSpLocks/>
          </p:cNvGrpSpPr>
          <p:nvPr/>
        </p:nvGrpSpPr>
        <p:grpSpPr bwMode="auto">
          <a:xfrm>
            <a:off x="6365875" y="1133475"/>
            <a:ext cx="2398713" cy="1357313"/>
            <a:chOff x="4010" y="714"/>
            <a:chExt cx="1511" cy="855"/>
          </a:xfrm>
        </p:grpSpPr>
        <p:sp>
          <p:nvSpPr>
            <p:cNvPr id="576517" name="Text Box 5">
              <a:extLst>
                <a:ext uri="{FF2B5EF4-FFF2-40B4-BE49-F238E27FC236}">
                  <a16:creationId xmlns:a16="http://schemas.microsoft.com/office/drawing/2014/main" id="{11C874DA-1976-49BA-A21A-C9EDDD43FD48}"/>
                </a:ext>
              </a:extLst>
            </p:cNvPr>
            <p:cNvSpPr txBox="1">
              <a:spLocks noChangeArrowheads="1"/>
            </p:cNvSpPr>
            <p:nvPr/>
          </p:nvSpPr>
          <p:spPr bwMode="auto">
            <a:xfrm>
              <a:off x="4014" y="714"/>
              <a:ext cx="1507" cy="260"/>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100" b="1">
                  <a:ea typeface="微软雅黑" panose="020B0503020204020204" pitchFamily="34" charset="-122"/>
                </a:rPr>
                <a:t>应用程序</a:t>
              </a:r>
            </a:p>
          </p:txBody>
        </p:sp>
        <p:sp>
          <p:nvSpPr>
            <p:cNvPr id="576518" name="Text Box 6">
              <a:extLst>
                <a:ext uri="{FF2B5EF4-FFF2-40B4-BE49-F238E27FC236}">
                  <a16:creationId xmlns:a16="http://schemas.microsoft.com/office/drawing/2014/main" id="{6A507E34-F7E2-4096-AF6D-1C4006B36DFE}"/>
                </a:ext>
              </a:extLst>
            </p:cNvPr>
            <p:cNvSpPr txBox="1">
              <a:spLocks noChangeArrowheads="1"/>
            </p:cNvSpPr>
            <p:nvPr/>
          </p:nvSpPr>
          <p:spPr bwMode="auto">
            <a:xfrm>
              <a:off x="4010" y="1009"/>
              <a:ext cx="1507" cy="26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100" b="1">
                  <a:ea typeface="微软雅黑" panose="020B0503020204020204" pitchFamily="34" charset="-122"/>
                </a:rPr>
                <a:t>指令集体系结构</a:t>
              </a:r>
            </a:p>
          </p:txBody>
        </p:sp>
        <p:sp>
          <p:nvSpPr>
            <p:cNvPr id="576519" name="Text Box 7">
              <a:extLst>
                <a:ext uri="{FF2B5EF4-FFF2-40B4-BE49-F238E27FC236}">
                  <a16:creationId xmlns:a16="http://schemas.microsoft.com/office/drawing/2014/main" id="{602E2600-E21F-4E12-9AA8-BA96C9814762}"/>
                </a:ext>
              </a:extLst>
            </p:cNvPr>
            <p:cNvSpPr txBox="1">
              <a:spLocks noChangeArrowheads="1"/>
            </p:cNvSpPr>
            <p:nvPr/>
          </p:nvSpPr>
          <p:spPr bwMode="auto">
            <a:xfrm>
              <a:off x="4014" y="1309"/>
              <a:ext cx="1507" cy="26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100" b="1">
                  <a:ea typeface="微软雅黑" panose="020B0503020204020204" pitchFamily="34" charset="-122"/>
                </a:rPr>
                <a:t>计算机硬件</a:t>
              </a:r>
            </a:p>
          </p:txBody>
        </p:sp>
      </p:grpSp>
      <p:grpSp>
        <p:nvGrpSpPr>
          <p:cNvPr id="576520" name="Group 8">
            <a:extLst>
              <a:ext uri="{FF2B5EF4-FFF2-40B4-BE49-F238E27FC236}">
                <a16:creationId xmlns:a16="http://schemas.microsoft.com/office/drawing/2014/main" id="{B64C6880-3DA1-407D-A484-FC3BA237535A}"/>
              </a:ext>
            </a:extLst>
          </p:cNvPr>
          <p:cNvGrpSpPr>
            <a:grpSpLocks/>
          </p:cNvGrpSpPr>
          <p:nvPr/>
        </p:nvGrpSpPr>
        <p:grpSpPr bwMode="auto">
          <a:xfrm>
            <a:off x="6372225" y="3608388"/>
            <a:ext cx="2430463" cy="2303462"/>
            <a:chOff x="4014" y="2273"/>
            <a:chExt cx="1531" cy="1451"/>
          </a:xfrm>
        </p:grpSpPr>
        <p:sp>
          <p:nvSpPr>
            <p:cNvPr id="576521" name="Text Box 9">
              <a:extLst>
                <a:ext uri="{FF2B5EF4-FFF2-40B4-BE49-F238E27FC236}">
                  <a16:creationId xmlns:a16="http://schemas.microsoft.com/office/drawing/2014/main" id="{1BA44E1C-DB52-4537-AFF2-D1D15A8CE5E2}"/>
                </a:ext>
              </a:extLst>
            </p:cNvPr>
            <p:cNvSpPr txBox="1">
              <a:spLocks noChangeArrowheads="1"/>
            </p:cNvSpPr>
            <p:nvPr/>
          </p:nvSpPr>
          <p:spPr bwMode="auto">
            <a:xfrm>
              <a:off x="4038" y="2577"/>
              <a:ext cx="1507" cy="260"/>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100" b="1">
                  <a:ea typeface="微软雅黑" panose="020B0503020204020204" pitchFamily="34" charset="-122"/>
                </a:rPr>
                <a:t>        汇编程序</a:t>
              </a:r>
            </a:p>
          </p:txBody>
        </p:sp>
        <p:sp>
          <p:nvSpPr>
            <p:cNvPr id="576522" name="Text Box 10">
              <a:extLst>
                <a:ext uri="{FF2B5EF4-FFF2-40B4-BE49-F238E27FC236}">
                  <a16:creationId xmlns:a16="http://schemas.microsoft.com/office/drawing/2014/main" id="{ED547CB8-B9CD-4A11-913B-DAD7B56F4637}"/>
                </a:ext>
              </a:extLst>
            </p:cNvPr>
            <p:cNvSpPr txBox="1">
              <a:spLocks noChangeArrowheads="1"/>
            </p:cNvSpPr>
            <p:nvPr/>
          </p:nvSpPr>
          <p:spPr bwMode="auto">
            <a:xfrm>
              <a:off x="4027" y="2874"/>
              <a:ext cx="1507" cy="260"/>
            </a:xfrm>
            <a:prstGeom prst="rect">
              <a:avLst/>
            </a:prstGeom>
            <a:solidFill>
              <a:srgbClr val="99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100" b="1">
                  <a:ea typeface="微软雅黑" panose="020B0503020204020204" pitchFamily="34" charset="-122"/>
                </a:rPr>
                <a:t>操作系统</a:t>
              </a:r>
            </a:p>
          </p:txBody>
        </p:sp>
        <p:sp>
          <p:nvSpPr>
            <p:cNvPr id="576523" name="Text Box 11">
              <a:extLst>
                <a:ext uri="{FF2B5EF4-FFF2-40B4-BE49-F238E27FC236}">
                  <a16:creationId xmlns:a16="http://schemas.microsoft.com/office/drawing/2014/main" id="{9E37198D-74C4-40AC-99A3-F9CD8780E03B}"/>
                </a:ext>
              </a:extLst>
            </p:cNvPr>
            <p:cNvSpPr txBox="1">
              <a:spLocks noChangeArrowheads="1"/>
            </p:cNvSpPr>
            <p:nvPr/>
          </p:nvSpPr>
          <p:spPr bwMode="auto">
            <a:xfrm>
              <a:off x="4023" y="3169"/>
              <a:ext cx="1507" cy="26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100" b="1">
                  <a:ea typeface="微软雅黑" panose="020B0503020204020204" pitchFamily="34" charset="-122"/>
                </a:rPr>
                <a:t>指令集体系结构</a:t>
              </a:r>
            </a:p>
          </p:txBody>
        </p:sp>
        <p:sp>
          <p:nvSpPr>
            <p:cNvPr id="576524" name="Text Box 12">
              <a:extLst>
                <a:ext uri="{FF2B5EF4-FFF2-40B4-BE49-F238E27FC236}">
                  <a16:creationId xmlns:a16="http://schemas.microsoft.com/office/drawing/2014/main" id="{FAD9EDA9-BD4F-41B3-85F9-A1BF10F01350}"/>
                </a:ext>
              </a:extLst>
            </p:cNvPr>
            <p:cNvSpPr txBox="1">
              <a:spLocks noChangeArrowheads="1"/>
            </p:cNvSpPr>
            <p:nvPr/>
          </p:nvSpPr>
          <p:spPr bwMode="auto">
            <a:xfrm>
              <a:off x="4014" y="3464"/>
              <a:ext cx="1507" cy="26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100" b="1">
                  <a:ea typeface="微软雅黑" panose="020B0503020204020204" pitchFamily="34" charset="-122"/>
                </a:rPr>
                <a:t>计算机硬件</a:t>
              </a:r>
            </a:p>
          </p:txBody>
        </p:sp>
        <p:sp>
          <p:nvSpPr>
            <p:cNvPr id="576525" name="Text Box 13">
              <a:extLst>
                <a:ext uri="{FF2B5EF4-FFF2-40B4-BE49-F238E27FC236}">
                  <a16:creationId xmlns:a16="http://schemas.microsoft.com/office/drawing/2014/main" id="{32887258-DF54-47BB-9B20-AACDA8C970A7}"/>
                </a:ext>
              </a:extLst>
            </p:cNvPr>
            <p:cNvSpPr txBox="1">
              <a:spLocks noChangeArrowheads="1"/>
            </p:cNvSpPr>
            <p:nvPr/>
          </p:nvSpPr>
          <p:spPr bwMode="auto">
            <a:xfrm>
              <a:off x="4038" y="2273"/>
              <a:ext cx="1507" cy="260"/>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100" b="1">
                  <a:ea typeface="微软雅黑" panose="020B0503020204020204" pitchFamily="34" charset="-122"/>
                </a:rPr>
                <a:t>应用程序</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6515">
                                            <p:txEl>
                                              <p:pRg st="0" end="0"/>
                                            </p:txEl>
                                          </p:spTgt>
                                        </p:tgtEl>
                                        <p:attrNameLst>
                                          <p:attrName>style.visibility</p:attrName>
                                        </p:attrNameLst>
                                      </p:cBhvr>
                                      <p:to>
                                        <p:strVal val="visible"/>
                                      </p:to>
                                    </p:set>
                                    <p:animEffect transition="in" filter="blinds(horizontal)">
                                      <p:cBhvr>
                                        <p:cTn id="7" dur="500"/>
                                        <p:tgtEl>
                                          <p:spTgt spid="57651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76515">
                                            <p:txEl>
                                              <p:pRg st="1" end="1"/>
                                            </p:txEl>
                                          </p:spTgt>
                                        </p:tgtEl>
                                        <p:attrNameLst>
                                          <p:attrName>style.visibility</p:attrName>
                                        </p:attrNameLst>
                                      </p:cBhvr>
                                      <p:to>
                                        <p:strVal val="visible"/>
                                      </p:to>
                                    </p:set>
                                    <p:animEffect transition="in" filter="blinds(horizontal)">
                                      <p:cBhvr>
                                        <p:cTn id="10" dur="500"/>
                                        <p:tgtEl>
                                          <p:spTgt spid="57651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576516"/>
                                        </p:tgtEl>
                                        <p:attrNameLst>
                                          <p:attrName>style.visibility</p:attrName>
                                        </p:attrNameLst>
                                      </p:cBhvr>
                                      <p:to>
                                        <p:strVal val="visible"/>
                                      </p:to>
                                    </p:set>
                                    <p:animEffect transition="in" filter="blinds(horizontal)">
                                      <p:cBhvr>
                                        <p:cTn id="15" dur="500"/>
                                        <p:tgtEl>
                                          <p:spTgt spid="57651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576515">
                                            <p:txEl>
                                              <p:pRg st="3" end="3"/>
                                            </p:txEl>
                                          </p:spTgt>
                                        </p:tgtEl>
                                        <p:attrNameLst>
                                          <p:attrName>style.visibility</p:attrName>
                                        </p:attrNameLst>
                                      </p:cBhvr>
                                      <p:to>
                                        <p:strVal val="visible"/>
                                      </p:to>
                                    </p:set>
                                    <p:animEffect transition="in" filter="blinds(horizontal)">
                                      <p:cBhvr>
                                        <p:cTn id="20" dur="500"/>
                                        <p:tgtEl>
                                          <p:spTgt spid="576515">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76515">
                                            <p:txEl>
                                              <p:pRg st="4" end="4"/>
                                            </p:txEl>
                                          </p:spTgt>
                                        </p:tgtEl>
                                        <p:attrNameLst>
                                          <p:attrName>style.visibility</p:attrName>
                                        </p:attrNameLst>
                                      </p:cBhvr>
                                      <p:to>
                                        <p:strVal val="visible"/>
                                      </p:to>
                                    </p:set>
                                    <p:animEffect transition="in" filter="blinds(horizontal)">
                                      <p:cBhvr>
                                        <p:cTn id="23" dur="500"/>
                                        <p:tgtEl>
                                          <p:spTgt spid="576515">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576520"/>
                                        </p:tgtEl>
                                        <p:attrNameLst>
                                          <p:attrName>style.visibility</p:attrName>
                                        </p:attrNameLst>
                                      </p:cBhvr>
                                      <p:to>
                                        <p:strVal val="visible"/>
                                      </p:to>
                                    </p:set>
                                    <p:animEffect transition="in" filter="blinds(horizontal)">
                                      <p:cBhvr>
                                        <p:cTn id="28" dur="500"/>
                                        <p:tgtEl>
                                          <p:spTgt spid="576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a:extLst>
              <a:ext uri="{FF2B5EF4-FFF2-40B4-BE49-F238E27FC236}">
                <a16:creationId xmlns:a16="http://schemas.microsoft.com/office/drawing/2014/main" id="{BA26FD1C-5AED-4D75-9EA7-A31A83691A8B}"/>
              </a:ext>
            </a:extLst>
          </p:cNvPr>
          <p:cNvSpPr>
            <a:spLocks noGrp="1" noChangeArrowheads="1"/>
          </p:cNvSpPr>
          <p:nvPr>
            <p:ph type="title"/>
          </p:nvPr>
        </p:nvSpPr>
        <p:spPr>
          <a:xfrm>
            <a:off x="457200" y="53975"/>
            <a:ext cx="8229600" cy="561975"/>
          </a:xfrm>
        </p:spPr>
        <p:txBody>
          <a:bodyPr/>
          <a:lstStyle/>
          <a:p>
            <a:r>
              <a:rPr lang="zh-CN" altLang="en-US" sz="3600"/>
              <a:t>现代（传统）计算机系统的层次</a:t>
            </a:r>
          </a:p>
        </p:txBody>
      </p:sp>
      <p:sp>
        <p:nvSpPr>
          <p:cNvPr id="577539" name="Rectangle 3">
            <a:extLst>
              <a:ext uri="{FF2B5EF4-FFF2-40B4-BE49-F238E27FC236}">
                <a16:creationId xmlns:a16="http://schemas.microsoft.com/office/drawing/2014/main" id="{D01BF4D6-8098-4D60-9F5E-1F008EF4A0FB}"/>
              </a:ext>
            </a:extLst>
          </p:cNvPr>
          <p:cNvSpPr>
            <a:spLocks noGrp="1" noChangeArrowheads="1"/>
          </p:cNvSpPr>
          <p:nvPr>
            <p:ph type="body" idx="1"/>
          </p:nvPr>
        </p:nvSpPr>
        <p:spPr>
          <a:xfrm>
            <a:off x="161925" y="1042988"/>
            <a:ext cx="5400675" cy="4095750"/>
          </a:xfrm>
        </p:spPr>
        <p:txBody>
          <a:bodyPr/>
          <a:lstStyle/>
          <a:p>
            <a:r>
              <a:rPr lang="zh-CN" altLang="en-US">
                <a:latin typeface="微软雅黑" panose="020B0503020204020204" pitchFamily="34" charset="-122"/>
                <a:ea typeface="微软雅黑" panose="020B0503020204020204" pitchFamily="34" charset="-122"/>
              </a:rPr>
              <a:t>现代计算机用高级语言编程</a:t>
            </a:r>
          </a:p>
          <a:p>
            <a:pPr>
              <a:buFontTx/>
              <a:buNone/>
            </a:pPr>
            <a:r>
              <a:rPr lang="zh-CN" altLang="en-US">
                <a:solidFill>
                  <a:srgbClr val="CC3300"/>
                </a:solidFill>
                <a:latin typeface="微软雅黑" panose="020B0503020204020204" pitchFamily="34" charset="-122"/>
                <a:ea typeface="微软雅黑" panose="020B0503020204020204" pitchFamily="34" charset="-122"/>
              </a:rPr>
              <a:t>    </a:t>
            </a:r>
            <a:r>
              <a:rPr lang="zh-CN" altLang="en-US" sz="2200">
                <a:solidFill>
                  <a:srgbClr val="CC3300"/>
                </a:solidFill>
                <a:latin typeface="微软雅黑" panose="020B0503020204020204" pitchFamily="34" charset="-122"/>
                <a:ea typeface="微软雅黑" panose="020B0503020204020204" pitchFamily="34" charset="-122"/>
              </a:rPr>
              <a:t>第三代程序设计语言（</a:t>
            </a:r>
            <a:r>
              <a:rPr lang="en-US" altLang="zh-CN" sz="2200">
                <a:solidFill>
                  <a:srgbClr val="CC3300"/>
                </a:solidFill>
                <a:latin typeface="微软雅黑" panose="020B0503020204020204" pitchFamily="34" charset="-122"/>
                <a:ea typeface="微软雅黑" panose="020B0503020204020204" pitchFamily="34" charset="-122"/>
              </a:rPr>
              <a:t>3GL</a:t>
            </a:r>
            <a:r>
              <a:rPr lang="zh-CN" altLang="en-US" sz="2200">
                <a:solidFill>
                  <a:srgbClr val="CC3300"/>
                </a:solidFill>
                <a:latin typeface="微软雅黑" panose="020B0503020204020204" pitchFamily="34" charset="-122"/>
                <a:ea typeface="微软雅黑" panose="020B0503020204020204" pitchFamily="34" charset="-122"/>
              </a:rPr>
              <a:t>）为过程式语言，编码时需要描述实现过程，即</a:t>
            </a:r>
            <a:r>
              <a:rPr lang="zh-CN" altLang="en-US" sz="2200">
                <a:solidFill>
                  <a:srgbClr val="FF0000"/>
                </a:solidFill>
                <a:latin typeface="微软雅黑" panose="020B0503020204020204" pitchFamily="34" charset="-122"/>
                <a:ea typeface="微软雅黑" panose="020B0503020204020204" pitchFamily="34" charset="-122"/>
              </a:rPr>
              <a:t>“如何做”</a:t>
            </a:r>
            <a:r>
              <a:rPr lang="zh-CN" altLang="en-US" sz="2200">
                <a:solidFill>
                  <a:srgbClr val="CC3300"/>
                </a:solidFill>
                <a:latin typeface="微软雅黑" panose="020B0503020204020204" pitchFamily="34" charset="-122"/>
                <a:ea typeface="微软雅黑" panose="020B0503020204020204" pitchFamily="34" charset="-122"/>
              </a:rPr>
              <a:t>。</a:t>
            </a:r>
          </a:p>
          <a:p>
            <a:pPr>
              <a:buFontTx/>
              <a:buNone/>
            </a:pPr>
            <a:r>
              <a:rPr lang="zh-CN" altLang="en-US" sz="2200">
                <a:solidFill>
                  <a:srgbClr val="CC3300"/>
                </a:solidFill>
                <a:latin typeface="微软雅黑" panose="020B0503020204020204" pitchFamily="34" charset="-122"/>
                <a:ea typeface="微软雅黑" panose="020B0503020204020204" pitchFamily="34" charset="-122"/>
              </a:rPr>
              <a:t>    第四代程序设计语言（</a:t>
            </a:r>
            <a:r>
              <a:rPr lang="en-US" altLang="zh-CN" sz="2200">
                <a:solidFill>
                  <a:srgbClr val="CC3300"/>
                </a:solidFill>
                <a:latin typeface="微软雅黑" panose="020B0503020204020204" pitchFamily="34" charset="-122"/>
                <a:ea typeface="微软雅黑" panose="020B0503020204020204" pitchFamily="34" charset="-122"/>
              </a:rPr>
              <a:t>4GL</a:t>
            </a:r>
            <a:r>
              <a:rPr lang="zh-CN" altLang="en-US" sz="2200">
                <a:solidFill>
                  <a:srgbClr val="CC3300"/>
                </a:solidFill>
                <a:latin typeface="微软雅黑" panose="020B0503020204020204" pitchFamily="34" charset="-122"/>
                <a:ea typeface="微软雅黑" panose="020B0503020204020204" pitchFamily="34" charset="-122"/>
              </a:rPr>
              <a:t>）</a:t>
            </a:r>
            <a:r>
              <a:rPr lang="en-US" altLang="zh-CN" sz="2200">
                <a:solidFill>
                  <a:srgbClr val="CC3300"/>
                </a:solidFill>
                <a:latin typeface="微软雅黑" panose="020B0503020204020204" pitchFamily="34" charset="-122"/>
                <a:ea typeface="微软雅黑" panose="020B0503020204020204" pitchFamily="34" charset="-122"/>
              </a:rPr>
              <a:t> </a:t>
            </a:r>
            <a:r>
              <a:rPr lang="zh-CN" altLang="en-US" sz="2200">
                <a:solidFill>
                  <a:srgbClr val="CC3300"/>
                </a:solidFill>
                <a:latin typeface="微软雅黑" panose="020B0503020204020204" pitchFamily="34" charset="-122"/>
                <a:ea typeface="微软雅黑" panose="020B0503020204020204" pitchFamily="34" charset="-122"/>
              </a:rPr>
              <a:t>为非过程化语言，编码时只需说明</a:t>
            </a:r>
            <a:r>
              <a:rPr lang="zh-CN" altLang="en-US" sz="2200">
                <a:solidFill>
                  <a:srgbClr val="FF0000"/>
                </a:solidFill>
                <a:latin typeface="微软雅黑" panose="020B0503020204020204" pitchFamily="34" charset="-122"/>
                <a:ea typeface="微软雅黑" panose="020B0503020204020204" pitchFamily="34" charset="-122"/>
              </a:rPr>
              <a:t>“做什么”</a:t>
            </a:r>
            <a:r>
              <a:rPr lang="zh-CN" altLang="en-US" sz="2200">
                <a:solidFill>
                  <a:srgbClr val="CC3300"/>
                </a:solidFill>
                <a:latin typeface="微软雅黑" panose="020B0503020204020204" pitchFamily="34" charset="-122"/>
                <a:ea typeface="微软雅黑" panose="020B0503020204020204" pitchFamily="34" charset="-122"/>
              </a:rPr>
              <a:t>，不需要描述具体的算法实现细节。</a:t>
            </a:r>
          </a:p>
          <a:p>
            <a:pPr>
              <a:buFontTx/>
              <a:buNone/>
            </a:pPr>
            <a:endParaRPr lang="zh-CN" altLang="en-US" sz="2200">
              <a:latin typeface="微软雅黑" panose="020B0503020204020204" pitchFamily="34" charset="-122"/>
              <a:ea typeface="微软雅黑" panose="020B0503020204020204" pitchFamily="34" charset="-122"/>
            </a:endParaRPr>
          </a:p>
        </p:txBody>
      </p:sp>
      <p:grpSp>
        <p:nvGrpSpPr>
          <p:cNvPr id="577540" name="Group 4">
            <a:extLst>
              <a:ext uri="{FF2B5EF4-FFF2-40B4-BE49-F238E27FC236}">
                <a16:creationId xmlns:a16="http://schemas.microsoft.com/office/drawing/2014/main" id="{675BC1BD-DEFE-41CC-A830-3D0E9BBB22E7}"/>
              </a:ext>
            </a:extLst>
          </p:cNvPr>
          <p:cNvGrpSpPr>
            <a:grpSpLocks/>
          </p:cNvGrpSpPr>
          <p:nvPr/>
        </p:nvGrpSpPr>
        <p:grpSpPr bwMode="auto">
          <a:xfrm>
            <a:off x="6237288" y="900113"/>
            <a:ext cx="2430462" cy="2303462"/>
            <a:chOff x="4014" y="2273"/>
            <a:chExt cx="1531" cy="1451"/>
          </a:xfrm>
        </p:grpSpPr>
        <p:sp>
          <p:nvSpPr>
            <p:cNvPr id="577541" name="Text Box 5">
              <a:extLst>
                <a:ext uri="{FF2B5EF4-FFF2-40B4-BE49-F238E27FC236}">
                  <a16:creationId xmlns:a16="http://schemas.microsoft.com/office/drawing/2014/main" id="{4C6CC61A-AA46-4C5A-AB64-9621AF88B7EF}"/>
                </a:ext>
              </a:extLst>
            </p:cNvPr>
            <p:cNvSpPr txBox="1">
              <a:spLocks noChangeArrowheads="1"/>
            </p:cNvSpPr>
            <p:nvPr/>
          </p:nvSpPr>
          <p:spPr bwMode="auto">
            <a:xfrm>
              <a:off x="4038" y="2577"/>
              <a:ext cx="1507" cy="260"/>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100" b="1">
                  <a:ea typeface="微软雅黑" panose="020B0503020204020204" pitchFamily="34" charset="-122"/>
                </a:rPr>
                <a:t>语言处理系统</a:t>
              </a:r>
            </a:p>
          </p:txBody>
        </p:sp>
        <p:sp>
          <p:nvSpPr>
            <p:cNvPr id="577542" name="Text Box 6">
              <a:extLst>
                <a:ext uri="{FF2B5EF4-FFF2-40B4-BE49-F238E27FC236}">
                  <a16:creationId xmlns:a16="http://schemas.microsoft.com/office/drawing/2014/main" id="{AFF30211-F695-4CB2-B2B4-1B469073B6AF}"/>
                </a:ext>
              </a:extLst>
            </p:cNvPr>
            <p:cNvSpPr txBox="1">
              <a:spLocks noChangeArrowheads="1"/>
            </p:cNvSpPr>
            <p:nvPr/>
          </p:nvSpPr>
          <p:spPr bwMode="auto">
            <a:xfrm>
              <a:off x="4027" y="2874"/>
              <a:ext cx="1507" cy="260"/>
            </a:xfrm>
            <a:prstGeom prst="rect">
              <a:avLst/>
            </a:prstGeom>
            <a:solidFill>
              <a:srgbClr val="99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100" b="1">
                  <a:ea typeface="微软雅黑" panose="020B0503020204020204" pitchFamily="34" charset="-122"/>
                </a:rPr>
                <a:t>操作系统</a:t>
              </a:r>
            </a:p>
          </p:txBody>
        </p:sp>
        <p:sp>
          <p:nvSpPr>
            <p:cNvPr id="577543" name="Text Box 7">
              <a:extLst>
                <a:ext uri="{FF2B5EF4-FFF2-40B4-BE49-F238E27FC236}">
                  <a16:creationId xmlns:a16="http://schemas.microsoft.com/office/drawing/2014/main" id="{D97584C6-E99E-445E-929E-27B44BA6C61D}"/>
                </a:ext>
              </a:extLst>
            </p:cNvPr>
            <p:cNvSpPr txBox="1">
              <a:spLocks noChangeArrowheads="1"/>
            </p:cNvSpPr>
            <p:nvPr/>
          </p:nvSpPr>
          <p:spPr bwMode="auto">
            <a:xfrm>
              <a:off x="4023" y="3169"/>
              <a:ext cx="1507" cy="26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100" b="1">
                  <a:ea typeface="微软雅黑" panose="020B0503020204020204" pitchFamily="34" charset="-122"/>
                </a:rPr>
                <a:t>指令集体系结构</a:t>
              </a:r>
            </a:p>
          </p:txBody>
        </p:sp>
        <p:sp>
          <p:nvSpPr>
            <p:cNvPr id="577544" name="Text Box 8">
              <a:extLst>
                <a:ext uri="{FF2B5EF4-FFF2-40B4-BE49-F238E27FC236}">
                  <a16:creationId xmlns:a16="http://schemas.microsoft.com/office/drawing/2014/main" id="{47408174-D68D-482D-B243-C690397F8B6B}"/>
                </a:ext>
              </a:extLst>
            </p:cNvPr>
            <p:cNvSpPr txBox="1">
              <a:spLocks noChangeArrowheads="1"/>
            </p:cNvSpPr>
            <p:nvPr/>
          </p:nvSpPr>
          <p:spPr bwMode="auto">
            <a:xfrm>
              <a:off x="4014" y="3464"/>
              <a:ext cx="1507" cy="26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100" b="1">
                  <a:ea typeface="微软雅黑" panose="020B0503020204020204" pitchFamily="34" charset="-122"/>
                </a:rPr>
                <a:t>计算机硬件</a:t>
              </a:r>
            </a:p>
          </p:txBody>
        </p:sp>
        <p:sp>
          <p:nvSpPr>
            <p:cNvPr id="577545" name="Text Box 9">
              <a:extLst>
                <a:ext uri="{FF2B5EF4-FFF2-40B4-BE49-F238E27FC236}">
                  <a16:creationId xmlns:a16="http://schemas.microsoft.com/office/drawing/2014/main" id="{52398473-01A1-4264-B0E4-353181315231}"/>
                </a:ext>
              </a:extLst>
            </p:cNvPr>
            <p:cNvSpPr txBox="1">
              <a:spLocks noChangeArrowheads="1"/>
            </p:cNvSpPr>
            <p:nvPr/>
          </p:nvSpPr>
          <p:spPr bwMode="auto">
            <a:xfrm>
              <a:off x="4038" y="2273"/>
              <a:ext cx="1507" cy="260"/>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100" b="1">
                  <a:ea typeface="微软雅黑" panose="020B0503020204020204" pitchFamily="34" charset="-122"/>
                </a:rPr>
                <a:t>应用程序</a:t>
              </a:r>
            </a:p>
          </p:txBody>
        </p:sp>
      </p:grpSp>
      <p:sp>
        <p:nvSpPr>
          <p:cNvPr id="577546" name="Text Box 10">
            <a:extLst>
              <a:ext uri="{FF2B5EF4-FFF2-40B4-BE49-F238E27FC236}">
                <a16:creationId xmlns:a16="http://schemas.microsoft.com/office/drawing/2014/main" id="{7D07ACD6-95AD-4AEB-9ACD-6A196C3F67D3}"/>
              </a:ext>
            </a:extLst>
          </p:cNvPr>
          <p:cNvSpPr txBox="1">
            <a:spLocks noChangeArrowheads="1"/>
          </p:cNvSpPr>
          <p:nvPr/>
        </p:nvSpPr>
        <p:spPr bwMode="auto">
          <a:xfrm>
            <a:off x="522288" y="4238625"/>
            <a:ext cx="3960812"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lang="zh-CN" altLang="en-US" sz="2400" b="1">
                <a:ea typeface="微软雅黑" panose="020B0503020204020204" pitchFamily="34" charset="-122"/>
              </a:rPr>
              <a:t>可以看出：语言的发展是一个不断</a:t>
            </a:r>
            <a:r>
              <a:rPr lang="zh-CN" altLang="en-US" sz="2400" b="1">
                <a:solidFill>
                  <a:srgbClr val="FF0000"/>
                </a:solidFill>
                <a:latin typeface="微软雅黑" panose="020B0503020204020204" pitchFamily="34" charset="-122"/>
                <a:ea typeface="微软雅黑" panose="020B0503020204020204" pitchFamily="34" charset="-122"/>
              </a:rPr>
              <a:t>“</a:t>
            </a:r>
            <a:r>
              <a:rPr lang="zh-CN" altLang="en-US" sz="2400" b="1">
                <a:solidFill>
                  <a:srgbClr val="FF0000"/>
                </a:solidFill>
                <a:ea typeface="微软雅黑" panose="020B0503020204020204" pitchFamily="34" charset="-122"/>
              </a:rPr>
              <a:t>抽象</a:t>
            </a:r>
            <a:r>
              <a:rPr lang="zh-CN" altLang="en-US" sz="2400" b="1">
                <a:solidFill>
                  <a:srgbClr val="FF0000"/>
                </a:solidFill>
                <a:latin typeface="微软雅黑" panose="020B0503020204020204" pitchFamily="34" charset="-122"/>
                <a:ea typeface="微软雅黑" panose="020B0503020204020204" pitchFamily="34" charset="-122"/>
              </a:rPr>
              <a:t>”</a:t>
            </a:r>
            <a:r>
              <a:rPr lang="zh-CN" altLang="en-US" sz="2400" b="1">
                <a:ea typeface="微软雅黑" panose="020B0503020204020204" pitchFamily="34" charset="-122"/>
              </a:rPr>
              <a:t>的过程，因而，相应的计算机系统也不断有新的层次出现</a:t>
            </a:r>
          </a:p>
        </p:txBody>
      </p:sp>
      <p:sp>
        <p:nvSpPr>
          <p:cNvPr id="577547" name="Text Box 11">
            <a:extLst>
              <a:ext uri="{FF2B5EF4-FFF2-40B4-BE49-F238E27FC236}">
                <a16:creationId xmlns:a16="http://schemas.microsoft.com/office/drawing/2014/main" id="{6196A97A-A698-40FF-9900-06AC6F29DF86}"/>
              </a:ext>
            </a:extLst>
          </p:cNvPr>
          <p:cNvSpPr txBox="1">
            <a:spLocks noChangeArrowheads="1"/>
          </p:cNvSpPr>
          <p:nvPr/>
        </p:nvSpPr>
        <p:spPr bwMode="auto">
          <a:xfrm>
            <a:off x="5246688" y="3789363"/>
            <a:ext cx="3690937" cy="227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b="1">
                <a:solidFill>
                  <a:srgbClr val="FF0000"/>
                </a:solidFill>
                <a:ea typeface="微软雅黑" panose="020B0503020204020204" pitchFamily="34" charset="-122"/>
              </a:rPr>
              <a:t>语言处理系统</a:t>
            </a:r>
            <a:r>
              <a:rPr lang="zh-CN" altLang="en-US" sz="2200" b="1">
                <a:ea typeface="微软雅黑" panose="020B0503020204020204" pitchFamily="34" charset="-122"/>
              </a:rPr>
              <a:t>包括：各种语言处理程序</a:t>
            </a:r>
            <a:r>
              <a:rPr lang="zh-CN" altLang="en-US" sz="2200" b="1">
                <a:solidFill>
                  <a:srgbClr val="009242"/>
                </a:solidFill>
                <a:ea typeface="微软雅黑" panose="020B0503020204020204" pitchFamily="34" charset="-122"/>
              </a:rPr>
              <a:t>（如编译、汇编、链接）</a:t>
            </a:r>
            <a:r>
              <a:rPr lang="zh-CN" altLang="en-US" sz="2200" b="1">
                <a:ea typeface="微软雅黑" panose="020B0503020204020204" pitchFamily="34" charset="-122"/>
              </a:rPr>
              <a:t>、运行时系统</a:t>
            </a:r>
            <a:r>
              <a:rPr lang="zh-CN" altLang="en-US" sz="2200" b="1">
                <a:solidFill>
                  <a:srgbClr val="009242"/>
                </a:solidFill>
                <a:ea typeface="微软雅黑" panose="020B0503020204020204" pitchFamily="34" charset="-122"/>
              </a:rPr>
              <a:t>（如库函数，调试、优化等功能）</a:t>
            </a:r>
          </a:p>
          <a:p>
            <a:pPr>
              <a:spcBef>
                <a:spcPct val="50000"/>
              </a:spcBef>
            </a:pPr>
            <a:r>
              <a:rPr lang="zh-CN" altLang="en-US" sz="2200" b="1">
                <a:solidFill>
                  <a:srgbClr val="FF0000"/>
                </a:solidFill>
                <a:ea typeface="微软雅黑" panose="020B0503020204020204" pitchFamily="34" charset="-122"/>
              </a:rPr>
              <a:t>操作系统</a:t>
            </a:r>
            <a:r>
              <a:rPr lang="zh-CN" altLang="en-US" sz="2200" b="1">
                <a:ea typeface="微软雅黑" panose="020B0503020204020204" pitchFamily="34" charset="-122"/>
              </a:rPr>
              <a:t>包括人机交互界面、提供服务功能的内核例程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7539">
                                            <p:txEl>
                                              <p:pRg st="0" end="0"/>
                                            </p:txEl>
                                          </p:spTgt>
                                        </p:tgtEl>
                                        <p:attrNameLst>
                                          <p:attrName>style.visibility</p:attrName>
                                        </p:attrNameLst>
                                      </p:cBhvr>
                                      <p:to>
                                        <p:strVal val="visible"/>
                                      </p:to>
                                    </p:set>
                                    <p:animEffect transition="in" filter="blinds(horizontal)">
                                      <p:cBhvr>
                                        <p:cTn id="7" dur="500"/>
                                        <p:tgtEl>
                                          <p:spTgt spid="577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7539">
                                            <p:txEl>
                                              <p:pRg st="1" end="1"/>
                                            </p:txEl>
                                          </p:spTgt>
                                        </p:tgtEl>
                                        <p:attrNameLst>
                                          <p:attrName>style.visibility</p:attrName>
                                        </p:attrNameLst>
                                      </p:cBhvr>
                                      <p:to>
                                        <p:strVal val="visible"/>
                                      </p:to>
                                    </p:set>
                                    <p:animEffect transition="in" filter="blinds(horizontal)">
                                      <p:cBhvr>
                                        <p:cTn id="12" dur="500"/>
                                        <p:tgtEl>
                                          <p:spTgt spid="5775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7539">
                                            <p:txEl>
                                              <p:pRg st="2" end="2"/>
                                            </p:txEl>
                                          </p:spTgt>
                                        </p:tgtEl>
                                        <p:attrNameLst>
                                          <p:attrName>style.visibility</p:attrName>
                                        </p:attrNameLst>
                                      </p:cBhvr>
                                      <p:to>
                                        <p:strVal val="visible"/>
                                      </p:to>
                                    </p:set>
                                    <p:animEffect transition="in" filter="blinds(horizontal)">
                                      <p:cBhvr>
                                        <p:cTn id="17" dur="500"/>
                                        <p:tgtEl>
                                          <p:spTgt spid="5775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77540"/>
                                        </p:tgtEl>
                                        <p:attrNameLst>
                                          <p:attrName>style.visibility</p:attrName>
                                        </p:attrNameLst>
                                      </p:cBhvr>
                                      <p:to>
                                        <p:strVal val="visible"/>
                                      </p:to>
                                    </p:set>
                                    <p:animEffect transition="in" filter="blinds(horizontal)">
                                      <p:cBhvr>
                                        <p:cTn id="22" dur="500"/>
                                        <p:tgtEl>
                                          <p:spTgt spid="5775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77547">
                                            <p:txEl>
                                              <p:pRg st="0" end="0"/>
                                            </p:txEl>
                                          </p:spTgt>
                                        </p:tgtEl>
                                        <p:attrNameLst>
                                          <p:attrName>style.visibility</p:attrName>
                                        </p:attrNameLst>
                                      </p:cBhvr>
                                      <p:to>
                                        <p:strVal val="visible"/>
                                      </p:to>
                                    </p:set>
                                    <p:animEffect transition="in" filter="blinds(horizontal)">
                                      <p:cBhvr>
                                        <p:cTn id="27" dur="500"/>
                                        <p:tgtEl>
                                          <p:spTgt spid="577547">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77547">
                                            <p:txEl>
                                              <p:pRg st="1" end="1"/>
                                            </p:txEl>
                                          </p:spTgt>
                                        </p:tgtEl>
                                        <p:attrNameLst>
                                          <p:attrName>style.visibility</p:attrName>
                                        </p:attrNameLst>
                                      </p:cBhvr>
                                      <p:to>
                                        <p:strVal val="visible"/>
                                      </p:to>
                                    </p:set>
                                    <p:animEffect transition="in" filter="blinds(horizontal)">
                                      <p:cBhvr>
                                        <p:cTn id="32" dur="500"/>
                                        <p:tgtEl>
                                          <p:spTgt spid="577547">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77546"/>
                                        </p:tgtEl>
                                        <p:attrNameLst>
                                          <p:attrName>style.visibility</p:attrName>
                                        </p:attrNameLst>
                                      </p:cBhvr>
                                      <p:to>
                                        <p:strVal val="visible"/>
                                      </p:to>
                                    </p:set>
                                    <p:animEffect transition="in" filter="blinds(horizontal)">
                                      <p:cBhvr>
                                        <p:cTn id="37" dur="500"/>
                                        <p:tgtEl>
                                          <p:spTgt spid="577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4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a:extLst>
              <a:ext uri="{FF2B5EF4-FFF2-40B4-BE49-F238E27FC236}">
                <a16:creationId xmlns:a16="http://schemas.microsoft.com/office/drawing/2014/main" id="{0140EB83-3A7F-454C-9EC7-29B8EDF69A04}"/>
              </a:ext>
            </a:extLst>
          </p:cNvPr>
          <p:cNvSpPr>
            <a:spLocks noGrp="1" noChangeArrowheads="1"/>
          </p:cNvSpPr>
          <p:nvPr>
            <p:ph type="title"/>
          </p:nvPr>
        </p:nvSpPr>
        <p:spPr>
          <a:xfrm>
            <a:off x="457200" y="53975"/>
            <a:ext cx="8229600" cy="561975"/>
          </a:xfrm>
        </p:spPr>
        <p:txBody>
          <a:bodyPr/>
          <a:lstStyle/>
          <a:p>
            <a:r>
              <a:rPr lang="zh-CN" altLang="en-US" sz="3600"/>
              <a:t>计算机系统抽象层的转换</a:t>
            </a:r>
          </a:p>
        </p:txBody>
      </p:sp>
      <p:sp>
        <p:nvSpPr>
          <p:cNvPr id="578563" name="Rectangle 3">
            <a:extLst>
              <a:ext uri="{FF2B5EF4-FFF2-40B4-BE49-F238E27FC236}">
                <a16:creationId xmlns:a16="http://schemas.microsoft.com/office/drawing/2014/main" id="{F0A14E97-4DEB-44D5-88F0-90DBD9E5C161}"/>
              </a:ext>
            </a:extLst>
          </p:cNvPr>
          <p:cNvSpPr>
            <a:spLocks noGrp="1" noChangeArrowheads="1"/>
          </p:cNvSpPr>
          <p:nvPr>
            <p:ph type="body" idx="1"/>
          </p:nvPr>
        </p:nvSpPr>
        <p:spPr>
          <a:xfrm>
            <a:off x="296863" y="863600"/>
            <a:ext cx="2384425" cy="3195638"/>
          </a:xfrm>
        </p:spPr>
        <p:txBody>
          <a:bodyPr/>
          <a:lstStyle/>
          <a:p>
            <a:pPr>
              <a:lnSpc>
                <a:spcPct val="100000"/>
              </a:lnSpc>
              <a:spcBef>
                <a:spcPct val="15000"/>
              </a:spcBef>
              <a:buFontTx/>
              <a:buNone/>
            </a:pPr>
            <a:r>
              <a:rPr lang="zh-CN" altLang="en-US" sz="2200">
                <a:solidFill>
                  <a:srgbClr val="FF0000"/>
                </a:solidFill>
                <a:latin typeface="微软雅黑" panose="020B0503020204020204" pitchFamily="34" charset="-122"/>
                <a:ea typeface="微软雅黑" panose="020B0503020204020204" pitchFamily="34" charset="-122"/>
              </a:rPr>
              <a:t>程序执行结果</a:t>
            </a:r>
          </a:p>
          <a:p>
            <a:pPr>
              <a:lnSpc>
                <a:spcPct val="100000"/>
              </a:lnSpc>
              <a:spcBef>
                <a:spcPct val="15000"/>
              </a:spcBef>
              <a:buFontTx/>
              <a:buNone/>
            </a:pPr>
            <a:r>
              <a:rPr lang="zh-CN" altLang="en-US" sz="2200">
                <a:solidFill>
                  <a:srgbClr val="FF0000"/>
                </a:solidFill>
                <a:latin typeface="微软雅黑" panose="020B0503020204020204" pitchFamily="34" charset="-122"/>
                <a:ea typeface="微软雅黑" panose="020B0503020204020204" pitchFamily="34" charset="-122"/>
              </a:rPr>
              <a:t>    </a:t>
            </a:r>
            <a:r>
              <a:rPr lang="zh-CN" altLang="en-US" sz="2200">
                <a:latin typeface="微软雅黑" panose="020B0503020204020204" pitchFamily="34" charset="-122"/>
                <a:ea typeface="微软雅黑" panose="020B0503020204020204" pitchFamily="34" charset="-122"/>
              </a:rPr>
              <a:t>不仅取决于</a:t>
            </a:r>
          </a:p>
          <a:p>
            <a:pPr>
              <a:lnSpc>
                <a:spcPct val="100000"/>
              </a:lnSpc>
              <a:spcBef>
                <a:spcPct val="15000"/>
              </a:spcBef>
              <a:buFontTx/>
              <a:buNone/>
            </a:pPr>
            <a:r>
              <a:rPr lang="zh-CN" altLang="en-US" sz="2200">
                <a:solidFill>
                  <a:srgbClr val="008000"/>
                </a:solidFill>
                <a:latin typeface="微软雅黑" panose="020B0503020204020204" pitchFamily="34" charset="-122"/>
                <a:ea typeface="微软雅黑" panose="020B0503020204020204" pitchFamily="34" charset="-122"/>
              </a:rPr>
              <a:t>算法、程序编写</a:t>
            </a:r>
          </a:p>
          <a:p>
            <a:pPr>
              <a:lnSpc>
                <a:spcPct val="100000"/>
              </a:lnSpc>
              <a:spcBef>
                <a:spcPct val="15000"/>
              </a:spcBef>
              <a:buFontTx/>
              <a:buNone/>
            </a:pPr>
            <a:r>
              <a:rPr lang="zh-CN" altLang="en-US" sz="2200">
                <a:latin typeface="微软雅黑" panose="020B0503020204020204" pitchFamily="34" charset="-122"/>
                <a:ea typeface="微软雅黑" panose="020B0503020204020204" pitchFamily="34" charset="-122"/>
              </a:rPr>
              <a:t>    而且取决于</a:t>
            </a:r>
          </a:p>
          <a:p>
            <a:pPr>
              <a:lnSpc>
                <a:spcPct val="100000"/>
              </a:lnSpc>
              <a:spcBef>
                <a:spcPct val="15000"/>
              </a:spcBef>
              <a:buFontTx/>
              <a:buNone/>
            </a:pPr>
            <a:r>
              <a:rPr lang="zh-CN" altLang="en-US" sz="2200">
                <a:solidFill>
                  <a:srgbClr val="008000"/>
                </a:solidFill>
                <a:latin typeface="微软雅黑" panose="020B0503020204020204" pitchFamily="34" charset="-122"/>
                <a:ea typeface="微软雅黑" panose="020B0503020204020204" pitchFamily="34" charset="-122"/>
              </a:rPr>
              <a:t>语言处理系统</a:t>
            </a:r>
          </a:p>
          <a:p>
            <a:pPr>
              <a:lnSpc>
                <a:spcPct val="100000"/>
              </a:lnSpc>
              <a:spcBef>
                <a:spcPct val="15000"/>
              </a:spcBef>
              <a:buFontTx/>
              <a:buNone/>
            </a:pPr>
            <a:r>
              <a:rPr lang="zh-CN" altLang="en-US" sz="2200">
                <a:solidFill>
                  <a:srgbClr val="008000"/>
                </a:solidFill>
                <a:latin typeface="微软雅黑" panose="020B0503020204020204" pitchFamily="34" charset="-122"/>
                <a:ea typeface="微软雅黑" panose="020B0503020204020204" pitchFamily="34" charset="-122"/>
              </a:rPr>
              <a:t>操作系统</a:t>
            </a:r>
          </a:p>
          <a:p>
            <a:pPr>
              <a:lnSpc>
                <a:spcPct val="100000"/>
              </a:lnSpc>
              <a:spcBef>
                <a:spcPct val="15000"/>
              </a:spcBef>
              <a:buFontTx/>
              <a:buNone/>
            </a:pPr>
            <a:r>
              <a:rPr lang="en-US" altLang="zh-CN" sz="2200">
                <a:solidFill>
                  <a:srgbClr val="008000"/>
                </a:solidFill>
                <a:latin typeface="微软雅黑" panose="020B0503020204020204" pitchFamily="34" charset="-122"/>
                <a:ea typeface="微软雅黑" panose="020B0503020204020204" pitchFamily="34" charset="-122"/>
              </a:rPr>
              <a:t>ISA</a:t>
            </a:r>
          </a:p>
          <a:p>
            <a:pPr>
              <a:lnSpc>
                <a:spcPct val="100000"/>
              </a:lnSpc>
              <a:spcBef>
                <a:spcPct val="15000"/>
              </a:spcBef>
              <a:buFontTx/>
              <a:buNone/>
            </a:pPr>
            <a:r>
              <a:rPr lang="zh-CN" altLang="en-US" sz="2200">
                <a:solidFill>
                  <a:srgbClr val="008000"/>
                </a:solidFill>
                <a:latin typeface="微软雅黑" panose="020B0503020204020204" pitchFamily="34" charset="-122"/>
                <a:ea typeface="微软雅黑" panose="020B0503020204020204" pitchFamily="34" charset="-122"/>
              </a:rPr>
              <a:t>微体系结构</a:t>
            </a:r>
          </a:p>
          <a:p>
            <a:pPr>
              <a:lnSpc>
                <a:spcPct val="130000"/>
              </a:lnSpc>
              <a:spcBef>
                <a:spcPct val="30000"/>
              </a:spcBef>
              <a:buFontTx/>
              <a:buNone/>
            </a:pPr>
            <a:endParaRPr lang="en-US" altLang="zh-CN" sz="2200">
              <a:solidFill>
                <a:srgbClr val="008000"/>
              </a:solidFill>
              <a:latin typeface="微软雅黑" panose="020B0503020204020204" pitchFamily="34" charset="-122"/>
              <a:ea typeface="微软雅黑" panose="020B0503020204020204" pitchFamily="34" charset="-122"/>
            </a:endParaRPr>
          </a:p>
        </p:txBody>
      </p:sp>
      <p:sp>
        <p:nvSpPr>
          <p:cNvPr id="578564" name="Text Box 4">
            <a:extLst>
              <a:ext uri="{FF2B5EF4-FFF2-40B4-BE49-F238E27FC236}">
                <a16:creationId xmlns:a16="http://schemas.microsoft.com/office/drawing/2014/main" id="{6AA6055C-9757-45D4-BC70-77334505894B}"/>
              </a:ext>
            </a:extLst>
          </p:cNvPr>
          <p:cNvSpPr txBox="1">
            <a:spLocks noChangeArrowheads="1"/>
          </p:cNvSpPr>
          <p:nvPr/>
        </p:nvSpPr>
        <p:spPr bwMode="auto">
          <a:xfrm>
            <a:off x="161925" y="4238625"/>
            <a:ext cx="229552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b="1">
                <a:ea typeface="微软雅黑" panose="020B0503020204020204" pitchFamily="34" charset="-122"/>
              </a:rPr>
              <a:t>不同计算机课程处于不同层次</a:t>
            </a:r>
          </a:p>
          <a:p>
            <a:pPr>
              <a:spcBef>
                <a:spcPct val="50000"/>
              </a:spcBef>
            </a:pPr>
            <a:r>
              <a:rPr lang="zh-CN" altLang="en-US" sz="2200" b="1">
                <a:ea typeface="微软雅黑" panose="020B0503020204020204" pitchFamily="34" charset="-122"/>
              </a:rPr>
              <a:t>必须将各层次关联起来解决问题</a:t>
            </a:r>
          </a:p>
        </p:txBody>
      </p:sp>
      <p:grpSp>
        <p:nvGrpSpPr>
          <p:cNvPr id="578565" name="Group 5">
            <a:extLst>
              <a:ext uri="{FF2B5EF4-FFF2-40B4-BE49-F238E27FC236}">
                <a16:creationId xmlns:a16="http://schemas.microsoft.com/office/drawing/2014/main" id="{59C22832-B85D-4D10-91DE-B1B2C59199F6}"/>
              </a:ext>
            </a:extLst>
          </p:cNvPr>
          <p:cNvGrpSpPr>
            <a:grpSpLocks/>
          </p:cNvGrpSpPr>
          <p:nvPr/>
        </p:nvGrpSpPr>
        <p:grpSpPr bwMode="auto">
          <a:xfrm>
            <a:off x="2636838" y="1493838"/>
            <a:ext cx="6256337" cy="4591050"/>
            <a:chOff x="1661" y="941"/>
            <a:chExt cx="3941" cy="3203"/>
          </a:xfrm>
        </p:grpSpPr>
        <p:pic>
          <p:nvPicPr>
            <p:cNvPr id="578566" name="Picture 6">
              <a:extLst>
                <a:ext uri="{FF2B5EF4-FFF2-40B4-BE49-F238E27FC236}">
                  <a16:creationId xmlns:a16="http://schemas.microsoft.com/office/drawing/2014/main" id="{30A51B52-56DE-417E-BCCD-9177FBAC3C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 y="941"/>
              <a:ext cx="3941" cy="3203"/>
            </a:xfrm>
            <a:prstGeom prst="rect">
              <a:avLst/>
            </a:prstGeom>
            <a:noFill/>
            <a:extLst>
              <a:ext uri="{909E8E84-426E-40DD-AFC4-6F175D3DCCD1}">
                <a14:hiddenFill xmlns:a14="http://schemas.microsoft.com/office/drawing/2010/main">
                  <a:solidFill>
                    <a:srgbClr val="FFFFFF"/>
                  </a:solidFill>
                </a14:hiddenFill>
              </a:ext>
            </a:extLst>
          </p:spPr>
        </p:pic>
        <p:sp>
          <p:nvSpPr>
            <p:cNvPr id="578567" name="Rectangle 7">
              <a:extLst>
                <a:ext uri="{FF2B5EF4-FFF2-40B4-BE49-F238E27FC236}">
                  <a16:creationId xmlns:a16="http://schemas.microsoft.com/office/drawing/2014/main" id="{093231EA-91DA-4B3A-AABE-515A37CCA94E}"/>
                </a:ext>
              </a:extLst>
            </p:cNvPr>
            <p:cNvSpPr>
              <a:spLocks noChangeArrowheads="1"/>
            </p:cNvSpPr>
            <p:nvPr/>
          </p:nvSpPr>
          <p:spPr bwMode="auto">
            <a:xfrm>
              <a:off x="2030" y="1395"/>
              <a:ext cx="2494" cy="652"/>
            </a:xfrm>
            <a:prstGeom prst="rect">
              <a:avLst/>
            </a:prstGeom>
            <a:solidFill>
              <a:srgbClr val="339966">
                <a:alpha val="24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8568" name="Rectangle 8">
              <a:extLst>
                <a:ext uri="{FF2B5EF4-FFF2-40B4-BE49-F238E27FC236}">
                  <a16:creationId xmlns:a16="http://schemas.microsoft.com/office/drawing/2014/main" id="{0332B877-3426-4527-8D00-94E8C10C84DB}"/>
                </a:ext>
              </a:extLst>
            </p:cNvPr>
            <p:cNvSpPr>
              <a:spLocks noChangeArrowheads="1"/>
            </p:cNvSpPr>
            <p:nvPr/>
          </p:nvSpPr>
          <p:spPr bwMode="auto">
            <a:xfrm>
              <a:off x="2030" y="2755"/>
              <a:ext cx="2466" cy="1333"/>
            </a:xfrm>
            <a:prstGeom prst="rect">
              <a:avLst/>
            </a:prstGeom>
            <a:solidFill>
              <a:srgbClr val="FF9900">
                <a:alpha val="17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8569" name="Rectangle 9">
              <a:extLst>
                <a:ext uri="{FF2B5EF4-FFF2-40B4-BE49-F238E27FC236}">
                  <a16:creationId xmlns:a16="http://schemas.microsoft.com/office/drawing/2014/main" id="{F1B76D1E-6C13-4C66-A51E-02FCD7716F0A}"/>
                </a:ext>
              </a:extLst>
            </p:cNvPr>
            <p:cNvSpPr>
              <a:spLocks noChangeArrowheads="1"/>
            </p:cNvSpPr>
            <p:nvPr/>
          </p:nvSpPr>
          <p:spPr bwMode="auto">
            <a:xfrm>
              <a:off x="2030" y="2047"/>
              <a:ext cx="2494" cy="311"/>
            </a:xfrm>
            <a:prstGeom prst="rect">
              <a:avLst/>
            </a:prstGeom>
            <a:solidFill>
              <a:srgbClr val="33CC33">
                <a:alpha val="25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78570" name="Text Box 10">
            <a:extLst>
              <a:ext uri="{FF2B5EF4-FFF2-40B4-BE49-F238E27FC236}">
                <a16:creationId xmlns:a16="http://schemas.microsoft.com/office/drawing/2014/main" id="{52456D54-AF7B-4D02-BEE5-A9BB4707C98F}"/>
              </a:ext>
            </a:extLst>
          </p:cNvPr>
          <p:cNvSpPr txBox="1">
            <a:spLocks noChangeArrowheads="1"/>
          </p:cNvSpPr>
          <p:nvPr/>
        </p:nvSpPr>
        <p:spPr bwMode="auto">
          <a:xfrm>
            <a:off x="2816225" y="773113"/>
            <a:ext cx="6076950" cy="79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100" b="1">
                <a:ea typeface="微软雅黑" panose="020B0503020204020204" pitchFamily="34" charset="-122"/>
              </a:rPr>
              <a:t>功能</a:t>
            </a:r>
            <a:r>
              <a:rPr lang="zh-CN" altLang="en-US" sz="2100" b="1">
                <a:solidFill>
                  <a:srgbClr val="FF0000"/>
                </a:solidFill>
                <a:ea typeface="微软雅黑" panose="020B0503020204020204" pitchFamily="34" charset="-122"/>
              </a:rPr>
              <a:t>转换</a:t>
            </a:r>
            <a:r>
              <a:rPr lang="zh-CN" altLang="en-US" sz="2100" b="1">
                <a:ea typeface="微软雅黑" panose="020B0503020204020204" pitchFamily="34" charset="-122"/>
              </a:rPr>
              <a:t>：上层是下层的</a:t>
            </a:r>
            <a:r>
              <a:rPr lang="zh-CN" altLang="en-US" sz="2100" b="1">
                <a:solidFill>
                  <a:srgbClr val="FF0000"/>
                </a:solidFill>
                <a:ea typeface="微软雅黑" panose="020B0503020204020204" pitchFamily="34" charset="-122"/>
              </a:rPr>
              <a:t>抽象</a:t>
            </a:r>
            <a:r>
              <a:rPr lang="zh-CN" altLang="en-US" sz="2100" b="1">
                <a:ea typeface="微软雅黑" panose="020B0503020204020204" pitchFamily="34" charset="-122"/>
              </a:rPr>
              <a:t>，下层是上层的</a:t>
            </a:r>
            <a:r>
              <a:rPr lang="zh-CN" altLang="en-US" sz="2100" b="1">
                <a:solidFill>
                  <a:srgbClr val="FF0000"/>
                </a:solidFill>
                <a:ea typeface="微软雅黑" panose="020B0503020204020204" pitchFamily="34" charset="-122"/>
              </a:rPr>
              <a:t>实现</a:t>
            </a:r>
          </a:p>
          <a:p>
            <a:pPr>
              <a:spcBef>
                <a:spcPct val="20000"/>
              </a:spcBef>
            </a:pPr>
            <a:r>
              <a:rPr lang="zh-CN" altLang="en-US" sz="2100" b="1">
                <a:solidFill>
                  <a:srgbClr val="FF0000"/>
                </a:solidFill>
                <a:ea typeface="微软雅黑" panose="020B0503020204020204" pitchFamily="34" charset="-122"/>
              </a:rPr>
              <a:t>底层为上层提供支撑环境！</a:t>
            </a:r>
          </a:p>
        </p:txBody>
      </p:sp>
      <p:sp>
        <p:nvSpPr>
          <p:cNvPr id="578571" name="Text Box 11">
            <a:extLst>
              <a:ext uri="{FF2B5EF4-FFF2-40B4-BE49-F238E27FC236}">
                <a16:creationId xmlns:a16="http://schemas.microsoft.com/office/drawing/2014/main" id="{2351B6A1-E33C-44E0-A6DB-88680F275786}"/>
              </a:ext>
            </a:extLst>
          </p:cNvPr>
          <p:cNvSpPr txBox="1">
            <a:spLocks noChangeArrowheads="1"/>
          </p:cNvSpPr>
          <p:nvPr/>
        </p:nvSpPr>
        <p:spPr bwMode="auto">
          <a:xfrm>
            <a:off x="134938" y="6219825"/>
            <a:ext cx="8937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CC3300"/>
                </a:solidFill>
                <a:ea typeface="微软雅黑" panose="020B0503020204020204" pitchFamily="34" charset="-122"/>
              </a:rPr>
              <a:t>最高层抽象就是点点鼠标、拖拖图标、敲敲键盘，但这背后有多少层转化啊！</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8563">
                                            <p:txEl>
                                              <p:pRg st="0" end="0"/>
                                            </p:txEl>
                                          </p:spTgt>
                                        </p:tgtEl>
                                        <p:attrNameLst>
                                          <p:attrName>style.visibility</p:attrName>
                                        </p:attrNameLst>
                                      </p:cBhvr>
                                      <p:to>
                                        <p:strVal val="visible"/>
                                      </p:to>
                                    </p:set>
                                    <p:animEffect transition="in" filter="blinds(horizontal)">
                                      <p:cBhvr>
                                        <p:cTn id="7" dur="500"/>
                                        <p:tgtEl>
                                          <p:spTgt spid="5785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8563">
                                            <p:txEl>
                                              <p:pRg st="1" end="1"/>
                                            </p:txEl>
                                          </p:spTgt>
                                        </p:tgtEl>
                                        <p:attrNameLst>
                                          <p:attrName>style.visibility</p:attrName>
                                        </p:attrNameLst>
                                      </p:cBhvr>
                                      <p:to>
                                        <p:strVal val="visible"/>
                                      </p:to>
                                    </p:set>
                                    <p:animEffect transition="in" filter="blinds(horizontal)">
                                      <p:cBhvr>
                                        <p:cTn id="12" dur="500"/>
                                        <p:tgtEl>
                                          <p:spTgt spid="5785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8563">
                                            <p:txEl>
                                              <p:pRg st="2" end="2"/>
                                            </p:txEl>
                                          </p:spTgt>
                                        </p:tgtEl>
                                        <p:attrNameLst>
                                          <p:attrName>style.visibility</p:attrName>
                                        </p:attrNameLst>
                                      </p:cBhvr>
                                      <p:to>
                                        <p:strVal val="visible"/>
                                      </p:to>
                                    </p:set>
                                    <p:animEffect transition="in" filter="blinds(horizontal)">
                                      <p:cBhvr>
                                        <p:cTn id="17" dur="500"/>
                                        <p:tgtEl>
                                          <p:spTgt spid="5785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78563">
                                            <p:txEl>
                                              <p:pRg st="3" end="3"/>
                                            </p:txEl>
                                          </p:spTgt>
                                        </p:tgtEl>
                                        <p:attrNameLst>
                                          <p:attrName>style.visibility</p:attrName>
                                        </p:attrNameLst>
                                      </p:cBhvr>
                                      <p:to>
                                        <p:strVal val="visible"/>
                                      </p:to>
                                    </p:set>
                                    <p:animEffect transition="in" filter="blinds(horizontal)">
                                      <p:cBhvr>
                                        <p:cTn id="22" dur="500"/>
                                        <p:tgtEl>
                                          <p:spTgt spid="5785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78563">
                                            <p:txEl>
                                              <p:pRg st="4" end="4"/>
                                            </p:txEl>
                                          </p:spTgt>
                                        </p:tgtEl>
                                        <p:attrNameLst>
                                          <p:attrName>style.visibility</p:attrName>
                                        </p:attrNameLst>
                                      </p:cBhvr>
                                      <p:to>
                                        <p:strVal val="visible"/>
                                      </p:to>
                                    </p:set>
                                    <p:animEffect transition="in" filter="blinds(horizontal)">
                                      <p:cBhvr>
                                        <p:cTn id="27" dur="500"/>
                                        <p:tgtEl>
                                          <p:spTgt spid="57856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78563">
                                            <p:txEl>
                                              <p:pRg st="5" end="5"/>
                                            </p:txEl>
                                          </p:spTgt>
                                        </p:tgtEl>
                                        <p:attrNameLst>
                                          <p:attrName>style.visibility</p:attrName>
                                        </p:attrNameLst>
                                      </p:cBhvr>
                                      <p:to>
                                        <p:strVal val="visible"/>
                                      </p:to>
                                    </p:set>
                                    <p:animEffect transition="in" filter="blinds(horizontal)">
                                      <p:cBhvr>
                                        <p:cTn id="32" dur="500"/>
                                        <p:tgtEl>
                                          <p:spTgt spid="57856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78563">
                                            <p:txEl>
                                              <p:pRg st="6" end="6"/>
                                            </p:txEl>
                                          </p:spTgt>
                                        </p:tgtEl>
                                        <p:attrNameLst>
                                          <p:attrName>style.visibility</p:attrName>
                                        </p:attrNameLst>
                                      </p:cBhvr>
                                      <p:to>
                                        <p:strVal val="visible"/>
                                      </p:to>
                                    </p:set>
                                    <p:animEffect transition="in" filter="blinds(horizontal)">
                                      <p:cBhvr>
                                        <p:cTn id="37" dur="500"/>
                                        <p:tgtEl>
                                          <p:spTgt spid="57856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78563">
                                            <p:txEl>
                                              <p:pRg st="7" end="7"/>
                                            </p:txEl>
                                          </p:spTgt>
                                        </p:tgtEl>
                                        <p:attrNameLst>
                                          <p:attrName>style.visibility</p:attrName>
                                        </p:attrNameLst>
                                      </p:cBhvr>
                                      <p:to>
                                        <p:strVal val="visible"/>
                                      </p:to>
                                    </p:set>
                                    <p:animEffect transition="in" filter="blinds(horizontal)">
                                      <p:cBhvr>
                                        <p:cTn id="42" dur="500"/>
                                        <p:tgtEl>
                                          <p:spTgt spid="57856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78564">
                                            <p:txEl>
                                              <p:pRg st="0" end="0"/>
                                            </p:txEl>
                                          </p:spTgt>
                                        </p:tgtEl>
                                        <p:attrNameLst>
                                          <p:attrName>style.visibility</p:attrName>
                                        </p:attrNameLst>
                                      </p:cBhvr>
                                      <p:to>
                                        <p:strVal val="visible"/>
                                      </p:to>
                                    </p:set>
                                    <p:animEffect transition="in" filter="blinds(horizontal)">
                                      <p:cBhvr>
                                        <p:cTn id="47" dur="500"/>
                                        <p:tgtEl>
                                          <p:spTgt spid="578564">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78564">
                                            <p:txEl>
                                              <p:pRg st="1" end="1"/>
                                            </p:txEl>
                                          </p:spTgt>
                                        </p:tgtEl>
                                        <p:attrNameLst>
                                          <p:attrName>style.visibility</p:attrName>
                                        </p:attrNameLst>
                                      </p:cBhvr>
                                      <p:to>
                                        <p:strVal val="visible"/>
                                      </p:to>
                                    </p:set>
                                    <p:animEffect transition="in" filter="blinds(horizontal)">
                                      <p:cBhvr>
                                        <p:cTn id="52" dur="500"/>
                                        <p:tgtEl>
                                          <p:spTgt spid="578564">
                                            <p:txEl>
                                              <p:pRg st="1" end="1"/>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78571"/>
                                        </p:tgtEl>
                                        <p:attrNameLst>
                                          <p:attrName>style.visibility</p:attrName>
                                        </p:attrNameLst>
                                      </p:cBhvr>
                                      <p:to>
                                        <p:strVal val="visible"/>
                                      </p:to>
                                    </p:set>
                                    <p:animEffect transition="in" filter="blinds(horizontal)">
                                      <p:cBhvr>
                                        <p:cTn id="57" dur="500"/>
                                        <p:tgtEl>
                                          <p:spTgt spid="578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7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9586" name="Picture 2">
            <a:extLst>
              <a:ext uri="{FF2B5EF4-FFF2-40B4-BE49-F238E27FC236}">
                <a16:creationId xmlns:a16="http://schemas.microsoft.com/office/drawing/2014/main" id="{6E240C0B-6BAA-42C7-A87C-8744F96593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00" y="3114675"/>
            <a:ext cx="8147050" cy="3654425"/>
          </a:xfrm>
          <a:prstGeom prst="rect">
            <a:avLst/>
          </a:prstGeom>
          <a:noFill/>
          <a:extLst>
            <a:ext uri="{909E8E84-426E-40DD-AFC4-6F175D3DCCD1}">
              <a14:hiddenFill xmlns:a14="http://schemas.microsoft.com/office/drawing/2010/main">
                <a:solidFill>
                  <a:srgbClr val="FFFFFF"/>
                </a:solidFill>
              </a14:hiddenFill>
            </a:ext>
          </a:extLst>
        </p:spPr>
      </p:pic>
      <p:sp>
        <p:nvSpPr>
          <p:cNvPr id="579587" name="Rectangle 3">
            <a:extLst>
              <a:ext uri="{FF2B5EF4-FFF2-40B4-BE49-F238E27FC236}">
                <a16:creationId xmlns:a16="http://schemas.microsoft.com/office/drawing/2014/main" id="{DDB5740D-6A98-47E8-8A73-F5CE3C155C1C}"/>
              </a:ext>
            </a:extLst>
          </p:cNvPr>
          <p:cNvSpPr>
            <a:spLocks noGrp="1" noChangeArrowheads="1"/>
          </p:cNvSpPr>
          <p:nvPr>
            <p:ph type="title"/>
          </p:nvPr>
        </p:nvSpPr>
        <p:spPr>
          <a:xfrm>
            <a:off x="457200" y="98425"/>
            <a:ext cx="8229600" cy="561975"/>
          </a:xfrm>
        </p:spPr>
        <p:txBody>
          <a:bodyPr/>
          <a:lstStyle/>
          <a:p>
            <a:r>
              <a:rPr lang="zh-CN" altLang="en-US" sz="3600"/>
              <a:t>计算机系统的不同用户</a:t>
            </a:r>
          </a:p>
        </p:txBody>
      </p:sp>
      <p:sp>
        <p:nvSpPr>
          <p:cNvPr id="579588" name="Rectangle 4">
            <a:extLst>
              <a:ext uri="{FF2B5EF4-FFF2-40B4-BE49-F238E27FC236}">
                <a16:creationId xmlns:a16="http://schemas.microsoft.com/office/drawing/2014/main" id="{2ED424B5-9305-4EAD-B42A-06369943E39B}"/>
              </a:ext>
            </a:extLst>
          </p:cNvPr>
          <p:cNvSpPr>
            <a:spLocks noGrp="1" noChangeArrowheads="1"/>
          </p:cNvSpPr>
          <p:nvPr>
            <p:ph type="body" idx="1"/>
          </p:nvPr>
        </p:nvSpPr>
        <p:spPr>
          <a:xfrm>
            <a:off x="206375" y="773113"/>
            <a:ext cx="8686800" cy="2970212"/>
          </a:xfrm>
        </p:spPr>
        <p:txBody>
          <a:bodyPr/>
          <a:lstStyle/>
          <a:p>
            <a:pPr>
              <a:lnSpc>
                <a:spcPct val="100000"/>
              </a:lnSpc>
              <a:spcBef>
                <a:spcPct val="10000"/>
              </a:spcBef>
              <a:buFontTx/>
              <a:buNone/>
            </a:pPr>
            <a:r>
              <a:rPr lang="zh-CN" altLang="en-US" sz="2000">
                <a:solidFill>
                  <a:srgbClr val="CC3300"/>
                </a:solidFill>
                <a:ea typeface="微软雅黑" panose="020B0503020204020204" pitchFamily="34" charset="-122"/>
              </a:rPr>
              <a:t>最终用户</a:t>
            </a:r>
            <a:r>
              <a:rPr lang="zh-CN" altLang="en-US" sz="2000">
                <a:ea typeface="微软雅黑" panose="020B0503020204020204" pitchFamily="34" charset="-122"/>
              </a:rPr>
              <a:t>工作在由应用程序提供的最上面的抽象层</a:t>
            </a:r>
          </a:p>
          <a:p>
            <a:pPr>
              <a:lnSpc>
                <a:spcPct val="100000"/>
              </a:lnSpc>
              <a:spcBef>
                <a:spcPct val="10000"/>
              </a:spcBef>
              <a:buFontTx/>
              <a:buNone/>
            </a:pPr>
            <a:r>
              <a:rPr lang="zh-CN" altLang="en-US" sz="2000">
                <a:solidFill>
                  <a:srgbClr val="CC3300"/>
                </a:solidFill>
                <a:ea typeface="微软雅黑" panose="020B0503020204020204" pitchFamily="34" charset="-122"/>
              </a:rPr>
              <a:t>系统管理员</a:t>
            </a:r>
            <a:r>
              <a:rPr lang="zh-CN" altLang="en-US" sz="2000">
                <a:ea typeface="微软雅黑" panose="020B0503020204020204" pitchFamily="34" charset="-122"/>
              </a:rPr>
              <a:t>工作在由操作系统提供的抽象层</a:t>
            </a:r>
          </a:p>
          <a:p>
            <a:pPr>
              <a:lnSpc>
                <a:spcPct val="100000"/>
              </a:lnSpc>
              <a:spcBef>
                <a:spcPct val="10000"/>
              </a:spcBef>
              <a:buFontTx/>
              <a:buNone/>
            </a:pPr>
            <a:r>
              <a:rPr lang="zh-CN" altLang="en-US" sz="2000">
                <a:solidFill>
                  <a:srgbClr val="CC3300"/>
                </a:solidFill>
                <a:ea typeface="微软雅黑" panose="020B0503020204020204" pitchFamily="34" charset="-122"/>
              </a:rPr>
              <a:t>应用程序员</a:t>
            </a:r>
            <a:r>
              <a:rPr lang="zh-CN" altLang="en-US" sz="2000">
                <a:ea typeface="微软雅黑" panose="020B0503020204020204" pitchFamily="34" charset="-122"/>
              </a:rPr>
              <a:t>工作在由语言处理系统（</a:t>
            </a:r>
            <a:r>
              <a:rPr lang="zh-CN" altLang="en-US" sz="2000">
                <a:solidFill>
                  <a:srgbClr val="0066FF"/>
                </a:solidFill>
                <a:ea typeface="微软雅黑" panose="020B0503020204020204" pitchFamily="34" charset="-122"/>
              </a:rPr>
              <a:t>主要有编译器和汇编器</a:t>
            </a:r>
            <a:r>
              <a:rPr lang="zh-CN" altLang="en-US" sz="2000">
                <a:ea typeface="微软雅黑" panose="020B0503020204020204" pitchFamily="34" charset="-122"/>
              </a:rPr>
              <a:t>）的抽象层</a:t>
            </a:r>
          </a:p>
          <a:p>
            <a:pPr>
              <a:lnSpc>
                <a:spcPct val="100000"/>
              </a:lnSpc>
              <a:spcBef>
                <a:spcPct val="10000"/>
              </a:spcBef>
              <a:buFontTx/>
              <a:buNone/>
            </a:pPr>
            <a:r>
              <a:rPr lang="zh-CN" altLang="en-US" sz="2000">
                <a:solidFill>
                  <a:srgbClr val="009242"/>
                </a:solidFill>
                <a:ea typeface="微软雅黑" panose="020B0503020204020204" pitchFamily="34" charset="-122"/>
              </a:rPr>
              <a:t>语言处理系统</a:t>
            </a:r>
            <a:r>
              <a:rPr lang="zh-CN" altLang="en-US" sz="2000">
                <a:ea typeface="微软雅黑" panose="020B0503020204020204" pitchFamily="34" charset="-122"/>
              </a:rPr>
              <a:t>建立在</a:t>
            </a:r>
            <a:r>
              <a:rPr lang="zh-CN" altLang="en-US" sz="2000">
                <a:solidFill>
                  <a:srgbClr val="009242"/>
                </a:solidFill>
                <a:ea typeface="微软雅黑" panose="020B0503020204020204" pitchFamily="34" charset="-122"/>
              </a:rPr>
              <a:t>操作系统</a:t>
            </a:r>
            <a:r>
              <a:rPr lang="zh-CN" altLang="en-US" sz="2000">
                <a:ea typeface="微软雅黑" panose="020B0503020204020204" pitchFamily="34" charset="-122"/>
              </a:rPr>
              <a:t>之上</a:t>
            </a:r>
          </a:p>
          <a:p>
            <a:pPr>
              <a:lnSpc>
                <a:spcPct val="100000"/>
              </a:lnSpc>
              <a:spcBef>
                <a:spcPct val="10000"/>
              </a:spcBef>
              <a:buFontTx/>
              <a:buNone/>
            </a:pPr>
            <a:r>
              <a:rPr lang="zh-CN" altLang="en-US" sz="2000">
                <a:solidFill>
                  <a:srgbClr val="CC3300"/>
                </a:solidFill>
                <a:ea typeface="微软雅黑" panose="020B0503020204020204" pitchFamily="34" charset="-122"/>
              </a:rPr>
              <a:t>系统程序员</a:t>
            </a:r>
            <a:r>
              <a:rPr lang="zh-CN" altLang="en-US" sz="2000">
                <a:ea typeface="微软雅黑" panose="020B0503020204020204" pitchFamily="34" charset="-122"/>
              </a:rPr>
              <a:t>（实现系统软件）工作在</a:t>
            </a:r>
            <a:r>
              <a:rPr lang="en-US" altLang="zh-CN" sz="2000">
                <a:ea typeface="微软雅黑" panose="020B0503020204020204" pitchFamily="34" charset="-122"/>
              </a:rPr>
              <a:t>ISA</a:t>
            </a:r>
            <a:r>
              <a:rPr lang="zh-CN" altLang="en-US" sz="2000">
                <a:ea typeface="微软雅黑" panose="020B0503020204020204" pitchFamily="34" charset="-122"/>
              </a:rPr>
              <a:t>层次，必须对</a:t>
            </a:r>
            <a:r>
              <a:rPr lang="en-US" altLang="zh-CN" sz="2000">
                <a:ea typeface="微软雅黑" panose="020B0503020204020204" pitchFamily="34" charset="-122"/>
              </a:rPr>
              <a:t>ISA</a:t>
            </a:r>
            <a:r>
              <a:rPr lang="zh-CN" altLang="en-US" sz="2000">
                <a:ea typeface="微软雅黑" panose="020B0503020204020204" pitchFamily="34" charset="-122"/>
              </a:rPr>
              <a:t>非常了解</a:t>
            </a:r>
          </a:p>
          <a:p>
            <a:pPr>
              <a:lnSpc>
                <a:spcPct val="100000"/>
              </a:lnSpc>
              <a:spcBef>
                <a:spcPct val="10000"/>
              </a:spcBef>
              <a:buFontTx/>
              <a:buNone/>
            </a:pPr>
            <a:r>
              <a:rPr lang="zh-CN" altLang="en-US" sz="2000">
                <a:solidFill>
                  <a:srgbClr val="0066FF"/>
                </a:solidFill>
                <a:ea typeface="微软雅黑" panose="020B0503020204020204" pitchFamily="34" charset="-122"/>
              </a:rPr>
              <a:t>编译器和汇编器的目标程序由机器级代码组成</a:t>
            </a:r>
          </a:p>
          <a:p>
            <a:pPr>
              <a:lnSpc>
                <a:spcPct val="100000"/>
              </a:lnSpc>
              <a:spcBef>
                <a:spcPct val="10000"/>
              </a:spcBef>
              <a:buFontTx/>
              <a:buNone/>
            </a:pPr>
            <a:r>
              <a:rPr lang="zh-CN" altLang="en-US" sz="2000">
                <a:solidFill>
                  <a:srgbClr val="0066FF"/>
                </a:solidFill>
                <a:ea typeface="微软雅黑" panose="020B0503020204020204" pitchFamily="34" charset="-122"/>
              </a:rPr>
              <a:t>操作系统通过指令直接对硬件进行编程控制</a:t>
            </a:r>
          </a:p>
          <a:p>
            <a:pPr>
              <a:lnSpc>
                <a:spcPct val="100000"/>
              </a:lnSpc>
              <a:spcBef>
                <a:spcPct val="10000"/>
              </a:spcBef>
              <a:buFontTx/>
              <a:buNone/>
            </a:pPr>
            <a:r>
              <a:rPr lang="en-US" altLang="zh-CN" sz="2000">
                <a:solidFill>
                  <a:srgbClr val="FF0000"/>
                </a:solidFill>
                <a:ea typeface="微软雅黑" panose="020B0503020204020204" pitchFamily="34" charset="-122"/>
              </a:rPr>
              <a:t>ISA</a:t>
            </a:r>
            <a:r>
              <a:rPr lang="zh-CN" altLang="en-US" sz="2000">
                <a:solidFill>
                  <a:srgbClr val="FF0000"/>
                </a:solidFill>
                <a:ea typeface="微软雅黑" panose="020B0503020204020204" pitchFamily="34" charset="-122"/>
              </a:rPr>
              <a:t>处于软件和硬件的交界面（接口）</a:t>
            </a:r>
          </a:p>
        </p:txBody>
      </p:sp>
      <p:sp>
        <p:nvSpPr>
          <p:cNvPr id="579589" name="Text Box 5">
            <a:extLst>
              <a:ext uri="{FF2B5EF4-FFF2-40B4-BE49-F238E27FC236}">
                <a16:creationId xmlns:a16="http://schemas.microsoft.com/office/drawing/2014/main" id="{0E13998B-6E4E-4F14-B474-03B47DFB81B6}"/>
              </a:ext>
            </a:extLst>
          </p:cNvPr>
          <p:cNvSpPr txBox="1">
            <a:spLocks noChangeArrowheads="1"/>
          </p:cNvSpPr>
          <p:nvPr/>
        </p:nvSpPr>
        <p:spPr bwMode="auto">
          <a:xfrm>
            <a:off x="7092950" y="2754313"/>
            <a:ext cx="1844675" cy="193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200" b="1">
                <a:solidFill>
                  <a:srgbClr val="FF0000"/>
                </a:solidFill>
                <a:latin typeface="微软雅黑" panose="020B0503020204020204" pitchFamily="34" charset="-122"/>
                <a:ea typeface="微软雅黑" panose="020B0503020204020204" pitchFamily="34" charset="-122"/>
              </a:rPr>
              <a:t>ISA</a:t>
            </a:r>
            <a:r>
              <a:rPr lang="zh-CN" altLang="en-US" sz="2200" b="1">
                <a:solidFill>
                  <a:srgbClr val="FF0000"/>
                </a:solidFill>
                <a:latin typeface="微软雅黑" panose="020B0503020204020204" pitchFamily="34" charset="-122"/>
                <a:ea typeface="微软雅黑" panose="020B0503020204020204" pitchFamily="34" charset="-122"/>
              </a:rPr>
              <a:t>是对硬件的抽象</a:t>
            </a:r>
          </a:p>
          <a:p>
            <a:pPr>
              <a:spcBef>
                <a:spcPct val="50000"/>
              </a:spcBef>
            </a:pPr>
            <a:r>
              <a:rPr lang="zh-CN" altLang="en-US" sz="2200" b="1">
                <a:solidFill>
                  <a:srgbClr val="FF0000"/>
                </a:solidFill>
                <a:latin typeface="微软雅黑" panose="020B0503020204020204" pitchFamily="34" charset="-122"/>
                <a:ea typeface="微软雅黑" panose="020B0503020204020204" pitchFamily="34" charset="-122"/>
              </a:rPr>
              <a:t>所有软件功能都建立在</a:t>
            </a:r>
            <a:r>
              <a:rPr lang="en-US" altLang="zh-CN" sz="2200" b="1">
                <a:solidFill>
                  <a:srgbClr val="FF0000"/>
                </a:solidFill>
                <a:latin typeface="微软雅黑" panose="020B0503020204020204" pitchFamily="34" charset="-122"/>
                <a:ea typeface="微软雅黑" panose="020B0503020204020204" pitchFamily="34" charset="-122"/>
              </a:rPr>
              <a:t>ISA</a:t>
            </a:r>
            <a:r>
              <a:rPr lang="zh-CN" altLang="en-US" sz="2200" b="1">
                <a:solidFill>
                  <a:srgbClr val="FF0000"/>
                </a:solidFill>
                <a:latin typeface="微软雅黑" panose="020B0503020204020204" pitchFamily="34" charset="-122"/>
                <a:ea typeface="微软雅黑" panose="020B0503020204020204" pitchFamily="34" charset="-122"/>
              </a:rPr>
              <a:t>之上</a:t>
            </a:r>
          </a:p>
        </p:txBody>
      </p:sp>
      <p:sp>
        <p:nvSpPr>
          <p:cNvPr id="579590" name="Text Box 6">
            <a:extLst>
              <a:ext uri="{FF2B5EF4-FFF2-40B4-BE49-F238E27FC236}">
                <a16:creationId xmlns:a16="http://schemas.microsoft.com/office/drawing/2014/main" id="{B32C845D-E080-48F7-B881-4F74C7159C39}"/>
              </a:ext>
            </a:extLst>
          </p:cNvPr>
          <p:cNvSpPr txBox="1">
            <a:spLocks noChangeArrowheads="1"/>
          </p:cNvSpPr>
          <p:nvPr/>
        </p:nvSpPr>
        <p:spPr bwMode="auto">
          <a:xfrm>
            <a:off x="5921375" y="5859463"/>
            <a:ext cx="2970213" cy="812800"/>
          </a:xfrm>
          <a:prstGeom prst="rect">
            <a:avLst/>
          </a:prstGeom>
          <a:solidFill>
            <a:srgbClr val="FF6600">
              <a:alpha val="28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en-US" altLang="zh-CN" sz="2200" b="1">
                <a:latin typeface="微软雅黑" panose="020B0503020204020204" pitchFamily="34" charset="-122"/>
                <a:ea typeface="微软雅黑" panose="020B0503020204020204" pitchFamily="34" charset="-122"/>
              </a:rPr>
              <a:t>ISA</a:t>
            </a:r>
            <a:r>
              <a:rPr lang="zh-CN" altLang="en-US" sz="2200" b="1">
                <a:latin typeface="微软雅黑" panose="020B0503020204020204" pitchFamily="34" charset="-122"/>
                <a:ea typeface="微软雅黑" panose="020B0503020204020204" pitchFamily="34" charset="-122"/>
              </a:rPr>
              <a:t>是最重要的层次！</a:t>
            </a:r>
          </a:p>
          <a:p>
            <a:pPr>
              <a:spcBef>
                <a:spcPct val="15000"/>
              </a:spcBef>
            </a:pPr>
            <a:r>
              <a:rPr lang="zh-CN" altLang="en-US" sz="2200" b="1">
                <a:latin typeface="微软雅黑" panose="020B0503020204020204" pitchFamily="34" charset="-122"/>
                <a:ea typeface="微软雅黑" panose="020B0503020204020204" pitchFamily="34" charset="-122"/>
              </a:rPr>
              <a:t>那么，什么是</a:t>
            </a:r>
            <a:r>
              <a:rPr lang="en-US" altLang="zh-CN" sz="2200" b="1">
                <a:latin typeface="微软雅黑" panose="020B0503020204020204" pitchFamily="34" charset="-122"/>
                <a:ea typeface="微软雅黑" panose="020B0503020204020204" pitchFamily="34" charset="-122"/>
              </a:rPr>
              <a:t>ISA</a:t>
            </a:r>
            <a:r>
              <a:rPr lang="zh-CN" altLang="en-US" sz="2200" b="1">
                <a:latin typeface="微软雅黑" panose="020B0503020204020204" pitchFamily="34" charset="-122"/>
                <a:ea typeface="微软雅黑" panose="020B0503020204020204" pitchFamily="34" charset="-122"/>
              </a:rPr>
              <a:t>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9588">
                                            <p:txEl>
                                              <p:pRg st="0" end="0"/>
                                            </p:txEl>
                                          </p:spTgt>
                                        </p:tgtEl>
                                        <p:attrNameLst>
                                          <p:attrName>style.visibility</p:attrName>
                                        </p:attrNameLst>
                                      </p:cBhvr>
                                      <p:to>
                                        <p:strVal val="visible"/>
                                      </p:to>
                                    </p:set>
                                    <p:animEffect transition="in" filter="blinds(horizontal)">
                                      <p:cBhvr>
                                        <p:cTn id="7" dur="500"/>
                                        <p:tgtEl>
                                          <p:spTgt spid="57958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9588">
                                            <p:txEl>
                                              <p:pRg st="1" end="1"/>
                                            </p:txEl>
                                          </p:spTgt>
                                        </p:tgtEl>
                                        <p:attrNameLst>
                                          <p:attrName>style.visibility</p:attrName>
                                        </p:attrNameLst>
                                      </p:cBhvr>
                                      <p:to>
                                        <p:strVal val="visible"/>
                                      </p:to>
                                    </p:set>
                                    <p:animEffect transition="in" filter="blinds(horizontal)">
                                      <p:cBhvr>
                                        <p:cTn id="12" dur="500"/>
                                        <p:tgtEl>
                                          <p:spTgt spid="57958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9588">
                                            <p:txEl>
                                              <p:pRg st="2" end="2"/>
                                            </p:txEl>
                                          </p:spTgt>
                                        </p:tgtEl>
                                        <p:attrNameLst>
                                          <p:attrName>style.visibility</p:attrName>
                                        </p:attrNameLst>
                                      </p:cBhvr>
                                      <p:to>
                                        <p:strVal val="visible"/>
                                      </p:to>
                                    </p:set>
                                    <p:animEffect transition="in" filter="blinds(horizontal)">
                                      <p:cBhvr>
                                        <p:cTn id="17" dur="500"/>
                                        <p:tgtEl>
                                          <p:spTgt spid="57958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79588">
                                            <p:txEl>
                                              <p:pRg st="3" end="3"/>
                                            </p:txEl>
                                          </p:spTgt>
                                        </p:tgtEl>
                                        <p:attrNameLst>
                                          <p:attrName>style.visibility</p:attrName>
                                        </p:attrNameLst>
                                      </p:cBhvr>
                                      <p:to>
                                        <p:strVal val="visible"/>
                                      </p:to>
                                    </p:set>
                                    <p:animEffect transition="in" filter="blinds(horizontal)">
                                      <p:cBhvr>
                                        <p:cTn id="22" dur="500"/>
                                        <p:tgtEl>
                                          <p:spTgt spid="57958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79588">
                                            <p:txEl>
                                              <p:pRg st="4" end="4"/>
                                            </p:txEl>
                                          </p:spTgt>
                                        </p:tgtEl>
                                        <p:attrNameLst>
                                          <p:attrName>style.visibility</p:attrName>
                                        </p:attrNameLst>
                                      </p:cBhvr>
                                      <p:to>
                                        <p:strVal val="visible"/>
                                      </p:to>
                                    </p:set>
                                    <p:animEffect transition="in" filter="blinds(horizontal)">
                                      <p:cBhvr>
                                        <p:cTn id="27" dur="500"/>
                                        <p:tgtEl>
                                          <p:spTgt spid="57958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79588">
                                            <p:txEl>
                                              <p:pRg st="5" end="5"/>
                                            </p:txEl>
                                          </p:spTgt>
                                        </p:tgtEl>
                                        <p:attrNameLst>
                                          <p:attrName>style.visibility</p:attrName>
                                        </p:attrNameLst>
                                      </p:cBhvr>
                                      <p:to>
                                        <p:strVal val="visible"/>
                                      </p:to>
                                    </p:set>
                                    <p:animEffect transition="in" filter="blinds(horizontal)">
                                      <p:cBhvr>
                                        <p:cTn id="32" dur="500"/>
                                        <p:tgtEl>
                                          <p:spTgt spid="57958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79588">
                                            <p:txEl>
                                              <p:pRg st="6" end="6"/>
                                            </p:txEl>
                                          </p:spTgt>
                                        </p:tgtEl>
                                        <p:attrNameLst>
                                          <p:attrName>style.visibility</p:attrName>
                                        </p:attrNameLst>
                                      </p:cBhvr>
                                      <p:to>
                                        <p:strVal val="visible"/>
                                      </p:to>
                                    </p:set>
                                    <p:animEffect transition="in" filter="blinds(horizontal)">
                                      <p:cBhvr>
                                        <p:cTn id="37" dur="500"/>
                                        <p:tgtEl>
                                          <p:spTgt spid="57958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79588">
                                            <p:txEl>
                                              <p:pRg st="7" end="7"/>
                                            </p:txEl>
                                          </p:spTgt>
                                        </p:tgtEl>
                                        <p:attrNameLst>
                                          <p:attrName>style.visibility</p:attrName>
                                        </p:attrNameLst>
                                      </p:cBhvr>
                                      <p:to>
                                        <p:strVal val="visible"/>
                                      </p:to>
                                    </p:set>
                                    <p:animEffect transition="in" filter="blinds(horizontal)">
                                      <p:cBhvr>
                                        <p:cTn id="42" dur="500"/>
                                        <p:tgtEl>
                                          <p:spTgt spid="579588">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79589"/>
                                        </p:tgtEl>
                                        <p:attrNameLst>
                                          <p:attrName>style.visibility</p:attrName>
                                        </p:attrNameLst>
                                      </p:cBhvr>
                                      <p:to>
                                        <p:strVal val="visible"/>
                                      </p:to>
                                    </p:set>
                                    <p:animEffect transition="in" filter="blinds(horizontal)">
                                      <p:cBhvr>
                                        <p:cTn id="47" dur="500"/>
                                        <p:tgtEl>
                                          <p:spTgt spid="57958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79590"/>
                                        </p:tgtEl>
                                        <p:attrNameLst>
                                          <p:attrName>style.visibility</p:attrName>
                                        </p:attrNameLst>
                                      </p:cBhvr>
                                      <p:to>
                                        <p:strVal val="visible"/>
                                      </p:to>
                                    </p:set>
                                    <p:animEffect transition="in" filter="blinds(horizontal)">
                                      <p:cBhvr>
                                        <p:cTn id="52" dur="500"/>
                                        <p:tgtEl>
                                          <p:spTgt spid="579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9" grpId="0"/>
      <p:bldP spid="57959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2850" name="Picture 2">
            <a:extLst>
              <a:ext uri="{FF2B5EF4-FFF2-40B4-BE49-F238E27FC236}">
                <a16:creationId xmlns:a16="http://schemas.microsoft.com/office/drawing/2014/main" id="{A9497816-F6FF-4D5D-AEFD-A634B96FE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438" y="1084263"/>
            <a:ext cx="8001000"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2851" name="Rectangle 3">
            <a:extLst>
              <a:ext uri="{FF2B5EF4-FFF2-40B4-BE49-F238E27FC236}">
                <a16:creationId xmlns:a16="http://schemas.microsoft.com/office/drawing/2014/main" id="{3D2C9AE9-F95D-4ABE-A9EE-3C751B096E2D}"/>
              </a:ext>
            </a:extLst>
          </p:cNvPr>
          <p:cNvSpPr>
            <a:spLocks noGrp="1" noChangeArrowheads="1"/>
          </p:cNvSpPr>
          <p:nvPr>
            <p:ph type="title" idx="4294967295"/>
          </p:nvPr>
        </p:nvSpPr>
        <p:spPr>
          <a:xfrm>
            <a:off x="385763" y="117475"/>
            <a:ext cx="8369300" cy="579438"/>
          </a:xfrm>
          <a:noFill/>
        </p:spPr>
        <p:txBody>
          <a:bodyPr lIns="92075" tIns="46038" rIns="92075" bIns="46038">
            <a:spAutoFit/>
          </a:bodyPr>
          <a:lstStyle/>
          <a:p>
            <a:r>
              <a:rPr lang="en-US" altLang="zh-CN" sz="3200">
                <a:solidFill>
                  <a:srgbClr val="FF3300"/>
                </a:solidFill>
              </a:rPr>
              <a:t>Hardware/Software  Interface</a:t>
            </a:r>
            <a:r>
              <a:rPr lang="zh-CN" altLang="en-US" sz="3200">
                <a:solidFill>
                  <a:srgbClr val="FF3300"/>
                </a:solidFill>
              </a:rPr>
              <a:t>（界面）</a:t>
            </a:r>
          </a:p>
        </p:txBody>
      </p:sp>
      <p:sp>
        <p:nvSpPr>
          <p:cNvPr id="462852" name="Text Box 4">
            <a:extLst>
              <a:ext uri="{FF2B5EF4-FFF2-40B4-BE49-F238E27FC236}">
                <a16:creationId xmlns:a16="http://schemas.microsoft.com/office/drawing/2014/main" id="{1C7FC9FF-5978-4B54-B35E-77DEC9D9D899}"/>
              </a:ext>
            </a:extLst>
          </p:cNvPr>
          <p:cNvSpPr txBox="1">
            <a:spLocks noChangeArrowheads="1"/>
          </p:cNvSpPr>
          <p:nvPr/>
        </p:nvSpPr>
        <p:spPr bwMode="auto">
          <a:xfrm>
            <a:off x="495300" y="5929313"/>
            <a:ext cx="7696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30000"/>
              </a:spcBef>
            </a:pPr>
            <a:r>
              <a:rPr kumimoji="1" lang="zh-CN" altLang="en-US" sz="2400" b="1">
                <a:solidFill>
                  <a:schemeClr val="accent2"/>
                </a:solidFill>
                <a:latin typeface="微软雅黑" panose="020B0503020204020204" pitchFamily="34" charset="-122"/>
                <a:ea typeface="微软雅黑" panose="020B0503020204020204" pitchFamily="34" charset="-122"/>
              </a:rPr>
              <a:t>机器语言由指令代码构成，能被硬件直接执行。</a:t>
            </a:r>
            <a:r>
              <a:rPr kumimoji="1" lang="zh-CN" altLang="en-US" sz="2800">
                <a:solidFill>
                  <a:schemeClr val="accent2"/>
                </a:solidFill>
                <a:latin typeface="黑体" panose="02010609060101010101" pitchFamily="49" charset="-122"/>
                <a:ea typeface="黑体" panose="02010609060101010101" pitchFamily="49" charset="-122"/>
              </a:rPr>
              <a:t>   </a:t>
            </a:r>
          </a:p>
        </p:txBody>
      </p:sp>
      <p:sp>
        <p:nvSpPr>
          <p:cNvPr id="462853" name="Rectangle 8">
            <a:extLst>
              <a:ext uri="{FF2B5EF4-FFF2-40B4-BE49-F238E27FC236}">
                <a16:creationId xmlns:a16="http://schemas.microsoft.com/office/drawing/2014/main" id="{4C486B16-5824-4476-A944-3A1D9F25CE38}"/>
              </a:ext>
            </a:extLst>
          </p:cNvPr>
          <p:cNvSpPr>
            <a:spLocks noChangeArrowheads="1"/>
          </p:cNvSpPr>
          <p:nvPr/>
        </p:nvSpPr>
        <p:spPr bwMode="auto">
          <a:xfrm>
            <a:off x="441325" y="4789488"/>
            <a:ext cx="8588375"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30000"/>
              </a:spcBef>
            </a:pPr>
            <a:r>
              <a:rPr lang="zh-CN" altLang="en-US" sz="2400" b="1">
                <a:solidFill>
                  <a:srgbClr val="ED1611"/>
                </a:solidFill>
                <a:latin typeface="微软雅黑" panose="020B0503020204020204" pitchFamily="34" charset="-122"/>
                <a:ea typeface="微软雅黑" panose="020B0503020204020204" pitchFamily="34" charset="-122"/>
              </a:rPr>
              <a:t>软件和硬件的界面： </a:t>
            </a:r>
            <a:r>
              <a:rPr lang="en-US" altLang="zh-CN" sz="2400" b="1">
                <a:latin typeface="微软雅黑" panose="020B0503020204020204" pitchFamily="34" charset="-122"/>
                <a:ea typeface="微软雅黑" panose="020B0503020204020204" pitchFamily="34" charset="-122"/>
              </a:rPr>
              <a:t>ISA</a:t>
            </a:r>
            <a:r>
              <a:rPr lang="zh-CN" altLang="en-US" sz="2400" b="1">
                <a:latin typeface="微软雅黑" panose="020B0503020204020204" pitchFamily="34" charset="-122"/>
                <a:ea typeface="微软雅黑" panose="020B0503020204020204" pitchFamily="34" charset="-122"/>
              </a:rPr>
              <a:t>（</a:t>
            </a:r>
            <a:r>
              <a:rPr lang="en-US" altLang="zh-CN" sz="2400" b="1">
                <a:latin typeface="微软雅黑" panose="020B0503020204020204" pitchFamily="34" charset="-122"/>
                <a:ea typeface="微软雅黑" panose="020B0503020204020204" pitchFamily="34" charset="-122"/>
              </a:rPr>
              <a:t>Instruction Set Architecture </a:t>
            </a:r>
            <a:r>
              <a:rPr lang="zh-CN" altLang="en-US" sz="2400" b="1">
                <a:latin typeface="微软雅黑" panose="020B0503020204020204" pitchFamily="34" charset="-122"/>
                <a:ea typeface="微软雅黑" panose="020B0503020204020204" pitchFamily="34" charset="-122"/>
              </a:rPr>
              <a:t>）</a:t>
            </a:r>
          </a:p>
          <a:p>
            <a:pPr>
              <a:spcBef>
                <a:spcPct val="30000"/>
              </a:spcBef>
            </a:pPr>
            <a:r>
              <a:rPr lang="zh-CN" altLang="en-US" sz="2400" b="1">
                <a:solidFill>
                  <a:schemeClr val="tx2"/>
                </a:solidFill>
                <a:latin typeface="微软雅黑" panose="020B0503020204020204" pitchFamily="34" charset="-122"/>
                <a:ea typeface="微软雅黑" panose="020B0503020204020204" pitchFamily="34" charset="-122"/>
              </a:rPr>
              <a:t>                                     指令集体系结构</a:t>
            </a:r>
          </a:p>
        </p:txBody>
      </p:sp>
      <p:sp>
        <p:nvSpPr>
          <p:cNvPr id="462854" name="Text Box 9">
            <a:extLst>
              <a:ext uri="{FF2B5EF4-FFF2-40B4-BE49-F238E27FC236}">
                <a16:creationId xmlns:a16="http://schemas.microsoft.com/office/drawing/2014/main" id="{CC82076D-787B-47D9-8FF0-1CEDC3FE7EA7}"/>
              </a:ext>
            </a:extLst>
          </p:cNvPr>
          <p:cNvSpPr txBox="1">
            <a:spLocks noChangeArrowheads="1"/>
          </p:cNvSpPr>
          <p:nvPr/>
        </p:nvSpPr>
        <p:spPr bwMode="auto">
          <a:xfrm>
            <a:off x="1536700" y="1663700"/>
            <a:ext cx="172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2400" b="1">
                <a:solidFill>
                  <a:schemeClr val="accent2"/>
                </a:solidFill>
                <a:latin typeface="Times New Roman" panose="02020603050405020304" pitchFamily="18" charset="0"/>
                <a:ea typeface="微软雅黑" panose="020B0503020204020204" pitchFamily="34" charset="-122"/>
              </a:rPr>
              <a:t>软件</a:t>
            </a:r>
          </a:p>
        </p:txBody>
      </p:sp>
      <p:sp>
        <p:nvSpPr>
          <p:cNvPr id="462855" name="Text Box 10">
            <a:extLst>
              <a:ext uri="{FF2B5EF4-FFF2-40B4-BE49-F238E27FC236}">
                <a16:creationId xmlns:a16="http://schemas.microsoft.com/office/drawing/2014/main" id="{5EF24BAE-A8C5-411F-85DC-8DAA93A937FB}"/>
              </a:ext>
            </a:extLst>
          </p:cNvPr>
          <p:cNvSpPr txBox="1">
            <a:spLocks noChangeArrowheads="1"/>
          </p:cNvSpPr>
          <p:nvPr/>
        </p:nvSpPr>
        <p:spPr bwMode="auto">
          <a:xfrm>
            <a:off x="1625600" y="3416300"/>
            <a:ext cx="172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2400" b="1">
                <a:solidFill>
                  <a:schemeClr val="accent2"/>
                </a:solidFill>
                <a:latin typeface="Times New Roman" panose="02020603050405020304" pitchFamily="18" charset="0"/>
                <a:ea typeface="微软雅黑" panose="020B0503020204020204" pitchFamily="34" charset="-122"/>
              </a:rPr>
              <a:t>硬件</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a:extLst>
              <a:ext uri="{FF2B5EF4-FFF2-40B4-BE49-F238E27FC236}">
                <a16:creationId xmlns:a16="http://schemas.microsoft.com/office/drawing/2014/main" id="{10C2DF75-46CD-4848-8841-31BF327E8AD8}"/>
              </a:ext>
            </a:extLst>
          </p:cNvPr>
          <p:cNvSpPr>
            <a:spLocks noGrp="1" noChangeArrowheads="1"/>
          </p:cNvSpPr>
          <p:nvPr>
            <p:ph type="title"/>
          </p:nvPr>
        </p:nvSpPr>
        <p:spPr>
          <a:xfrm>
            <a:off x="457200" y="98425"/>
            <a:ext cx="8229600" cy="561975"/>
          </a:xfrm>
        </p:spPr>
        <p:txBody>
          <a:bodyPr/>
          <a:lstStyle/>
          <a:p>
            <a:r>
              <a:rPr lang="zh-CN" altLang="en-US" sz="3600"/>
              <a:t>用</a:t>
            </a:r>
            <a:r>
              <a:rPr lang="zh-CN" altLang="en-US" sz="3600">
                <a:latin typeface="黑体" panose="02010609060101010101" pitchFamily="49" charset="-122"/>
              </a:rPr>
              <a:t>“</a:t>
            </a:r>
            <a:r>
              <a:rPr lang="zh-CN" altLang="en-US" sz="3600"/>
              <a:t>系统思维</a:t>
            </a:r>
            <a:r>
              <a:rPr lang="zh-CN" altLang="en-US" sz="3600">
                <a:latin typeface="黑体" panose="02010609060101010101" pitchFamily="49" charset="-122"/>
              </a:rPr>
              <a:t>”</a:t>
            </a:r>
            <a:r>
              <a:rPr lang="zh-CN" altLang="en-US" sz="3600"/>
              <a:t>分析问题</a:t>
            </a:r>
          </a:p>
        </p:txBody>
      </p:sp>
      <p:sp>
        <p:nvSpPr>
          <p:cNvPr id="523267" name="Rectangle 3">
            <a:extLst>
              <a:ext uri="{FF2B5EF4-FFF2-40B4-BE49-F238E27FC236}">
                <a16:creationId xmlns:a16="http://schemas.microsoft.com/office/drawing/2014/main" id="{85AE7747-739C-4335-A931-628952F2BB89}"/>
              </a:ext>
            </a:extLst>
          </p:cNvPr>
          <p:cNvSpPr>
            <a:spLocks noGrp="1" noChangeArrowheads="1"/>
          </p:cNvSpPr>
          <p:nvPr>
            <p:ph type="body" idx="1"/>
          </p:nvPr>
        </p:nvSpPr>
        <p:spPr>
          <a:xfrm>
            <a:off x="385763" y="4149725"/>
            <a:ext cx="4049712" cy="1709738"/>
          </a:xfrm>
        </p:spPr>
        <p:txBody>
          <a:bodyPr/>
          <a:lstStyle/>
          <a:p>
            <a:pPr>
              <a:buFontTx/>
              <a:buNone/>
            </a:pPr>
            <a:r>
              <a:rPr lang="zh-CN" altLang="en-US">
                <a:solidFill>
                  <a:srgbClr val="008000"/>
                </a:solidFill>
                <a:latin typeface="微软雅黑" panose="020B0503020204020204" pitchFamily="34" charset="-122"/>
                <a:ea typeface="微软雅黑" panose="020B0503020204020204" pitchFamily="34" charset="-122"/>
              </a:rPr>
              <a:t>打印结果是什么？</a:t>
            </a:r>
          </a:p>
          <a:p>
            <a:pPr>
              <a:buFontTx/>
              <a:buNone/>
            </a:pPr>
            <a:r>
              <a:rPr lang="en-US" altLang="zh-CN">
                <a:latin typeface="微软雅黑" panose="020B0503020204020204" pitchFamily="34" charset="-122"/>
                <a:ea typeface="微软雅黑" panose="020B0503020204020204" pitchFamily="34" charset="-122"/>
              </a:rPr>
              <a:t>d=0</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x=1 072 693 248</a:t>
            </a:r>
            <a:endParaRPr lang="zh-CN" altLang="en-US">
              <a:latin typeface="微软雅黑" panose="020B0503020204020204" pitchFamily="34" charset="-122"/>
              <a:ea typeface="微软雅黑" panose="020B0503020204020204" pitchFamily="34" charset="-122"/>
            </a:endParaRPr>
          </a:p>
          <a:p>
            <a:pPr>
              <a:buFontTx/>
              <a:buNone/>
            </a:pPr>
            <a:r>
              <a:rPr lang="en-US" altLang="zh-CN">
                <a:solidFill>
                  <a:srgbClr val="FF0000"/>
                </a:solidFill>
                <a:latin typeface="微软雅黑" panose="020B0503020204020204" pitchFamily="34" charset="-122"/>
                <a:ea typeface="微软雅黑" panose="020B0503020204020204" pitchFamily="34" charset="-122"/>
              </a:rPr>
              <a:t>Why</a:t>
            </a:r>
            <a:r>
              <a:rPr lang="zh-CN" altLang="en-US">
                <a:solidFill>
                  <a:srgbClr val="FF0000"/>
                </a:solidFill>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 </a:t>
            </a:r>
          </a:p>
        </p:txBody>
      </p:sp>
      <p:sp>
        <p:nvSpPr>
          <p:cNvPr id="523268" name="Rectangle 3">
            <a:extLst>
              <a:ext uri="{FF2B5EF4-FFF2-40B4-BE49-F238E27FC236}">
                <a16:creationId xmlns:a16="http://schemas.microsoft.com/office/drawing/2014/main" id="{E44DE37F-1E9D-48C4-99B0-C984E3AD9E2C}"/>
              </a:ext>
            </a:extLst>
          </p:cNvPr>
          <p:cNvSpPr>
            <a:spLocks noChangeArrowheads="1"/>
          </p:cNvSpPr>
          <p:nvPr/>
        </p:nvSpPr>
        <p:spPr bwMode="auto">
          <a:xfrm>
            <a:off x="6146800" y="1268413"/>
            <a:ext cx="2116138" cy="1981200"/>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7F5CD"/>
                </a:solidFill>
              </a14:hiddenFill>
            </a:ext>
          </a:extLst>
        </p:spPr>
        <p:txBody>
          <a:bodyPr lIns="80467" tIns="40234" rIns="80467" bIns="40234"/>
          <a:lstStyle/>
          <a:p>
            <a:pPr algn="just"/>
            <a:r>
              <a:rPr lang="en-US" altLang="zh-CN" sz="2000" b="1">
                <a:solidFill>
                  <a:srgbClr val="000000"/>
                </a:solidFill>
                <a:latin typeface="微软雅黑" panose="020B0503020204020204" pitchFamily="34" charset="-122"/>
                <a:ea typeface="微软雅黑" panose="020B0503020204020204" pitchFamily="34" charset="-122"/>
              </a:rPr>
              <a:t>double d;</a:t>
            </a:r>
          </a:p>
          <a:p>
            <a:pPr algn="just"/>
            <a:r>
              <a:rPr lang="en-US" altLang="zh-CN" sz="2000" b="1">
                <a:solidFill>
                  <a:srgbClr val="000000"/>
                </a:solidFill>
                <a:latin typeface="微软雅黑" panose="020B0503020204020204" pitchFamily="34" charset="-122"/>
                <a:ea typeface="微软雅黑" panose="020B0503020204020204" pitchFamily="34" charset="-122"/>
              </a:rPr>
              <a:t> </a:t>
            </a:r>
          </a:p>
          <a:p>
            <a:pPr algn="just"/>
            <a:r>
              <a:rPr lang="en-US" altLang="zh-CN" sz="2000" b="1">
                <a:solidFill>
                  <a:srgbClr val="000000"/>
                </a:solidFill>
                <a:latin typeface="微软雅黑" panose="020B0503020204020204" pitchFamily="34" charset="-122"/>
                <a:ea typeface="微软雅黑" panose="020B0503020204020204" pitchFamily="34" charset="-122"/>
              </a:rPr>
              <a:t>void p1( ) </a:t>
            </a:r>
          </a:p>
          <a:p>
            <a:pPr algn="just"/>
            <a:r>
              <a:rPr lang="en-US" altLang="zh-CN" sz="2000" b="1">
                <a:solidFill>
                  <a:srgbClr val="000000"/>
                </a:solidFill>
                <a:latin typeface="微软雅黑" panose="020B0503020204020204" pitchFamily="34" charset="-122"/>
                <a:ea typeface="微软雅黑" panose="020B0503020204020204" pitchFamily="34" charset="-122"/>
              </a:rPr>
              <a:t>{</a:t>
            </a:r>
          </a:p>
          <a:p>
            <a:pPr algn="just"/>
            <a:r>
              <a:rPr lang="en-US" altLang="zh-CN" sz="2000" b="1">
                <a:solidFill>
                  <a:srgbClr val="000000"/>
                </a:solidFill>
                <a:latin typeface="微软雅黑" panose="020B0503020204020204" pitchFamily="34" charset="-122"/>
                <a:ea typeface="微软雅黑" panose="020B0503020204020204" pitchFamily="34" charset="-122"/>
              </a:rPr>
              <a:t>    d=1.0;</a:t>
            </a:r>
          </a:p>
          <a:p>
            <a:pPr algn="just"/>
            <a:r>
              <a:rPr lang="en-US" altLang="zh-CN" sz="2000" b="1">
                <a:solidFill>
                  <a:srgbClr val="000000"/>
                </a:solidFill>
                <a:latin typeface="微软雅黑" panose="020B0503020204020204" pitchFamily="34" charset="-122"/>
                <a:ea typeface="微软雅黑" panose="020B0503020204020204" pitchFamily="34" charset="-122"/>
              </a:rPr>
              <a:t>}</a:t>
            </a:r>
            <a:endParaRPr lang="en-US" altLang="zh-CN" sz="2000" b="1">
              <a:latin typeface="微软雅黑" panose="020B0503020204020204" pitchFamily="34" charset="-122"/>
              <a:ea typeface="微软雅黑" panose="020B0503020204020204" pitchFamily="34" charset="-122"/>
            </a:endParaRPr>
          </a:p>
        </p:txBody>
      </p:sp>
      <p:sp>
        <p:nvSpPr>
          <p:cNvPr id="523269" name="Rectangle 3">
            <a:extLst>
              <a:ext uri="{FF2B5EF4-FFF2-40B4-BE49-F238E27FC236}">
                <a16:creationId xmlns:a16="http://schemas.microsoft.com/office/drawing/2014/main" id="{245E7650-29FC-4268-BA1B-22C09CD58F1A}"/>
              </a:ext>
            </a:extLst>
          </p:cNvPr>
          <p:cNvSpPr>
            <a:spLocks noChangeArrowheads="1"/>
          </p:cNvSpPr>
          <p:nvPr/>
        </p:nvSpPr>
        <p:spPr bwMode="auto">
          <a:xfrm>
            <a:off x="431800" y="1177925"/>
            <a:ext cx="4905375" cy="2565400"/>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7F5CD"/>
                </a:solidFill>
              </a14:hiddenFill>
            </a:ext>
          </a:extLst>
        </p:spPr>
        <p:txBody>
          <a:bodyPr lIns="80467" tIns="40234" rIns="80467" bIns="40234"/>
          <a:lstStyle/>
          <a:p>
            <a:pPr algn="just"/>
            <a:r>
              <a:rPr lang="en-US" altLang="zh-CN" sz="2000" b="1">
                <a:solidFill>
                  <a:srgbClr val="000000"/>
                </a:solidFill>
                <a:latin typeface="微软雅黑" panose="020B0503020204020204" pitchFamily="34" charset="-122"/>
                <a:ea typeface="微软雅黑" panose="020B0503020204020204" pitchFamily="34" charset="-122"/>
              </a:rPr>
              <a:t>int d=100;</a:t>
            </a:r>
          </a:p>
          <a:p>
            <a:pPr algn="just"/>
            <a:r>
              <a:rPr lang="en-US" altLang="zh-CN" sz="2000" b="1">
                <a:solidFill>
                  <a:srgbClr val="000000"/>
                </a:solidFill>
                <a:latin typeface="微软雅黑" panose="020B0503020204020204" pitchFamily="34" charset="-122"/>
                <a:ea typeface="微软雅黑" panose="020B0503020204020204" pitchFamily="34" charset="-122"/>
              </a:rPr>
              <a:t>int x=200;</a:t>
            </a:r>
          </a:p>
          <a:p>
            <a:pPr algn="just"/>
            <a:r>
              <a:rPr lang="en-US" altLang="zh-CN" sz="2000" b="1">
                <a:solidFill>
                  <a:srgbClr val="000000"/>
                </a:solidFill>
                <a:latin typeface="微软雅黑" panose="020B0503020204020204" pitchFamily="34" charset="-122"/>
                <a:ea typeface="微软雅黑" panose="020B0503020204020204" pitchFamily="34" charset="-122"/>
              </a:rPr>
              <a:t>int main() </a:t>
            </a:r>
          </a:p>
          <a:p>
            <a:pPr algn="just"/>
            <a:r>
              <a:rPr lang="en-US" altLang="zh-CN" sz="2000" b="1">
                <a:solidFill>
                  <a:srgbClr val="000000"/>
                </a:solidFill>
                <a:latin typeface="微软雅黑" panose="020B0503020204020204" pitchFamily="34" charset="-122"/>
                <a:ea typeface="微软雅黑" panose="020B0503020204020204" pitchFamily="34" charset="-122"/>
              </a:rPr>
              <a:t>{  </a:t>
            </a:r>
          </a:p>
          <a:p>
            <a:pPr algn="just"/>
            <a:r>
              <a:rPr lang="en-US" altLang="zh-CN" sz="2000" b="1">
                <a:solidFill>
                  <a:srgbClr val="000000"/>
                </a:solidFill>
                <a:latin typeface="微软雅黑" panose="020B0503020204020204" pitchFamily="34" charset="-122"/>
                <a:ea typeface="微软雅黑" panose="020B0503020204020204" pitchFamily="34" charset="-122"/>
              </a:rPr>
              <a:t>    p1( );</a:t>
            </a:r>
          </a:p>
          <a:p>
            <a:pPr algn="just"/>
            <a:r>
              <a:rPr lang="en-US" altLang="zh-CN" sz="2000" b="1">
                <a:solidFill>
                  <a:srgbClr val="000000"/>
                </a:solidFill>
                <a:latin typeface="微软雅黑" panose="020B0503020204020204" pitchFamily="34" charset="-122"/>
                <a:ea typeface="微软雅黑" panose="020B0503020204020204" pitchFamily="34" charset="-122"/>
              </a:rPr>
              <a:t>    printf (“d=%d, x=%d\n”, d, x );</a:t>
            </a:r>
          </a:p>
          <a:p>
            <a:pPr algn="just"/>
            <a:r>
              <a:rPr lang="en-US" altLang="zh-CN" sz="2000" b="1">
                <a:solidFill>
                  <a:srgbClr val="000000"/>
                </a:solidFill>
                <a:latin typeface="微软雅黑" panose="020B0503020204020204" pitchFamily="34" charset="-122"/>
                <a:ea typeface="微软雅黑" panose="020B0503020204020204" pitchFamily="34" charset="-122"/>
              </a:rPr>
              <a:t>    return 0;</a:t>
            </a:r>
          </a:p>
          <a:p>
            <a:pPr algn="just"/>
            <a:r>
              <a:rPr lang="en-US" altLang="zh-CN" sz="2000" b="1">
                <a:solidFill>
                  <a:srgbClr val="000000"/>
                </a:solidFill>
                <a:latin typeface="微软雅黑" panose="020B0503020204020204" pitchFamily="34" charset="-122"/>
                <a:ea typeface="微软雅黑" panose="020B0503020204020204" pitchFamily="34" charset="-122"/>
              </a:rPr>
              <a:t>}</a:t>
            </a:r>
          </a:p>
          <a:p>
            <a:endParaRPr lang="en-US" altLang="zh-CN" sz="2000" b="1">
              <a:latin typeface="微软雅黑" panose="020B0503020204020204" pitchFamily="34" charset="-122"/>
              <a:ea typeface="微软雅黑" panose="020B0503020204020204" pitchFamily="34" charset="-122"/>
            </a:endParaRPr>
          </a:p>
        </p:txBody>
      </p:sp>
      <p:sp>
        <p:nvSpPr>
          <p:cNvPr id="523270" name="Rectangle 6">
            <a:extLst>
              <a:ext uri="{FF2B5EF4-FFF2-40B4-BE49-F238E27FC236}">
                <a16:creationId xmlns:a16="http://schemas.microsoft.com/office/drawing/2014/main" id="{8E23DA72-4D5E-461F-8AB1-76FC5EE150F2}"/>
              </a:ext>
            </a:extLst>
          </p:cNvPr>
          <p:cNvSpPr>
            <a:spLocks noChangeArrowheads="1"/>
          </p:cNvSpPr>
          <p:nvPr/>
        </p:nvSpPr>
        <p:spPr bwMode="auto">
          <a:xfrm>
            <a:off x="387350" y="639763"/>
            <a:ext cx="75612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buFontTx/>
              <a:buNone/>
            </a:pPr>
            <a:r>
              <a:rPr lang="en-US" altLang="zh-CN"/>
              <a:t>main.c                                                        p1.c</a:t>
            </a:r>
          </a:p>
        </p:txBody>
      </p:sp>
      <p:sp>
        <p:nvSpPr>
          <p:cNvPr id="523271" name="Text Box 7">
            <a:extLst>
              <a:ext uri="{FF2B5EF4-FFF2-40B4-BE49-F238E27FC236}">
                <a16:creationId xmlns:a16="http://schemas.microsoft.com/office/drawing/2014/main" id="{0BB2C5A6-A04B-4D4E-A466-61ECC027AED8}"/>
              </a:ext>
            </a:extLst>
          </p:cNvPr>
          <p:cNvSpPr txBox="1">
            <a:spLocks noChangeArrowheads="1"/>
          </p:cNvSpPr>
          <p:nvPr/>
        </p:nvSpPr>
        <p:spPr bwMode="auto">
          <a:xfrm>
            <a:off x="5067300" y="4103688"/>
            <a:ext cx="3781425" cy="2387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
              </a:spcBef>
            </a:pPr>
            <a:r>
              <a:rPr lang="zh-CN" altLang="en-US" sz="2400" b="1">
                <a:ea typeface="黑体" panose="02010609060101010101" pitchFamily="49" charset="-122"/>
              </a:rPr>
              <a:t>理解该问题需要知道：</a:t>
            </a:r>
          </a:p>
          <a:p>
            <a:pPr>
              <a:spcBef>
                <a:spcPct val="5000"/>
              </a:spcBef>
            </a:pPr>
            <a:r>
              <a:rPr lang="zh-CN" altLang="en-US" sz="2400" b="1">
                <a:solidFill>
                  <a:srgbClr val="3366FF"/>
                </a:solidFill>
                <a:ea typeface="黑体" panose="02010609060101010101" pitchFamily="49" charset="-122"/>
              </a:rPr>
              <a:t>机器级数据的表示</a:t>
            </a:r>
          </a:p>
          <a:p>
            <a:pPr>
              <a:spcBef>
                <a:spcPct val="5000"/>
              </a:spcBef>
            </a:pPr>
            <a:r>
              <a:rPr lang="zh-CN" altLang="en-US" sz="2400" b="1">
                <a:solidFill>
                  <a:srgbClr val="3366FF"/>
                </a:solidFill>
                <a:ea typeface="黑体" panose="02010609060101010101" pitchFamily="49" charset="-122"/>
              </a:rPr>
              <a:t>变量的存储空间分配</a:t>
            </a:r>
          </a:p>
          <a:p>
            <a:pPr>
              <a:spcBef>
                <a:spcPct val="5000"/>
              </a:spcBef>
            </a:pPr>
            <a:r>
              <a:rPr lang="zh-CN" altLang="en-US" sz="2400" b="1">
                <a:solidFill>
                  <a:srgbClr val="3366FF"/>
                </a:solidFill>
                <a:ea typeface="黑体" panose="02010609060101010101" pitchFamily="49" charset="-122"/>
              </a:rPr>
              <a:t>数据的大端</a:t>
            </a:r>
            <a:r>
              <a:rPr lang="en-US" altLang="zh-CN" sz="2400" b="1">
                <a:solidFill>
                  <a:srgbClr val="3366FF"/>
                </a:solidFill>
                <a:ea typeface="黑体" panose="02010609060101010101" pitchFamily="49" charset="-122"/>
              </a:rPr>
              <a:t>/</a:t>
            </a:r>
            <a:r>
              <a:rPr lang="zh-CN" altLang="en-US" sz="2400" b="1">
                <a:solidFill>
                  <a:srgbClr val="3366FF"/>
                </a:solidFill>
                <a:ea typeface="黑体" panose="02010609060101010101" pitchFamily="49" charset="-122"/>
              </a:rPr>
              <a:t>小端存储方式</a:t>
            </a:r>
          </a:p>
          <a:p>
            <a:pPr>
              <a:spcBef>
                <a:spcPct val="5000"/>
              </a:spcBef>
            </a:pPr>
            <a:r>
              <a:rPr lang="zh-CN" altLang="en-US" sz="2400" b="1">
                <a:solidFill>
                  <a:srgbClr val="FF0000"/>
                </a:solidFill>
                <a:ea typeface="黑体" panose="02010609060101010101" pitchFamily="49" charset="-122"/>
              </a:rPr>
              <a:t>链接器的符号解析规则</a:t>
            </a:r>
          </a:p>
          <a:p>
            <a:pPr>
              <a:spcBef>
                <a:spcPct val="5000"/>
              </a:spcBef>
            </a:pPr>
            <a:r>
              <a:rPr lang="en-US" altLang="zh-CN" sz="2400" b="1">
                <a:solidFill>
                  <a:srgbClr val="3366FF"/>
                </a:solidFill>
                <a:latin typeface="黑体" panose="02010609060101010101" pitchFamily="49" charset="-122"/>
                <a:ea typeface="黑体" panose="02010609060101010101" pitchFamily="49" charset="-122"/>
              </a:rPr>
              <a:t>……</a:t>
            </a:r>
            <a:endParaRPr lang="en-US" altLang="zh-CN" sz="2400" b="1">
              <a:solidFill>
                <a:srgbClr val="3366FF"/>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23267">
                                            <p:txEl>
                                              <p:pRg st="0" end="0"/>
                                            </p:txEl>
                                          </p:spTgt>
                                        </p:tgtEl>
                                        <p:attrNameLst>
                                          <p:attrName>style.visibility</p:attrName>
                                        </p:attrNameLst>
                                      </p:cBhvr>
                                      <p:to>
                                        <p:strVal val="visible"/>
                                      </p:to>
                                    </p:set>
                                    <p:animEffect transition="in" filter="blinds(horizontal)">
                                      <p:cBhvr>
                                        <p:cTn id="7" dur="500"/>
                                        <p:tgtEl>
                                          <p:spTgt spid="523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23267">
                                            <p:txEl>
                                              <p:pRg st="1" end="1"/>
                                            </p:txEl>
                                          </p:spTgt>
                                        </p:tgtEl>
                                        <p:attrNameLst>
                                          <p:attrName>style.visibility</p:attrName>
                                        </p:attrNameLst>
                                      </p:cBhvr>
                                      <p:to>
                                        <p:strVal val="visible"/>
                                      </p:to>
                                    </p:set>
                                    <p:animEffect transition="in" filter="blinds(horizontal)">
                                      <p:cBhvr>
                                        <p:cTn id="12" dur="500"/>
                                        <p:tgtEl>
                                          <p:spTgt spid="523267">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23267">
                                            <p:txEl>
                                              <p:pRg st="2" end="2"/>
                                            </p:txEl>
                                          </p:spTgt>
                                        </p:tgtEl>
                                        <p:attrNameLst>
                                          <p:attrName>style.visibility</p:attrName>
                                        </p:attrNameLst>
                                      </p:cBhvr>
                                      <p:to>
                                        <p:strVal val="visible"/>
                                      </p:to>
                                    </p:set>
                                    <p:animEffect transition="in" filter="blinds(horizontal)">
                                      <p:cBhvr>
                                        <p:cTn id="15" dur="500"/>
                                        <p:tgtEl>
                                          <p:spTgt spid="52326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23271"/>
                                        </p:tgtEl>
                                        <p:attrNameLst>
                                          <p:attrName>style.visibility</p:attrName>
                                        </p:attrNameLst>
                                      </p:cBhvr>
                                      <p:to>
                                        <p:strVal val="visible"/>
                                      </p:to>
                                    </p:set>
                                    <p:animEffect transition="in" filter="blinds(horizontal)">
                                      <p:cBhvr>
                                        <p:cTn id="20" dur="500"/>
                                        <p:tgtEl>
                                          <p:spTgt spid="523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7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a:extLst>
              <a:ext uri="{FF2B5EF4-FFF2-40B4-BE49-F238E27FC236}">
                <a16:creationId xmlns:a16="http://schemas.microsoft.com/office/drawing/2014/main" id="{321C8AC7-05D2-4C09-98BB-AABFCBE12DB1}"/>
              </a:ext>
            </a:extLst>
          </p:cNvPr>
          <p:cNvSpPr>
            <a:spLocks noGrp="1" noChangeArrowheads="1"/>
          </p:cNvSpPr>
          <p:nvPr>
            <p:ph type="title"/>
          </p:nvPr>
        </p:nvSpPr>
        <p:spPr>
          <a:xfrm>
            <a:off x="457200" y="98425"/>
            <a:ext cx="8229600" cy="561975"/>
          </a:xfrm>
        </p:spPr>
        <p:txBody>
          <a:bodyPr/>
          <a:lstStyle/>
          <a:p>
            <a:r>
              <a:rPr lang="zh-CN" altLang="en-US" sz="3600"/>
              <a:t>指令集体系结构（</a:t>
            </a:r>
            <a:r>
              <a:rPr lang="en-US" altLang="zh-CN" sz="3600"/>
              <a:t>ISA</a:t>
            </a:r>
            <a:r>
              <a:rPr lang="zh-CN" altLang="en-US" sz="3600"/>
              <a:t>）</a:t>
            </a:r>
          </a:p>
        </p:txBody>
      </p:sp>
      <p:sp>
        <p:nvSpPr>
          <p:cNvPr id="580611" name="Rectangle 3">
            <a:extLst>
              <a:ext uri="{FF2B5EF4-FFF2-40B4-BE49-F238E27FC236}">
                <a16:creationId xmlns:a16="http://schemas.microsoft.com/office/drawing/2014/main" id="{7C485C6B-1499-462E-A0BA-55D8DA9CA641}"/>
              </a:ext>
            </a:extLst>
          </p:cNvPr>
          <p:cNvSpPr>
            <a:spLocks noGrp="1" noChangeArrowheads="1"/>
          </p:cNvSpPr>
          <p:nvPr>
            <p:ph type="body" idx="1"/>
          </p:nvPr>
        </p:nvSpPr>
        <p:spPr>
          <a:xfrm>
            <a:off x="206375" y="836613"/>
            <a:ext cx="8731250" cy="5741987"/>
          </a:xfrm>
        </p:spPr>
        <p:txBody>
          <a:bodyPr/>
          <a:lstStyle/>
          <a:p>
            <a:pPr>
              <a:lnSpc>
                <a:spcPct val="105000"/>
              </a:lnSpc>
            </a:pPr>
            <a:r>
              <a:rPr lang="en-US" altLang="zh-CN" sz="2200">
                <a:latin typeface="微软雅黑" panose="020B0503020204020204" pitchFamily="34" charset="-122"/>
                <a:ea typeface="微软雅黑" panose="020B0503020204020204" pitchFamily="34" charset="-122"/>
              </a:rPr>
              <a:t>ISA</a:t>
            </a:r>
            <a:r>
              <a:rPr lang="zh-CN" altLang="en-US" sz="2200">
                <a:latin typeface="微软雅黑" panose="020B0503020204020204" pitchFamily="34" charset="-122"/>
                <a:ea typeface="微软雅黑" panose="020B0503020204020204" pitchFamily="34" charset="-122"/>
              </a:rPr>
              <a:t>指</a:t>
            </a:r>
            <a:r>
              <a:rPr lang="en-US" altLang="zh-CN" sz="2200">
                <a:latin typeface="微软雅黑" panose="020B0503020204020204" pitchFamily="34" charset="-122"/>
                <a:ea typeface="微软雅黑" panose="020B0503020204020204" pitchFamily="34" charset="-122"/>
              </a:rPr>
              <a:t>Instruction Set Architecture</a:t>
            </a:r>
            <a:r>
              <a:rPr lang="zh-CN" altLang="en-US" sz="2200">
                <a:latin typeface="微软雅黑" panose="020B0503020204020204" pitchFamily="34" charset="-122"/>
                <a:ea typeface="微软雅黑" panose="020B0503020204020204" pitchFamily="34" charset="-122"/>
              </a:rPr>
              <a:t>，即指令集体系结构</a:t>
            </a:r>
          </a:p>
          <a:p>
            <a:pPr>
              <a:lnSpc>
                <a:spcPct val="105000"/>
              </a:lnSpc>
            </a:pPr>
            <a:r>
              <a:rPr lang="en-US" altLang="zh-CN" sz="2200">
                <a:latin typeface="微软雅黑" panose="020B0503020204020204" pitchFamily="34" charset="-122"/>
                <a:ea typeface="微软雅黑" panose="020B0503020204020204" pitchFamily="34" charset="-122"/>
              </a:rPr>
              <a:t>ISA</a:t>
            </a:r>
            <a:r>
              <a:rPr lang="zh-CN" altLang="en-US" sz="2200">
                <a:latin typeface="微软雅黑" panose="020B0503020204020204" pitchFamily="34" charset="-122"/>
                <a:ea typeface="微软雅黑" panose="020B0503020204020204" pitchFamily="34" charset="-122"/>
              </a:rPr>
              <a:t>是一种规约（</a:t>
            </a:r>
            <a:r>
              <a:rPr lang="en-US" altLang="zh-CN" sz="2200">
                <a:latin typeface="微软雅黑" panose="020B0503020204020204" pitchFamily="34" charset="-122"/>
                <a:ea typeface="微软雅黑" panose="020B0503020204020204" pitchFamily="34" charset="-122"/>
              </a:rPr>
              <a:t>Specification</a:t>
            </a:r>
            <a:r>
              <a:rPr lang="zh-CN" altLang="en-US" sz="2200">
                <a:latin typeface="微软雅黑" panose="020B0503020204020204" pitchFamily="34" charset="-122"/>
                <a:ea typeface="微软雅黑" panose="020B0503020204020204" pitchFamily="34" charset="-122"/>
              </a:rPr>
              <a:t>），它规定了</a:t>
            </a:r>
            <a:r>
              <a:rPr lang="zh-CN" altLang="en-US" sz="2200">
                <a:solidFill>
                  <a:srgbClr val="FF0000"/>
                </a:solidFill>
                <a:latin typeface="微软雅黑" panose="020B0503020204020204" pitchFamily="34" charset="-122"/>
                <a:ea typeface="微软雅黑" panose="020B0503020204020204" pitchFamily="34" charset="-122"/>
              </a:rPr>
              <a:t>如何使用硬件</a:t>
            </a:r>
          </a:p>
          <a:p>
            <a:pPr lvl="1">
              <a:lnSpc>
                <a:spcPct val="105000"/>
              </a:lnSpc>
            </a:pPr>
            <a:r>
              <a:rPr lang="zh-CN" altLang="en-US">
                <a:ea typeface="微软雅黑" panose="020B0503020204020204" pitchFamily="34" charset="-122"/>
              </a:rPr>
              <a:t>可执行的指令的集合，包括</a:t>
            </a:r>
            <a:r>
              <a:rPr lang="zh-CN" altLang="en-US">
                <a:solidFill>
                  <a:srgbClr val="CC3300"/>
                </a:solidFill>
                <a:ea typeface="微软雅黑" panose="020B0503020204020204" pitchFamily="34" charset="-122"/>
              </a:rPr>
              <a:t>指令格式</a:t>
            </a:r>
            <a:r>
              <a:rPr lang="zh-CN" altLang="en-US">
                <a:ea typeface="微软雅黑" panose="020B0503020204020204" pitchFamily="34" charset="-122"/>
              </a:rPr>
              <a:t>、</a:t>
            </a:r>
            <a:r>
              <a:rPr lang="zh-CN" altLang="en-US">
                <a:solidFill>
                  <a:srgbClr val="CC3300"/>
                </a:solidFill>
                <a:ea typeface="微软雅黑" panose="020B0503020204020204" pitchFamily="34" charset="-122"/>
              </a:rPr>
              <a:t>操作种类</a:t>
            </a:r>
            <a:r>
              <a:rPr lang="zh-CN" altLang="en-US">
                <a:ea typeface="微软雅黑" panose="020B0503020204020204" pitchFamily="34" charset="-122"/>
              </a:rPr>
              <a:t>以及每种操作对应的操作数的相应规定；</a:t>
            </a:r>
          </a:p>
          <a:p>
            <a:pPr lvl="1">
              <a:lnSpc>
                <a:spcPct val="105000"/>
              </a:lnSpc>
            </a:pPr>
            <a:r>
              <a:rPr lang="zh-CN" altLang="en-US">
                <a:ea typeface="微软雅黑" panose="020B0503020204020204" pitchFamily="34" charset="-122"/>
              </a:rPr>
              <a:t>指令可以接受的</a:t>
            </a:r>
            <a:r>
              <a:rPr lang="zh-CN" altLang="en-US">
                <a:solidFill>
                  <a:srgbClr val="CC3300"/>
                </a:solidFill>
                <a:ea typeface="微软雅黑" panose="020B0503020204020204" pitchFamily="34" charset="-122"/>
              </a:rPr>
              <a:t>操作数的类型</a:t>
            </a:r>
            <a:r>
              <a:rPr lang="zh-CN" altLang="en-US">
                <a:ea typeface="微软雅黑" panose="020B0503020204020204" pitchFamily="34" charset="-122"/>
              </a:rPr>
              <a:t>；</a:t>
            </a:r>
          </a:p>
          <a:p>
            <a:pPr lvl="1">
              <a:lnSpc>
                <a:spcPct val="105000"/>
              </a:lnSpc>
            </a:pPr>
            <a:r>
              <a:rPr lang="zh-CN" altLang="en-US">
                <a:ea typeface="微软雅黑" panose="020B0503020204020204" pitchFamily="34" charset="-122"/>
              </a:rPr>
              <a:t>操作数所能存放的寄存器组的结构，包括每个</a:t>
            </a:r>
            <a:r>
              <a:rPr lang="zh-CN" altLang="en-US">
                <a:solidFill>
                  <a:srgbClr val="CC3300"/>
                </a:solidFill>
                <a:ea typeface="微软雅黑" panose="020B0503020204020204" pitchFamily="34" charset="-122"/>
              </a:rPr>
              <a:t>寄存器的名称、编号、长度和用途</a:t>
            </a:r>
            <a:r>
              <a:rPr lang="zh-CN" altLang="en-US">
                <a:ea typeface="微软雅黑" panose="020B0503020204020204" pitchFamily="34" charset="-122"/>
              </a:rPr>
              <a:t>；</a:t>
            </a:r>
          </a:p>
          <a:p>
            <a:pPr lvl="1">
              <a:lnSpc>
                <a:spcPct val="105000"/>
              </a:lnSpc>
            </a:pPr>
            <a:r>
              <a:rPr lang="zh-CN" altLang="en-US">
                <a:ea typeface="微软雅黑" panose="020B0503020204020204" pitchFamily="34" charset="-122"/>
              </a:rPr>
              <a:t>操作数所能存放的</a:t>
            </a:r>
            <a:r>
              <a:rPr lang="zh-CN" altLang="en-US">
                <a:solidFill>
                  <a:srgbClr val="CC3300"/>
                </a:solidFill>
                <a:ea typeface="微软雅黑" panose="020B0503020204020204" pitchFamily="34" charset="-122"/>
              </a:rPr>
              <a:t>存储空间的大小和编址方式</a:t>
            </a:r>
            <a:r>
              <a:rPr lang="zh-CN" altLang="en-US">
                <a:ea typeface="微软雅黑" panose="020B0503020204020204" pitchFamily="34" charset="-122"/>
              </a:rPr>
              <a:t>；</a:t>
            </a:r>
          </a:p>
          <a:p>
            <a:pPr lvl="1">
              <a:lnSpc>
                <a:spcPct val="105000"/>
              </a:lnSpc>
            </a:pPr>
            <a:r>
              <a:rPr lang="zh-CN" altLang="en-US">
                <a:ea typeface="微软雅黑" panose="020B0503020204020204" pitchFamily="34" charset="-122"/>
              </a:rPr>
              <a:t>操作数在存储空间存放时按照</a:t>
            </a:r>
            <a:r>
              <a:rPr lang="zh-CN" altLang="en-US">
                <a:solidFill>
                  <a:srgbClr val="CC3300"/>
                </a:solidFill>
                <a:ea typeface="微软雅黑" panose="020B0503020204020204" pitchFamily="34" charset="-122"/>
              </a:rPr>
              <a:t>大端还是小端方式存放</a:t>
            </a:r>
            <a:r>
              <a:rPr lang="zh-CN" altLang="en-US">
                <a:ea typeface="微软雅黑" panose="020B0503020204020204" pitchFamily="34" charset="-122"/>
              </a:rPr>
              <a:t>；</a:t>
            </a:r>
          </a:p>
          <a:p>
            <a:pPr lvl="1">
              <a:lnSpc>
                <a:spcPct val="105000"/>
              </a:lnSpc>
            </a:pPr>
            <a:r>
              <a:rPr lang="zh-CN" altLang="en-US">
                <a:ea typeface="微软雅黑" panose="020B0503020204020204" pitchFamily="34" charset="-122"/>
              </a:rPr>
              <a:t>指令获取操作数的方式，即</a:t>
            </a:r>
            <a:r>
              <a:rPr lang="zh-CN" altLang="en-US">
                <a:solidFill>
                  <a:srgbClr val="CC3300"/>
                </a:solidFill>
                <a:ea typeface="微软雅黑" panose="020B0503020204020204" pitchFamily="34" charset="-122"/>
              </a:rPr>
              <a:t>寻址方式</a:t>
            </a:r>
            <a:r>
              <a:rPr lang="zh-CN" altLang="en-US">
                <a:ea typeface="微软雅黑" panose="020B0503020204020204" pitchFamily="34" charset="-122"/>
              </a:rPr>
              <a:t>；</a:t>
            </a:r>
          </a:p>
          <a:p>
            <a:pPr lvl="1">
              <a:lnSpc>
                <a:spcPct val="105000"/>
              </a:lnSpc>
            </a:pPr>
            <a:r>
              <a:rPr lang="zh-CN" altLang="en-US">
                <a:ea typeface="微软雅黑" panose="020B0503020204020204" pitchFamily="34" charset="-122"/>
              </a:rPr>
              <a:t>指令执行过程的控制方式，包括</a:t>
            </a:r>
            <a:r>
              <a:rPr lang="zh-CN" altLang="en-US">
                <a:solidFill>
                  <a:srgbClr val="CC3300"/>
                </a:solidFill>
                <a:ea typeface="微软雅黑" panose="020B0503020204020204" pitchFamily="34" charset="-122"/>
              </a:rPr>
              <a:t>程序计数器</a:t>
            </a:r>
            <a:r>
              <a:rPr lang="zh-CN" altLang="en-US">
                <a:ea typeface="微软雅黑" panose="020B0503020204020204" pitchFamily="34" charset="-122"/>
              </a:rPr>
              <a:t>、</a:t>
            </a:r>
            <a:r>
              <a:rPr lang="zh-CN" altLang="en-US">
                <a:solidFill>
                  <a:srgbClr val="CC3300"/>
                </a:solidFill>
                <a:ea typeface="微软雅黑" panose="020B0503020204020204" pitchFamily="34" charset="-122"/>
              </a:rPr>
              <a:t>条件码定义</a:t>
            </a:r>
            <a:r>
              <a:rPr lang="zh-CN" altLang="en-US">
                <a:ea typeface="微软雅黑" panose="020B0503020204020204" pitchFamily="34" charset="-122"/>
              </a:rPr>
              <a:t>等。</a:t>
            </a:r>
            <a:endParaRPr lang="zh-CN" altLang="en-US">
              <a:latin typeface="微软雅黑" panose="020B0503020204020204" pitchFamily="34" charset="-122"/>
              <a:ea typeface="微软雅黑" panose="020B0503020204020204" pitchFamily="34" charset="-122"/>
            </a:endParaRPr>
          </a:p>
          <a:p>
            <a:pPr>
              <a:lnSpc>
                <a:spcPct val="105000"/>
              </a:lnSpc>
            </a:pPr>
            <a:r>
              <a:rPr lang="en-US" altLang="zh-CN" sz="2200">
                <a:latin typeface="微软雅黑" panose="020B0503020204020204" pitchFamily="34" charset="-122"/>
                <a:ea typeface="微软雅黑" panose="020B0503020204020204" pitchFamily="34" charset="-122"/>
              </a:rPr>
              <a:t>ISA</a:t>
            </a:r>
            <a:r>
              <a:rPr lang="zh-CN" altLang="en-US" sz="2200">
                <a:latin typeface="微软雅黑" panose="020B0503020204020204" pitchFamily="34" charset="-122"/>
                <a:ea typeface="微软雅黑" panose="020B0503020204020204" pitchFamily="34" charset="-122"/>
              </a:rPr>
              <a:t>在计算机系统中是必不可少的一个抽象层，</a:t>
            </a:r>
            <a:r>
              <a:rPr lang="en-US" altLang="zh-CN" sz="2200">
                <a:latin typeface="微软雅黑" panose="020B0503020204020204" pitchFamily="34" charset="-122"/>
                <a:ea typeface="微软雅黑" panose="020B0503020204020204" pitchFamily="34" charset="-122"/>
              </a:rPr>
              <a:t>Why</a:t>
            </a:r>
            <a:r>
              <a:rPr lang="zh-CN" altLang="en-US" sz="2200">
                <a:latin typeface="微软雅黑" panose="020B0503020204020204" pitchFamily="34" charset="-122"/>
                <a:ea typeface="微软雅黑" panose="020B0503020204020204" pitchFamily="34" charset="-122"/>
              </a:rPr>
              <a:t>？</a:t>
            </a:r>
          </a:p>
          <a:p>
            <a:pPr lvl="1">
              <a:lnSpc>
                <a:spcPct val="105000"/>
              </a:lnSpc>
            </a:pPr>
            <a:r>
              <a:rPr lang="zh-CN" altLang="en-US">
                <a:latin typeface="微软雅黑" panose="020B0503020204020204" pitchFamily="34" charset="-122"/>
                <a:ea typeface="微软雅黑" panose="020B0503020204020204" pitchFamily="34" charset="-122"/>
              </a:rPr>
              <a:t>没有它，软件无法使用计算机硬件！</a:t>
            </a:r>
          </a:p>
          <a:p>
            <a:pPr lvl="1">
              <a:lnSpc>
                <a:spcPct val="105000"/>
              </a:lnSpc>
            </a:pPr>
            <a:r>
              <a:rPr lang="zh-CN" altLang="en-US">
                <a:latin typeface="微软雅黑" panose="020B0503020204020204" pitchFamily="34" charset="-122"/>
                <a:ea typeface="微软雅黑" panose="020B0503020204020204" pitchFamily="34" charset="-122"/>
              </a:rPr>
              <a:t>没有它，一台计算机不能称为“通用计算机”</a:t>
            </a:r>
          </a:p>
          <a:p>
            <a:pPr lvl="1">
              <a:lnSpc>
                <a:spcPct val="105000"/>
              </a:lnSpc>
              <a:buFontTx/>
              <a:buNone/>
            </a:pPr>
            <a:endParaRPr lang="zh-CN" altLang="en-US">
              <a:latin typeface="微软雅黑" panose="020B0503020204020204" pitchFamily="34" charset="-122"/>
              <a:ea typeface="微软雅黑" panose="020B0503020204020204" pitchFamily="34" charset="-122"/>
            </a:endParaRPr>
          </a:p>
        </p:txBody>
      </p:sp>
      <p:sp>
        <p:nvSpPr>
          <p:cNvPr id="580612" name="Text Box 4">
            <a:extLst>
              <a:ext uri="{FF2B5EF4-FFF2-40B4-BE49-F238E27FC236}">
                <a16:creationId xmlns:a16="http://schemas.microsoft.com/office/drawing/2014/main" id="{41EFC884-0C10-4968-B2C0-27777EE417C6}"/>
              </a:ext>
            </a:extLst>
          </p:cNvPr>
          <p:cNvSpPr txBox="1">
            <a:spLocks noChangeArrowheads="1"/>
          </p:cNvSpPr>
          <p:nvPr/>
        </p:nvSpPr>
        <p:spPr bwMode="auto">
          <a:xfrm>
            <a:off x="296863" y="6264275"/>
            <a:ext cx="8416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FF0000"/>
                </a:solidFill>
                <a:latin typeface="微软雅黑" panose="020B0503020204020204" pitchFamily="34" charset="-122"/>
                <a:ea typeface="微软雅黑" panose="020B0503020204020204" pitchFamily="34" charset="-122"/>
              </a:rPr>
              <a:t>ISA</a:t>
            </a:r>
            <a:r>
              <a:rPr lang="zh-CN" altLang="en-US" sz="2000" b="1">
                <a:solidFill>
                  <a:srgbClr val="FF0000"/>
                </a:solidFill>
                <a:latin typeface="微软雅黑" panose="020B0503020204020204" pitchFamily="34" charset="-122"/>
                <a:ea typeface="微软雅黑" panose="020B0503020204020204" pitchFamily="34" charset="-122"/>
              </a:rPr>
              <a:t>和计算机组成（</a:t>
            </a:r>
            <a:r>
              <a:rPr lang="en-US" altLang="zh-CN" sz="2000" b="1">
                <a:solidFill>
                  <a:srgbClr val="FF0000"/>
                </a:solidFill>
                <a:latin typeface="微软雅黑" panose="020B0503020204020204" pitchFamily="34" charset="-122"/>
                <a:ea typeface="微软雅黑" panose="020B0503020204020204" pitchFamily="34" charset="-122"/>
              </a:rPr>
              <a:t>Organization</a:t>
            </a:r>
            <a:r>
              <a:rPr lang="zh-CN" altLang="en-US" sz="2000" b="1">
                <a:solidFill>
                  <a:srgbClr val="FF0000"/>
                </a:solidFill>
                <a:latin typeface="微软雅黑" panose="020B0503020204020204" pitchFamily="34" charset="-122"/>
                <a:ea typeface="微软雅黑" panose="020B0503020204020204" pitchFamily="34" charset="-122"/>
              </a:rPr>
              <a:t>，即</a:t>
            </a:r>
            <a:r>
              <a:rPr lang="en-US" altLang="zh-CN" sz="2000" b="1">
                <a:solidFill>
                  <a:srgbClr val="FF0000"/>
                </a:solidFill>
                <a:latin typeface="微软雅黑" panose="020B0503020204020204" pitchFamily="34" charset="-122"/>
                <a:ea typeface="微软雅黑" panose="020B0503020204020204" pitchFamily="34" charset="-122"/>
              </a:rPr>
              <a:t>MicroArchitecture</a:t>
            </a:r>
            <a:r>
              <a:rPr lang="zh-CN" altLang="en-US" sz="2000" b="1">
                <a:solidFill>
                  <a:srgbClr val="FF0000"/>
                </a:solidFill>
                <a:latin typeface="微软雅黑" panose="020B0503020204020204" pitchFamily="34" charset="-122"/>
                <a:ea typeface="微软雅黑" panose="020B0503020204020204" pitchFamily="34" charset="-122"/>
              </a:rPr>
              <a:t>）是何关系？</a:t>
            </a:r>
          </a:p>
        </p:txBody>
      </p:sp>
      <p:sp>
        <p:nvSpPr>
          <p:cNvPr id="580613" name="Text Box 5">
            <a:extLst>
              <a:ext uri="{FF2B5EF4-FFF2-40B4-BE49-F238E27FC236}">
                <a16:creationId xmlns:a16="http://schemas.microsoft.com/office/drawing/2014/main" id="{8C8002C8-727C-4BE9-B09E-9D3B23FD5254}"/>
              </a:ext>
            </a:extLst>
          </p:cNvPr>
          <p:cNvSpPr txBox="1">
            <a:spLocks noChangeArrowheads="1"/>
          </p:cNvSpPr>
          <p:nvPr/>
        </p:nvSpPr>
        <p:spPr bwMode="auto">
          <a:xfrm>
            <a:off x="6416675" y="5815013"/>
            <a:ext cx="1576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ea typeface="微软雅黑" panose="020B0503020204020204" pitchFamily="34" charset="-122"/>
              </a:rPr>
              <a:t>微体系结构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0611">
                                            <p:txEl>
                                              <p:pRg st="0" end="0"/>
                                            </p:txEl>
                                          </p:spTgt>
                                        </p:tgtEl>
                                        <p:attrNameLst>
                                          <p:attrName>style.visibility</p:attrName>
                                        </p:attrNameLst>
                                      </p:cBhvr>
                                      <p:to>
                                        <p:strVal val="visible"/>
                                      </p:to>
                                    </p:set>
                                    <p:animEffect transition="in" filter="blinds(horizontal)">
                                      <p:cBhvr>
                                        <p:cTn id="7" dur="500"/>
                                        <p:tgtEl>
                                          <p:spTgt spid="5806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80611">
                                            <p:txEl>
                                              <p:pRg st="1" end="1"/>
                                            </p:txEl>
                                          </p:spTgt>
                                        </p:tgtEl>
                                        <p:attrNameLst>
                                          <p:attrName>style.visibility</p:attrName>
                                        </p:attrNameLst>
                                      </p:cBhvr>
                                      <p:to>
                                        <p:strVal val="visible"/>
                                      </p:to>
                                    </p:set>
                                    <p:animEffect transition="in" filter="blinds(horizontal)">
                                      <p:cBhvr>
                                        <p:cTn id="12" dur="500"/>
                                        <p:tgtEl>
                                          <p:spTgt spid="5806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80611">
                                            <p:txEl>
                                              <p:pRg st="2" end="2"/>
                                            </p:txEl>
                                          </p:spTgt>
                                        </p:tgtEl>
                                        <p:attrNameLst>
                                          <p:attrName>style.visibility</p:attrName>
                                        </p:attrNameLst>
                                      </p:cBhvr>
                                      <p:to>
                                        <p:strVal val="visible"/>
                                      </p:to>
                                    </p:set>
                                    <p:animEffect transition="in" filter="blinds(horizontal)">
                                      <p:cBhvr>
                                        <p:cTn id="17" dur="500"/>
                                        <p:tgtEl>
                                          <p:spTgt spid="5806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80611">
                                            <p:txEl>
                                              <p:pRg st="3" end="3"/>
                                            </p:txEl>
                                          </p:spTgt>
                                        </p:tgtEl>
                                        <p:attrNameLst>
                                          <p:attrName>style.visibility</p:attrName>
                                        </p:attrNameLst>
                                      </p:cBhvr>
                                      <p:to>
                                        <p:strVal val="visible"/>
                                      </p:to>
                                    </p:set>
                                    <p:animEffect transition="in" filter="blinds(horizontal)">
                                      <p:cBhvr>
                                        <p:cTn id="22" dur="500"/>
                                        <p:tgtEl>
                                          <p:spTgt spid="5806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80611">
                                            <p:txEl>
                                              <p:pRg st="4" end="4"/>
                                            </p:txEl>
                                          </p:spTgt>
                                        </p:tgtEl>
                                        <p:attrNameLst>
                                          <p:attrName>style.visibility</p:attrName>
                                        </p:attrNameLst>
                                      </p:cBhvr>
                                      <p:to>
                                        <p:strVal val="visible"/>
                                      </p:to>
                                    </p:set>
                                    <p:animEffect transition="in" filter="blinds(horizontal)">
                                      <p:cBhvr>
                                        <p:cTn id="27" dur="500"/>
                                        <p:tgtEl>
                                          <p:spTgt spid="5806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80611">
                                            <p:txEl>
                                              <p:pRg st="5" end="5"/>
                                            </p:txEl>
                                          </p:spTgt>
                                        </p:tgtEl>
                                        <p:attrNameLst>
                                          <p:attrName>style.visibility</p:attrName>
                                        </p:attrNameLst>
                                      </p:cBhvr>
                                      <p:to>
                                        <p:strVal val="visible"/>
                                      </p:to>
                                    </p:set>
                                    <p:animEffect transition="in" filter="blinds(horizontal)">
                                      <p:cBhvr>
                                        <p:cTn id="32" dur="500"/>
                                        <p:tgtEl>
                                          <p:spTgt spid="5806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80611">
                                            <p:txEl>
                                              <p:pRg st="6" end="6"/>
                                            </p:txEl>
                                          </p:spTgt>
                                        </p:tgtEl>
                                        <p:attrNameLst>
                                          <p:attrName>style.visibility</p:attrName>
                                        </p:attrNameLst>
                                      </p:cBhvr>
                                      <p:to>
                                        <p:strVal val="visible"/>
                                      </p:to>
                                    </p:set>
                                    <p:animEffect transition="in" filter="blinds(horizontal)">
                                      <p:cBhvr>
                                        <p:cTn id="37" dur="500"/>
                                        <p:tgtEl>
                                          <p:spTgt spid="58061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80611">
                                            <p:txEl>
                                              <p:pRg st="7" end="7"/>
                                            </p:txEl>
                                          </p:spTgt>
                                        </p:tgtEl>
                                        <p:attrNameLst>
                                          <p:attrName>style.visibility</p:attrName>
                                        </p:attrNameLst>
                                      </p:cBhvr>
                                      <p:to>
                                        <p:strVal val="visible"/>
                                      </p:to>
                                    </p:set>
                                    <p:animEffect transition="in" filter="blinds(horizontal)">
                                      <p:cBhvr>
                                        <p:cTn id="42" dur="500"/>
                                        <p:tgtEl>
                                          <p:spTgt spid="58061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80611">
                                            <p:txEl>
                                              <p:pRg st="8" end="8"/>
                                            </p:txEl>
                                          </p:spTgt>
                                        </p:tgtEl>
                                        <p:attrNameLst>
                                          <p:attrName>style.visibility</p:attrName>
                                        </p:attrNameLst>
                                      </p:cBhvr>
                                      <p:to>
                                        <p:strVal val="visible"/>
                                      </p:to>
                                    </p:set>
                                    <p:animEffect transition="in" filter="blinds(horizontal)">
                                      <p:cBhvr>
                                        <p:cTn id="47" dur="500"/>
                                        <p:tgtEl>
                                          <p:spTgt spid="58061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80611">
                                            <p:txEl>
                                              <p:pRg st="9" end="9"/>
                                            </p:txEl>
                                          </p:spTgt>
                                        </p:tgtEl>
                                        <p:attrNameLst>
                                          <p:attrName>style.visibility</p:attrName>
                                        </p:attrNameLst>
                                      </p:cBhvr>
                                      <p:to>
                                        <p:strVal val="visible"/>
                                      </p:to>
                                    </p:set>
                                    <p:animEffect transition="in" filter="blinds(horizontal)">
                                      <p:cBhvr>
                                        <p:cTn id="52" dur="500"/>
                                        <p:tgtEl>
                                          <p:spTgt spid="580611">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580611">
                                            <p:txEl>
                                              <p:pRg st="10" end="10"/>
                                            </p:txEl>
                                          </p:spTgt>
                                        </p:tgtEl>
                                        <p:attrNameLst>
                                          <p:attrName>style.visibility</p:attrName>
                                        </p:attrNameLst>
                                      </p:cBhvr>
                                      <p:to>
                                        <p:strVal val="visible"/>
                                      </p:to>
                                    </p:set>
                                    <p:animEffect transition="in" filter="blinds(horizontal)">
                                      <p:cBhvr>
                                        <p:cTn id="57" dur="500"/>
                                        <p:tgtEl>
                                          <p:spTgt spid="580611">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580611">
                                            <p:txEl>
                                              <p:pRg st="11" end="11"/>
                                            </p:txEl>
                                          </p:spTgt>
                                        </p:tgtEl>
                                        <p:attrNameLst>
                                          <p:attrName>style.visibility</p:attrName>
                                        </p:attrNameLst>
                                      </p:cBhvr>
                                      <p:to>
                                        <p:strVal val="visible"/>
                                      </p:to>
                                    </p:set>
                                    <p:animEffect transition="in" filter="blinds(horizontal)">
                                      <p:cBhvr>
                                        <p:cTn id="62" dur="500"/>
                                        <p:tgtEl>
                                          <p:spTgt spid="580611">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580612"/>
                                        </p:tgtEl>
                                        <p:attrNameLst>
                                          <p:attrName>style.visibility</p:attrName>
                                        </p:attrNameLst>
                                      </p:cBhvr>
                                      <p:to>
                                        <p:strVal val="visible"/>
                                      </p:to>
                                    </p:set>
                                    <p:animEffect transition="in" filter="blinds(horizontal)">
                                      <p:cBhvr>
                                        <p:cTn id="67" dur="500"/>
                                        <p:tgtEl>
                                          <p:spTgt spid="58061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80613"/>
                                        </p:tgtEl>
                                        <p:attrNameLst>
                                          <p:attrName>style.visibility</p:attrName>
                                        </p:attrNameLst>
                                      </p:cBhvr>
                                      <p:to>
                                        <p:strVal val="visible"/>
                                      </p:to>
                                    </p:set>
                                    <p:animEffect transition="in" filter="blinds(horizontal)">
                                      <p:cBhvr>
                                        <p:cTn id="72" dur="500"/>
                                        <p:tgtEl>
                                          <p:spTgt spid="580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2" grpId="0"/>
      <p:bldP spid="58061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a:extLst>
              <a:ext uri="{FF2B5EF4-FFF2-40B4-BE49-F238E27FC236}">
                <a16:creationId xmlns:a16="http://schemas.microsoft.com/office/drawing/2014/main" id="{CE941461-FC36-4387-9BF5-291AE01ABEFA}"/>
              </a:ext>
            </a:extLst>
          </p:cNvPr>
          <p:cNvSpPr>
            <a:spLocks noGrp="1" noChangeArrowheads="1"/>
          </p:cNvSpPr>
          <p:nvPr>
            <p:ph type="title"/>
          </p:nvPr>
        </p:nvSpPr>
        <p:spPr>
          <a:xfrm>
            <a:off x="457200" y="122238"/>
            <a:ext cx="8229600" cy="561975"/>
          </a:xfrm>
        </p:spPr>
        <p:txBody>
          <a:bodyPr/>
          <a:lstStyle/>
          <a:p>
            <a:r>
              <a:rPr lang="en-US" altLang="zh-CN" sz="3400"/>
              <a:t>ISA</a:t>
            </a:r>
            <a:r>
              <a:rPr lang="zh-CN" altLang="en-US" sz="3400"/>
              <a:t>和计算机组成（微结构）之间的关系</a:t>
            </a:r>
          </a:p>
        </p:txBody>
      </p:sp>
      <p:sp>
        <p:nvSpPr>
          <p:cNvPr id="581635" name="Text Box 3">
            <a:extLst>
              <a:ext uri="{FF2B5EF4-FFF2-40B4-BE49-F238E27FC236}">
                <a16:creationId xmlns:a16="http://schemas.microsoft.com/office/drawing/2014/main" id="{796E8123-F196-4926-975E-2B7AEDBF1843}"/>
              </a:ext>
            </a:extLst>
          </p:cNvPr>
          <p:cNvSpPr txBox="1">
            <a:spLocks noChangeArrowheads="1"/>
          </p:cNvSpPr>
          <p:nvPr/>
        </p:nvSpPr>
        <p:spPr bwMode="auto">
          <a:xfrm>
            <a:off x="115888" y="773113"/>
            <a:ext cx="88931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sz="2000" b="1">
                <a:solidFill>
                  <a:srgbClr val="3333CC"/>
                </a:solidFill>
                <a:latin typeface="微软雅黑" panose="020B0503020204020204" pitchFamily="34" charset="-122"/>
                <a:ea typeface="微软雅黑" panose="020B0503020204020204" pitchFamily="34" charset="-122"/>
              </a:rPr>
              <a:t>     </a:t>
            </a:r>
            <a:endParaRPr lang="zh-CN" altLang="en-US" sz="2000" b="1">
              <a:solidFill>
                <a:srgbClr val="3333CC"/>
              </a:solidFill>
              <a:ea typeface="微软雅黑" panose="020B0503020204020204" pitchFamily="34" charset="-122"/>
            </a:endParaRPr>
          </a:p>
        </p:txBody>
      </p:sp>
      <p:sp>
        <p:nvSpPr>
          <p:cNvPr id="581636" name="Text Box 4">
            <a:extLst>
              <a:ext uri="{FF2B5EF4-FFF2-40B4-BE49-F238E27FC236}">
                <a16:creationId xmlns:a16="http://schemas.microsoft.com/office/drawing/2014/main" id="{481F00AD-4977-4324-8A86-FA0646DF708E}"/>
              </a:ext>
            </a:extLst>
          </p:cNvPr>
          <p:cNvSpPr txBox="1">
            <a:spLocks noChangeArrowheads="1"/>
          </p:cNvSpPr>
          <p:nvPr/>
        </p:nvSpPr>
        <p:spPr bwMode="auto">
          <a:xfrm>
            <a:off x="179388" y="5570538"/>
            <a:ext cx="8623300" cy="1098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15000"/>
              </a:spcBef>
            </a:pPr>
            <a:r>
              <a:rPr lang="zh-CN" altLang="en-US" sz="2000" b="1">
                <a:latin typeface="微软雅黑" panose="020B0503020204020204" pitchFamily="34" charset="-122"/>
                <a:ea typeface="微软雅黑" panose="020B0503020204020204" pitchFamily="34" charset="-122"/>
              </a:rPr>
              <a:t>不同</a:t>
            </a:r>
            <a:r>
              <a:rPr lang="en-US" altLang="zh-CN" sz="2000" b="1">
                <a:latin typeface="微软雅黑" panose="020B0503020204020204" pitchFamily="34" charset="-122"/>
                <a:ea typeface="微软雅黑" panose="020B0503020204020204" pitchFamily="34" charset="-122"/>
              </a:rPr>
              <a:t>ISA</a:t>
            </a:r>
            <a:r>
              <a:rPr lang="zh-CN" altLang="en-US" sz="2000" b="1">
                <a:latin typeface="微软雅黑" panose="020B0503020204020204" pitchFamily="34" charset="-122"/>
                <a:ea typeface="微软雅黑" panose="020B0503020204020204" pitchFamily="34" charset="-122"/>
              </a:rPr>
              <a:t>规定的指令集不同，如，</a:t>
            </a:r>
            <a:r>
              <a:rPr lang="en-US" altLang="zh-CN" sz="2000" b="1">
                <a:latin typeface="微软雅黑" panose="020B0503020204020204" pitchFamily="34" charset="-122"/>
                <a:ea typeface="微软雅黑" panose="020B0503020204020204" pitchFamily="34" charset="-122"/>
              </a:rPr>
              <a:t>IA-32</a:t>
            </a:r>
            <a:r>
              <a:rPr lang="zh-CN" altLang="en-US" sz="2000" b="1">
                <a:latin typeface="微软雅黑" panose="020B0503020204020204" pitchFamily="34" charset="-122"/>
                <a:ea typeface="微软雅黑" panose="020B0503020204020204" pitchFamily="34" charset="-122"/>
              </a:rPr>
              <a:t>、</a:t>
            </a:r>
            <a:r>
              <a:rPr lang="en-US" altLang="zh-CN" sz="2000" b="1">
                <a:latin typeface="微软雅黑" panose="020B0503020204020204" pitchFamily="34" charset="-122"/>
                <a:ea typeface="微软雅黑" panose="020B0503020204020204" pitchFamily="34" charset="-122"/>
              </a:rPr>
              <a:t>MIPS</a:t>
            </a:r>
            <a:r>
              <a:rPr lang="zh-CN" altLang="en-US" sz="2000" b="1">
                <a:latin typeface="微软雅黑" panose="020B0503020204020204" pitchFamily="34" charset="-122"/>
                <a:ea typeface="微软雅黑" panose="020B0503020204020204" pitchFamily="34" charset="-122"/>
              </a:rPr>
              <a:t>、</a:t>
            </a:r>
            <a:r>
              <a:rPr lang="en-US" altLang="zh-CN" sz="2000" b="1">
                <a:latin typeface="微软雅黑" panose="020B0503020204020204" pitchFamily="34" charset="-122"/>
                <a:ea typeface="微软雅黑" panose="020B0503020204020204" pitchFamily="34" charset="-122"/>
              </a:rPr>
              <a:t>ARM</a:t>
            </a:r>
            <a:r>
              <a:rPr lang="zh-CN" altLang="en-US" sz="2000" b="1">
                <a:latin typeface="微软雅黑" panose="020B0503020204020204" pitchFamily="34" charset="-122"/>
                <a:ea typeface="微软雅黑" panose="020B0503020204020204" pitchFamily="34" charset="-122"/>
              </a:rPr>
              <a:t>等</a:t>
            </a:r>
          </a:p>
          <a:p>
            <a:pPr>
              <a:spcBef>
                <a:spcPct val="15000"/>
              </a:spcBef>
            </a:pPr>
            <a:r>
              <a:rPr lang="zh-CN" altLang="en-US" sz="2000" b="1">
                <a:latin typeface="微软雅黑" panose="020B0503020204020204" pitchFamily="34" charset="-122"/>
                <a:ea typeface="微软雅黑" panose="020B0503020204020204" pitchFamily="34" charset="-122"/>
              </a:rPr>
              <a:t>计算机组成必须能够实现</a:t>
            </a:r>
            <a:r>
              <a:rPr lang="en-US" altLang="zh-CN" sz="2000" b="1">
                <a:latin typeface="微软雅黑" panose="020B0503020204020204" pitchFamily="34" charset="-122"/>
                <a:ea typeface="微软雅黑" panose="020B0503020204020204" pitchFamily="34" charset="-122"/>
              </a:rPr>
              <a:t>ISA</a:t>
            </a:r>
            <a:r>
              <a:rPr lang="zh-CN" altLang="en-US" sz="2000" b="1">
                <a:latin typeface="微软雅黑" panose="020B0503020204020204" pitchFamily="34" charset="-122"/>
                <a:ea typeface="微软雅黑" panose="020B0503020204020204" pitchFamily="34" charset="-122"/>
              </a:rPr>
              <a:t>规定的功能，如提供</a:t>
            </a:r>
            <a:r>
              <a:rPr lang="en-US" altLang="zh-CN" sz="2000" b="1">
                <a:latin typeface="微软雅黑" panose="020B0503020204020204" pitchFamily="34" charset="-122"/>
                <a:ea typeface="微软雅黑" panose="020B0503020204020204" pitchFamily="34" charset="-122"/>
              </a:rPr>
              <a:t>GPR</a:t>
            </a:r>
            <a:r>
              <a:rPr lang="zh-CN" altLang="en-US" sz="2000" b="1">
                <a:latin typeface="微软雅黑" panose="020B0503020204020204" pitchFamily="34" charset="-122"/>
                <a:ea typeface="微软雅黑" panose="020B0503020204020204" pitchFamily="34" charset="-122"/>
              </a:rPr>
              <a:t>、标志、运算电路等</a:t>
            </a:r>
          </a:p>
          <a:p>
            <a:pPr>
              <a:spcBef>
                <a:spcPct val="15000"/>
              </a:spcBef>
            </a:pPr>
            <a:r>
              <a:rPr lang="zh-CN" altLang="en-US" sz="2000" b="1">
                <a:latin typeface="微软雅黑" panose="020B0503020204020204" pitchFamily="34" charset="-122"/>
                <a:ea typeface="微软雅黑" panose="020B0503020204020204" pitchFamily="34" charset="-122"/>
              </a:rPr>
              <a:t>同一种</a:t>
            </a:r>
            <a:r>
              <a:rPr lang="en-US" altLang="zh-CN" sz="2000" b="1">
                <a:latin typeface="微软雅黑" panose="020B0503020204020204" pitchFamily="34" charset="-122"/>
                <a:ea typeface="微软雅黑" panose="020B0503020204020204" pitchFamily="34" charset="-122"/>
              </a:rPr>
              <a:t>ISA</a:t>
            </a:r>
            <a:r>
              <a:rPr lang="zh-CN" altLang="en-US" sz="2000" b="1">
                <a:latin typeface="微软雅黑" panose="020B0503020204020204" pitchFamily="34" charset="-122"/>
                <a:ea typeface="微软雅黑" panose="020B0503020204020204" pitchFamily="34" charset="-122"/>
              </a:rPr>
              <a:t>可以有不同的计算机组成，如乘法指令可用</a:t>
            </a:r>
            <a:r>
              <a:rPr lang="en-US" altLang="zh-CN" sz="2000" b="1">
                <a:latin typeface="微软雅黑" panose="020B0503020204020204" pitchFamily="34" charset="-122"/>
                <a:ea typeface="微软雅黑" panose="020B0503020204020204" pitchFamily="34" charset="-122"/>
              </a:rPr>
              <a:t>ALU</a:t>
            </a:r>
            <a:r>
              <a:rPr lang="zh-CN" altLang="en-US" sz="2000" b="1">
                <a:latin typeface="微软雅黑" panose="020B0503020204020204" pitchFamily="34" charset="-122"/>
                <a:ea typeface="微软雅黑" panose="020B0503020204020204" pitchFamily="34" charset="-122"/>
              </a:rPr>
              <a:t>或乘法器实现</a:t>
            </a:r>
          </a:p>
        </p:txBody>
      </p:sp>
      <p:grpSp>
        <p:nvGrpSpPr>
          <p:cNvPr id="581637" name="Group 5">
            <a:extLst>
              <a:ext uri="{FF2B5EF4-FFF2-40B4-BE49-F238E27FC236}">
                <a16:creationId xmlns:a16="http://schemas.microsoft.com/office/drawing/2014/main" id="{75B921CD-3674-49B5-8CE5-AC3265750275}"/>
              </a:ext>
            </a:extLst>
          </p:cNvPr>
          <p:cNvGrpSpPr>
            <a:grpSpLocks/>
          </p:cNvGrpSpPr>
          <p:nvPr/>
        </p:nvGrpSpPr>
        <p:grpSpPr bwMode="auto">
          <a:xfrm>
            <a:off x="163513" y="863600"/>
            <a:ext cx="8864600" cy="4275138"/>
            <a:chOff x="74" y="1338"/>
            <a:chExt cx="5584" cy="2863"/>
          </a:xfrm>
        </p:grpSpPr>
        <p:sp>
          <p:nvSpPr>
            <p:cNvPr id="581638" name="Text Box 6">
              <a:extLst>
                <a:ext uri="{FF2B5EF4-FFF2-40B4-BE49-F238E27FC236}">
                  <a16:creationId xmlns:a16="http://schemas.microsoft.com/office/drawing/2014/main" id="{C80CC8AD-3C6B-4D02-877B-21C07AD1B011}"/>
                </a:ext>
              </a:extLst>
            </p:cNvPr>
            <p:cNvSpPr txBox="1">
              <a:spLocks noChangeArrowheads="1"/>
            </p:cNvSpPr>
            <p:nvPr/>
          </p:nvSpPr>
          <p:spPr bwMode="auto">
            <a:xfrm>
              <a:off x="357" y="1701"/>
              <a:ext cx="935" cy="312"/>
            </a:xfrm>
            <a:prstGeom prst="rect">
              <a:avLst/>
            </a:prstGeom>
            <a:solidFill>
              <a:srgbClr val="0000FF">
                <a:alpha val="25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latin typeface="微软雅黑" panose="020B0503020204020204" pitchFamily="34" charset="-122"/>
                  <a:ea typeface="微软雅黑" panose="020B0503020204020204" pitchFamily="34" charset="-122"/>
                </a:rPr>
                <a:t>  控制器</a:t>
              </a:r>
            </a:p>
          </p:txBody>
        </p:sp>
        <p:sp>
          <p:nvSpPr>
            <p:cNvPr id="581639" name="Rectangle 7">
              <a:extLst>
                <a:ext uri="{FF2B5EF4-FFF2-40B4-BE49-F238E27FC236}">
                  <a16:creationId xmlns:a16="http://schemas.microsoft.com/office/drawing/2014/main" id="{1CEEE840-4F49-4709-B7F9-EBEB9481A2AF}"/>
                </a:ext>
              </a:extLst>
            </p:cNvPr>
            <p:cNvSpPr>
              <a:spLocks noChangeArrowheads="1"/>
            </p:cNvSpPr>
            <p:nvPr/>
          </p:nvSpPr>
          <p:spPr bwMode="auto">
            <a:xfrm>
              <a:off x="158" y="1417"/>
              <a:ext cx="3118" cy="2665"/>
            </a:xfrm>
            <a:prstGeom prst="rect">
              <a:avLst/>
            </a:prstGeom>
            <a:noFill/>
            <a:ln w="38100" cap="rnd" algn="ctr">
              <a:solidFill>
                <a:srgbClr val="FF0000"/>
              </a:solidFill>
              <a:prstDash val="sysDot"/>
              <a:miter lim="800000"/>
              <a:headEnd/>
              <a:tailEnd/>
            </a:ln>
            <a:effectLst/>
            <a:extLst>
              <a:ext uri="{909E8E84-426E-40DD-AFC4-6F175D3DCCD1}">
                <a14:hiddenFill xmlns:a14="http://schemas.microsoft.com/office/drawing/2010/main">
                  <a:solidFill>
                    <a:srgbClr val="800000">
                      <a:alpha val="19000"/>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1640" name="Text Box 8">
              <a:extLst>
                <a:ext uri="{FF2B5EF4-FFF2-40B4-BE49-F238E27FC236}">
                  <a16:creationId xmlns:a16="http://schemas.microsoft.com/office/drawing/2014/main" id="{38DC988A-D3C4-41AE-80A1-DED4FB369976}"/>
                </a:ext>
              </a:extLst>
            </p:cNvPr>
            <p:cNvSpPr txBox="1">
              <a:spLocks noChangeArrowheads="1"/>
            </p:cNvSpPr>
            <p:nvPr/>
          </p:nvSpPr>
          <p:spPr bwMode="auto">
            <a:xfrm>
              <a:off x="300" y="1417"/>
              <a:ext cx="538" cy="306"/>
            </a:xfrm>
            <a:prstGeom prst="rect">
              <a:avLst/>
            </a:prstGeom>
            <a:noFill/>
            <a:ln>
              <a:noFill/>
            </a:ln>
            <a:effectLst/>
            <a:extLst>
              <a:ext uri="{909E8E84-426E-40DD-AFC4-6F175D3DCCD1}">
                <a14:hiddenFill xmlns:a14="http://schemas.microsoft.com/office/drawing/2010/main">
                  <a:solidFill>
                    <a:srgbClr val="0000FF">
                      <a:alpha val="25999"/>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a:solidFill>
                    <a:srgbClr val="FF0000"/>
                  </a:solidFill>
                  <a:latin typeface="微软雅黑" panose="020B0503020204020204" pitchFamily="34" charset="-122"/>
                  <a:ea typeface="微软雅黑" panose="020B0503020204020204" pitchFamily="34" charset="-122"/>
                </a:rPr>
                <a:t>CPU</a:t>
              </a:r>
            </a:p>
          </p:txBody>
        </p:sp>
        <p:sp>
          <p:nvSpPr>
            <p:cNvPr id="581641" name="Text Box 9">
              <a:extLst>
                <a:ext uri="{FF2B5EF4-FFF2-40B4-BE49-F238E27FC236}">
                  <a16:creationId xmlns:a16="http://schemas.microsoft.com/office/drawing/2014/main" id="{A2872ED7-C2F7-41F8-8C28-C8EB2DC039E3}"/>
                </a:ext>
              </a:extLst>
            </p:cNvPr>
            <p:cNvSpPr txBox="1">
              <a:spLocks noChangeArrowheads="1"/>
            </p:cNvSpPr>
            <p:nvPr/>
          </p:nvSpPr>
          <p:spPr bwMode="auto">
            <a:xfrm>
              <a:off x="1632" y="1757"/>
              <a:ext cx="652" cy="252"/>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    PC</a:t>
              </a:r>
            </a:p>
          </p:txBody>
        </p:sp>
        <p:sp>
          <p:nvSpPr>
            <p:cNvPr id="581642" name="Text Box 10">
              <a:extLst>
                <a:ext uri="{FF2B5EF4-FFF2-40B4-BE49-F238E27FC236}">
                  <a16:creationId xmlns:a16="http://schemas.microsoft.com/office/drawing/2014/main" id="{D068A48C-790F-4317-83AF-6A56FF61E818}"/>
                </a:ext>
              </a:extLst>
            </p:cNvPr>
            <p:cNvSpPr txBox="1">
              <a:spLocks noChangeArrowheads="1"/>
            </p:cNvSpPr>
            <p:nvPr/>
          </p:nvSpPr>
          <p:spPr bwMode="auto">
            <a:xfrm>
              <a:off x="5220" y="1984"/>
              <a:ext cx="438" cy="557"/>
            </a:xfrm>
            <a:prstGeom prst="rect">
              <a:avLst/>
            </a:prstGeom>
            <a:solidFill>
              <a:srgbClr val="0000FF">
                <a:alpha val="25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CC3300"/>
                  </a:solidFill>
                  <a:latin typeface="微软雅黑" panose="020B0503020204020204" pitchFamily="34" charset="-122"/>
                  <a:ea typeface="微软雅黑" panose="020B0503020204020204" pitchFamily="34" charset="-122"/>
                </a:rPr>
                <a:t>输入</a:t>
              </a:r>
            </a:p>
            <a:p>
              <a:r>
                <a:rPr lang="zh-CN" altLang="en-US" sz="2400" b="1">
                  <a:solidFill>
                    <a:srgbClr val="CC3300"/>
                  </a:solidFill>
                  <a:latin typeface="微软雅黑" panose="020B0503020204020204" pitchFamily="34" charset="-122"/>
                  <a:ea typeface="微软雅黑" panose="020B0503020204020204" pitchFamily="34" charset="-122"/>
                </a:rPr>
                <a:t>设备</a:t>
              </a:r>
            </a:p>
          </p:txBody>
        </p:sp>
        <p:sp>
          <p:nvSpPr>
            <p:cNvPr id="581643" name="AutoShape 11">
              <a:extLst>
                <a:ext uri="{FF2B5EF4-FFF2-40B4-BE49-F238E27FC236}">
                  <a16:creationId xmlns:a16="http://schemas.microsoft.com/office/drawing/2014/main" id="{7F691D86-4E07-464E-B88C-1DE3F40A905B}"/>
                </a:ext>
              </a:extLst>
            </p:cNvPr>
            <p:cNvSpPr>
              <a:spLocks noChangeArrowheads="1"/>
            </p:cNvSpPr>
            <p:nvPr/>
          </p:nvSpPr>
          <p:spPr bwMode="auto">
            <a:xfrm>
              <a:off x="4961" y="2211"/>
              <a:ext cx="227" cy="141"/>
            </a:xfrm>
            <a:prstGeom prst="leftRightArrow">
              <a:avLst>
                <a:gd name="adj1" fmla="val 50000"/>
                <a:gd name="adj2" fmla="val 32199"/>
              </a:avLst>
            </a:prstGeom>
            <a:solidFill>
              <a:schemeClr val="bg1"/>
            </a:solidFill>
            <a:ln w="28575"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b="1">
                <a:solidFill>
                  <a:srgbClr val="CC3300"/>
                </a:solidFill>
                <a:latin typeface="微软雅黑" panose="020B0503020204020204" pitchFamily="34" charset="-122"/>
                <a:ea typeface="微软雅黑" panose="020B0503020204020204" pitchFamily="34" charset="-122"/>
              </a:endParaRPr>
            </a:p>
          </p:txBody>
        </p:sp>
        <p:sp>
          <p:nvSpPr>
            <p:cNvPr id="581644" name="Text Box 12">
              <a:extLst>
                <a:ext uri="{FF2B5EF4-FFF2-40B4-BE49-F238E27FC236}">
                  <a16:creationId xmlns:a16="http://schemas.microsoft.com/office/drawing/2014/main" id="{83D3B148-FA3C-4436-8515-AF2AA8529383}"/>
                </a:ext>
              </a:extLst>
            </p:cNvPr>
            <p:cNvSpPr txBox="1">
              <a:spLocks noChangeArrowheads="1"/>
            </p:cNvSpPr>
            <p:nvPr/>
          </p:nvSpPr>
          <p:spPr bwMode="auto">
            <a:xfrm>
              <a:off x="5220" y="2863"/>
              <a:ext cx="438" cy="557"/>
            </a:xfrm>
            <a:prstGeom prst="rect">
              <a:avLst/>
            </a:prstGeom>
            <a:solidFill>
              <a:srgbClr val="0000FF">
                <a:alpha val="25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CC3300"/>
                  </a:solidFill>
                  <a:latin typeface="微软雅黑" panose="020B0503020204020204" pitchFamily="34" charset="-122"/>
                  <a:ea typeface="微软雅黑" panose="020B0503020204020204" pitchFamily="34" charset="-122"/>
                </a:rPr>
                <a:t>输出</a:t>
              </a:r>
              <a:endParaRPr lang="en-US" altLang="zh-CN" sz="2400" b="1">
                <a:solidFill>
                  <a:srgbClr val="CC3300"/>
                </a:solidFill>
                <a:latin typeface="微软雅黑" panose="020B0503020204020204" pitchFamily="34" charset="-122"/>
                <a:ea typeface="微软雅黑" panose="020B0503020204020204" pitchFamily="34" charset="-122"/>
              </a:endParaRPr>
            </a:p>
            <a:p>
              <a:r>
                <a:rPr lang="zh-CN" altLang="en-US" sz="2400" b="1">
                  <a:solidFill>
                    <a:srgbClr val="CC3300"/>
                  </a:solidFill>
                  <a:latin typeface="微软雅黑" panose="020B0503020204020204" pitchFamily="34" charset="-122"/>
                  <a:ea typeface="微软雅黑" panose="020B0503020204020204" pitchFamily="34" charset="-122"/>
                </a:rPr>
                <a:t>设备</a:t>
              </a:r>
            </a:p>
          </p:txBody>
        </p:sp>
        <p:sp>
          <p:nvSpPr>
            <p:cNvPr id="581645" name="AutoShape 13">
              <a:extLst>
                <a:ext uri="{FF2B5EF4-FFF2-40B4-BE49-F238E27FC236}">
                  <a16:creationId xmlns:a16="http://schemas.microsoft.com/office/drawing/2014/main" id="{B961F3DA-F8D0-46AF-AE5C-8D5E1DFD4644}"/>
                </a:ext>
              </a:extLst>
            </p:cNvPr>
            <p:cNvSpPr>
              <a:spLocks noChangeArrowheads="1"/>
            </p:cNvSpPr>
            <p:nvPr/>
          </p:nvSpPr>
          <p:spPr bwMode="auto">
            <a:xfrm>
              <a:off x="4933" y="3033"/>
              <a:ext cx="255" cy="142"/>
            </a:xfrm>
            <a:prstGeom prst="leftRightArrow">
              <a:avLst>
                <a:gd name="adj1" fmla="val 50000"/>
                <a:gd name="adj2" fmla="val 35915"/>
              </a:avLst>
            </a:prstGeom>
            <a:solidFill>
              <a:schemeClr val="bg1"/>
            </a:solidFill>
            <a:ln w="28575"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1646" name="Text Box 14">
              <a:extLst>
                <a:ext uri="{FF2B5EF4-FFF2-40B4-BE49-F238E27FC236}">
                  <a16:creationId xmlns:a16="http://schemas.microsoft.com/office/drawing/2014/main" id="{E2911F2A-9B57-4BE8-B895-649F0CB3406A}"/>
                </a:ext>
              </a:extLst>
            </p:cNvPr>
            <p:cNvSpPr txBox="1">
              <a:spLocks noChangeArrowheads="1"/>
            </p:cNvSpPr>
            <p:nvPr/>
          </p:nvSpPr>
          <p:spPr bwMode="auto">
            <a:xfrm>
              <a:off x="2454" y="1757"/>
              <a:ext cx="680" cy="252"/>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  MAR</a:t>
              </a:r>
            </a:p>
          </p:txBody>
        </p:sp>
        <p:sp>
          <p:nvSpPr>
            <p:cNvPr id="581647" name="Text Box 15">
              <a:extLst>
                <a:ext uri="{FF2B5EF4-FFF2-40B4-BE49-F238E27FC236}">
                  <a16:creationId xmlns:a16="http://schemas.microsoft.com/office/drawing/2014/main" id="{2F2C2288-7B36-401E-8A2F-A1315EE70108}"/>
                </a:ext>
              </a:extLst>
            </p:cNvPr>
            <p:cNvSpPr txBox="1">
              <a:spLocks noChangeArrowheads="1"/>
            </p:cNvSpPr>
            <p:nvPr/>
          </p:nvSpPr>
          <p:spPr bwMode="auto">
            <a:xfrm>
              <a:off x="2483" y="3656"/>
              <a:ext cx="680" cy="252"/>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chemeClr val="accent2"/>
                  </a:solidFill>
                  <a:latin typeface="微软雅黑" panose="020B0503020204020204" pitchFamily="34" charset="-122"/>
                  <a:ea typeface="微软雅黑" panose="020B0503020204020204" pitchFamily="34" charset="-122"/>
                </a:rPr>
                <a:t>  MDR</a:t>
              </a:r>
            </a:p>
          </p:txBody>
        </p:sp>
        <p:sp>
          <p:nvSpPr>
            <p:cNvPr id="581648" name="Line 16">
              <a:extLst>
                <a:ext uri="{FF2B5EF4-FFF2-40B4-BE49-F238E27FC236}">
                  <a16:creationId xmlns:a16="http://schemas.microsoft.com/office/drawing/2014/main" id="{F0CCAE99-6709-446E-903A-76EE945B2DAA}"/>
                </a:ext>
              </a:extLst>
            </p:cNvPr>
            <p:cNvSpPr>
              <a:spLocks noChangeShapeType="1"/>
            </p:cNvSpPr>
            <p:nvPr/>
          </p:nvSpPr>
          <p:spPr bwMode="auto">
            <a:xfrm>
              <a:off x="1292" y="1870"/>
              <a:ext cx="340" cy="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1649" name="Line 17">
              <a:extLst>
                <a:ext uri="{FF2B5EF4-FFF2-40B4-BE49-F238E27FC236}">
                  <a16:creationId xmlns:a16="http://schemas.microsoft.com/office/drawing/2014/main" id="{40CDF546-B962-441F-8D11-A8474A1298E6}"/>
                </a:ext>
              </a:extLst>
            </p:cNvPr>
            <p:cNvSpPr>
              <a:spLocks noChangeShapeType="1"/>
            </p:cNvSpPr>
            <p:nvPr/>
          </p:nvSpPr>
          <p:spPr bwMode="auto">
            <a:xfrm>
              <a:off x="2284" y="1870"/>
              <a:ext cx="171" cy="0"/>
            </a:xfrm>
            <a:prstGeom prst="line">
              <a:avLst/>
            </a:prstGeom>
            <a:noFill/>
            <a:ln w="38100">
              <a:solidFill>
                <a:srgbClr val="00763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1650" name="Line 18">
              <a:extLst>
                <a:ext uri="{FF2B5EF4-FFF2-40B4-BE49-F238E27FC236}">
                  <a16:creationId xmlns:a16="http://schemas.microsoft.com/office/drawing/2014/main" id="{23BD87B7-FFEE-42CD-B05F-97DDBB187B0E}"/>
                </a:ext>
              </a:extLst>
            </p:cNvPr>
            <p:cNvSpPr>
              <a:spLocks noChangeShapeType="1"/>
            </p:cNvSpPr>
            <p:nvPr/>
          </p:nvSpPr>
          <p:spPr bwMode="auto">
            <a:xfrm>
              <a:off x="2710" y="3344"/>
              <a:ext cx="0" cy="312"/>
            </a:xfrm>
            <a:prstGeom prst="line">
              <a:avLst/>
            </a:prstGeom>
            <a:noFill/>
            <a:ln w="38100">
              <a:solidFill>
                <a:srgbClr val="3333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81651" name="Group 19">
              <a:extLst>
                <a:ext uri="{FF2B5EF4-FFF2-40B4-BE49-F238E27FC236}">
                  <a16:creationId xmlns:a16="http://schemas.microsoft.com/office/drawing/2014/main" id="{CD181B7A-9360-4C50-A303-75192421847D}"/>
                </a:ext>
              </a:extLst>
            </p:cNvPr>
            <p:cNvGrpSpPr>
              <a:grpSpLocks/>
            </p:cNvGrpSpPr>
            <p:nvPr/>
          </p:nvGrpSpPr>
          <p:grpSpPr bwMode="auto">
            <a:xfrm>
              <a:off x="1689" y="2239"/>
              <a:ext cx="482" cy="935"/>
              <a:chOff x="3135" y="2472"/>
              <a:chExt cx="454" cy="935"/>
            </a:xfrm>
          </p:grpSpPr>
          <p:grpSp>
            <p:nvGrpSpPr>
              <p:cNvPr id="581652" name="Group 20">
                <a:extLst>
                  <a:ext uri="{FF2B5EF4-FFF2-40B4-BE49-F238E27FC236}">
                    <a16:creationId xmlns:a16="http://schemas.microsoft.com/office/drawing/2014/main" id="{EFF75EFC-8D9C-43C0-915A-0B5138356C1C}"/>
                  </a:ext>
                </a:extLst>
              </p:cNvPr>
              <p:cNvGrpSpPr>
                <a:grpSpLocks/>
              </p:cNvGrpSpPr>
              <p:nvPr/>
            </p:nvGrpSpPr>
            <p:grpSpPr bwMode="auto">
              <a:xfrm flipH="1">
                <a:off x="3135" y="2472"/>
                <a:ext cx="454" cy="935"/>
                <a:chOff x="3078" y="2330"/>
                <a:chExt cx="625" cy="1580"/>
              </a:xfrm>
            </p:grpSpPr>
            <p:sp>
              <p:nvSpPr>
                <p:cNvPr id="581653" name="Line 12">
                  <a:extLst>
                    <a:ext uri="{FF2B5EF4-FFF2-40B4-BE49-F238E27FC236}">
                      <a16:creationId xmlns:a16="http://schemas.microsoft.com/office/drawing/2014/main" id="{52B64350-0C6F-43D6-AA8D-F30EF7723E75}"/>
                    </a:ext>
                  </a:extLst>
                </p:cNvPr>
                <p:cNvSpPr>
                  <a:spLocks noChangeShapeType="1"/>
                </p:cNvSpPr>
                <p:nvPr/>
              </p:nvSpPr>
              <p:spPr bwMode="auto">
                <a:xfrm flipH="1">
                  <a:off x="3078" y="2330"/>
                  <a:ext cx="9" cy="6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1654" name="Line 13">
                  <a:extLst>
                    <a:ext uri="{FF2B5EF4-FFF2-40B4-BE49-F238E27FC236}">
                      <a16:creationId xmlns:a16="http://schemas.microsoft.com/office/drawing/2014/main" id="{E00D615B-ED2E-4C09-BD1C-4ABD765A6DDF}"/>
                    </a:ext>
                  </a:extLst>
                </p:cNvPr>
                <p:cNvSpPr>
                  <a:spLocks noChangeShapeType="1"/>
                </p:cNvSpPr>
                <p:nvPr/>
              </p:nvSpPr>
              <p:spPr bwMode="auto">
                <a:xfrm>
                  <a:off x="3107" y="2330"/>
                  <a:ext cx="592" cy="3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1655" name="Line 14">
                  <a:extLst>
                    <a:ext uri="{FF2B5EF4-FFF2-40B4-BE49-F238E27FC236}">
                      <a16:creationId xmlns:a16="http://schemas.microsoft.com/office/drawing/2014/main" id="{36F41F94-1779-469F-A698-0818FBED55D9}"/>
                    </a:ext>
                  </a:extLst>
                </p:cNvPr>
                <p:cNvSpPr>
                  <a:spLocks noChangeShapeType="1"/>
                </p:cNvSpPr>
                <p:nvPr/>
              </p:nvSpPr>
              <p:spPr bwMode="auto">
                <a:xfrm>
                  <a:off x="3087" y="3018"/>
                  <a:ext cx="21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1656" name="Line 16">
                  <a:extLst>
                    <a:ext uri="{FF2B5EF4-FFF2-40B4-BE49-F238E27FC236}">
                      <a16:creationId xmlns:a16="http://schemas.microsoft.com/office/drawing/2014/main" id="{3E78EE06-C753-4AD6-9509-0DB478C7529E}"/>
                    </a:ext>
                  </a:extLst>
                </p:cNvPr>
                <p:cNvSpPr>
                  <a:spLocks noChangeShapeType="1"/>
                </p:cNvSpPr>
                <p:nvPr/>
              </p:nvSpPr>
              <p:spPr bwMode="auto">
                <a:xfrm>
                  <a:off x="3693" y="2644"/>
                  <a:ext cx="10" cy="4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1657" name="Line 18">
                  <a:extLst>
                    <a:ext uri="{FF2B5EF4-FFF2-40B4-BE49-F238E27FC236}">
                      <a16:creationId xmlns:a16="http://schemas.microsoft.com/office/drawing/2014/main" id="{30688D90-2334-42E7-A4D8-A735FD02A83B}"/>
                    </a:ext>
                  </a:extLst>
                </p:cNvPr>
                <p:cNvSpPr>
                  <a:spLocks noChangeShapeType="1"/>
                </p:cNvSpPr>
                <p:nvPr/>
              </p:nvSpPr>
              <p:spPr bwMode="auto">
                <a:xfrm flipV="1">
                  <a:off x="3120" y="3256"/>
                  <a:ext cx="0" cy="6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1658" name="Line 19">
                  <a:extLst>
                    <a:ext uri="{FF2B5EF4-FFF2-40B4-BE49-F238E27FC236}">
                      <a16:creationId xmlns:a16="http://schemas.microsoft.com/office/drawing/2014/main" id="{546E02AE-F6C4-4801-B753-B4FB9366F6E0}"/>
                    </a:ext>
                  </a:extLst>
                </p:cNvPr>
                <p:cNvSpPr>
                  <a:spLocks noChangeShapeType="1"/>
                </p:cNvSpPr>
                <p:nvPr/>
              </p:nvSpPr>
              <p:spPr bwMode="auto">
                <a:xfrm flipV="1">
                  <a:off x="3135" y="3549"/>
                  <a:ext cx="564" cy="3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1659" name="Line 20">
                  <a:extLst>
                    <a:ext uri="{FF2B5EF4-FFF2-40B4-BE49-F238E27FC236}">
                      <a16:creationId xmlns:a16="http://schemas.microsoft.com/office/drawing/2014/main" id="{54BE16CD-9A57-446D-87C1-EF5F07A1FB54}"/>
                    </a:ext>
                  </a:extLst>
                </p:cNvPr>
                <p:cNvSpPr>
                  <a:spLocks noChangeShapeType="1"/>
                </p:cNvSpPr>
                <p:nvPr/>
              </p:nvSpPr>
              <p:spPr bwMode="auto">
                <a:xfrm flipV="1">
                  <a:off x="3121" y="3125"/>
                  <a:ext cx="171" cy="1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1660" name="Line 22">
                  <a:extLst>
                    <a:ext uri="{FF2B5EF4-FFF2-40B4-BE49-F238E27FC236}">
                      <a16:creationId xmlns:a16="http://schemas.microsoft.com/office/drawing/2014/main" id="{B49B8DC7-3598-4546-BEAC-3CC1A8D42891}"/>
                    </a:ext>
                  </a:extLst>
                </p:cNvPr>
                <p:cNvSpPr>
                  <a:spLocks noChangeShapeType="1"/>
                </p:cNvSpPr>
                <p:nvPr/>
              </p:nvSpPr>
              <p:spPr bwMode="auto">
                <a:xfrm flipV="1">
                  <a:off x="3702" y="3067"/>
                  <a:ext cx="0" cy="4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81661" name="Rectangle 25">
                <a:extLst>
                  <a:ext uri="{FF2B5EF4-FFF2-40B4-BE49-F238E27FC236}">
                    <a16:creationId xmlns:a16="http://schemas.microsoft.com/office/drawing/2014/main" id="{060D9484-6E58-4AFB-BAF9-0B9A5B3A9A4C}"/>
                  </a:ext>
                </a:extLst>
              </p:cNvPr>
              <p:cNvSpPr>
                <a:spLocks noChangeArrowheads="1"/>
              </p:cNvSpPr>
              <p:nvPr/>
            </p:nvSpPr>
            <p:spPr bwMode="auto">
              <a:xfrm rot="16200000" flipH="1">
                <a:off x="3018" y="2846"/>
                <a:ext cx="51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000" b="1">
                    <a:cs typeface="Arial" panose="020B0604020202020204" pitchFamily="34" charset="0"/>
                  </a:rPr>
                  <a:t>ALU</a:t>
                </a:r>
              </a:p>
            </p:txBody>
          </p:sp>
        </p:grpSp>
        <p:grpSp>
          <p:nvGrpSpPr>
            <p:cNvPr id="581662" name="Group 30">
              <a:extLst>
                <a:ext uri="{FF2B5EF4-FFF2-40B4-BE49-F238E27FC236}">
                  <a16:creationId xmlns:a16="http://schemas.microsoft.com/office/drawing/2014/main" id="{025AF185-4FA5-458B-9BA9-ECB1742FBA62}"/>
                </a:ext>
              </a:extLst>
            </p:cNvPr>
            <p:cNvGrpSpPr>
              <a:grpSpLocks/>
            </p:cNvGrpSpPr>
            <p:nvPr/>
          </p:nvGrpSpPr>
          <p:grpSpPr bwMode="auto">
            <a:xfrm>
              <a:off x="2143" y="2494"/>
              <a:ext cx="255" cy="510"/>
              <a:chOff x="2030" y="2415"/>
              <a:chExt cx="341" cy="510"/>
            </a:xfrm>
          </p:grpSpPr>
          <p:sp>
            <p:nvSpPr>
              <p:cNvPr id="581663" name="Line 31">
                <a:extLst>
                  <a:ext uri="{FF2B5EF4-FFF2-40B4-BE49-F238E27FC236}">
                    <a16:creationId xmlns:a16="http://schemas.microsoft.com/office/drawing/2014/main" id="{07862875-BFC7-43F7-9876-A3440AD86DB5}"/>
                  </a:ext>
                </a:extLst>
              </p:cNvPr>
              <p:cNvSpPr>
                <a:spLocks noChangeShapeType="1"/>
              </p:cNvSpPr>
              <p:nvPr/>
            </p:nvSpPr>
            <p:spPr bwMode="auto">
              <a:xfrm flipH="1">
                <a:off x="2031" y="241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1664" name="Line 32">
                <a:extLst>
                  <a:ext uri="{FF2B5EF4-FFF2-40B4-BE49-F238E27FC236}">
                    <a16:creationId xmlns:a16="http://schemas.microsoft.com/office/drawing/2014/main" id="{70E4C562-4035-4295-895B-399EC77951FC}"/>
                  </a:ext>
                </a:extLst>
              </p:cNvPr>
              <p:cNvSpPr>
                <a:spLocks noChangeShapeType="1"/>
              </p:cNvSpPr>
              <p:nvPr/>
            </p:nvSpPr>
            <p:spPr bwMode="auto">
              <a:xfrm flipH="1">
                <a:off x="2030" y="292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81665" name="Text Box 33">
              <a:extLst>
                <a:ext uri="{FF2B5EF4-FFF2-40B4-BE49-F238E27FC236}">
                  <a16:creationId xmlns:a16="http://schemas.microsoft.com/office/drawing/2014/main" id="{DE0DE018-DCC8-492D-B8DD-14402D8C38E2}"/>
                </a:ext>
              </a:extLst>
            </p:cNvPr>
            <p:cNvSpPr txBox="1">
              <a:spLocks noChangeArrowheads="1"/>
            </p:cNvSpPr>
            <p:nvPr/>
          </p:nvSpPr>
          <p:spPr bwMode="auto">
            <a:xfrm>
              <a:off x="1065" y="2182"/>
              <a:ext cx="284" cy="1089"/>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微软雅黑" panose="020B0503020204020204" pitchFamily="34" charset="-122"/>
                  <a:ea typeface="微软雅黑" panose="020B0503020204020204" pitchFamily="34" charset="-122"/>
                </a:rPr>
                <a:t>标</a:t>
              </a:r>
            </a:p>
            <a:p>
              <a:r>
                <a:rPr lang="zh-CN" altLang="en-US" sz="2000" b="1">
                  <a:latin typeface="微软雅黑" panose="020B0503020204020204" pitchFamily="34" charset="-122"/>
                  <a:ea typeface="微软雅黑" panose="020B0503020204020204" pitchFamily="34" charset="-122"/>
                </a:rPr>
                <a:t>志</a:t>
              </a:r>
            </a:p>
            <a:p>
              <a:r>
                <a:rPr lang="zh-CN" altLang="en-US" sz="2000" b="1">
                  <a:latin typeface="微软雅黑" panose="020B0503020204020204" pitchFamily="34" charset="-122"/>
                  <a:ea typeface="微软雅黑" panose="020B0503020204020204" pitchFamily="34" charset="-122"/>
                </a:rPr>
                <a:t>寄</a:t>
              </a:r>
            </a:p>
            <a:p>
              <a:r>
                <a:rPr lang="zh-CN" altLang="en-US" sz="2000" b="1">
                  <a:latin typeface="微软雅黑" panose="020B0503020204020204" pitchFamily="34" charset="-122"/>
                  <a:ea typeface="微软雅黑" panose="020B0503020204020204" pitchFamily="34" charset="-122"/>
                </a:rPr>
                <a:t>存</a:t>
              </a:r>
            </a:p>
            <a:p>
              <a:r>
                <a:rPr lang="zh-CN" altLang="en-US" sz="2000" b="1">
                  <a:latin typeface="微软雅黑" panose="020B0503020204020204" pitchFamily="34" charset="-122"/>
                  <a:ea typeface="微软雅黑" panose="020B0503020204020204" pitchFamily="34" charset="-122"/>
                </a:rPr>
                <a:t>器</a:t>
              </a:r>
              <a:endParaRPr lang="en-US" altLang="zh-CN" sz="2000" b="1">
                <a:latin typeface="微软雅黑" panose="020B0503020204020204" pitchFamily="34" charset="-122"/>
                <a:ea typeface="微软雅黑" panose="020B0503020204020204" pitchFamily="34" charset="-122"/>
              </a:endParaRPr>
            </a:p>
          </p:txBody>
        </p:sp>
        <p:sp>
          <p:nvSpPr>
            <p:cNvPr id="581666" name="Line 34">
              <a:extLst>
                <a:ext uri="{FF2B5EF4-FFF2-40B4-BE49-F238E27FC236}">
                  <a16:creationId xmlns:a16="http://schemas.microsoft.com/office/drawing/2014/main" id="{DB6FADE7-06C3-4125-B82A-5BF4DDEC76FC}"/>
                </a:ext>
              </a:extLst>
            </p:cNvPr>
            <p:cNvSpPr>
              <a:spLocks noChangeShapeType="1"/>
            </p:cNvSpPr>
            <p:nvPr/>
          </p:nvSpPr>
          <p:spPr bwMode="auto">
            <a:xfrm flipH="1">
              <a:off x="1349" y="2551"/>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81667" name="Group 35">
              <a:extLst>
                <a:ext uri="{FF2B5EF4-FFF2-40B4-BE49-F238E27FC236}">
                  <a16:creationId xmlns:a16="http://schemas.microsoft.com/office/drawing/2014/main" id="{72462147-DBE5-4B7E-B65C-53CA120FD42E}"/>
                </a:ext>
              </a:extLst>
            </p:cNvPr>
            <p:cNvGrpSpPr>
              <a:grpSpLocks/>
            </p:cNvGrpSpPr>
            <p:nvPr/>
          </p:nvGrpSpPr>
          <p:grpSpPr bwMode="auto">
            <a:xfrm>
              <a:off x="895" y="1984"/>
              <a:ext cx="143" cy="539"/>
              <a:chOff x="895" y="1905"/>
              <a:chExt cx="143" cy="539"/>
            </a:xfrm>
          </p:grpSpPr>
          <p:sp>
            <p:nvSpPr>
              <p:cNvPr id="581668" name="Line 36">
                <a:extLst>
                  <a:ext uri="{FF2B5EF4-FFF2-40B4-BE49-F238E27FC236}">
                    <a16:creationId xmlns:a16="http://schemas.microsoft.com/office/drawing/2014/main" id="{7245AD2B-1D2D-47CD-93C4-2AB717AF0FFF}"/>
                  </a:ext>
                </a:extLst>
              </p:cNvPr>
              <p:cNvSpPr>
                <a:spLocks noChangeShapeType="1"/>
              </p:cNvSpPr>
              <p:nvPr/>
            </p:nvSpPr>
            <p:spPr bwMode="auto">
              <a:xfrm flipH="1">
                <a:off x="896" y="2443"/>
                <a:ext cx="142"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1669" name="Line 37">
                <a:extLst>
                  <a:ext uri="{FF2B5EF4-FFF2-40B4-BE49-F238E27FC236}">
                    <a16:creationId xmlns:a16="http://schemas.microsoft.com/office/drawing/2014/main" id="{56C5AEEB-03C3-4A19-A31D-988C469F763C}"/>
                  </a:ext>
                </a:extLst>
              </p:cNvPr>
              <p:cNvSpPr>
                <a:spLocks noChangeShapeType="1"/>
              </p:cNvSpPr>
              <p:nvPr/>
            </p:nvSpPr>
            <p:spPr bwMode="auto">
              <a:xfrm flipV="1">
                <a:off x="895" y="1905"/>
                <a:ext cx="0" cy="539"/>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81670" name="Line 38">
              <a:extLst>
                <a:ext uri="{FF2B5EF4-FFF2-40B4-BE49-F238E27FC236}">
                  <a16:creationId xmlns:a16="http://schemas.microsoft.com/office/drawing/2014/main" id="{06AF1AF2-B475-4D6D-8FA5-39A1319DBC0A}"/>
                </a:ext>
              </a:extLst>
            </p:cNvPr>
            <p:cNvSpPr>
              <a:spLocks noChangeShapeType="1"/>
            </p:cNvSpPr>
            <p:nvPr/>
          </p:nvSpPr>
          <p:spPr bwMode="auto">
            <a:xfrm flipV="1">
              <a:off x="2795" y="2012"/>
              <a:ext cx="0" cy="34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81671" name="Group 39">
              <a:extLst>
                <a:ext uri="{FF2B5EF4-FFF2-40B4-BE49-F238E27FC236}">
                  <a16:creationId xmlns:a16="http://schemas.microsoft.com/office/drawing/2014/main" id="{25D1A3D8-3354-4052-B485-72BD924BCB92}"/>
                </a:ext>
              </a:extLst>
            </p:cNvPr>
            <p:cNvGrpSpPr>
              <a:grpSpLocks/>
            </p:cNvGrpSpPr>
            <p:nvPr/>
          </p:nvGrpSpPr>
          <p:grpSpPr bwMode="auto">
            <a:xfrm>
              <a:off x="1519" y="2776"/>
              <a:ext cx="964" cy="937"/>
              <a:chOff x="1576" y="2924"/>
              <a:chExt cx="964" cy="937"/>
            </a:xfrm>
          </p:grpSpPr>
          <p:sp>
            <p:nvSpPr>
              <p:cNvPr id="581672" name="Line 40">
                <a:extLst>
                  <a:ext uri="{FF2B5EF4-FFF2-40B4-BE49-F238E27FC236}">
                    <a16:creationId xmlns:a16="http://schemas.microsoft.com/office/drawing/2014/main" id="{75BD7D43-3E6C-4B4A-A0C5-A97CCF41289E}"/>
                  </a:ext>
                </a:extLst>
              </p:cNvPr>
              <p:cNvSpPr>
                <a:spLocks noChangeShapeType="1"/>
              </p:cNvSpPr>
              <p:nvPr/>
            </p:nvSpPr>
            <p:spPr bwMode="auto">
              <a:xfrm>
                <a:off x="1576" y="2924"/>
                <a:ext cx="0" cy="935"/>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1673" name="Line 41">
                <a:extLst>
                  <a:ext uri="{FF2B5EF4-FFF2-40B4-BE49-F238E27FC236}">
                    <a16:creationId xmlns:a16="http://schemas.microsoft.com/office/drawing/2014/main" id="{44CCEA62-DD12-4CA8-A2D1-87C6759380CC}"/>
                  </a:ext>
                </a:extLst>
              </p:cNvPr>
              <p:cNvSpPr>
                <a:spLocks noChangeShapeType="1"/>
              </p:cNvSpPr>
              <p:nvPr/>
            </p:nvSpPr>
            <p:spPr bwMode="auto">
              <a:xfrm>
                <a:off x="1576" y="3861"/>
                <a:ext cx="964"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1674" name="Line 42">
                <a:extLst>
                  <a:ext uri="{FF2B5EF4-FFF2-40B4-BE49-F238E27FC236}">
                    <a16:creationId xmlns:a16="http://schemas.microsoft.com/office/drawing/2014/main" id="{00F49EAE-82CE-4D58-BDEE-67C3E5F5C94D}"/>
                  </a:ext>
                </a:extLst>
              </p:cNvPr>
              <p:cNvSpPr>
                <a:spLocks noChangeShapeType="1"/>
              </p:cNvSpPr>
              <p:nvPr/>
            </p:nvSpPr>
            <p:spPr bwMode="auto">
              <a:xfrm flipH="1">
                <a:off x="1576" y="2924"/>
                <a:ext cx="171"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81675" name="Group 43">
              <a:extLst>
                <a:ext uri="{FF2B5EF4-FFF2-40B4-BE49-F238E27FC236}">
                  <a16:creationId xmlns:a16="http://schemas.microsoft.com/office/drawing/2014/main" id="{607C7BA2-4DAC-4320-9D1A-A289E79631BB}"/>
                </a:ext>
              </a:extLst>
            </p:cNvPr>
            <p:cNvGrpSpPr>
              <a:grpSpLocks/>
            </p:cNvGrpSpPr>
            <p:nvPr/>
          </p:nvGrpSpPr>
          <p:grpSpPr bwMode="auto">
            <a:xfrm>
              <a:off x="2058" y="3259"/>
              <a:ext cx="311" cy="453"/>
              <a:chOff x="2115" y="3405"/>
              <a:chExt cx="311" cy="453"/>
            </a:xfrm>
          </p:grpSpPr>
          <p:sp>
            <p:nvSpPr>
              <p:cNvPr id="581676" name="Line 44">
                <a:extLst>
                  <a:ext uri="{FF2B5EF4-FFF2-40B4-BE49-F238E27FC236}">
                    <a16:creationId xmlns:a16="http://schemas.microsoft.com/office/drawing/2014/main" id="{143DA69C-9F62-4EEC-B44A-835EB80DA178}"/>
                  </a:ext>
                </a:extLst>
              </p:cNvPr>
              <p:cNvSpPr>
                <a:spLocks noChangeShapeType="1"/>
              </p:cNvSpPr>
              <p:nvPr/>
            </p:nvSpPr>
            <p:spPr bwMode="auto">
              <a:xfrm flipV="1">
                <a:off x="2115" y="3405"/>
                <a:ext cx="0" cy="453"/>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1677" name="Line 45">
                <a:extLst>
                  <a:ext uri="{FF2B5EF4-FFF2-40B4-BE49-F238E27FC236}">
                    <a16:creationId xmlns:a16="http://schemas.microsoft.com/office/drawing/2014/main" id="{8769E0AB-DDAA-41DB-8471-F2C3A9FE503D}"/>
                  </a:ext>
                </a:extLst>
              </p:cNvPr>
              <p:cNvSpPr>
                <a:spLocks noChangeShapeType="1"/>
              </p:cNvSpPr>
              <p:nvPr/>
            </p:nvSpPr>
            <p:spPr bwMode="auto">
              <a:xfrm>
                <a:off x="2115" y="3407"/>
                <a:ext cx="311"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81678" name="Group 46">
              <a:extLst>
                <a:ext uri="{FF2B5EF4-FFF2-40B4-BE49-F238E27FC236}">
                  <a16:creationId xmlns:a16="http://schemas.microsoft.com/office/drawing/2014/main" id="{512D7AED-7045-4269-A593-0F52FF46D242}"/>
                </a:ext>
              </a:extLst>
            </p:cNvPr>
            <p:cNvGrpSpPr>
              <a:grpSpLocks/>
            </p:cNvGrpSpPr>
            <p:nvPr/>
          </p:nvGrpSpPr>
          <p:grpSpPr bwMode="auto">
            <a:xfrm>
              <a:off x="668" y="2010"/>
              <a:ext cx="2977" cy="1448"/>
              <a:chOff x="725" y="2158"/>
              <a:chExt cx="2977" cy="1448"/>
            </a:xfrm>
          </p:grpSpPr>
          <p:sp>
            <p:nvSpPr>
              <p:cNvPr id="581679" name="Line 47">
                <a:extLst>
                  <a:ext uri="{FF2B5EF4-FFF2-40B4-BE49-F238E27FC236}">
                    <a16:creationId xmlns:a16="http://schemas.microsoft.com/office/drawing/2014/main" id="{65EE2261-DB21-4BC5-B702-FC89CA0EC97D}"/>
                  </a:ext>
                </a:extLst>
              </p:cNvPr>
              <p:cNvSpPr>
                <a:spLocks noChangeShapeType="1"/>
              </p:cNvSpPr>
              <p:nvPr/>
            </p:nvSpPr>
            <p:spPr bwMode="auto">
              <a:xfrm flipV="1">
                <a:off x="725" y="3606"/>
                <a:ext cx="2977" cy="0"/>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1680" name="Line 48">
                <a:extLst>
                  <a:ext uri="{FF2B5EF4-FFF2-40B4-BE49-F238E27FC236}">
                    <a16:creationId xmlns:a16="http://schemas.microsoft.com/office/drawing/2014/main" id="{7DAF3E04-F83E-4DA5-8F65-AABC99364B74}"/>
                  </a:ext>
                </a:extLst>
              </p:cNvPr>
              <p:cNvSpPr>
                <a:spLocks noChangeShapeType="1"/>
              </p:cNvSpPr>
              <p:nvPr/>
            </p:nvSpPr>
            <p:spPr bwMode="auto">
              <a:xfrm>
                <a:off x="754" y="2158"/>
                <a:ext cx="0" cy="1389"/>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1681" name="Line 49">
                <a:extLst>
                  <a:ext uri="{FF2B5EF4-FFF2-40B4-BE49-F238E27FC236}">
                    <a16:creationId xmlns:a16="http://schemas.microsoft.com/office/drawing/2014/main" id="{ED7C0A96-614B-4F59-912D-BCEFD814FBAA}"/>
                  </a:ext>
                </a:extLst>
              </p:cNvPr>
              <p:cNvSpPr>
                <a:spLocks noChangeShapeType="1"/>
              </p:cNvSpPr>
              <p:nvPr/>
            </p:nvSpPr>
            <p:spPr bwMode="auto">
              <a:xfrm flipV="1">
                <a:off x="1916" y="3209"/>
                <a:ext cx="0" cy="369"/>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81682" name="Text Box 50">
              <a:extLst>
                <a:ext uri="{FF2B5EF4-FFF2-40B4-BE49-F238E27FC236}">
                  <a16:creationId xmlns:a16="http://schemas.microsoft.com/office/drawing/2014/main" id="{08803707-E30F-4524-B804-34A66718DE4E}"/>
                </a:ext>
              </a:extLst>
            </p:cNvPr>
            <p:cNvSpPr txBox="1">
              <a:spLocks noChangeArrowheads="1"/>
            </p:cNvSpPr>
            <p:nvPr/>
          </p:nvSpPr>
          <p:spPr bwMode="auto">
            <a:xfrm>
              <a:off x="357" y="3685"/>
              <a:ext cx="652" cy="252"/>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FF3300"/>
                  </a:solidFill>
                  <a:latin typeface="微软雅黑" panose="020B0503020204020204" pitchFamily="34" charset="-122"/>
                  <a:ea typeface="微软雅黑" panose="020B0503020204020204" pitchFamily="34" charset="-122"/>
                </a:rPr>
                <a:t>    </a:t>
              </a:r>
              <a:r>
                <a:rPr lang="en-US" altLang="zh-CN" b="1">
                  <a:solidFill>
                    <a:schemeClr val="hlink"/>
                  </a:solidFill>
                  <a:latin typeface="微软雅黑" panose="020B0503020204020204" pitchFamily="34" charset="-122"/>
                  <a:ea typeface="微软雅黑" panose="020B0503020204020204" pitchFamily="34" charset="-122"/>
                </a:rPr>
                <a:t>IR</a:t>
              </a:r>
            </a:p>
          </p:txBody>
        </p:sp>
        <p:sp>
          <p:nvSpPr>
            <p:cNvPr id="581683" name="Line 51">
              <a:extLst>
                <a:ext uri="{FF2B5EF4-FFF2-40B4-BE49-F238E27FC236}">
                  <a16:creationId xmlns:a16="http://schemas.microsoft.com/office/drawing/2014/main" id="{65826B22-9E47-4C20-8AD0-E81ACAAE29D0}"/>
                </a:ext>
              </a:extLst>
            </p:cNvPr>
            <p:cNvSpPr>
              <a:spLocks noChangeShapeType="1"/>
            </p:cNvSpPr>
            <p:nvPr/>
          </p:nvSpPr>
          <p:spPr bwMode="auto">
            <a:xfrm flipH="1">
              <a:off x="1009" y="3826"/>
              <a:ext cx="1475"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1684" name="Line 52">
              <a:extLst>
                <a:ext uri="{FF2B5EF4-FFF2-40B4-BE49-F238E27FC236}">
                  <a16:creationId xmlns:a16="http://schemas.microsoft.com/office/drawing/2014/main" id="{6A0B53C3-A7EC-4EA1-B983-3AEE39DAEC03}"/>
                </a:ext>
              </a:extLst>
            </p:cNvPr>
            <p:cNvSpPr>
              <a:spLocks noChangeShapeType="1"/>
            </p:cNvSpPr>
            <p:nvPr/>
          </p:nvSpPr>
          <p:spPr bwMode="auto">
            <a:xfrm flipV="1">
              <a:off x="470" y="1984"/>
              <a:ext cx="0" cy="1701"/>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81685" name="Group 53">
              <a:extLst>
                <a:ext uri="{FF2B5EF4-FFF2-40B4-BE49-F238E27FC236}">
                  <a16:creationId xmlns:a16="http://schemas.microsoft.com/office/drawing/2014/main" id="{534ED6A3-8CD8-4461-91D7-116579F24FAC}"/>
                </a:ext>
              </a:extLst>
            </p:cNvPr>
            <p:cNvGrpSpPr>
              <a:grpSpLocks/>
            </p:cNvGrpSpPr>
            <p:nvPr/>
          </p:nvGrpSpPr>
          <p:grpSpPr bwMode="auto">
            <a:xfrm>
              <a:off x="3277" y="1502"/>
              <a:ext cx="795" cy="2438"/>
              <a:chOff x="3333" y="1650"/>
              <a:chExt cx="795" cy="2438"/>
            </a:xfrm>
          </p:grpSpPr>
          <p:sp>
            <p:nvSpPr>
              <p:cNvPr id="581686" name="Text Box 54">
                <a:extLst>
                  <a:ext uri="{FF2B5EF4-FFF2-40B4-BE49-F238E27FC236}">
                    <a16:creationId xmlns:a16="http://schemas.microsoft.com/office/drawing/2014/main" id="{DBE3A207-CC2A-4287-8E56-80FCFFE39CBC}"/>
                  </a:ext>
                </a:extLst>
              </p:cNvPr>
              <p:cNvSpPr txBox="1">
                <a:spLocks noChangeArrowheads="1"/>
              </p:cNvSpPr>
              <p:nvPr/>
            </p:nvSpPr>
            <p:spPr bwMode="auto">
              <a:xfrm>
                <a:off x="3447" y="1650"/>
                <a:ext cx="539" cy="2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b="1">
                    <a:solidFill>
                      <a:srgbClr val="008000"/>
                    </a:solidFill>
                    <a:latin typeface="微软雅黑" panose="020B0503020204020204" pitchFamily="34" charset="-122"/>
                    <a:ea typeface="微软雅黑" panose="020B0503020204020204" pitchFamily="34" charset="-122"/>
                  </a:rPr>
                  <a:t>地址</a:t>
                </a:r>
              </a:p>
            </p:txBody>
          </p:sp>
          <p:sp>
            <p:nvSpPr>
              <p:cNvPr id="581687" name="AutoShape 55">
                <a:extLst>
                  <a:ext uri="{FF2B5EF4-FFF2-40B4-BE49-F238E27FC236}">
                    <a16:creationId xmlns:a16="http://schemas.microsoft.com/office/drawing/2014/main" id="{9D30B67B-2788-455F-B670-14F56387B028}"/>
                  </a:ext>
                </a:extLst>
              </p:cNvPr>
              <p:cNvSpPr>
                <a:spLocks noChangeArrowheads="1"/>
              </p:cNvSpPr>
              <p:nvPr/>
            </p:nvSpPr>
            <p:spPr bwMode="auto">
              <a:xfrm>
                <a:off x="3362" y="2756"/>
                <a:ext cx="765" cy="284"/>
              </a:xfrm>
              <a:prstGeom prst="leftRightArrow">
                <a:avLst>
                  <a:gd name="adj1" fmla="val 50000"/>
                  <a:gd name="adj2" fmla="val 53873"/>
                </a:avLst>
              </a:prstGeom>
              <a:solidFill>
                <a:schemeClr val="bg1"/>
              </a:solidFill>
              <a:ln w="2857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1688" name="Text Box 56">
                <a:extLst>
                  <a:ext uri="{FF2B5EF4-FFF2-40B4-BE49-F238E27FC236}">
                    <a16:creationId xmlns:a16="http://schemas.microsoft.com/office/drawing/2014/main" id="{52E9DF49-4B3A-4FC3-957C-96C427CDD5CA}"/>
                  </a:ext>
                </a:extLst>
              </p:cNvPr>
              <p:cNvSpPr txBox="1">
                <a:spLocks noChangeArrowheads="1"/>
              </p:cNvSpPr>
              <p:nvPr/>
            </p:nvSpPr>
            <p:spPr bwMode="auto">
              <a:xfrm>
                <a:off x="3532" y="3634"/>
                <a:ext cx="482" cy="2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b="1">
                    <a:solidFill>
                      <a:srgbClr val="3333CC"/>
                    </a:solidFill>
                    <a:latin typeface="微软雅黑" panose="020B0503020204020204" pitchFamily="34" charset="-122"/>
                    <a:ea typeface="微软雅黑" panose="020B0503020204020204" pitchFamily="34" charset="-122"/>
                  </a:rPr>
                  <a:t>数据</a:t>
                </a:r>
              </a:p>
            </p:txBody>
          </p:sp>
          <p:sp>
            <p:nvSpPr>
              <p:cNvPr id="581689" name="AutoShape 57">
                <a:extLst>
                  <a:ext uri="{FF2B5EF4-FFF2-40B4-BE49-F238E27FC236}">
                    <a16:creationId xmlns:a16="http://schemas.microsoft.com/office/drawing/2014/main" id="{930C3669-16CE-4429-B5D9-D1F4BE3A4FDD}"/>
                  </a:ext>
                </a:extLst>
              </p:cNvPr>
              <p:cNvSpPr>
                <a:spLocks noChangeArrowheads="1"/>
              </p:cNvSpPr>
              <p:nvPr/>
            </p:nvSpPr>
            <p:spPr bwMode="auto">
              <a:xfrm>
                <a:off x="3334" y="3804"/>
                <a:ext cx="794" cy="284"/>
              </a:xfrm>
              <a:prstGeom prst="leftRightArrow">
                <a:avLst>
                  <a:gd name="adj1" fmla="val 50000"/>
                  <a:gd name="adj2" fmla="val 55915"/>
                </a:avLst>
              </a:prstGeom>
              <a:solidFill>
                <a:schemeClr val="bg1"/>
              </a:solidFill>
              <a:ln w="28575"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1690" name="Text Box 58">
                <a:extLst>
                  <a:ext uri="{FF2B5EF4-FFF2-40B4-BE49-F238E27FC236}">
                    <a16:creationId xmlns:a16="http://schemas.microsoft.com/office/drawing/2014/main" id="{4818437D-2B0E-48AD-9215-5312AC146689}"/>
                  </a:ext>
                </a:extLst>
              </p:cNvPr>
              <p:cNvSpPr txBox="1">
                <a:spLocks noChangeArrowheads="1"/>
              </p:cNvSpPr>
              <p:nvPr/>
            </p:nvSpPr>
            <p:spPr bwMode="auto">
              <a:xfrm>
                <a:off x="3504" y="2534"/>
                <a:ext cx="539" cy="2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b="1">
                    <a:solidFill>
                      <a:srgbClr val="FF3300"/>
                    </a:solidFill>
                    <a:latin typeface="微软雅黑" panose="020B0503020204020204" pitchFamily="34" charset="-122"/>
                    <a:ea typeface="微软雅黑" panose="020B0503020204020204" pitchFamily="34" charset="-122"/>
                  </a:rPr>
                  <a:t>控制</a:t>
                </a:r>
              </a:p>
            </p:txBody>
          </p:sp>
          <p:sp>
            <p:nvSpPr>
              <p:cNvPr id="581691" name="AutoShape 59">
                <a:extLst>
                  <a:ext uri="{FF2B5EF4-FFF2-40B4-BE49-F238E27FC236}">
                    <a16:creationId xmlns:a16="http://schemas.microsoft.com/office/drawing/2014/main" id="{E4BEA426-FD41-4C20-BC35-9ADAF4F23412}"/>
                  </a:ext>
                </a:extLst>
              </p:cNvPr>
              <p:cNvSpPr>
                <a:spLocks noChangeArrowheads="1"/>
              </p:cNvSpPr>
              <p:nvPr/>
            </p:nvSpPr>
            <p:spPr bwMode="auto">
              <a:xfrm>
                <a:off x="3333" y="1843"/>
                <a:ext cx="794" cy="341"/>
              </a:xfrm>
              <a:prstGeom prst="rightArrow">
                <a:avLst>
                  <a:gd name="adj1" fmla="val 50000"/>
                  <a:gd name="adj2" fmla="val 58211"/>
                </a:avLst>
              </a:prstGeom>
              <a:solidFill>
                <a:schemeClr val="bg1"/>
              </a:solidFill>
              <a:ln w="2857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1692" name="Line 60">
                <a:extLst>
                  <a:ext uri="{FF2B5EF4-FFF2-40B4-BE49-F238E27FC236}">
                    <a16:creationId xmlns:a16="http://schemas.microsoft.com/office/drawing/2014/main" id="{9790CE43-FC3E-408C-A4B1-72F8765E076F}"/>
                  </a:ext>
                </a:extLst>
              </p:cNvPr>
              <p:cNvSpPr>
                <a:spLocks noChangeShapeType="1"/>
              </p:cNvSpPr>
              <p:nvPr/>
            </p:nvSpPr>
            <p:spPr bwMode="auto">
              <a:xfrm flipV="1">
                <a:off x="3731" y="2982"/>
                <a:ext cx="0" cy="624"/>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81693" name="Group 61">
              <a:extLst>
                <a:ext uri="{FF2B5EF4-FFF2-40B4-BE49-F238E27FC236}">
                  <a16:creationId xmlns:a16="http://schemas.microsoft.com/office/drawing/2014/main" id="{B827A3B1-B02D-45C3-BDB2-43276C77A35C}"/>
                </a:ext>
              </a:extLst>
            </p:cNvPr>
            <p:cNvGrpSpPr>
              <a:grpSpLocks/>
            </p:cNvGrpSpPr>
            <p:nvPr/>
          </p:nvGrpSpPr>
          <p:grpSpPr bwMode="auto">
            <a:xfrm>
              <a:off x="2142" y="2037"/>
              <a:ext cx="1106" cy="1355"/>
              <a:chOff x="2199" y="2185"/>
              <a:chExt cx="1106" cy="1355"/>
            </a:xfrm>
          </p:grpSpPr>
          <p:sp>
            <p:nvSpPr>
              <p:cNvPr id="581694" name="Text Box 62">
                <a:extLst>
                  <a:ext uri="{FF2B5EF4-FFF2-40B4-BE49-F238E27FC236}">
                    <a16:creationId xmlns:a16="http://schemas.microsoft.com/office/drawing/2014/main" id="{5E444B44-37F1-4121-8B14-4486782025C4}"/>
                  </a:ext>
                </a:extLst>
              </p:cNvPr>
              <p:cNvSpPr txBox="1">
                <a:spLocks noChangeArrowheads="1"/>
              </p:cNvSpPr>
              <p:nvPr/>
            </p:nvSpPr>
            <p:spPr bwMode="auto">
              <a:xfrm>
                <a:off x="2199" y="2185"/>
                <a:ext cx="737" cy="306"/>
              </a:xfrm>
              <a:prstGeom prst="rect">
                <a:avLst/>
              </a:prstGeom>
              <a:noFill/>
              <a:ln>
                <a:noFill/>
              </a:ln>
              <a:effectLst/>
              <a:extLst>
                <a:ext uri="{909E8E84-426E-40DD-AFC4-6F175D3DCCD1}">
                  <a14:hiddenFill xmlns:a14="http://schemas.microsoft.com/office/drawing/2010/main">
                    <a:solidFill>
                      <a:srgbClr val="0000FF">
                        <a:alpha val="25999"/>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a:latin typeface="微软雅黑" panose="020B0503020204020204" pitchFamily="34" charset="-122"/>
                    <a:ea typeface="微软雅黑" panose="020B0503020204020204" pitchFamily="34" charset="-122"/>
                  </a:rPr>
                  <a:t>GPRs</a:t>
                </a:r>
              </a:p>
            </p:txBody>
          </p:sp>
          <p:grpSp>
            <p:nvGrpSpPr>
              <p:cNvPr id="581695" name="Group 63">
                <a:extLst>
                  <a:ext uri="{FF2B5EF4-FFF2-40B4-BE49-F238E27FC236}">
                    <a16:creationId xmlns:a16="http://schemas.microsoft.com/office/drawing/2014/main" id="{B2DA2452-00E7-4CFC-9FA6-ABD34EE83AEF}"/>
                  </a:ext>
                </a:extLst>
              </p:cNvPr>
              <p:cNvGrpSpPr>
                <a:grpSpLocks/>
              </p:cNvGrpSpPr>
              <p:nvPr/>
            </p:nvGrpSpPr>
            <p:grpSpPr bwMode="auto">
              <a:xfrm>
                <a:off x="2452" y="2500"/>
                <a:ext cx="853" cy="1040"/>
                <a:chOff x="2398" y="2273"/>
                <a:chExt cx="853" cy="1040"/>
              </a:xfrm>
            </p:grpSpPr>
            <p:grpSp>
              <p:nvGrpSpPr>
                <p:cNvPr id="581696" name="Group 64">
                  <a:extLst>
                    <a:ext uri="{FF2B5EF4-FFF2-40B4-BE49-F238E27FC236}">
                      <a16:creationId xmlns:a16="http://schemas.microsoft.com/office/drawing/2014/main" id="{C87831BE-8E23-4119-A187-4D9ACBF9F984}"/>
                    </a:ext>
                  </a:extLst>
                </p:cNvPr>
                <p:cNvGrpSpPr>
                  <a:grpSpLocks/>
                </p:cNvGrpSpPr>
                <p:nvPr/>
              </p:nvGrpSpPr>
              <p:grpSpPr bwMode="auto">
                <a:xfrm>
                  <a:off x="2398" y="2273"/>
                  <a:ext cx="652" cy="992"/>
                  <a:chOff x="2228" y="1678"/>
                  <a:chExt cx="737" cy="992"/>
                </a:xfrm>
              </p:grpSpPr>
              <p:sp>
                <p:nvSpPr>
                  <p:cNvPr id="581697" name="Rectangle 65">
                    <a:extLst>
                      <a:ext uri="{FF2B5EF4-FFF2-40B4-BE49-F238E27FC236}">
                        <a16:creationId xmlns:a16="http://schemas.microsoft.com/office/drawing/2014/main" id="{AD3C3E15-9C23-47C8-9DD7-72419627F220}"/>
                      </a:ext>
                    </a:extLst>
                  </p:cNvPr>
                  <p:cNvSpPr>
                    <a:spLocks noChangeArrowheads="1"/>
                  </p:cNvSpPr>
                  <p:nvPr/>
                </p:nvSpPr>
                <p:spPr bwMode="auto">
                  <a:xfrm>
                    <a:off x="2228" y="1678"/>
                    <a:ext cx="737" cy="992"/>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1698" name="Line 66">
                    <a:extLst>
                      <a:ext uri="{FF2B5EF4-FFF2-40B4-BE49-F238E27FC236}">
                        <a16:creationId xmlns:a16="http://schemas.microsoft.com/office/drawing/2014/main" id="{41935B0F-3E95-441E-8D6D-B1DC2BB44280}"/>
                      </a:ext>
                    </a:extLst>
                  </p:cNvPr>
                  <p:cNvSpPr>
                    <a:spLocks noChangeShapeType="1"/>
                  </p:cNvSpPr>
                  <p:nvPr/>
                </p:nvSpPr>
                <p:spPr bwMode="auto">
                  <a:xfrm>
                    <a:off x="2228" y="1933"/>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1699" name="Line 67">
                    <a:extLst>
                      <a:ext uri="{FF2B5EF4-FFF2-40B4-BE49-F238E27FC236}">
                        <a16:creationId xmlns:a16="http://schemas.microsoft.com/office/drawing/2014/main" id="{3F393C91-1ACB-4F4F-B39F-C056EBFC5A1A}"/>
                      </a:ext>
                    </a:extLst>
                  </p:cNvPr>
                  <p:cNvSpPr>
                    <a:spLocks noChangeShapeType="1"/>
                  </p:cNvSpPr>
                  <p:nvPr/>
                </p:nvSpPr>
                <p:spPr bwMode="auto">
                  <a:xfrm>
                    <a:off x="2228" y="2188"/>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1700" name="Line 68">
                    <a:extLst>
                      <a:ext uri="{FF2B5EF4-FFF2-40B4-BE49-F238E27FC236}">
                        <a16:creationId xmlns:a16="http://schemas.microsoft.com/office/drawing/2014/main" id="{CCADC194-BC14-4518-9270-E632A85BD0B2}"/>
                      </a:ext>
                    </a:extLst>
                  </p:cNvPr>
                  <p:cNvSpPr>
                    <a:spLocks noChangeShapeType="1"/>
                  </p:cNvSpPr>
                  <p:nvPr/>
                </p:nvSpPr>
                <p:spPr bwMode="auto">
                  <a:xfrm>
                    <a:off x="2228" y="2415"/>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81701" name="Text Box 69">
                  <a:extLst>
                    <a:ext uri="{FF2B5EF4-FFF2-40B4-BE49-F238E27FC236}">
                      <a16:creationId xmlns:a16="http://schemas.microsoft.com/office/drawing/2014/main" id="{9EC49D09-F64E-4F7E-BAAA-AF49C30C1CD2}"/>
                    </a:ext>
                  </a:extLst>
                </p:cNvPr>
                <p:cNvSpPr txBox="1">
                  <a:spLocks noChangeArrowheads="1"/>
                </p:cNvSpPr>
                <p:nvPr/>
              </p:nvSpPr>
              <p:spPr bwMode="auto">
                <a:xfrm>
                  <a:off x="3051" y="2281"/>
                  <a:ext cx="199" cy="2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latin typeface="微软雅黑" panose="020B0503020204020204" pitchFamily="34" charset="-122"/>
                      <a:ea typeface="微软雅黑" panose="020B0503020204020204" pitchFamily="34" charset="-122"/>
                    </a:rPr>
                    <a:t>0</a:t>
                  </a:r>
                </a:p>
              </p:txBody>
            </p:sp>
            <p:sp>
              <p:nvSpPr>
                <p:cNvPr id="581702" name="Text Box 70">
                  <a:extLst>
                    <a:ext uri="{FF2B5EF4-FFF2-40B4-BE49-F238E27FC236}">
                      <a16:creationId xmlns:a16="http://schemas.microsoft.com/office/drawing/2014/main" id="{2C3EFC9A-6CD0-472F-AA2D-9B85368F76AA}"/>
                    </a:ext>
                  </a:extLst>
                </p:cNvPr>
                <p:cNvSpPr txBox="1">
                  <a:spLocks noChangeArrowheads="1"/>
                </p:cNvSpPr>
                <p:nvPr/>
              </p:nvSpPr>
              <p:spPr bwMode="auto">
                <a:xfrm>
                  <a:off x="3052" y="2525"/>
                  <a:ext cx="199"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latin typeface="微软雅黑" panose="020B0503020204020204" pitchFamily="34" charset="-122"/>
                      <a:ea typeface="微软雅黑" panose="020B0503020204020204" pitchFamily="34" charset="-122"/>
                    </a:rPr>
                    <a:t>1</a:t>
                  </a:r>
                </a:p>
              </p:txBody>
            </p:sp>
            <p:sp>
              <p:nvSpPr>
                <p:cNvPr id="581703" name="Text Box 71">
                  <a:extLst>
                    <a:ext uri="{FF2B5EF4-FFF2-40B4-BE49-F238E27FC236}">
                      <a16:creationId xmlns:a16="http://schemas.microsoft.com/office/drawing/2014/main" id="{4514DA2D-AE37-446F-B6A2-7C242A4B7632}"/>
                    </a:ext>
                  </a:extLst>
                </p:cNvPr>
                <p:cNvSpPr txBox="1">
                  <a:spLocks noChangeArrowheads="1"/>
                </p:cNvSpPr>
                <p:nvPr/>
              </p:nvSpPr>
              <p:spPr bwMode="auto">
                <a:xfrm>
                  <a:off x="3052" y="2784"/>
                  <a:ext cx="199"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latin typeface="微软雅黑" panose="020B0503020204020204" pitchFamily="34" charset="-122"/>
                      <a:ea typeface="微软雅黑" panose="020B0503020204020204" pitchFamily="34" charset="-122"/>
                    </a:rPr>
                    <a:t>2</a:t>
                  </a:r>
                </a:p>
              </p:txBody>
            </p:sp>
            <p:sp>
              <p:nvSpPr>
                <p:cNvPr id="581704" name="Text Box 72">
                  <a:extLst>
                    <a:ext uri="{FF2B5EF4-FFF2-40B4-BE49-F238E27FC236}">
                      <a16:creationId xmlns:a16="http://schemas.microsoft.com/office/drawing/2014/main" id="{464DC2A2-EF2B-40DB-9AD3-3CC472CDDFCB}"/>
                    </a:ext>
                  </a:extLst>
                </p:cNvPr>
                <p:cNvSpPr txBox="1">
                  <a:spLocks noChangeArrowheads="1"/>
                </p:cNvSpPr>
                <p:nvPr/>
              </p:nvSpPr>
              <p:spPr bwMode="auto">
                <a:xfrm>
                  <a:off x="3051" y="3068"/>
                  <a:ext cx="199"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latin typeface="微软雅黑" panose="020B0503020204020204" pitchFamily="34" charset="-122"/>
                      <a:ea typeface="微软雅黑" panose="020B0503020204020204" pitchFamily="34" charset="-122"/>
                    </a:rPr>
                    <a:t>3</a:t>
                  </a:r>
                </a:p>
              </p:txBody>
            </p:sp>
          </p:grpSp>
          <p:sp>
            <p:nvSpPr>
              <p:cNvPr id="581705" name="Rectangle 73">
                <a:extLst>
                  <a:ext uri="{FF2B5EF4-FFF2-40B4-BE49-F238E27FC236}">
                    <a16:creationId xmlns:a16="http://schemas.microsoft.com/office/drawing/2014/main" id="{51AB66DA-6AA3-47AF-AB7A-49FC855219B9}"/>
                  </a:ext>
                </a:extLst>
              </p:cNvPr>
              <p:cNvSpPr>
                <a:spLocks noChangeArrowheads="1"/>
              </p:cNvSpPr>
              <p:nvPr/>
            </p:nvSpPr>
            <p:spPr bwMode="auto">
              <a:xfrm>
                <a:off x="2455" y="2500"/>
                <a:ext cx="652" cy="992"/>
              </a:xfrm>
              <a:prstGeom prst="rect">
                <a:avLst/>
              </a:prstGeom>
              <a:solidFill>
                <a:srgbClr val="008000">
                  <a:alpha val="17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81706" name="Group 74">
              <a:extLst>
                <a:ext uri="{FF2B5EF4-FFF2-40B4-BE49-F238E27FC236}">
                  <a16:creationId xmlns:a16="http://schemas.microsoft.com/office/drawing/2014/main" id="{7CFCD6BC-97AC-487E-B3A3-9B3FFB13FCDE}"/>
                </a:ext>
              </a:extLst>
            </p:cNvPr>
            <p:cNvGrpSpPr>
              <a:grpSpLocks/>
            </p:cNvGrpSpPr>
            <p:nvPr/>
          </p:nvGrpSpPr>
          <p:grpSpPr bwMode="auto">
            <a:xfrm>
              <a:off x="4070" y="1417"/>
              <a:ext cx="880" cy="2566"/>
              <a:chOff x="4127" y="1565"/>
              <a:chExt cx="880" cy="2566"/>
            </a:xfrm>
          </p:grpSpPr>
          <p:grpSp>
            <p:nvGrpSpPr>
              <p:cNvPr id="581707" name="Group 75">
                <a:extLst>
                  <a:ext uri="{FF2B5EF4-FFF2-40B4-BE49-F238E27FC236}">
                    <a16:creationId xmlns:a16="http://schemas.microsoft.com/office/drawing/2014/main" id="{A941878A-87EE-4E5E-9696-FB6F25CEA9C0}"/>
                  </a:ext>
                </a:extLst>
              </p:cNvPr>
              <p:cNvGrpSpPr>
                <a:grpSpLocks/>
              </p:cNvGrpSpPr>
              <p:nvPr/>
            </p:nvGrpSpPr>
            <p:grpSpPr bwMode="auto">
              <a:xfrm>
                <a:off x="4127" y="1565"/>
                <a:ext cx="880" cy="2566"/>
                <a:chOff x="4156" y="1565"/>
                <a:chExt cx="908" cy="2566"/>
              </a:xfrm>
            </p:grpSpPr>
            <p:sp>
              <p:nvSpPr>
                <p:cNvPr id="581708" name="Text Box 76">
                  <a:extLst>
                    <a:ext uri="{FF2B5EF4-FFF2-40B4-BE49-F238E27FC236}">
                      <a16:creationId xmlns:a16="http://schemas.microsoft.com/office/drawing/2014/main" id="{9332409A-AB5F-4E14-AFBA-6E6270BEE027}"/>
                    </a:ext>
                  </a:extLst>
                </p:cNvPr>
                <p:cNvSpPr txBox="1">
                  <a:spLocks noChangeArrowheads="1"/>
                </p:cNvSpPr>
                <p:nvPr/>
              </p:nvSpPr>
              <p:spPr bwMode="auto">
                <a:xfrm>
                  <a:off x="4156" y="1565"/>
                  <a:ext cx="737" cy="306"/>
                </a:xfrm>
                <a:prstGeom prst="rect">
                  <a:avLst/>
                </a:prstGeom>
                <a:solidFill>
                  <a:srgbClr val="0000FF">
                    <a:alpha val="25999"/>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a:latin typeface="微软雅黑" panose="020B0503020204020204" pitchFamily="34" charset="-122"/>
                      <a:ea typeface="微软雅黑" panose="020B0503020204020204" pitchFamily="34" charset="-122"/>
                    </a:rPr>
                    <a:t>存储器</a:t>
                  </a:r>
                </a:p>
              </p:txBody>
            </p:sp>
            <p:grpSp>
              <p:nvGrpSpPr>
                <p:cNvPr id="581709" name="Group 77">
                  <a:extLst>
                    <a:ext uri="{FF2B5EF4-FFF2-40B4-BE49-F238E27FC236}">
                      <a16:creationId xmlns:a16="http://schemas.microsoft.com/office/drawing/2014/main" id="{393D924B-9A05-4D47-901C-A836BE274844}"/>
                    </a:ext>
                  </a:extLst>
                </p:cNvPr>
                <p:cNvGrpSpPr>
                  <a:grpSpLocks/>
                </p:cNvGrpSpPr>
                <p:nvPr/>
              </p:nvGrpSpPr>
              <p:grpSpPr bwMode="auto">
                <a:xfrm>
                  <a:off x="4156" y="1877"/>
                  <a:ext cx="737" cy="2211"/>
                  <a:chOff x="3447" y="1423"/>
                  <a:chExt cx="879" cy="2211"/>
                </a:xfrm>
              </p:grpSpPr>
              <p:sp>
                <p:nvSpPr>
                  <p:cNvPr id="581710" name="Rectangle 78">
                    <a:extLst>
                      <a:ext uri="{FF2B5EF4-FFF2-40B4-BE49-F238E27FC236}">
                        <a16:creationId xmlns:a16="http://schemas.microsoft.com/office/drawing/2014/main" id="{9DA320D9-C125-4D88-8EA4-BBDD1B8D57A5}"/>
                      </a:ext>
                    </a:extLst>
                  </p:cNvPr>
                  <p:cNvSpPr>
                    <a:spLocks noChangeArrowheads="1"/>
                  </p:cNvSpPr>
                  <p:nvPr/>
                </p:nvSpPr>
                <p:spPr bwMode="auto">
                  <a:xfrm>
                    <a:off x="3447" y="1423"/>
                    <a:ext cx="879" cy="2211"/>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1711" name="Line 79">
                    <a:extLst>
                      <a:ext uri="{FF2B5EF4-FFF2-40B4-BE49-F238E27FC236}">
                        <a16:creationId xmlns:a16="http://schemas.microsoft.com/office/drawing/2014/main" id="{EA11306F-2858-4D4C-B4EA-D5439528D179}"/>
                      </a:ext>
                    </a:extLst>
                  </p:cNvPr>
                  <p:cNvSpPr>
                    <a:spLocks noChangeShapeType="1"/>
                  </p:cNvSpPr>
                  <p:nvPr/>
                </p:nvSpPr>
                <p:spPr bwMode="auto">
                  <a:xfrm>
                    <a:off x="3447" y="1678"/>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1712" name="Line 80">
                    <a:extLst>
                      <a:ext uri="{FF2B5EF4-FFF2-40B4-BE49-F238E27FC236}">
                        <a16:creationId xmlns:a16="http://schemas.microsoft.com/office/drawing/2014/main" id="{6A0450C2-7FAC-4CA8-93FD-FC2AB85942EF}"/>
                      </a:ext>
                    </a:extLst>
                  </p:cNvPr>
                  <p:cNvSpPr>
                    <a:spLocks noChangeShapeType="1"/>
                  </p:cNvSpPr>
                  <p:nvPr/>
                </p:nvSpPr>
                <p:spPr bwMode="auto">
                  <a:xfrm>
                    <a:off x="3447" y="1962"/>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1713" name="Line 81">
                    <a:extLst>
                      <a:ext uri="{FF2B5EF4-FFF2-40B4-BE49-F238E27FC236}">
                        <a16:creationId xmlns:a16="http://schemas.microsoft.com/office/drawing/2014/main" id="{45B2BF6A-299E-4E84-A540-35A392EBA9EC}"/>
                      </a:ext>
                    </a:extLst>
                  </p:cNvPr>
                  <p:cNvSpPr>
                    <a:spLocks noChangeShapeType="1"/>
                  </p:cNvSpPr>
                  <p:nvPr/>
                </p:nvSpPr>
                <p:spPr bwMode="auto">
                  <a:xfrm>
                    <a:off x="3447" y="2245"/>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1714" name="Line 82">
                    <a:extLst>
                      <a:ext uri="{FF2B5EF4-FFF2-40B4-BE49-F238E27FC236}">
                        <a16:creationId xmlns:a16="http://schemas.microsoft.com/office/drawing/2014/main" id="{A7771757-9E29-4EFA-BA38-A29C4F952735}"/>
                      </a:ext>
                    </a:extLst>
                  </p:cNvPr>
                  <p:cNvSpPr>
                    <a:spLocks noChangeShapeType="1"/>
                  </p:cNvSpPr>
                  <p:nvPr/>
                </p:nvSpPr>
                <p:spPr bwMode="auto">
                  <a:xfrm>
                    <a:off x="3447" y="2529"/>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1715" name="Line 83">
                    <a:extLst>
                      <a:ext uri="{FF2B5EF4-FFF2-40B4-BE49-F238E27FC236}">
                        <a16:creationId xmlns:a16="http://schemas.microsoft.com/office/drawing/2014/main" id="{55C15C35-625C-4E2B-BF11-1D9C1D696ED5}"/>
                      </a:ext>
                    </a:extLst>
                  </p:cNvPr>
                  <p:cNvSpPr>
                    <a:spLocks noChangeShapeType="1"/>
                  </p:cNvSpPr>
                  <p:nvPr/>
                </p:nvSpPr>
                <p:spPr bwMode="auto">
                  <a:xfrm>
                    <a:off x="3447" y="2812"/>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1716" name="Line 84">
                    <a:extLst>
                      <a:ext uri="{FF2B5EF4-FFF2-40B4-BE49-F238E27FC236}">
                        <a16:creationId xmlns:a16="http://schemas.microsoft.com/office/drawing/2014/main" id="{45B5C560-13F7-49D7-81CA-3FEFDA405B59}"/>
                      </a:ext>
                    </a:extLst>
                  </p:cNvPr>
                  <p:cNvSpPr>
                    <a:spLocks noChangeShapeType="1"/>
                  </p:cNvSpPr>
                  <p:nvPr/>
                </p:nvSpPr>
                <p:spPr bwMode="auto">
                  <a:xfrm>
                    <a:off x="3447" y="3096"/>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1717" name="Line 85">
                    <a:extLst>
                      <a:ext uri="{FF2B5EF4-FFF2-40B4-BE49-F238E27FC236}">
                        <a16:creationId xmlns:a16="http://schemas.microsoft.com/office/drawing/2014/main" id="{D91FE189-ADF6-4F17-BFD7-003B5845FE86}"/>
                      </a:ext>
                    </a:extLst>
                  </p:cNvPr>
                  <p:cNvSpPr>
                    <a:spLocks noChangeShapeType="1"/>
                  </p:cNvSpPr>
                  <p:nvPr/>
                </p:nvSpPr>
                <p:spPr bwMode="auto">
                  <a:xfrm>
                    <a:off x="3447" y="3379"/>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81718" name="Text Box 86">
                  <a:extLst>
                    <a:ext uri="{FF2B5EF4-FFF2-40B4-BE49-F238E27FC236}">
                      <a16:creationId xmlns:a16="http://schemas.microsoft.com/office/drawing/2014/main" id="{CCF260FD-507D-46AE-B5A4-CFF9ADD97EC7}"/>
                    </a:ext>
                  </a:extLst>
                </p:cNvPr>
                <p:cNvSpPr txBox="1">
                  <a:spLocks noChangeArrowheads="1"/>
                </p:cNvSpPr>
                <p:nvPr/>
              </p:nvSpPr>
              <p:spPr bwMode="auto">
                <a:xfrm>
                  <a:off x="4864" y="1941"/>
                  <a:ext cx="199" cy="2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0</a:t>
                  </a:r>
                </a:p>
              </p:txBody>
            </p:sp>
            <p:sp>
              <p:nvSpPr>
                <p:cNvPr id="581719" name="Text Box 87">
                  <a:extLst>
                    <a:ext uri="{FF2B5EF4-FFF2-40B4-BE49-F238E27FC236}">
                      <a16:creationId xmlns:a16="http://schemas.microsoft.com/office/drawing/2014/main" id="{7D047B3E-6482-4A03-B04A-520C6757EADF}"/>
                    </a:ext>
                  </a:extLst>
                </p:cNvPr>
                <p:cNvSpPr txBox="1">
                  <a:spLocks noChangeArrowheads="1"/>
                </p:cNvSpPr>
                <p:nvPr/>
              </p:nvSpPr>
              <p:spPr bwMode="auto">
                <a:xfrm>
                  <a:off x="4865" y="2160"/>
                  <a:ext cx="199" cy="2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1</a:t>
                  </a:r>
                </a:p>
              </p:txBody>
            </p:sp>
            <p:sp>
              <p:nvSpPr>
                <p:cNvPr id="581720" name="Text Box 88">
                  <a:extLst>
                    <a:ext uri="{FF2B5EF4-FFF2-40B4-BE49-F238E27FC236}">
                      <a16:creationId xmlns:a16="http://schemas.microsoft.com/office/drawing/2014/main" id="{2A167FAF-3D83-46D1-8FA1-5755B5E4CF62}"/>
                    </a:ext>
                  </a:extLst>
                </p:cNvPr>
                <p:cNvSpPr txBox="1">
                  <a:spLocks noChangeArrowheads="1"/>
                </p:cNvSpPr>
                <p:nvPr/>
              </p:nvSpPr>
              <p:spPr bwMode="auto">
                <a:xfrm>
                  <a:off x="4865" y="2472"/>
                  <a:ext cx="199"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2</a:t>
                  </a:r>
                </a:p>
              </p:txBody>
            </p:sp>
            <p:sp>
              <p:nvSpPr>
                <p:cNvPr id="581721" name="Text Box 89">
                  <a:extLst>
                    <a:ext uri="{FF2B5EF4-FFF2-40B4-BE49-F238E27FC236}">
                      <a16:creationId xmlns:a16="http://schemas.microsoft.com/office/drawing/2014/main" id="{123A8D9A-3460-4EE0-8018-1A275A1F703D}"/>
                    </a:ext>
                  </a:extLst>
                </p:cNvPr>
                <p:cNvSpPr txBox="1">
                  <a:spLocks noChangeArrowheads="1"/>
                </p:cNvSpPr>
                <p:nvPr/>
              </p:nvSpPr>
              <p:spPr bwMode="auto">
                <a:xfrm>
                  <a:off x="4864" y="2756"/>
                  <a:ext cx="199"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3</a:t>
                  </a:r>
                </a:p>
              </p:txBody>
            </p:sp>
            <p:sp>
              <p:nvSpPr>
                <p:cNvPr id="581722" name="Text Box 90">
                  <a:extLst>
                    <a:ext uri="{FF2B5EF4-FFF2-40B4-BE49-F238E27FC236}">
                      <a16:creationId xmlns:a16="http://schemas.microsoft.com/office/drawing/2014/main" id="{101B291A-3D7E-4C59-9B59-1762AAAF3048}"/>
                    </a:ext>
                  </a:extLst>
                </p:cNvPr>
                <p:cNvSpPr txBox="1">
                  <a:spLocks noChangeArrowheads="1"/>
                </p:cNvSpPr>
                <p:nvPr/>
              </p:nvSpPr>
              <p:spPr bwMode="auto">
                <a:xfrm>
                  <a:off x="4865" y="2982"/>
                  <a:ext cx="199"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4</a:t>
                  </a:r>
                </a:p>
              </p:txBody>
            </p:sp>
            <p:sp>
              <p:nvSpPr>
                <p:cNvPr id="581723" name="Text Box 91">
                  <a:extLst>
                    <a:ext uri="{FF2B5EF4-FFF2-40B4-BE49-F238E27FC236}">
                      <a16:creationId xmlns:a16="http://schemas.microsoft.com/office/drawing/2014/main" id="{E8E86CDB-A6E2-4A2B-9EAE-A3F2658EB0E5}"/>
                    </a:ext>
                  </a:extLst>
                </p:cNvPr>
                <p:cNvSpPr txBox="1">
                  <a:spLocks noChangeArrowheads="1"/>
                </p:cNvSpPr>
                <p:nvPr/>
              </p:nvSpPr>
              <p:spPr bwMode="auto">
                <a:xfrm>
                  <a:off x="4865" y="3322"/>
                  <a:ext cx="199" cy="2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5</a:t>
                  </a:r>
                </a:p>
              </p:txBody>
            </p:sp>
            <p:sp>
              <p:nvSpPr>
                <p:cNvPr id="581724" name="Text Box 92">
                  <a:extLst>
                    <a:ext uri="{FF2B5EF4-FFF2-40B4-BE49-F238E27FC236}">
                      <a16:creationId xmlns:a16="http://schemas.microsoft.com/office/drawing/2014/main" id="{D35D2FBB-3506-4685-B833-DD42F98E702D}"/>
                    </a:ext>
                  </a:extLst>
                </p:cNvPr>
                <p:cNvSpPr txBox="1">
                  <a:spLocks noChangeArrowheads="1"/>
                </p:cNvSpPr>
                <p:nvPr/>
              </p:nvSpPr>
              <p:spPr bwMode="auto">
                <a:xfrm>
                  <a:off x="4864" y="3578"/>
                  <a:ext cx="199" cy="2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6</a:t>
                  </a:r>
                </a:p>
              </p:txBody>
            </p:sp>
            <p:sp>
              <p:nvSpPr>
                <p:cNvPr id="581725" name="Text Box 93">
                  <a:extLst>
                    <a:ext uri="{FF2B5EF4-FFF2-40B4-BE49-F238E27FC236}">
                      <a16:creationId xmlns:a16="http://schemas.microsoft.com/office/drawing/2014/main" id="{294AB957-B6F2-435C-B6B6-F06DEE0EEEA4}"/>
                    </a:ext>
                  </a:extLst>
                </p:cNvPr>
                <p:cNvSpPr txBox="1">
                  <a:spLocks noChangeArrowheads="1"/>
                </p:cNvSpPr>
                <p:nvPr/>
              </p:nvSpPr>
              <p:spPr bwMode="auto">
                <a:xfrm>
                  <a:off x="4864" y="3885"/>
                  <a:ext cx="199" cy="2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rgbClr val="008000"/>
                      </a:solidFill>
                      <a:latin typeface="微软雅黑" panose="020B0503020204020204" pitchFamily="34" charset="-122"/>
                      <a:ea typeface="微软雅黑" panose="020B0503020204020204" pitchFamily="34" charset="-122"/>
                    </a:rPr>
                    <a:t>7</a:t>
                  </a:r>
                </a:p>
              </p:txBody>
            </p:sp>
          </p:grpSp>
          <p:sp>
            <p:nvSpPr>
              <p:cNvPr id="581726" name="Rectangle 94">
                <a:extLst>
                  <a:ext uri="{FF2B5EF4-FFF2-40B4-BE49-F238E27FC236}">
                    <a16:creationId xmlns:a16="http://schemas.microsoft.com/office/drawing/2014/main" id="{29EC7B46-5F90-4980-9495-11246A6C6FCB}"/>
                  </a:ext>
                </a:extLst>
              </p:cNvPr>
              <p:cNvSpPr>
                <a:spLocks noChangeArrowheads="1"/>
              </p:cNvSpPr>
              <p:nvPr/>
            </p:nvSpPr>
            <p:spPr bwMode="auto">
              <a:xfrm>
                <a:off x="4127" y="1877"/>
                <a:ext cx="708" cy="2211"/>
              </a:xfrm>
              <a:prstGeom prst="rect">
                <a:avLst/>
              </a:prstGeom>
              <a:solidFill>
                <a:srgbClr val="008000">
                  <a:alpha val="17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581727" name="Rectangle 95">
              <a:extLst>
                <a:ext uri="{FF2B5EF4-FFF2-40B4-BE49-F238E27FC236}">
                  <a16:creationId xmlns:a16="http://schemas.microsoft.com/office/drawing/2014/main" id="{BD498914-41C4-4568-B145-ABA5F9868466}"/>
                </a:ext>
              </a:extLst>
            </p:cNvPr>
            <p:cNvSpPr>
              <a:spLocks noChangeArrowheads="1"/>
            </p:cNvSpPr>
            <p:nvPr/>
          </p:nvSpPr>
          <p:spPr bwMode="auto">
            <a:xfrm>
              <a:off x="74" y="1338"/>
              <a:ext cx="4876" cy="2863"/>
            </a:xfrm>
            <a:prstGeom prst="rect">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81728" name="Text Box 96">
            <a:extLst>
              <a:ext uri="{FF2B5EF4-FFF2-40B4-BE49-F238E27FC236}">
                <a16:creationId xmlns:a16="http://schemas.microsoft.com/office/drawing/2014/main" id="{8933091E-8F55-44F4-A4AC-11CEA97ABF7D}"/>
              </a:ext>
            </a:extLst>
          </p:cNvPr>
          <p:cNvSpPr txBox="1">
            <a:spLocks noChangeArrowheads="1"/>
          </p:cNvSpPr>
          <p:nvPr/>
        </p:nvSpPr>
        <p:spPr bwMode="auto">
          <a:xfrm>
            <a:off x="7272338" y="5184775"/>
            <a:ext cx="1619250" cy="70167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p>
            <a:pPr>
              <a:spcBef>
                <a:spcPct val="50000"/>
              </a:spcBef>
            </a:pPr>
            <a:r>
              <a:rPr lang="en-US" altLang="zh-CN" sz="2000" b="1">
                <a:solidFill>
                  <a:srgbClr val="FF0000"/>
                </a:solidFill>
                <a:latin typeface="微软雅黑" panose="020B0503020204020204" pitchFamily="34" charset="-122"/>
                <a:ea typeface="微软雅黑" panose="020B0503020204020204" pitchFamily="34" charset="-122"/>
              </a:rPr>
              <a:t>ISA</a:t>
            </a:r>
            <a:r>
              <a:rPr lang="zh-CN" altLang="en-US" sz="2000" b="1">
                <a:solidFill>
                  <a:srgbClr val="FF0000"/>
                </a:solidFill>
                <a:latin typeface="微软雅黑" panose="020B0503020204020204" pitchFamily="34" charset="-122"/>
                <a:ea typeface="微软雅黑" panose="020B0503020204020204" pitchFamily="34" charset="-122"/>
              </a:rPr>
              <a:t>是计算机组成的抽象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1636">
                                            <p:txEl>
                                              <p:pRg st="0" end="0"/>
                                            </p:txEl>
                                          </p:spTgt>
                                        </p:tgtEl>
                                        <p:attrNameLst>
                                          <p:attrName>style.visibility</p:attrName>
                                        </p:attrNameLst>
                                      </p:cBhvr>
                                      <p:to>
                                        <p:strVal val="visible"/>
                                      </p:to>
                                    </p:set>
                                    <p:animEffect transition="in" filter="blinds(horizontal)">
                                      <p:cBhvr>
                                        <p:cTn id="7" dur="500"/>
                                        <p:tgtEl>
                                          <p:spTgt spid="58163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81636">
                                            <p:txEl>
                                              <p:pRg st="1" end="1"/>
                                            </p:txEl>
                                          </p:spTgt>
                                        </p:tgtEl>
                                        <p:attrNameLst>
                                          <p:attrName>style.visibility</p:attrName>
                                        </p:attrNameLst>
                                      </p:cBhvr>
                                      <p:to>
                                        <p:strVal val="visible"/>
                                      </p:to>
                                    </p:set>
                                    <p:animEffect transition="in" filter="blinds(horizontal)">
                                      <p:cBhvr>
                                        <p:cTn id="12" dur="500"/>
                                        <p:tgtEl>
                                          <p:spTgt spid="58163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81636">
                                            <p:txEl>
                                              <p:pRg st="2" end="2"/>
                                            </p:txEl>
                                          </p:spTgt>
                                        </p:tgtEl>
                                        <p:attrNameLst>
                                          <p:attrName>style.visibility</p:attrName>
                                        </p:attrNameLst>
                                      </p:cBhvr>
                                      <p:to>
                                        <p:strVal val="visible"/>
                                      </p:to>
                                    </p:set>
                                    <p:animEffect transition="in" filter="blinds(horizontal)">
                                      <p:cBhvr>
                                        <p:cTn id="17" dur="500"/>
                                        <p:tgtEl>
                                          <p:spTgt spid="58163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1728"/>
                                        </p:tgtEl>
                                        <p:attrNameLst>
                                          <p:attrName>style.visibility</p:attrName>
                                        </p:attrNameLst>
                                      </p:cBhvr>
                                      <p:to>
                                        <p:strVal val="visible"/>
                                      </p:to>
                                    </p:set>
                                    <p:animEffect transition="in" filter="blinds(horizontal)">
                                      <p:cBhvr>
                                        <p:cTn id="22" dur="500"/>
                                        <p:tgtEl>
                                          <p:spTgt spid="581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72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a:extLst>
              <a:ext uri="{FF2B5EF4-FFF2-40B4-BE49-F238E27FC236}">
                <a16:creationId xmlns:a16="http://schemas.microsoft.com/office/drawing/2014/main" id="{8160B5E2-445A-45AD-BA85-951E0BBDB009}"/>
              </a:ext>
            </a:extLst>
          </p:cNvPr>
          <p:cNvSpPr>
            <a:spLocks noGrp="1" noChangeArrowheads="1"/>
          </p:cNvSpPr>
          <p:nvPr>
            <p:ph type="title" idx="4294967295"/>
          </p:nvPr>
        </p:nvSpPr>
        <p:spPr>
          <a:xfrm>
            <a:off x="457200" y="98425"/>
            <a:ext cx="8229600" cy="561975"/>
          </a:xfrm>
        </p:spPr>
        <p:txBody>
          <a:bodyPr/>
          <a:lstStyle/>
          <a:p>
            <a:r>
              <a:rPr lang="zh-CN" altLang="en-US" sz="3200"/>
              <a:t>主要内容</a:t>
            </a:r>
          </a:p>
        </p:txBody>
      </p:sp>
      <p:sp>
        <p:nvSpPr>
          <p:cNvPr id="583683" name="Rectangle 3">
            <a:extLst>
              <a:ext uri="{FF2B5EF4-FFF2-40B4-BE49-F238E27FC236}">
                <a16:creationId xmlns:a16="http://schemas.microsoft.com/office/drawing/2014/main" id="{F8835DE7-71AC-4FB4-B3D6-809B01B119F9}"/>
              </a:ext>
            </a:extLst>
          </p:cNvPr>
          <p:cNvSpPr>
            <a:spLocks noGrp="1" noChangeArrowheads="1"/>
          </p:cNvSpPr>
          <p:nvPr>
            <p:ph type="body" idx="4294967295"/>
          </p:nvPr>
        </p:nvSpPr>
        <p:spPr>
          <a:xfrm>
            <a:off x="431800" y="998538"/>
            <a:ext cx="8370888" cy="5626100"/>
          </a:xfrm>
        </p:spPr>
        <p:txBody>
          <a:bodyPr/>
          <a:lstStyle/>
          <a:p>
            <a:pPr>
              <a:spcBef>
                <a:spcPts val="1600"/>
              </a:spcBef>
            </a:pPr>
            <a:r>
              <a:rPr lang="zh-CN" altLang="en-US" sz="2800">
                <a:ea typeface="黑体" panose="02010609060101010101" pitchFamily="49" charset="-122"/>
              </a:rPr>
              <a:t>课程的由来</a:t>
            </a:r>
          </a:p>
          <a:p>
            <a:pPr>
              <a:spcBef>
                <a:spcPts val="1600"/>
              </a:spcBef>
            </a:pPr>
            <a:r>
              <a:rPr lang="zh-CN" altLang="en-US" sz="2800">
                <a:ea typeface="黑体" panose="02010609060101010101" pitchFamily="49" charset="-122"/>
              </a:rPr>
              <a:t>课程内容概要</a:t>
            </a:r>
          </a:p>
          <a:p>
            <a:pPr>
              <a:spcBef>
                <a:spcPts val="1600"/>
              </a:spcBef>
            </a:pPr>
            <a:r>
              <a:rPr lang="zh-CN" altLang="en-US" sz="2800">
                <a:ea typeface="黑体" panose="02010609060101010101" pitchFamily="49" charset="-122"/>
              </a:rPr>
              <a:t>课程教学安排及考试安排</a:t>
            </a:r>
          </a:p>
          <a:p>
            <a:pPr>
              <a:spcBef>
                <a:spcPts val="1600"/>
              </a:spcBef>
            </a:pPr>
            <a:r>
              <a:rPr lang="zh-CN" altLang="en-US" sz="2800">
                <a:ea typeface="黑体" panose="02010609060101010101" pitchFamily="49" charset="-122"/>
              </a:rPr>
              <a:t>硬件和软件的基本组成</a:t>
            </a:r>
          </a:p>
          <a:p>
            <a:pPr>
              <a:spcBef>
                <a:spcPts val="1600"/>
              </a:spcBef>
            </a:pPr>
            <a:r>
              <a:rPr lang="zh-CN" altLang="en-US" sz="2800">
                <a:ea typeface="黑体" panose="02010609060101010101" pitchFamily="49" charset="-122"/>
              </a:rPr>
              <a:t>程序的开发和执行过程</a:t>
            </a:r>
          </a:p>
          <a:p>
            <a:pPr>
              <a:spcBef>
                <a:spcPts val="1600"/>
              </a:spcBef>
            </a:pPr>
            <a:r>
              <a:rPr lang="zh-CN" altLang="en-US" sz="2800">
                <a:ea typeface="黑体" panose="02010609060101010101" pitchFamily="49" charset="-122"/>
              </a:rPr>
              <a:t>计算机系统层次结构</a:t>
            </a:r>
          </a:p>
          <a:p>
            <a:pPr>
              <a:spcBef>
                <a:spcPts val="1600"/>
              </a:spcBef>
            </a:pPr>
            <a:r>
              <a:rPr lang="zh-CN" altLang="en-US" sz="2800">
                <a:solidFill>
                  <a:srgbClr val="FF0000"/>
                </a:solidFill>
                <a:ea typeface="黑体" panose="02010609060101010101" pitchFamily="49" charset="-122"/>
              </a:rPr>
              <a:t>计算机性能评价</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a:extLst>
              <a:ext uri="{FF2B5EF4-FFF2-40B4-BE49-F238E27FC236}">
                <a16:creationId xmlns:a16="http://schemas.microsoft.com/office/drawing/2014/main" id="{D3E9B2DD-4743-4EF7-8DA6-CB1ECDC0FEE8}"/>
              </a:ext>
            </a:extLst>
          </p:cNvPr>
          <p:cNvSpPr>
            <a:spLocks noGrp="1" noChangeArrowheads="1"/>
          </p:cNvSpPr>
          <p:nvPr>
            <p:ph type="title" idx="4294967295"/>
          </p:nvPr>
        </p:nvSpPr>
        <p:spPr>
          <a:xfrm>
            <a:off x="792163" y="98425"/>
            <a:ext cx="6442075" cy="600075"/>
          </a:xfrm>
          <a:noFill/>
        </p:spPr>
        <p:txBody>
          <a:bodyPr lIns="63500" tIns="25400" rIns="63500" bIns="25400" anchor="t">
            <a:spAutoFit/>
          </a:bodyPr>
          <a:lstStyle/>
          <a:p>
            <a:r>
              <a:rPr lang="zh-CN" altLang="en-US" sz="3600"/>
              <a:t>计算机性能的基本评价指标</a:t>
            </a:r>
          </a:p>
        </p:txBody>
      </p:sp>
      <p:grpSp>
        <p:nvGrpSpPr>
          <p:cNvPr id="2" name="Group 9">
            <a:extLst>
              <a:ext uri="{FF2B5EF4-FFF2-40B4-BE49-F238E27FC236}">
                <a16:creationId xmlns:a16="http://schemas.microsoft.com/office/drawing/2014/main" id="{A0E4BFCD-C0D1-47C7-A838-E35C58A6763A}"/>
              </a:ext>
            </a:extLst>
          </p:cNvPr>
          <p:cNvGrpSpPr>
            <a:grpSpLocks/>
          </p:cNvGrpSpPr>
          <p:nvPr/>
        </p:nvGrpSpPr>
        <p:grpSpPr bwMode="auto">
          <a:xfrm>
            <a:off x="569913" y="4783138"/>
            <a:ext cx="8181975" cy="1749425"/>
            <a:chOff x="368" y="3013"/>
            <a:chExt cx="5094" cy="1102"/>
          </a:xfrm>
        </p:grpSpPr>
        <p:sp>
          <p:nvSpPr>
            <p:cNvPr id="48135" name="Rectangle 4">
              <a:extLst>
                <a:ext uri="{FF2B5EF4-FFF2-40B4-BE49-F238E27FC236}">
                  <a16:creationId xmlns:a16="http://schemas.microsoft.com/office/drawing/2014/main" id="{6A22963E-7CF5-42F2-AC62-E6CA05F29A06}"/>
                </a:ext>
              </a:extLst>
            </p:cNvPr>
            <p:cNvSpPr>
              <a:spLocks noChangeArrowheads="1"/>
            </p:cNvSpPr>
            <p:nvPr/>
          </p:nvSpPr>
          <p:spPr bwMode="auto">
            <a:xfrm>
              <a:off x="368" y="3013"/>
              <a:ext cx="5094" cy="1102"/>
            </a:xfrm>
            <a:prstGeom prst="rect">
              <a:avLst/>
            </a:prstGeom>
            <a:noFill/>
            <a:ln w="12700">
              <a:noFill/>
              <a:miter lim="800000"/>
              <a:headEnd/>
              <a:tailEnd/>
            </a:ln>
          </p:spPr>
          <p:txBody>
            <a:bodyPr lIns="90488" tIns="44450" rIns="90488" bIns="44450"/>
            <a:lstStyle/>
            <a:p>
              <a:pPr marL="285750" indent="-285750" eaLnBrk="0" hangingPunct="0">
                <a:lnSpc>
                  <a:spcPct val="90000"/>
                </a:lnSpc>
                <a:spcBef>
                  <a:spcPct val="30000"/>
                </a:spcBef>
                <a:tabLst>
                  <a:tab pos="2286000" algn="l"/>
                </a:tabLst>
                <a:defRPr/>
              </a:pPr>
              <a:r>
                <a:rPr lang="zh-CN" altLang="en-US" sz="2000" b="1" dirty="0">
                  <a:latin typeface="+mn-lt"/>
                  <a:ea typeface="黑体" pitchFamily="49" charset="-122"/>
                </a:rPr>
                <a:t>“ 机器</a:t>
              </a:r>
              <a:r>
                <a:rPr lang="en-US" altLang="zh-CN" sz="2000" b="1" dirty="0">
                  <a:latin typeface="+mn-lt"/>
                  <a:ea typeface="黑体" pitchFamily="49" charset="-122"/>
                </a:rPr>
                <a:t>X</a:t>
              </a:r>
              <a:r>
                <a:rPr lang="zh-CN" altLang="en-US" sz="2000" b="1" dirty="0">
                  <a:latin typeface="+mn-lt"/>
                  <a:ea typeface="黑体" pitchFamily="49" charset="-122"/>
                </a:rPr>
                <a:t>的速度（性能）是</a:t>
              </a:r>
              <a:r>
                <a:rPr lang="en-US" altLang="zh-CN" sz="2000" b="1" dirty="0">
                  <a:latin typeface="+mn-lt"/>
                  <a:ea typeface="黑体" pitchFamily="49" charset="-122"/>
                </a:rPr>
                <a:t>Y</a:t>
              </a:r>
              <a:r>
                <a:rPr lang="zh-CN" altLang="en-US" sz="2000" b="1" dirty="0">
                  <a:latin typeface="+mn-lt"/>
                  <a:ea typeface="黑体" pitchFamily="49" charset="-122"/>
                </a:rPr>
                <a:t>的</a:t>
              </a:r>
              <a:r>
                <a:rPr lang="en-US" altLang="zh-CN" sz="2000" b="1" dirty="0">
                  <a:latin typeface="+mn-lt"/>
                  <a:ea typeface="黑体" pitchFamily="49" charset="-122"/>
                </a:rPr>
                <a:t>n</a:t>
              </a:r>
              <a:r>
                <a:rPr lang="zh-CN" altLang="en-US" sz="2000" b="1" dirty="0">
                  <a:latin typeface="+mn-lt"/>
                  <a:ea typeface="黑体" pitchFamily="49" charset="-122"/>
                </a:rPr>
                <a:t>倍</a:t>
              </a:r>
              <a:r>
                <a:rPr lang="en-US" altLang="zh-CN" sz="2000" b="1" dirty="0">
                  <a:latin typeface="+mn-lt"/>
                  <a:ea typeface="黑体" pitchFamily="49" charset="-122"/>
                </a:rPr>
                <a:t>”  </a:t>
              </a:r>
              <a:r>
                <a:rPr lang="zh-CN" altLang="en-US" sz="2000" b="1" dirty="0">
                  <a:latin typeface="+mn-lt"/>
                  <a:ea typeface="黑体" pitchFamily="49" charset="-122"/>
                </a:rPr>
                <a:t>的含义：</a:t>
              </a:r>
            </a:p>
            <a:p>
              <a:pPr marL="285750" indent="-285750" eaLnBrk="0" hangingPunct="0">
                <a:lnSpc>
                  <a:spcPct val="90000"/>
                </a:lnSpc>
                <a:spcBef>
                  <a:spcPct val="30000"/>
                </a:spcBef>
                <a:tabLst>
                  <a:tab pos="2286000" algn="l"/>
                </a:tabLst>
                <a:defRPr/>
              </a:pPr>
              <a:r>
                <a:rPr lang="en-US" altLang="zh-CN" sz="2000" dirty="0">
                  <a:latin typeface="Arial" charset="0"/>
                </a:rPr>
                <a:t>	</a:t>
              </a:r>
              <a:r>
                <a:rPr lang="en-US" altLang="zh-CN" sz="2000" b="1" dirty="0" err="1">
                  <a:latin typeface="Arial" charset="0"/>
                </a:rPr>
                <a:t>ExTime</a:t>
              </a:r>
              <a:r>
                <a:rPr lang="en-US" altLang="zh-CN" sz="2000" b="1" dirty="0">
                  <a:latin typeface="Arial" charset="0"/>
                </a:rPr>
                <a:t>(Y) 	Performance(X)  </a:t>
              </a:r>
            </a:p>
            <a:p>
              <a:pPr marL="285750" indent="-285750" eaLnBrk="0" hangingPunct="0">
                <a:lnSpc>
                  <a:spcPct val="80000"/>
                </a:lnSpc>
                <a:tabLst>
                  <a:tab pos="2286000" algn="l"/>
                </a:tabLst>
                <a:defRPr/>
              </a:pPr>
              <a:r>
                <a:rPr lang="en-US" altLang="zh-CN" sz="2000" b="1" dirty="0">
                  <a:latin typeface="Arial" charset="0"/>
                </a:rPr>
                <a:t>	                        =                              = n	</a:t>
              </a:r>
            </a:p>
            <a:p>
              <a:pPr marL="285750" indent="-285750" eaLnBrk="0" hangingPunct="0">
                <a:lnSpc>
                  <a:spcPct val="80000"/>
                </a:lnSpc>
                <a:tabLst>
                  <a:tab pos="2286000" algn="l"/>
                </a:tabLst>
                <a:defRPr/>
              </a:pPr>
              <a:r>
                <a:rPr lang="en-US" altLang="zh-CN" sz="2000" b="1" dirty="0">
                  <a:latin typeface="Arial" charset="0"/>
                </a:rPr>
                <a:t>	</a:t>
              </a:r>
              <a:r>
                <a:rPr lang="en-US" altLang="zh-CN" sz="2000" b="1" dirty="0" err="1">
                  <a:latin typeface="Arial" charset="0"/>
                </a:rPr>
                <a:t>ExTime</a:t>
              </a:r>
              <a:r>
                <a:rPr lang="en-US" altLang="zh-CN" sz="2000" b="1" dirty="0">
                  <a:latin typeface="Arial" charset="0"/>
                </a:rPr>
                <a:t>(X)	Performance(Y)</a:t>
              </a:r>
            </a:p>
            <a:p>
              <a:pPr marL="285750" indent="-285750" eaLnBrk="0" hangingPunct="0">
                <a:lnSpc>
                  <a:spcPct val="80000"/>
                </a:lnSpc>
                <a:tabLst>
                  <a:tab pos="2286000" algn="l"/>
                </a:tabLst>
                <a:defRPr/>
              </a:pPr>
              <a:endParaRPr lang="zh-CN" altLang="en-US" sz="2000" b="1" dirty="0">
                <a:latin typeface="Arial" charset="0"/>
              </a:endParaRPr>
            </a:p>
          </p:txBody>
        </p:sp>
        <p:sp>
          <p:nvSpPr>
            <p:cNvPr id="480261" name="Line 5">
              <a:extLst>
                <a:ext uri="{FF2B5EF4-FFF2-40B4-BE49-F238E27FC236}">
                  <a16:creationId xmlns:a16="http://schemas.microsoft.com/office/drawing/2014/main" id="{2E6C0FAC-F5A5-4A1D-91A9-BE9B8FD916BC}"/>
                </a:ext>
              </a:extLst>
            </p:cNvPr>
            <p:cNvSpPr>
              <a:spLocks noChangeShapeType="1"/>
            </p:cNvSpPr>
            <p:nvPr/>
          </p:nvSpPr>
          <p:spPr bwMode="auto">
            <a:xfrm>
              <a:off x="563" y="3525"/>
              <a:ext cx="94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0262" name="Line 6">
              <a:extLst>
                <a:ext uri="{FF2B5EF4-FFF2-40B4-BE49-F238E27FC236}">
                  <a16:creationId xmlns:a16="http://schemas.microsoft.com/office/drawing/2014/main" id="{50871BC4-8900-4DF8-BECC-E069668B541A}"/>
                </a:ext>
              </a:extLst>
            </p:cNvPr>
            <p:cNvSpPr>
              <a:spLocks noChangeShapeType="1"/>
            </p:cNvSpPr>
            <p:nvPr/>
          </p:nvSpPr>
          <p:spPr bwMode="auto">
            <a:xfrm>
              <a:off x="1840" y="3520"/>
              <a:ext cx="11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05511" name="Text Box 7">
            <a:extLst>
              <a:ext uri="{FF2B5EF4-FFF2-40B4-BE49-F238E27FC236}">
                <a16:creationId xmlns:a16="http://schemas.microsoft.com/office/drawing/2014/main" id="{D1834D12-D188-4CF9-A5CE-10B745FF32CC}"/>
              </a:ext>
            </a:extLst>
          </p:cNvPr>
          <p:cNvSpPr txBox="1">
            <a:spLocks noChangeArrowheads="1"/>
          </p:cNvSpPr>
          <p:nvPr/>
        </p:nvSpPr>
        <p:spPr bwMode="auto">
          <a:xfrm>
            <a:off x="5964238" y="4849813"/>
            <a:ext cx="29257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a:solidFill>
                  <a:srgbClr val="0066CC"/>
                </a:solidFill>
                <a:latin typeface="Helvetica" panose="020B0604020202020204" pitchFamily="34" charset="0"/>
                <a:ea typeface="黑体" panose="02010609060101010101" pitchFamily="49" charset="-122"/>
              </a:rPr>
              <a:t>相对性能用执行时间的倒数来表示！</a:t>
            </a:r>
          </a:p>
        </p:txBody>
      </p:sp>
      <p:sp>
        <p:nvSpPr>
          <p:cNvPr id="405512" name="Rectangle 8">
            <a:extLst>
              <a:ext uri="{FF2B5EF4-FFF2-40B4-BE49-F238E27FC236}">
                <a16:creationId xmlns:a16="http://schemas.microsoft.com/office/drawing/2014/main" id="{2DE1F3B7-1B51-468E-95AE-BC3549FAA5DF}"/>
              </a:ext>
            </a:extLst>
          </p:cNvPr>
          <p:cNvSpPr>
            <a:spLocks noChangeArrowheads="1"/>
          </p:cNvSpPr>
          <p:nvPr/>
        </p:nvSpPr>
        <p:spPr bwMode="auto">
          <a:xfrm>
            <a:off x="-42863" y="987425"/>
            <a:ext cx="8080376"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285750" indent="-285750" eaLnBrk="0" hangingPunct="0">
              <a:tabLst>
                <a:tab pos="2286000" algn="l"/>
              </a:tabLst>
              <a:defRPr>
                <a:solidFill>
                  <a:schemeClr val="tx1"/>
                </a:solidFill>
                <a:latin typeface="Arial" panose="020B0604020202020204" pitchFamily="34" charset="0"/>
                <a:ea typeface="宋体" panose="02010600030101010101" pitchFamily="2" charset="-122"/>
              </a:defRPr>
            </a:lvl1pPr>
            <a:lvl2pPr marL="685800" indent="-228600" eaLnBrk="0" hangingPunct="0">
              <a:tabLst>
                <a:tab pos="22860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22860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22860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22860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22860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22860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22860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2286000" algn="l"/>
              </a:tabLst>
              <a:defRPr>
                <a:solidFill>
                  <a:schemeClr val="tx1"/>
                </a:solidFill>
                <a:latin typeface="Arial" panose="020B0604020202020204" pitchFamily="34" charset="0"/>
                <a:ea typeface="宋体" panose="02010600030101010101" pitchFamily="2" charset="-122"/>
              </a:defRPr>
            </a:lvl9pPr>
          </a:lstStyle>
          <a:p>
            <a:pPr>
              <a:spcBef>
                <a:spcPct val="30000"/>
              </a:spcBef>
            </a:pPr>
            <a:r>
              <a:rPr lang="zh-CN" altLang="en-US" b="1"/>
              <a:t>°</a:t>
            </a:r>
            <a:r>
              <a:rPr lang="zh-CN" altLang="en-US" sz="2200" b="1">
                <a:ea typeface="黑体" panose="02010609060101010101" pitchFamily="49" charset="-122"/>
              </a:rPr>
              <a:t>计算机有两种不同的性能</a:t>
            </a:r>
          </a:p>
          <a:p>
            <a:pPr lvl="1">
              <a:spcBef>
                <a:spcPct val="30000"/>
              </a:spcBef>
            </a:pPr>
            <a:r>
              <a:rPr lang="zh-CN" altLang="en-US" sz="2000" b="1">
                <a:ea typeface="黑体" panose="02010609060101010101" pitchFamily="49" charset="-122"/>
              </a:rPr>
              <a:t>° </a:t>
            </a:r>
            <a:r>
              <a:rPr lang="en-US" altLang="zh-CN" sz="2000" b="1">
                <a:ea typeface="黑体" panose="02010609060101010101" pitchFamily="49" charset="-122"/>
                <a:hlinkClick r:id="rId3" action="ppaction://hlinksldjump"/>
              </a:rPr>
              <a:t>Time to do the task  </a:t>
            </a:r>
            <a:endParaRPr lang="en-US" altLang="zh-CN" sz="2000" b="1">
              <a:ea typeface="黑体" panose="02010609060101010101" pitchFamily="49" charset="-122"/>
            </a:endParaRPr>
          </a:p>
          <a:p>
            <a:pPr lvl="2">
              <a:spcBef>
                <a:spcPct val="30000"/>
              </a:spcBef>
              <a:buFont typeface="Arial" panose="020B0604020202020204" pitchFamily="34" charset="0"/>
              <a:buChar char="–"/>
            </a:pPr>
            <a:r>
              <a:rPr lang="zh-CN" altLang="en-US" sz="2000" b="1">
                <a:solidFill>
                  <a:schemeClr val="accent2"/>
                </a:solidFill>
                <a:ea typeface="黑体" panose="02010609060101010101" pitchFamily="49" charset="-122"/>
              </a:rPr>
              <a:t>响应时间（</a:t>
            </a:r>
            <a:r>
              <a:rPr lang="en-US" altLang="zh-CN" sz="2000" b="1">
                <a:solidFill>
                  <a:schemeClr val="accent2"/>
                </a:solidFill>
                <a:ea typeface="黑体" panose="02010609060101010101" pitchFamily="49" charset="-122"/>
              </a:rPr>
              <a:t>response time</a:t>
            </a:r>
            <a:r>
              <a:rPr lang="zh-CN" altLang="en-US" sz="2000" b="1">
                <a:solidFill>
                  <a:schemeClr val="accent2"/>
                </a:solidFill>
                <a:ea typeface="黑体" panose="02010609060101010101" pitchFamily="49" charset="-122"/>
              </a:rPr>
              <a:t>）</a:t>
            </a:r>
          </a:p>
          <a:p>
            <a:pPr lvl="2">
              <a:spcBef>
                <a:spcPct val="30000"/>
              </a:spcBef>
              <a:buFont typeface="Arial" panose="020B0604020202020204" pitchFamily="34" charset="0"/>
              <a:buChar char="–"/>
            </a:pPr>
            <a:r>
              <a:rPr lang="zh-CN" altLang="en-US" sz="2000" b="1">
                <a:solidFill>
                  <a:schemeClr val="accent2"/>
                </a:solidFill>
                <a:ea typeface="黑体" panose="02010609060101010101" pitchFamily="49" charset="-122"/>
              </a:rPr>
              <a:t>执行时间（</a:t>
            </a:r>
            <a:r>
              <a:rPr lang="en-US" altLang="zh-CN" sz="2000" b="1">
                <a:solidFill>
                  <a:schemeClr val="accent2"/>
                </a:solidFill>
                <a:ea typeface="黑体" panose="02010609060101010101" pitchFamily="49" charset="-122"/>
              </a:rPr>
              <a:t>execution time</a:t>
            </a:r>
            <a:r>
              <a:rPr lang="zh-CN" altLang="en-US" sz="2000" b="1">
                <a:solidFill>
                  <a:schemeClr val="accent2"/>
                </a:solidFill>
                <a:ea typeface="黑体" panose="02010609060101010101" pitchFamily="49" charset="-122"/>
              </a:rPr>
              <a:t>）</a:t>
            </a:r>
          </a:p>
          <a:p>
            <a:pPr lvl="2">
              <a:spcBef>
                <a:spcPct val="30000"/>
              </a:spcBef>
              <a:buFont typeface="Arial" panose="020B0604020202020204" pitchFamily="34" charset="0"/>
              <a:buChar char="–"/>
            </a:pPr>
            <a:r>
              <a:rPr lang="zh-CN" altLang="en-US" sz="2000" b="1">
                <a:solidFill>
                  <a:schemeClr val="accent2"/>
                </a:solidFill>
                <a:ea typeface="黑体" panose="02010609060101010101" pitchFamily="49" charset="-122"/>
              </a:rPr>
              <a:t>等待时间或时延（</a:t>
            </a:r>
            <a:r>
              <a:rPr lang="en-US" altLang="zh-CN" sz="2000" b="1">
                <a:solidFill>
                  <a:schemeClr val="accent2"/>
                </a:solidFill>
                <a:ea typeface="黑体" panose="02010609060101010101" pitchFamily="49" charset="-122"/>
              </a:rPr>
              <a:t>latency</a:t>
            </a:r>
            <a:r>
              <a:rPr lang="zh-CN" altLang="en-US" sz="2000" b="1">
                <a:solidFill>
                  <a:schemeClr val="accent2"/>
                </a:solidFill>
                <a:ea typeface="黑体" panose="02010609060101010101" pitchFamily="49" charset="-122"/>
              </a:rPr>
              <a:t>）</a:t>
            </a:r>
          </a:p>
          <a:p>
            <a:pPr lvl="1">
              <a:spcBef>
                <a:spcPct val="30000"/>
              </a:spcBef>
            </a:pPr>
            <a:r>
              <a:rPr lang="en-US" altLang="zh-CN" sz="2000" b="1">
                <a:ea typeface="黑体" panose="02010609060101010101" pitchFamily="49" charset="-122"/>
              </a:rPr>
              <a:t>° </a:t>
            </a:r>
            <a:r>
              <a:rPr lang="en-US" altLang="zh-CN" sz="2000" b="1">
                <a:ea typeface="黑体" panose="02010609060101010101" pitchFamily="49" charset="-122"/>
                <a:hlinkClick r:id="" action="ppaction://hlinkshowjump?jump=nextslide"/>
              </a:rPr>
              <a:t>Tasks per day, hour, sec, ns. .. </a:t>
            </a:r>
            <a:endParaRPr lang="en-US" altLang="zh-CN" sz="2000" b="1">
              <a:ea typeface="黑体" panose="02010609060101010101" pitchFamily="49" charset="-122"/>
            </a:endParaRPr>
          </a:p>
          <a:p>
            <a:pPr lvl="2">
              <a:spcBef>
                <a:spcPct val="30000"/>
              </a:spcBef>
              <a:buFont typeface="Arial" panose="020B0604020202020204" pitchFamily="34" charset="0"/>
              <a:buChar char="–"/>
            </a:pPr>
            <a:r>
              <a:rPr lang="zh-CN" altLang="en-US" sz="2000" b="1">
                <a:solidFill>
                  <a:schemeClr val="accent2"/>
                </a:solidFill>
                <a:ea typeface="黑体" panose="02010609060101010101" pitchFamily="49" charset="-122"/>
              </a:rPr>
              <a:t>吞吐率（</a:t>
            </a:r>
            <a:r>
              <a:rPr lang="en-US" altLang="zh-CN" sz="2000" b="1">
                <a:solidFill>
                  <a:schemeClr val="accent2"/>
                </a:solidFill>
                <a:ea typeface="黑体" panose="02010609060101010101" pitchFamily="49" charset="-122"/>
              </a:rPr>
              <a:t>throughput</a:t>
            </a:r>
            <a:r>
              <a:rPr lang="zh-CN" altLang="en-US" sz="2000" b="1">
                <a:solidFill>
                  <a:schemeClr val="accent2"/>
                </a:solidFill>
                <a:ea typeface="黑体" panose="02010609060101010101" pitchFamily="49" charset="-122"/>
              </a:rPr>
              <a:t>）</a:t>
            </a:r>
          </a:p>
          <a:p>
            <a:pPr lvl="2">
              <a:spcBef>
                <a:spcPct val="30000"/>
              </a:spcBef>
              <a:buFont typeface="Arial" panose="020B0604020202020204" pitchFamily="34" charset="0"/>
              <a:buChar char="–"/>
            </a:pPr>
            <a:r>
              <a:rPr lang="zh-CN" altLang="en-US" sz="2000" b="1">
                <a:solidFill>
                  <a:schemeClr val="accent2"/>
                </a:solidFill>
                <a:ea typeface="黑体" panose="02010609060101010101" pitchFamily="49" charset="-122"/>
              </a:rPr>
              <a:t>带宽（</a:t>
            </a:r>
            <a:r>
              <a:rPr lang="en-US" altLang="zh-CN" sz="2000" b="1">
                <a:solidFill>
                  <a:schemeClr val="accent2"/>
                </a:solidFill>
                <a:ea typeface="黑体" panose="02010609060101010101" pitchFamily="49" charset="-122"/>
              </a:rPr>
              <a:t>bandwidth</a:t>
            </a:r>
            <a:r>
              <a:rPr lang="zh-CN" altLang="en-US" sz="2000" b="1">
                <a:solidFill>
                  <a:schemeClr val="accent2"/>
                </a:solidFill>
                <a:ea typeface="黑体" panose="02010609060101010101" pitchFamily="49" charset="-122"/>
              </a:rPr>
              <a:t>）</a:t>
            </a:r>
          </a:p>
          <a:p>
            <a:pPr>
              <a:spcBef>
                <a:spcPct val="30000"/>
              </a:spcBef>
            </a:pPr>
            <a:r>
              <a:rPr lang="en-US" altLang="zh-CN" sz="2000" b="1">
                <a:ea typeface="黑体" panose="02010609060101010101" pitchFamily="49" charset="-122"/>
              </a:rPr>
              <a:t>° </a:t>
            </a:r>
            <a:r>
              <a:rPr lang="zh-CN" altLang="en-US" sz="2200" b="1">
                <a:solidFill>
                  <a:srgbClr val="ED1611"/>
                </a:solidFill>
                <a:ea typeface="黑体" panose="02010609060101010101" pitchFamily="49" charset="-122"/>
              </a:rPr>
              <a:t>基本的性能评价标准是：</a:t>
            </a:r>
            <a:r>
              <a:rPr lang="en-US" altLang="zh-CN" sz="2200" b="1">
                <a:solidFill>
                  <a:srgbClr val="ED1611"/>
                </a:solidFill>
                <a:ea typeface="黑体" panose="02010609060101010101" pitchFamily="49" charset="-122"/>
              </a:rPr>
              <a:t>CPU</a:t>
            </a:r>
            <a:r>
              <a:rPr lang="zh-CN" altLang="en-US" sz="2200" b="1">
                <a:solidFill>
                  <a:srgbClr val="ED1611"/>
                </a:solidFill>
                <a:ea typeface="黑体" panose="02010609060101010101" pitchFamily="49" charset="-122"/>
              </a:rPr>
              <a:t>的执行时间</a:t>
            </a:r>
          </a:p>
        </p:txBody>
      </p:sp>
      <p:sp>
        <p:nvSpPr>
          <p:cNvPr id="405514" name="Rectangle 10">
            <a:extLst>
              <a:ext uri="{FF2B5EF4-FFF2-40B4-BE49-F238E27FC236}">
                <a16:creationId xmlns:a16="http://schemas.microsoft.com/office/drawing/2014/main" id="{D09E7A1B-9690-4F31-B1B9-C10FD6828B99}"/>
              </a:ext>
            </a:extLst>
          </p:cNvPr>
          <p:cNvSpPr>
            <a:spLocks noChangeArrowheads="1"/>
          </p:cNvSpPr>
          <p:nvPr/>
        </p:nvSpPr>
        <p:spPr bwMode="auto">
          <a:xfrm>
            <a:off x="4187825" y="1090613"/>
            <a:ext cx="4891088"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5000"/>
              </a:spcBef>
            </a:pPr>
            <a:r>
              <a:rPr lang="zh-CN" altLang="en-US" sz="2000" b="1">
                <a:ea typeface="黑体" panose="02010609060101010101" pitchFamily="49" charset="-122"/>
              </a:rPr>
              <a:t>不同应用场合用户关心的性能不同：</a:t>
            </a:r>
          </a:p>
          <a:p>
            <a:pPr lvl="1">
              <a:spcBef>
                <a:spcPct val="25000"/>
              </a:spcBef>
            </a:pPr>
            <a:r>
              <a:rPr lang="en-US" altLang="zh-CN" sz="2000" b="1">
                <a:solidFill>
                  <a:schemeClr val="accent2"/>
                </a:solidFill>
                <a:ea typeface="黑体" panose="02010609060101010101" pitchFamily="49" charset="-122"/>
              </a:rPr>
              <a:t>-</a:t>
            </a:r>
            <a:r>
              <a:rPr lang="zh-CN" altLang="en-US" sz="2000" b="1">
                <a:solidFill>
                  <a:schemeClr val="accent2"/>
                </a:solidFill>
                <a:ea typeface="黑体" panose="02010609060101010101" pitchFamily="49" charset="-122"/>
              </a:rPr>
              <a:t>要求吞吐率高的场合，例如：</a:t>
            </a:r>
          </a:p>
          <a:p>
            <a:pPr lvl="1">
              <a:spcBef>
                <a:spcPct val="25000"/>
              </a:spcBef>
            </a:pPr>
            <a:r>
              <a:rPr lang="zh-CN" altLang="en-US" sz="2000" b="1">
                <a:solidFill>
                  <a:schemeClr val="accent2"/>
                </a:solidFill>
                <a:ea typeface="黑体" panose="02010609060101010101" pitchFamily="49" charset="-122"/>
              </a:rPr>
              <a:t>    </a:t>
            </a:r>
            <a:r>
              <a:rPr lang="zh-CN" altLang="en-US" sz="2000" b="1">
                <a:solidFill>
                  <a:srgbClr val="008000"/>
                </a:solidFill>
                <a:ea typeface="黑体" panose="02010609060101010101" pitchFamily="49" charset="-122"/>
              </a:rPr>
              <a:t>多媒体应用（音</a:t>
            </a:r>
            <a:r>
              <a:rPr lang="en-US" altLang="zh-CN" sz="2000" b="1">
                <a:solidFill>
                  <a:srgbClr val="008000"/>
                </a:solidFill>
                <a:ea typeface="黑体" panose="02010609060101010101" pitchFamily="49" charset="-122"/>
              </a:rPr>
              <a:t>/</a:t>
            </a:r>
            <a:r>
              <a:rPr lang="zh-CN" altLang="en-US" sz="2000" b="1">
                <a:solidFill>
                  <a:srgbClr val="008000"/>
                </a:solidFill>
                <a:ea typeface="黑体" panose="02010609060101010101" pitchFamily="49" charset="-122"/>
              </a:rPr>
              <a:t>视频播放要流畅）</a:t>
            </a:r>
          </a:p>
          <a:p>
            <a:pPr lvl="1">
              <a:spcBef>
                <a:spcPct val="25000"/>
              </a:spcBef>
            </a:pPr>
            <a:r>
              <a:rPr lang="en-US" altLang="zh-CN" sz="2000" b="1">
                <a:solidFill>
                  <a:schemeClr val="accent2"/>
                </a:solidFill>
                <a:ea typeface="黑体" panose="02010609060101010101" pitchFamily="49" charset="-122"/>
              </a:rPr>
              <a:t>-</a:t>
            </a:r>
            <a:r>
              <a:rPr lang="zh-CN" altLang="en-US" sz="2000" b="1">
                <a:solidFill>
                  <a:schemeClr val="accent2"/>
                </a:solidFill>
                <a:ea typeface="黑体" panose="02010609060101010101" pitchFamily="49" charset="-122"/>
              </a:rPr>
              <a:t>要求响应时间短的场合：例如：</a:t>
            </a:r>
          </a:p>
          <a:p>
            <a:pPr lvl="1">
              <a:spcBef>
                <a:spcPct val="25000"/>
              </a:spcBef>
            </a:pPr>
            <a:r>
              <a:rPr lang="zh-CN" altLang="en-US" sz="2000" b="1">
                <a:solidFill>
                  <a:schemeClr val="accent2"/>
                </a:solidFill>
                <a:ea typeface="黑体" panose="02010609060101010101" pitchFamily="49" charset="-122"/>
              </a:rPr>
              <a:t>    </a:t>
            </a:r>
            <a:r>
              <a:rPr lang="zh-CN" altLang="en-US" sz="2000" b="1">
                <a:solidFill>
                  <a:srgbClr val="008000"/>
                </a:solidFill>
                <a:ea typeface="黑体" panose="02010609060101010101" pitchFamily="49" charset="-122"/>
              </a:rPr>
              <a:t>事务处理系统（存</a:t>
            </a:r>
            <a:r>
              <a:rPr lang="en-US" altLang="zh-CN" sz="2000" b="1">
                <a:solidFill>
                  <a:srgbClr val="008000"/>
                </a:solidFill>
                <a:ea typeface="黑体" panose="02010609060101010101" pitchFamily="49" charset="-122"/>
              </a:rPr>
              <a:t>/</a:t>
            </a:r>
            <a:r>
              <a:rPr lang="zh-CN" altLang="en-US" sz="2000" b="1">
                <a:solidFill>
                  <a:srgbClr val="008000"/>
                </a:solidFill>
                <a:ea typeface="黑体" panose="02010609060101010101" pitchFamily="49" charset="-122"/>
              </a:rPr>
              <a:t>取款速度要快）</a:t>
            </a:r>
          </a:p>
          <a:p>
            <a:pPr lvl="1">
              <a:spcBef>
                <a:spcPct val="25000"/>
              </a:spcBef>
            </a:pPr>
            <a:r>
              <a:rPr lang="en-US" altLang="zh-CN" sz="2000" b="1">
                <a:solidFill>
                  <a:schemeClr val="accent2"/>
                </a:solidFill>
                <a:ea typeface="黑体" panose="02010609060101010101" pitchFamily="49" charset="-122"/>
              </a:rPr>
              <a:t>-</a:t>
            </a:r>
            <a:r>
              <a:rPr lang="zh-CN" altLang="en-US" sz="2000" b="1">
                <a:solidFill>
                  <a:schemeClr val="accent2"/>
                </a:solidFill>
                <a:ea typeface="黑体" panose="02010609060101010101" pitchFamily="49" charset="-122"/>
              </a:rPr>
              <a:t>要求吞吐率高且响应时间短的场合：    </a:t>
            </a:r>
          </a:p>
          <a:p>
            <a:pPr lvl="1">
              <a:spcBef>
                <a:spcPct val="25000"/>
              </a:spcBef>
            </a:pPr>
            <a:r>
              <a:rPr lang="en-US" altLang="zh-CN" sz="2000" b="1">
                <a:solidFill>
                  <a:schemeClr val="accent2"/>
                </a:solidFill>
                <a:ea typeface="黑体" panose="02010609060101010101" pitchFamily="49" charset="-122"/>
              </a:rPr>
              <a:t>    </a:t>
            </a:r>
            <a:r>
              <a:rPr lang="en-US" altLang="zh-CN" sz="2000" b="1">
                <a:solidFill>
                  <a:srgbClr val="008000"/>
                </a:solidFill>
                <a:ea typeface="黑体" panose="02010609060101010101" pitchFamily="49" charset="-122"/>
              </a:rPr>
              <a:t>ATM</a:t>
            </a:r>
            <a:r>
              <a:rPr lang="zh-CN" altLang="en-US" sz="2000" b="1">
                <a:solidFill>
                  <a:srgbClr val="008000"/>
                </a:solidFill>
                <a:ea typeface="黑体" panose="02010609060101010101" pitchFamily="49" charset="-122"/>
              </a:rPr>
              <a:t>、文件服务器、</a:t>
            </a:r>
            <a:r>
              <a:rPr lang="en-US" altLang="zh-CN" sz="2000" b="1">
                <a:solidFill>
                  <a:srgbClr val="008000"/>
                </a:solidFill>
                <a:ea typeface="黑体" panose="02010609060101010101" pitchFamily="49" charset="-122"/>
              </a:rPr>
              <a:t>Web</a:t>
            </a:r>
            <a:r>
              <a:rPr lang="zh-CN" altLang="en-US" sz="2000" b="1">
                <a:solidFill>
                  <a:srgbClr val="008000"/>
                </a:solidFill>
                <a:ea typeface="黑体" panose="02010609060101010101" pitchFamily="49" charset="-122"/>
              </a:rPr>
              <a:t>服务器等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5512">
                                            <p:txEl>
                                              <p:pRg st="2" end="2"/>
                                            </p:txEl>
                                          </p:spTgt>
                                        </p:tgtEl>
                                        <p:attrNameLst>
                                          <p:attrName>style.visibility</p:attrName>
                                        </p:attrNameLst>
                                      </p:cBhvr>
                                      <p:to>
                                        <p:strVal val="visible"/>
                                      </p:to>
                                    </p:set>
                                    <p:animEffect transition="in" filter="blinds(horizontal)">
                                      <p:cBhvr>
                                        <p:cTn id="7" dur="500"/>
                                        <p:tgtEl>
                                          <p:spTgt spid="405512">
                                            <p:txEl>
                                              <p:pRg st="2" end="2"/>
                                            </p:txEl>
                                          </p:spTgt>
                                        </p:tgtEl>
                                      </p:cBhvr>
                                    </p:animEffect>
                                  </p:childTnLst>
                                  <p:subTnLst>
                                    <p:animClr clrSpc="rgb" dir="cw">
                                      <p:cBhvr override="childStyle">
                                        <p:cTn dur="1" fill="hold" display="0" masterRel="nextClick" afterEffect="1"/>
                                        <p:tgtEl>
                                          <p:spTgt spid="405512">
                                            <p:txEl>
                                              <p:pRg st="2" end="2"/>
                                            </p:txEl>
                                          </p:spTgt>
                                        </p:tgtEl>
                                        <p:attrNameLst>
                                          <p:attrName>ppt_c</p:attrName>
                                        </p:attrNameLst>
                                      </p:cBhvr>
                                      <p:to>
                                        <a:srgbClr val="996633"/>
                                      </p:to>
                                    </p:animClr>
                                  </p:subTnLst>
                                </p:cTn>
                              </p:par>
                              <p:par>
                                <p:cTn id="8" presetID="3" presetClass="entr" presetSubtype="10" fill="hold" nodeType="withEffect">
                                  <p:stCondLst>
                                    <p:cond delay="0"/>
                                  </p:stCondLst>
                                  <p:childTnLst>
                                    <p:set>
                                      <p:cBhvr>
                                        <p:cTn id="9" dur="1" fill="hold">
                                          <p:stCondLst>
                                            <p:cond delay="0"/>
                                          </p:stCondLst>
                                        </p:cTn>
                                        <p:tgtEl>
                                          <p:spTgt spid="405512">
                                            <p:txEl>
                                              <p:pRg st="3" end="3"/>
                                            </p:txEl>
                                          </p:spTgt>
                                        </p:tgtEl>
                                        <p:attrNameLst>
                                          <p:attrName>style.visibility</p:attrName>
                                        </p:attrNameLst>
                                      </p:cBhvr>
                                      <p:to>
                                        <p:strVal val="visible"/>
                                      </p:to>
                                    </p:set>
                                    <p:animEffect transition="in" filter="blinds(horizontal)">
                                      <p:cBhvr>
                                        <p:cTn id="10" dur="500"/>
                                        <p:tgtEl>
                                          <p:spTgt spid="405512">
                                            <p:txEl>
                                              <p:pRg st="3" end="3"/>
                                            </p:txEl>
                                          </p:spTgt>
                                        </p:tgtEl>
                                      </p:cBhvr>
                                    </p:animEffect>
                                  </p:childTnLst>
                                  <p:subTnLst>
                                    <p:animClr clrSpc="rgb" dir="cw">
                                      <p:cBhvr override="childStyle">
                                        <p:cTn dur="1" fill="hold" display="0" masterRel="nextClick" afterEffect="1"/>
                                        <p:tgtEl>
                                          <p:spTgt spid="405512">
                                            <p:txEl>
                                              <p:pRg st="3" end="3"/>
                                            </p:txEl>
                                          </p:spTgt>
                                        </p:tgtEl>
                                        <p:attrNameLst>
                                          <p:attrName>ppt_c</p:attrName>
                                        </p:attrNameLst>
                                      </p:cBhvr>
                                      <p:to>
                                        <a:srgbClr val="996633"/>
                                      </p:to>
                                    </p:animClr>
                                  </p:subTnLst>
                                </p:cTn>
                              </p:par>
                              <p:par>
                                <p:cTn id="11" presetID="3" presetClass="entr" presetSubtype="10" fill="hold" nodeType="withEffect">
                                  <p:stCondLst>
                                    <p:cond delay="0"/>
                                  </p:stCondLst>
                                  <p:childTnLst>
                                    <p:set>
                                      <p:cBhvr>
                                        <p:cTn id="12" dur="1" fill="hold">
                                          <p:stCondLst>
                                            <p:cond delay="0"/>
                                          </p:stCondLst>
                                        </p:cTn>
                                        <p:tgtEl>
                                          <p:spTgt spid="405512">
                                            <p:txEl>
                                              <p:pRg st="4" end="4"/>
                                            </p:txEl>
                                          </p:spTgt>
                                        </p:tgtEl>
                                        <p:attrNameLst>
                                          <p:attrName>style.visibility</p:attrName>
                                        </p:attrNameLst>
                                      </p:cBhvr>
                                      <p:to>
                                        <p:strVal val="visible"/>
                                      </p:to>
                                    </p:set>
                                    <p:animEffect transition="in" filter="blinds(horizontal)">
                                      <p:cBhvr>
                                        <p:cTn id="13" dur="500"/>
                                        <p:tgtEl>
                                          <p:spTgt spid="405512">
                                            <p:txEl>
                                              <p:pRg st="4" end="4"/>
                                            </p:txEl>
                                          </p:spTgt>
                                        </p:tgtEl>
                                      </p:cBhvr>
                                    </p:animEffect>
                                  </p:childTnLst>
                                  <p:subTnLst>
                                    <p:animClr clrSpc="rgb" dir="cw">
                                      <p:cBhvr override="childStyle">
                                        <p:cTn dur="1" fill="hold" display="0" masterRel="nextClick" afterEffect="1"/>
                                        <p:tgtEl>
                                          <p:spTgt spid="405512">
                                            <p:txEl>
                                              <p:pRg st="4" end="4"/>
                                            </p:txEl>
                                          </p:spTgt>
                                        </p:tgtEl>
                                        <p:attrNameLst>
                                          <p:attrName>ppt_c</p:attrName>
                                        </p:attrNameLst>
                                      </p:cBhvr>
                                      <p:to>
                                        <a:srgbClr val="996633"/>
                                      </p:to>
                                    </p:animClr>
                                  </p:sub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405512">
                                            <p:txEl>
                                              <p:pRg st="6" end="6"/>
                                            </p:txEl>
                                          </p:spTgt>
                                        </p:tgtEl>
                                        <p:attrNameLst>
                                          <p:attrName>style.visibility</p:attrName>
                                        </p:attrNameLst>
                                      </p:cBhvr>
                                      <p:to>
                                        <p:strVal val="visible"/>
                                      </p:to>
                                    </p:set>
                                    <p:animEffect transition="in" filter="blinds(horizontal)">
                                      <p:cBhvr>
                                        <p:cTn id="18" dur="500"/>
                                        <p:tgtEl>
                                          <p:spTgt spid="405512">
                                            <p:txEl>
                                              <p:pRg st="6" end="6"/>
                                            </p:txEl>
                                          </p:spTgt>
                                        </p:tgtEl>
                                      </p:cBhvr>
                                    </p:animEffect>
                                  </p:childTnLst>
                                  <p:subTnLst>
                                    <p:animClr clrSpc="rgb" dir="cw">
                                      <p:cBhvr override="childStyle">
                                        <p:cTn dur="1" fill="hold" display="0" masterRel="nextClick" afterEffect="1"/>
                                        <p:tgtEl>
                                          <p:spTgt spid="405512">
                                            <p:txEl>
                                              <p:pRg st="6" end="6"/>
                                            </p:txEl>
                                          </p:spTgt>
                                        </p:tgtEl>
                                        <p:attrNameLst>
                                          <p:attrName>ppt_c</p:attrName>
                                        </p:attrNameLst>
                                      </p:cBhvr>
                                      <p:to>
                                        <a:srgbClr val="996633"/>
                                      </p:to>
                                    </p:animClr>
                                  </p:subTnLst>
                                </p:cTn>
                              </p:par>
                              <p:par>
                                <p:cTn id="19" presetID="3" presetClass="entr" presetSubtype="10" fill="hold" nodeType="withEffect">
                                  <p:stCondLst>
                                    <p:cond delay="0"/>
                                  </p:stCondLst>
                                  <p:childTnLst>
                                    <p:set>
                                      <p:cBhvr>
                                        <p:cTn id="20" dur="1" fill="hold">
                                          <p:stCondLst>
                                            <p:cond delay="0"/>
                                          </p:stCondLst>
                                        </p:cTn>
                                        <p:tgtEl>
                                          <p:spTgt spid="405512">
                                            <p:txEl>
                                              <p:pRg st="7" end="7"/>
                                            </p:txEl>
                                          </p:spTgt>
                                        </p:tgtEl>
                                        <p:attrNameLst>
                                          <p:attrName>style.visibility</p:attrName>
                                        </p:attrNameLst>
                                      </p:cBhvr>
                                      <p:to>
                                        <p:strVal val="visible"/>
                                      </p:to>
                                    </p:set>
                                    <p:animEffect transition="in" filter="blinds(horizontal)">
                                      <p:cBhvr>
                                        <p:cTn id="21" dur="500"/>
                                        <p:tgtEl>
                                          <p:spTgt spid="405512">
                                            <p:txEl>
                                              <p:pRg st="7" end="7"/>
                                            </p:txEl>
                                          </p:spTgt>
                                        </p:tgtEl>
                                      </p:cBhvr>
                                    </p:animEffect>
                                  </p:childTnLst>
                                  <p:subTnLst>
                                    <p:animClr clrSpc="rgb" dir="cw">
                                      <p:cBhvr override="childStyle">
                                        <p:cTn dur="1" fill="hold" display="0" masterRel="nextClick" afterEffect="1"/>
                                        <p:tgtEl>
                                          <p:spTgt spid="405512">
                                            <p:txEl>
                                              <p:pRg st="7" end="7"/>
                                            </p:txEl>
                                          </p:spTgt>
                                        </p:tgtEl>
                                        <p:attrNameLst>
                                          <p:attrName>ppt_c</p:attrName>
                                        </p:attrNameLst>
                                      </p:cBhvr>
                                      <p:to>
                                        <a:srgbClr val="996633"/>
                                      </p:to>
                                    </p:animClr>
                                  </p:sub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05514"/>
                                        </p:tgtEl>
                                        <p:attrNameLst>
                                          <p:attrName>style.visibility</p:attrName>
                                        </p:attrNameLst>
                                      </p:cBhvr>
                                      <p:to>
                                        <p:strVal val="visible"/>
                                      </p:to>
                                    </p:set>
                                    <p:animEffect transition="in" filter="blinds(horizontal)">
                                      <p:cBhvr>
                                        <p:cTn id="26" dur="500"/>
                                        <p:tgtEl>
                                          <p:spTgt spid="40551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405512">
                                            <p:txEl>
                                              <p:pRg st="8" end="8"/>
                                            </p:txEl>
                                          </p:spTgt>
                                        </p:tgtEl>
                                        <p:attrNameLst>
                                          <p:attrName>style.visibility</p:attrName>
                                        </p:attrNameLst>
                                      </p:cBhvr>
                                      <p:to>
                                        <p:strVal val="visible"/>
                                      </p:to>
                                    </p:set>
                                    <p:animEffect transition="in" filter="blinds(horizontal)">
                                      <p:cBhvr>
                                        <p:cTn id="31" dur="500"/>
                                        <p:tgtEl>
                                          <p:spTgt spid="405512">
                                            <p:txEl>
                                              <p:pRg st="8" end="8"/>
                                            </p:txEl>
                                          </p:spTgt>
                                        </p:tgtEl>
                                      </p:cBhvr>
                                    </p:animEffect>
                                  </p:childTnLst>
                                  <p:subTnLst>
                                    <p:animClr clrSpc="rgb" dir="cw">
                                      <p:cBhvr override="childStyle">
                                        <p:cTn dur="1" fill="hold" display="0" masterRel="nextClick" afterEffect="1"/>
                                        <p:tgtEl>
                                          <p:spTgt spid="405512">
                                            <p:txEl>
                                              <p:pRg st="8" end="8"/>
                                            </p:txEl>
                                          </p:spTgt>
                                        </p:tgtEl>
                                        <p:attrNameLst>
                                          <p:attrName>ppt_c</p:attrName>
                                        </p:attrNameLst>
                                      </p:cBhvr>
                                      <p:to>
                                        <a:srgbClr val="0BB2F5"/>
                                      </p:to>
                                    </p:animClr>
                                  </p:sub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blinds(horizontal)">
                                      <p:cBhvr>
                                        <p:cTn id="36" dur="500"/>
                                        <p:tgtEl>
                                          <p:spTgt spid="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405511"/>
                                        </p:tgtEl>
                                        <p:attrNameLst>
                                          <p:attrName>style.visibility</p:attrName>
                                        </p:attrNameLst>
                                      </p:cBhvr>
                                      <p:to>
                                        <p:strVal val="visible"/>
                                      </p:to>
                                    </p:set>
                                    <p:animEffect transition="in" filter="blinds(horizontal)">
                                      <p:cBhvr>
                                        <p:cTn id="41" dur="500"/>
                                        <p:tgtEl>
                                          <p:spTgt spid="405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11" grpId="0"/>
      <p:bldP spid="40551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a:extLst>
              <a:ext uri="{FF2B5EF4-FFF2-40B4-BE49-F238E27FC236}">
                <a16:creationId xmlns:a16="http://schemas.microsoft.com/office/drawing/2014/main" id="{C7BF9ACF-72E8-4EFE-A520-F65E9EC09C60}"/>
              </a:ext>
            </a:extLst>
          </p:cNvPr>
          <p:cNvSpPr>
            <a:spLocks noGrp="1" noChangeArrowheads="1"/>
          </p:cNvSpPr>
          <p:nvPr>
            <p:ph type="title" idx="4294967295"/>
          </p:nvPr>
        </p:nvSpPr>
        <p:spPr>
          <a:xfrm>
            <a:off x="746125" y="84138"/>
            <a:ext cx="4724400" cy="600075"/>
          </a:xfrm>
          <a:noFill/>
        </p:spPr>
        <p:txBody>
          <a:bodyPr lIns="63500" tIns="25400" rIns="63500" bIns="25400" anchor="t">
            <a:spAutoFit/>
          </a:bodyPr>
          <a:lstStyle/>
          <a:p>
            <a:r>
              <a:rPr lang="en-US" altLang="zh-CN" sz="3600"/>
              <a:t>CPU</a:t>
            </a:r>
            <a:r>
              <a:rPr lang="zh-CN" altLang="en-US" sz="3600"/>
              <a:t>执行时间的计算</a:t>
            </a:r>
            <a:endParaRPr lang="zh-CN" altLang="en-US" sz="3600">
              <a:solidFill>
                <a:schemeClr val="tx1"/>
              </a:solidFill>
            </a:endParaRPr>
          </a:p>
        </p:txBody>
      </p:sp>
      <p:sp>
        <p:nvSpPr>
          <p:cNvPr id="410627" name="Rectangle 3">
            <a:extLst>
              <a:ext uri="{FF2B5EF4-FFF2-40B4-BE49-F238E27FC236}">
                <a16:creationId xmlns:a16="http://schemas.microsoft.com/office/drawing/2014/main" id="{8C91862F-F44C-416F-922F-2EF279BA9EB7}"/>
              </a:ext>
            </a:extLst>
          </p:cNvPr>
          <p:cNvSpPr>
            <a:spLocks noGrp="1" noChangeArrowheads="1"/>
          </p:cNvSpPr>
          <p:nvPr>
            <p:ph type="body" idx="4294967295"/>
          </p:nvPr>
        </p:nvSpPr>
        <p:spPr>
          <a:xfrm>
            <a:off x="393700" y="1490663"/>
            <a:ext cx="8305800" cy="4941887"/>
          </a:xfrm>
          <a:noFill/>
        </p:spPr>
        <p:txBody>
          <a:bodyPr lIns="63500" tIns="25400" rIns="63500" bIns="25400">
            <a:spAutoFit/>
          </a:bodyPr>
          <a:lstStyle/>
          <a:p>
            <a:pPr marL="203200" indent="-203200">
              <a:spcBef>
                <a:spcPct val="30000"/>
              </a:spcBef>
              <a:buFontTx/>
              <a:buNone/>
            </a:pPr>
            <a:r>
              <a:rPr lang="en-US" altLang="zh-CN" sz="2200">
                <a:ea typeface="黑体" panose="02010609060101010101" pitchFamily="49" charset="-122"/>
              </a:rPr>
              <a:t>CPU </a:t>
            </a:r>
            <a:r>
              <a:rPr lang="zh-CN" altLang="en-US" sz="2200">
                <a:ea typeface="黑体" panose="02010609060101010101" pitchFamily="49" charset="-122"/>
              </a:rPr>
              <a:t>执行时间</a:t>
            </a:r>
            <a:r>
              <a:rPr lang="zh-CN" altLang="en-US" sz="2200">
                <a:solidFill>
                  <a:schemeClr val="accent2"/>
                </a:solidFill>
                <a:ea typeface="黑体" panose="02010609060101010101" pitchFamily="49" charset="-122"/>
              </a:rPr>
              <a:t> </a:t>
            </a:r>
            <a:r>
              <a:rPr lang="en-US" altLang="zh-CN" sz="2200">
                <a:solidFill>
                  <a:schemeClr val="accent2"/>
                </a:solidFill>
                <a:ea typeface="黑体" panose="02010609060101010101" pitchFamily="49" charset="-122"/>
              </a:rPr>
              <a:t>=</a:t>
            </a:r>
            <a:r>
              <a:rPr lang="en-US" altLang="zh-CN" sz="2200">
                <a:ea typeface="黑体" panose="02010609060101010101" pitchFamily="49" charset="-122"/>
              </a:rPr>
              <a:t> CPU</a:t>
            </a:r>
            <a:r>
              <a:rPr lang="zh-CN" altLang="en-US" sz="2200">
                <a:ea typeface="黑体" panose="02010609060101010101" pitchFamily="49" charset="-122"/>
              </a:rPr>
              <a:t>时钟周期数 </a:t>
            </a:r>
            <a:r>
              <a:rPr lang="en-US" altLang="zh-CN" sz="2200">
                <a:ea typeface="黑体" panose="02010609060101010101" pitchFamily="49" charset="-122"/>
              </a:rPr>
              <a:t>/ </a:t>
            </a:r>
            <a:r>
              <a:rPr lang="zh-CN" altLang="en-US" sz="2200">
                <a:ea typeface="黑体" panose="02010609060101010101" pitchFamily="49" charset="-122"/>
              </a:rPr>
              <a:t>程序 </a:t>
            </a:r>
            <a:r>
              <a:rPr lang="en-US" altLang="zh-CN" sz="2200">
                <a:solidFill>
                  <a:schemeClr val="accent2"/>
                </a:solidFill>
                <a:ea typeface="黑体" panose="02010609060101010101" pitchFamily="49" charset="-122"/>
              </a:rPr>
              <a:t>X</a:t>
            </a:r>
            <a:r>
              <a:rPr lang="en-US" altLang="zh-CN" sz="2200">
                <a:ea typeface="黑体" panose="02010609060101010101" pitchFamily="49" charset="-122"/>
              </a:rPr>
              <a:t> </a:t>
            </a:r>
            <a:r>
              <a:rPr lang="zh-CN" altLang="en-US" sz="2200">
                <a:ea typeface="黑体" panose="02010609060101010101" pitchFamily="49" charset="-122"/>
              </a:rPr>
              <a:t>时钟周期</a:t>
            </a:r>
          </a:p>
          <a:p>
            <a:pPr marL="203200" indent="-203200">
              <a:spcBef>
                <a:spcPct val="30000"/>
              </a:spcBef>
              <a:buFontTx/>
              <a:buNone/>
            </a:pPr>
            <a:r>
              <a:rPr lang="en-US" altLang="zh-CN" sz="2200">
                <a:solidFill>
                  <a:schemeClr val="accent2"/>
                </a:solidFill>
                <a:ea typeface="黑体" panose="02010609060101010101" pitchFamily="49" charset="-122"/>
              </a:rPr>
              <a:t>                        =</a:t>
            </a:r>
            <a:r>
              <a:rPr lang="en-US" altLang="zh-CN" sz="2200">
                <a:ea typeface="黑体" panose="02010609060101010101" pitchFamily="49" charset="-122"/>
              </a:rPr>
              <a:t> CPU</a:t>
            </a:r>
            <a:r>
              <a:rPr lang="zh-CN" altLang="en-US" sz="2200">
                <a:ea typeface="黑体" panose="02010609060101010101" pitchFamily="49" charset="-122"/>
              </a:rPr>
              <a:t>时钟周期数 </a:t>
            </a:r>
            <a:r>
              <a:rPr lang="en-US" altLang="zh-CN" sz="2200">
                <a:ea typeface="黑体" panose="02010609060101010101" pitchFamily="49" charset="-122"/>
              </a:rPr>
              <a:t>/ </a:t>
            </a:r>
            <a:r>
              <a:rPr lang="zh-CN" altLang="en-US" sz="2200">
                <a:ea typeface="黑体" panose="02010609060101010101" pitchFamily="49" charset="-122"/>
              </a:rPr>
              <a:t>程序 </a:t>
            </a:r>
            <a:r>
              <a:rPr lang="en-US" altLang="zh-CN" sz="2200">
                <a:solidFill>
                  <a:schemeClr val="accent2"/>
                </a:solidFill>
                <a:ea typeface="黑体" panose="02010609060101010101" pitchFamily="49" charset="-122"/>
              </a:rPr>
              <a:t>÷</a:t>
            </a:r>
            <a:r>
              <a:rPr lang="en-US" altLang="zh-CN" sz="2200">
                <a:ea typeface="黑体" panose="02010609060101010101" pitchFamily="49" charset="-122"/>
              </a:rPr>
              <a:t> </a:t>
            </a:r>
            <a:r>
              <a:rPr lang="zh-CN" altLang="en-US" sz="2200">
                <a:ea typeface="黑体" panose="02010609060101010101" pitchFamily="49" charset="-122"/>
              </a:rPr>
              <a:t>时钟频率</a:t>
            </a:r>
          </a:p>
          <a:p>
            <a:pPr marL="203200" indent="-203200">
              <a:spcBef>
                <a:spcPct val="30000"/>
              </a:spcBef>
              <a:buFontTx/>
              <a:buNone/>
            </a:pPr>
            <a:r>
              <a:rPr lang="en-US" altLang="zh-CN" sz="2200">
                <a:solidFill>
                  <a:schemeClr val="accent2"/>
                </a:solidFill>
                <a:ea typeface="黑体" panose="02010609060101010101" pitchFamily="49" charset="-122"/>
              </a:rPr>
              <a:t>                        =</a:t>
            </a:r>
            <a:r>
              <a:rPr lang="en-US" altLang="zh-CN" sz="2200">
                <a:ea typeface="黑体" panose="02010609060101010101" pitchFamily="49" charset="-122"/>
              </a:rPr>
              <a:t> </a:t>
            </a:r>
            <a:r>
              <a:rPr lang="zh-CN" altLang="en-US" sz="2200">
                <a:ea typeface="黑体" panose="02010609060101010101" pitchFamily="49" charset="-122"/>
              </a:rPr>
              <a:t>指令条数 </a:t>
            </a:r>
            <a:r>
              <a:rPr lang="en-US" altLang="zh-CN" sz="2200">
                <a:ea typeface="黑体" panose="02010609060101010101" pitchFamily="49" charset="-122"/>
              </a:rPr>
              <a:t>/ </a:t>
            </a:r>
            <a:r>
              <a:rPr lang="zh-CN" altLang="en-US" sz="2200">
                <a:ea typeface="黑体" panose="02010609060101010101" pitchFamily="49" charset="-122"/>
              </a:rPr>
              <a:t>程序 </a:t>
            </a:r>
            <a:r>
              <a:rPr lang="en-US" altLang="zh-CN" sz="2200">
                <a:solidFill>
                  <a:schemeClr val="accent2"/>
                </a:solidFill>
                <a:ea typeface="黑体" panose="02010609060101010101" pitchFamily="49" charset="-122"/>
              </a:rPr>
              <a:t>X</a:t>
            </a:r>
            <a:r>
              <a:rPr lang="en-US" altLang="zh-CN" sz="2200">
                <a:ea typeface="黑体" panose="02010609060101010101" pitchFamily="49" charset="-122"/>
              </a:rPr>
              <a:t> CPI </a:t>
            </a:r>
            <a:r>
              <a:rPr lang="en-US" altLang="zh-CN" sz="2200">
                <a:solidFill>
                  <a:schemeClr val="accent2"/>
                </a:solidFill>
                <a:ea typeface="黑体" panose="02010609060101010101" pitchFamily="49" charset="-122"/>
              </a:rPr>
              <a:t>X </a:t>
            </a:r>
            <a:r>
              <a:rPr lang="zh-CN" altLang="en-US" sz="2200">
                <a:ea typeface="黑体" panose="02010609060101010101" pitchFamily="49" charset="-122"/>
              </a:rPr>
              <a:t>时钟周期</a:t>
            </a:r>
          </a:p>
          <a:p>
            <a:pPr marL="203200" indent="-203200">
              <a:spcBef>
                <a:spcPct val="30000"/>
              </a:spcBef>
              <a:buFontTx/>
              <a:buNone/>
            </a:pPr>
            <a:r>
              <a:rPr lang="en-US" altLang="zh-CN" sz="2200">
                <a:ea typeface="黑体" panose="02010609060101010101" pitchFamily="49" charset="-122"/>
              </a:rPr>
              <a:t>CPU</a:t>
            </a:r>
            <a:r>
              <a:rPr lang="zh-CN" altLang="en-US" sz="2200">
                <a:ea typeface="黑体" panose="02010609060101010101" pitchFamily="49" charset="-122"/>
              </a:rPr>
              <a:t>时钟周期数 </a:t>
            </a:r>
            <a:r>
              <a:rPr lang="en-US" altLang="zh-CN" sz="2200">
                <a:ea typeface="黑体" panose="02010609060101010101" pitchFamily="49" charset="-122"/>
              </a:rPr>
              <a:t>/ </a:t>
            </a:r>
            <a:r>
              <a:rPr lang="zh-CN" altLang="en-US" sz="2200">
                <a:ea typeface="黑体" panose="02010609060101010101" pitchFamily="49" charset="-122"/>
              </a:rPr>
              <a:t>程序 </a:t>
            </a:r>
            <a:r>
              <a:rPr lang="en-US" altLang="zh-CN" sz="2200">
                <a:solidFill>
                  <a:schemeClr val="accent2"/>
                </a:solidFill>
                <a:ea typeface="黑体" panose="02010609060101010101" pitchFamily="49" charset="-122"/>
              </a:rPr>
              <a:t>=</a:t>
            </a:r>
            <a:r>
              <a:rPr lang="en-US" altLang="zh-CN" sz="2200">
                <a:ea typeface="黑体" panose="02010609060101010101" pitchFamily="49" charset="-122"/>
              </a:rPr>
              <a:t> </a:t>
            </a:r>
            <a:r>
              <a:rPr lang="zh-CN" altLang="en-US" sz="2200">
                <a:ea typeface="黑体" panose="02010609060101010101" pitchFamily="49" charset="-122"/>
              </a:rPr>
              <a:t>指令条数 </a:t>
            </a:r>
            <a:r>
              <a:rPr lang="en-US" altLang="zh-CN" sz="2200">
                <a:ea typeface="黑体" panose="02010609060101010101" pitchFamily="49" charset="-122"/>
              </a:rPr>
              <a:t>/ </a:t>
            </a:r>
            <a:r>
              <a:rPr lang="zh-CN" altLang="en-US" sz="2200">
                <a:ea typeface="黑体" panose="02010609060101010101" pitchFamily="49" charset="-122"/>
              </a:rPr>
              <a:t>程序 </a:t>
            </a:r>
            <a:r>
              <a:rPr lang="en-US" altLang="zh-CN" sz="2200">
                <a:solidFill>
                  <a:schemeClr val="accent2"/>
                </a:solidFill>
                <a:ea typeface="黑体" panose="02010609060101010101" pitchFamily="49" charset="-122"/>
              </a:rPr>
              <a:t>X </a:t>
            </a:r>
            <a:r>
              <a:rPr lang="en-US" altLang="zh-CN" sz="2200">
                <a:ea typeface="黑体" panose="02010609060101010101" pitchFamily="49" charset="-122"/>
              </a:rPr>
              <a:t>CPI</a:t>
            </a:r>
          </a:p>
          <a:p>
            <a:pPr marL="203200" indent="-203200">
              <a:spcBef>
                <a:spcPct val="30000"/>
              </a:spcBef>
              <a:buFontTx/>
              <a:buNone/>
            </a:pPr>
            <a:r>
              <a:rPr lang="en-US" altLang="zh-CN" sz="2200">
                <a:ea typeface="黑体" panose="02010609060101010101" pitchFamily="49" charset="-122"/>
              </a:rPr>
              <a:t>CPI </a:t>
            </a:r>
            <a:r>
              <a:rPr lang="en-US" altLang="zh-CN" sz="2200">
                <a:solidFill>
                  <a:schemeClr val="accent2"/>
                </a:solidFill>
                <a:ea typeface="黑体" panose="02010609060101010101" pitchFamily="49" charset="-122"/>
              </a:rPr>
              <a:t>=</a:t>
            </a:r>
            <a:r>
              <a:rPr lang="en-US" altLang="zh-CN" sz="2200">
                <a:ea typeface="黑体" panose="02010609060101010101" pitchFamily="49" charset="-122"/>
              </a:rPr>
              <a:t> CPU</a:t>
            </a:r>
            <a:r>
              <a:rPr lang="zh-CN" altLang="en-US" sz="2200">
                <a:ea typeface="黑体" panose="02010609060101010101" pitchFamily="49" charset="-122"/>
              </a:rPr>
              <a:t>时钟周期数 </a:t>
            </a:r>
            <a:r>
              <a:rPr lang="en-US" altLang="zh-CN" sz="2200">
                <a:ea typeface="黑体" panose="02010609060101010101" pitchFamily="49" charset="-122"/>
              </a:rPr>
              <a:t>/ </a:t>
            </a:r>
            <a:r>
              <a:rPr lang="zh-CN" altLang="en-US" sz="2200">
                <a:ea typeface="黑体" panose="02010609060101010101" pitchFamily="49" charset="-122"/>
              </a:rPr>
              <a:t>程序 </a:t>
            </a:r>
            <a:r>
              <a:rPr lang="en-US" altLang="zh-CN" sz="2200">
                <a:solidFill>
                  <a:schemeClr val="accent2"/>
                </a:solidFill>
                <a:ea typeface="黑体" panose="02010609060101010101" pitchFamily="49" charset="-122"/>
              </a:rPr>
              <a:t>÷</a:t>
            </a:r>
            <a:r>
              <a:rPr lang="zh-CN" altLang="en-US" sz="2200">
                <a:ea typeface="黑体" panose="02010609060101010101" pitchFamily="49" charset="-122"/>
              </a:rPr>
              <a:t>指令条数 </a:t>
            </a:r>
            <a:r>
              <a:rPr lang="en-US" altLang="zh-CN" sz="2200">
                <a:ea typeface="黑体" panose="02010609060101010101" pitchFamily="49" charset="-122"/>
              </a:rPr>
              <a:t>/ </a:t>
            </a:r>
            <a:r>
              <a:rPr lang="zh-CN" altLang="en-US" sz="2200">
                <a:ea typeface="黑体" panose="02010609060101010101" pitchFamily="49" charset="-122"/>
              </a:rPr>
              <a:t>程序 </a:t>
            </a:r>
            <a:endParaRPr lang="en-US" altLang="zh-CN" sz="2200">
              <a:ea typeface="黑体" panose="02010609060101010101" pitchFamily="49" charset="-122"/>
            </a:endParaRPr>
          </a:p>
          <a:p>
            <a:pPr marL="203200" indent="-203200">
              <a:spcBef>
                <a:spcPct val="30000"/>
              </a:spcBef>
              <a:buFontTx/>
              <a:buNone/>
            </a:pPr>
            <a:r>
              <a:rPr lang="en-US" altLang="zh-CN" sz="2200">
                <a:ea typeface="黑体" panose="02010609060101010101" pitchFamily="49" charset="-122"/>
              </a:rPr>
              <a:t>CPI </a:t>
            </a:r>
            <a:r>
              <a:rPr lang="zh-CN" altLang="en-US" sz="2200">
                <a:ea typeface="黑体" panose="02010609060101010101" pitchFamily="49" charset="-122"/>
              </a:rPr>
              <a:t>用来衡量以下各方面的综合结果</a:t>
            </a:r>
          </a:p>
          <a:p>
            <a:pPr marL="685800" lvl="1" indent="-190500">
              <a:spcBef>
                <a:spcPct val="30000"/>
              </a:spcBef>
            </a:pPr>
            <a:r>
              <a:rPr lang="en-US" altLang="zh-CN" sz="2200">
                <a:ea typeface="黑体" panose="02010609060101010101" pitchFamily="49" charset="-122"/>
              </a:rPr>
              <a:t>Instruction Set Architecture</a:t>
            </a:r>
            <a:r>
              <a:rPr lang="zh-CN" altLang="en-US" sz="2200">
                <a:ea typeface="黑体" panose="02010609060101010101" pitchFamily="49" charset="-122"/>
              </a:rPr>
              <a:t>（</a:t>
            </a:r>
            <a:r>
              <a:rPr lang="en-US" altLang="zh-CN" sz="2200">
                <a:ea typeface="黑体" panose="02010609060101010101" pitchFamily="49" charset="-122"/>
              </a:rPr>
              <a:t>ISA</a:t>
            </a:r>
            <a:r>
              <a:rPr lang="zh-CN" altLang="en-US" sz="2200">
                <a:ea typeface="黑体" panose="02010609060101010101" pitchFamily="49" charset="-122"/>
              </a:rPr>
              <a:t>）</a:t>
            </a:r>
          </a:p>
          <a:p>
            <a:pPr marL="685800" lvl="1" indent="-190500">
              <a:spcBef>
                <a:spcPct val="30000"/>
              </a:spcBef>
            </a:pPr>
            <a:r>
              <a:rPr lang="en-US" altLang="zh-CN" sz="2200">
                <a:ea typeface="黑体" panose="02010609060101010101" pitchFamily="49" charset="-122"/>
              </a:rPr>
              <a:t>Implementation of that architecture</a:t>
            </a:r>
          </a:p>
          <a:p>
            <a:pPr marL="685800" lvl="1" indent="-190500">
              <a:spcBef>
                <a:spcPct val="30000"/>
              </a:spcBef>
              <a:buFontTx/>
              <a:buNone/>
            </a:pPr>
            <a:r>
              <a:rPr lang="zh-CN" altLang="en-US" sz="2200">
                <a:ea typeface="黑体" panose="02010609060101010101" pitchFamily="49" charset="-122"/>
              </a:rPr>
              <a:t>   （</a:t>
            </a:r>
            <a:r>
              <a:rPr lang="en-US" altLang="zh-CN" sz="2200">
                <a:ea typeface="黑体" panose="02010609060101010101" pitchFamily="49" charset="-122"/>
              </a:rPr>
              <a:t>Organization &amp; Technology</a:t>
            </a:r>
            <a:r>
              <a:rPr lang="zh-CN" altLang="en-US" sz="2200">
                <a:ea typeface="黑体" panose="02010609060101010101" pitchFamily="49" charset="-122"/>
              </a:rPr>
              <a:t>）</a:t>
            </a:r>
          </a:p>
          <a:p>
            <a:pPr marL="685800" lvl="1" indent="-190500">
              <a:spcBef>
                <a:spcPct val="30000"/>
              </a:spcBef>
            </a:pPr>
            <a:r>
              <a:rPr lang="en-US" altLang="zh-CN" sz="2200">
                <a:ea typeface="黑体" panose="02010609060101010101" pitchFamily="49" charset="-122"/>
              </a:rPr>
              <a:t>Program</a:t>
            </a:r>
            <a:r>
              <a:rPr lang="zh-CN" altLang="en-US" sz="2200">
                <a:ea typeface="黑体" panose="02010609060101010101" pitchFamily="49" charset="-122"/>
              </a:rPr>
              <a:t>（</a:t>
            </a:r>
            <a:r>
              <a:rPr lang="en-US" altLang="zh-CN" sz="2200">
                <a:ea typeface="黑体" panose="02010609060101010101" pitchFamily="49" charset="-122"/>
              </a:rPr>
              <a:t>Compiler</a:t>
            </a:r>
            <a:r>
              <a:rPr lang="zh-CN" altLang="en-US" sz="2200">
                <a:ea typeface="黑体" panose="02010609060101010101" pitchFamily="49" charset="-122"/>
              </a:rPr>
              <a:t>、</a:t>
            </a:r>
            <a:r>
              <a:rPr lang="en-US" altLang="zh-CN" sz="2200">
                <a:ea typeface="黑体" panose="02010609060101010101" pitchFamily="49" charset="-122"/>
              </a:rPr>
              <a:t>Algorithm</a:t>
            </a:r>
            <a:r>
              <a:rPr lang="zh-CN" altLang="en-US" sz="2200">
                <a:ea typeface="黑体" panose="02010609060101010101" pitchFamily="49" charset="-122"/>
              </a:rPr>
              <a:t>）</a:t>
            </a:r>
            <a:r>
              <a:rPr lang="zh-CN" altLang="en-US" sz="2800"/>
              <a:t> </a:t>
            </a:r>
          </a:p>
        </p:txBody>
      </p:sp>
      <p:sp>
        <p:nvSpPr>
          <p:cNvPr id="410628" name="Text Box 4">
            <a:extLst>
              <a:ext uri="{FF2B5EF4-FFF2-40B4-BE49-F238E27FC236}">
                <a16:creationId xmlns:a16="http://schemas.microsoft.com/office/drawing/2014/main" id="{CA8FE38F-4E95-401E-94B9-E0E35B20B7CE}"/>
              </a:ext>
            </a:extLst>
          </p:cNvPr>
          <p:cNvSpPr txBox="1">
            <a:spLocks noChangeArrowheads="1"/>
          </p:cNvSpPr>
          <p:nvPr/>
        </p:nvSpPr>
        <p:spPr bwMode="auto">
          <a:xfrm>
            <a:off x="508000" y="1016000"/>
            <a:ext cx="4737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solidFill>
                  <a:srgbClr val="ED1611"/>
                </a:solidFill>
              </a:rPr>
              <a:t>CPI</a:t>
            </a:r>
            <a:r>
              <a:rPr lang="zh-CN" altLang="en-US" sz="2400" b="1">
                <a:solidFill>
                  <a:srgbClr val="ED1611"/>
                </a:solidFill>
              </a:rPr>
              <a:t>：</a:t>
            </a:r>
            <a:r>
              <a:rPr lang="en-US" altLang="zh-CN" sz="2400" b="1">
                <a:solidFill>
                  <a:srgbClr val="ED1611"/>
                </a:solidFill>
              </a:rPr>
              <a:t>Cycles Per Instruction</a:t>
            </a:r>
            <a:endParaRPr lang="zh-CN" altLang="en-US" sz="2400" b="1">
              <a:solidFill>
                <a:srgbClr val="ED161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628"/>
                                        </p:tgtEl>
                                        <p:attrNameLst>
                                          <p:attrName>style.visibility</p:attrName>
                                        </p:attrNameLst>
                                      </p:cBhvr>
                                      <p:to>
                                        <p:strVal val="visible"/>
                                      </p:to>
                                    </p:set>
                                    <p:animEffect transition="in" filter="blinds(horizontal)">
                                      <p:cBhvr>
                                        <p:cTn id="7" dur="500"/>
                                        <p:tgtEl>
                                          <p:spTgt spid="4106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10627">
                                            <p:txEl>
                                              <p:pRg st="0" end="0"/>
                                            </p:txEl>
                                          </p:spTgt>
                                        </p:tgtEl>
                                        <p:attrNameLst>
                                          <p:attrName>style.visibility</p:attrName>
                                        </p:attrNameLst>
                                      </p:cBhvr>
                                      <p:to>
                                        <p:strVal val="visible"/>
                                      </p:to>
                                    </p:set>
                                    <p:animEffect transition="in" filter="blinds(horizontal)">
                                      <p:cBhvr>
                                        <p:cTn id="12" dur="500"/>
                                        <p:tgtEl>
                                          <p:spTgt spid="41062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10627">
                                            <p:txEl>
                                              <p:pRg st="1" end="1"/>
                                            </p:txEl>
                                          </p:spTgt>
                                        </p:tgtEl>
                                        <p:attrNameLst>
                                          <p:attrName>style.visibility</p:attrName>
                                        </p:attrNameLst>
                                      </p:cBhvr>
                                      <p:to>
                                        <p:strVal val="visible"/>
                                      </p:to>
                                    </p:set>
                                    <p:animEffect transition="in" filter="blinds(horizontal)">
                                      <p:cBhvr>
                                        <p:cTn id="17" dur="500"/>
                                        <p:tgtEl>
                                          <p:spTgt spid="41062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10627">
                                            <p:txEl>
                                              <p:pRg st="2" end="2"/>
                                            </p:txEl>
                                          </p:spTgt>
                                        </p:tgtEl>
                                        <p:attrNameLst>
                                          <p:attrName>style.visibility</p:attrName>
                                        </p:attrNameLst>
                                      </p:cBhvr>
                                      <p:to>
                                        <p:strVal val="visible"/>
                                      </p:to>
                                    </p:set>
                                    <p:animEffect transition="in" filter="blinds(horizontal)">
                                      <p:cBhvr>
                                        <p:cTn id="22" dur="500"/>
                                        <p:tgtEl>
                                          <p:spTgt spid="41062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10627">
                                            <p:txEl>
                                              <p:pRg st="3" end="3"/>
                                            </p:txEl>
                                          </p:spTgt>
                                        </p:tgtEl>
                                        <p:attrNameLst>
                                          <p:attrName>style.visibility</p:attrName>
                                        </p:attrNameLst>
                                      </p:cBhvr>
                                      <p:to>
                                        <p:strVal val="visible"/>
                                      </p:to>
                                    </p:set>
                                    <p:animEffect transition="in" filter="blinds(horizontal)">
                                      <p:cBhvr>
                                        <p:cTn id="27" dur="500"/>
                                        <p:tgtEl>
                                          <p:spTgt spid="410627">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10627">
                                            <p:txEl>
                                              <p:pRg st="4" end="4"/>
                                            </p:txEl>
                                          </p:spTgt>
                                        </p:tgtEl>
                                        <p:attrNameLst>
                                          <p:attrName>style.visibility</p:attrName>
                                        </p:attrNameLst>
                                      </p:cBhvr>
                                      <p:to>
                                        <p:strVal val="visible"/>
                                      </p:to>
                                    </p:set>
                                    <p:animEffect transition="in" filter="blinds(horizontal)">
                                      <p:cBhvr>
                                        <p:cTn id="32" dur="500"/>
                                        <p:tgtEl>
                                          <p:spTgt spid="410627">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10627">
                                            <p:txEl>
                                              <p:pRg st="5" end="5"/>
                                            </p:txEl>
                                          </p:spTgt>
                                        </p:tgtEl>
                                        <p:attrNameLst>
                                          <p:attrName>style.visibility</p:attrName>
                                        </p:attrNameLst>
                                      </p:cBhvr>
                                      <p:to>
                                        <p:strVal val="visible"/>
                                      </p:to>
                                    </p:set>
                                    <p:animEffect transition="in" filter="blinds(horizontal)">
                                      <p:cBhvr>
                                        <p:cTn id="37" dur="500"/>
                                        <p:tgtEl>
                                          <p:spTgt spid="410627">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10627">
                                            <p:txEl>
                                              <p:pRg st="6" end="6"/>
                                            </p:txEl>
                                          </p:spTgt>
                                        </p:tgtEl>
                                        <p:attrNameLst>
                                          <p:attrName>style.visibility</p:attrName>
                                        </p:attrNameLst>
                                      </p:cBhvr>
                                      <p:to>
                                        <p:strVal val="visible"/>
                                      </p:to>
                                    </p:set>
                                    <p:animEffect transition="in" filter="blinds(horizontal)">
                                      <p:cBhvr>
                                        <p:cTn id="42" dur="500"/>
                                        <p:tgtEl>
                                          <p:spTgt spid="410627">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410627">
                                            <p:txEl>
                                              <p:pRg st="7" end="7"/>
                                            </p:txEl>
                                          </p:spTgt>
                                        </p:tgtEl>
                                        <p:attrNameLst>
                                          <p:attrName>style.visibility</p:attrName>
                                        </p:attrNameLst>
                                      </p:cBhvr>
                                      <p:to>
                                        <p:strVal val="visible"/>
                                      </p:to>
                                    </p:set>
                                    <p:animEffect transition="in" filter="blinds(horizontal)">
                                      <p:cBhvr>
                                        <p:cTn id="47" dur="500"/>
                                        <p:tgtEl>
                                          <p:spTgt spid="410627">
                                            <p:txEl>
                                              <p:pRg st="7" end="7"/>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410627">
                                            <p:txEl>
                                              <p:pRg st="8" end="8"/>
                                            </p:txEl>
                                          </p:spTgt>
                                        </p:tgtEl>
                                        <p:attrNameLst>
                                          <p:attrName>style.visibility</p:attrName>
                                        </p:attrNameLst>
                                      </p:cBhvr>
                                      <p:to>
                                        <p:strVal val="visible"/>
                                      </p:to>
                                    </p:set>
                                    <p:animEffect transition="in" filter="blinds(horizontal)">
                                      <p:cBhvr>
                                        <p:cTn id="50" dur="500"/>
                                        <p:tgtEl>
                                          <p:spTgt spid="410627">
                                            <p:txEl>
                                              <p:pRg st="8" end="8"/>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410627">
                                            <p:txEl>
                                              <p:pRg st="9" end="9"/>
                                            </p:txEl>
                                          </p:spTgt>
                                        </p:tgtEl>
                                        <p:attrNameLst>
                                          <p:attrName>style.visibility</p:attrName>
                                        </p:attrNameLst>
                                      </p:cBhvr>
                                      <p:to>
                                        <p:strVal val="visible"/>
                                      </p:to>
                                    </p:set>
                                    <p:animEffect transition="in" filter="blinds(horizontal)">
                                      <p:cBhvr>
                                        <p:cTn id="55" dur="500"/>
                                        <p:tgtEl>
                                          <p:spTgt spid="41062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a:extLst>
              <a:ext uri="{FF2B5EF4-FFF2-40B4-BE49-F238E27FC236}">
                <a16:creationId xmlns:a16="http://schemas.microsoft.com/office/drawing/2014/main" id="{7F06EC5C-54AA-4283-A8C0-CD304D896551}"/>
              </a:ext>
            </a:extLst>
          </p:cNvPr>
          <p:cNvSpPr>
            <a:spLocks noGrp="1" noChangeArrowheads="1"/>
          </p:cNvSpPr>
          <p:nvPr>
            <p:ph type="title" idx="4294967295"/>
          </p:nvPr>
        </p:nvSpPr>
        <p:spPr>
          <a:xfrm>
            <a:off x="838200" y="84138"/>
            <a:ext cx="6477000" cy="600075"/>
          </a:xfrm>
          <a:noFill/>
        </p:spPr>
        <p:txBody>
          <a:bodyPr wrap="none" lIns="63500" tIns="25400" rIns="63500" bIns="25400" anchor="t">
            <a:spAutoFit/>
          </a:bodyPr>
          <a:lstStyle/>
          <a:p>
            <a:r>
              <a:rPr lang="en-US" altLang="zh-CN" sz="3600"/>
              <a:t>Aspects of CPU Performance</a:t>
            </a:r>
          </a:p>
        </p:txBody>
      </p:sp>
      <p:sp>
        <p:nvSpPr>
          <p:cNvPr id="412676" name="Rectangle 4">
            <a:extLst>
              <a:ext uri="{FF2B5EF4-FFF2-40B4-BE49-F238E27FC236}">
                <a16:creationId xmlns:a16="http://schemas.microsoft.com/office/drawing/2014/main" id="{50C0C225-CEB8-49CE-983E-2B1B5E4F7A56}"/>
              </a:ext>
            </a:extLst>
          </p:cNvPr>
          <p:cNvSpPr>
            <a:spLocks noChangeArrowheads="1"/>
          </p:cNvSpPr>
          <p:nvPr/>
        </p:nvSpPr>
        <p:spPr bwMode="auto">
          <a:xfrm>
            <a:off x="400050" y="985838"/>
            <a:ext cx="8542338" cy="6477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63500" tIns="25400" rIns="63500" bIns="25400">
            <a:spAutoFit/>
          </a:bodyPr>
          <a:lstStyle/>
          <a:p>
            <a:pPr marL="342900" indent="-342900" eaLnBrk="0" hangingPunct="0">
              <a:lnSpc>
                <a:spcPct val="86000"/>
              </a:lnSpc>
              <a:spcBef>
                <a:spcPct val="20000"/>
              </a:spcBef>
              <a:tabLst>
                <a:tab pos="1371600" algn="l"/>
                <a:tab pos="3073400" algn="l"/>
              </a:tabLst>
              <a:defRPr/>
            </a:pPr>
            <a:r>
              <a:rPr lang="en-US" altLang="zh-CN" sz="2000" b="1">
                <a:latin typeface="Arial" charset="0"/>
              </a:rPr>
              <a:t>CPU time   =  Seconds    =  Instructions  x  Cycles       x   Seconds</a:t>
            </a:r>
          </a:p>
          <a:p>
            <a:pPr marL="342900" indent="-342900" eaLnBrk="0" hangingPunct="0">
              <a:lnSpc>
                <a:spcPct val="86000"/>
              </a:lnSpc>
              <a:spcBef>
                <a:spcPct val="20000"/>
              </a:spcBef>
              <a:tabLst>
                <a:tab pos="1371600" algn="l"/>
                <a:tab pos="3073400" algn="l"/>
              </a:tabLst>
              <a:defRPr/>
            </a:pPr>
            <a:r>
              <a:rPr lang="en-US" altLang="zh-CN" sz="2000" b="1">
                <a:latin typeface="Arial" charset="0"/>
              </a:rPr>
              <a:t>		    Program	    Program          Instruction       Cycle</a:t>
            </a:r>
          </a:p>
        </p:txBody>
      </p:sp>
      <p:sp>
        <p:nvSpPr>
          <p:cNvPr id="486404" name="Line 5">
            <a:extLst>
              <a:ext uri="{FF2B5EF4-FFF2-40B4-BE49-F238E27FC236}">
                <a16:creationId xmlns:a16="http://schemas.microsoft.com/office/drawing/2014/main" id="{AE8EF156-24E4-44D7-AF04-0B6BD5AB92EC}"/>
              </a:ext>
            </a:extLst>
          </p:cNvPr>
          <p:cNvSpPr>
            <a:spLocks noChangeShapeType="1"/>
          </p:cNvSpPr>
          <p:nvPr/>
        </p:nvSpPr>
        <p:spPr bwMode="auto">
          <a:xfrm flipV="1">
            <a:off x="2012950" y="1296988"/>
            <a:ext cx="1219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6405" name="Line 6">
            <a:extLst>
              <a:ext uri="{FF2B5EF4-FFF2-40B4-BE49-F238E27FC236}">
                <a16:creationId xmlns:a16="http://schemas.microsoft.com/office/drawing/2014/main" id="{2A91D9B9-E79F-4DC1-8AE7-48459C227B9D}"/>
              </a:ext>
            </a:extLst>
          </p:cNvPr>
          <p:cNvSpPr>
            <a:spLocks noChangeShapeType="1"/>
          </p:cNvSpPr>
          <p:nvPr/>
        </p:nvSpPr>
        <p:spPr bwMode="auto">
          <a:xfrm>
            <a:off x="3732213" y="1308100"/>
            <a:ext cx="14398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6406" name="Line 7">
            <a:extLst>
              <a:ext uri="{FF2B5EF4-FFF2-40B4-BE49-F238E27FC236}">
                <a16:creationId xmlns:a16="http://schemas.microsoft.com/office/drawing/2014/main" id="{D52085F4-CC9F-45A5-A167-93DD3908E0A8}"/>
              </a:ext>
            </a:extLst>
          </p:cNvPr>
          <p:cNvSpPr>
            <a:spLocks noChangeShapeType="1"/>
          </p:cNvSpPr>
          <p:nvPr/>
        </p:nvSpPr>
        <p:spPr bwMode="auto">
          <a:xfrm>
            <a:off x="5530850" y="1320800"/>
            <a:ext cx="13573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6407" name="Line 8">
            <a:extLst>
              <a:ext uri="{FF2B5EF4-FFF2-40B4-BE49-F238E27FC236}">
                <a16:creationId xmlns:a16="http://schemas.microsoft.com/office/drawing/2014/main" id="{B3EC3E99-734E-475D-990B-D34773882718}"/>
              </a:ext>
            </a:extLst>
          </p:cNvPr>
          <p:cNvSpPr>
            <a:spLocks noChangeShapeType="1"/>
          </p:cNvSpPr>
          <p:nvPr/>
        </p:nvSpPr>
        <p:spPr bwMode="auto">
          <a:xfrm>
            <a:off x="7223125" y="1295400"/>
            <a:ext cx="1192213"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6408" name="Rectangle 9">
            <a:extLst>
              <a:ext uri="{FF2B5EF4-FFF2-40B4-BE49-F238E27FC236}">
                <a16:creationId xmlns:a16="http://schemas.microsoft.com/office/drawing/2014/main" id="{851232CD-F5E4-4C91-8380-A0E9808F0B2D}"/>
              </a:ext>
            </a:extLst>
          </p:cNvPr>
          <p:cNvSpPr>
            <a:spLocks noGrp="1" noChangeArrowheads="1"/>
          </p:cNvSpPr>
          <p:nvPr>
            <p:ph type="body" idx="4294967295"/>
          </p:nvPr>
        </p:nvSpPr>
        <p:spPr>
          <a:xfrm>
            <a:off x="971550" y="2033588"/>
            <a:ext cx="7065963" cy="3573462"/>
          </a:xfrm>
          <a:noFill/>
        </p:spPr>
        <p:txBody>
          <a:bodyPr lIns="63500" tIns="25400" rIns="63500" bIns="25400">
            <a:spAutoFit/>
          </a:bodyPr>
          <a:lstStyle/>
          <a:p>
            <a:pPr marL="285750" indent="-285750">
              <a:lnSpc>
                <a:spcPct val="95000"/>
              </a:lnSpc>
              <a:spcBef>
                <a:spcPct val="0"/>
              </a:spcBef>
              <a:buFontTx/>
              <a:buNone/>
              <a:tabLst>
                <a:tab pos="1828800" algn="l"/>
                <a:tab pos="3657600" algn="l"/>
                <a:tab pos="5029200" algn="l"/>
              </a:tabLst>
            </a:pPr>
            <a:r>
              <a:rPr lang="zh-CN" altLang="en-US"/>
              <a:t>		  </a:t>
            </a:r>
            <a:r>
              <a:rPr lang="en-US" altLang="zh-CN" sz="2200"/>
              <a:t>instr. Count      CPI             clock rate</a:t>
            </a:r>
          </a:p>
          <a:p>
            <a:pPr marL="285750" indent="-285750">
              <a:lnSpc>
                <a:spcPct val="95000"/>
              </a:lnSpc>
              <a:spcBef>
                <a:spcPct val="0"/>
              </a:spcBef>
              <a:buFontTx/>
              <a:buNone/>
              <a:tabLst>
                <a:tab pos="1828800" algn="l"/>
                <a:tab pos="3657600" algn="l"/>
                <a:tab pos="5029200" algn="l"/>
              </a:tabLst>
            </a:pPr>
            <a:endParaRPr lang="en-US" altLang="zh-CN" sz="2200"/>
          </a:p>
          <a:p>
            <a:pPr marL="285750" indent="-285750">
              <a:lnSpc>
                <a:spcPct val="95000"/>
              </a:lnSpc>
              <a:spcBef>
                <a:spcPct val="0"/>
              </a:spcBef>
              <a:buFontTx/>
              <a:buNone/>
              <a:tabLst>
                <a:tab pos="1828800" algn="l"/>
                <a:tab pos="3657600" algn="l"/>
                <a:tab pos="5029200" algn="l"/>
              </a:tabLst>
            </a:pPr>
            <a:r>
              <a:rPr lang="en-US" altLang="zh-CN" sz="2200"/>
              <a:t>Programming</a:t>
            </a:r>
          </a:p>
          <a:p>
            <a:pPr marL="285750" indent="-285750">
              <a:lnSpc>
                <a:spcPct val="95000"/>
              </a:lnSpc>
              <a:spcBef>
                <a:spcPct val="0"/>
              </a:spcBef>
              <a:buFontTx/>
              <a:buNone/>
              <a:tabLst>
                <a:tab pos="1828800" algn="l"/>
                <a:tab pos="3657600" algn="l"/>
                <a:tab pos="5029200" algn="l"/>
              </a:tabLst>
            </a:pPr>
            <a:endParaRPr lang="en-US" altLang="zh-CN" sz="2200"/>
          </a:p>
          <a:p>
            <a:pPr marL="285750" indent="-285750">
              <a:lnSpc>
                <a:spcPct val="95000"/>
              </a:lnSpc>
              <a:spcBef>
                <a:spcPct val="0"/>
              </a:spcBef>
              <a:buFontTx/>
              <a:buNone/>
              <a:tabLst>
                <a:tab pos="1828800" algn="l"/>
                <a:tab pos="3657600" algn="l"/>
                <a:tab pos="5029200" algn="l"/>
              </a:tabLst>
            </a:pPr>
            <a:r>
              <a:rPr lang="en-US" altLang="zh-CN" sz="2200"/>
              <a:t>Compiler</a:t>
            </a:r>
          </a:p>
          <a:p>
            <a:pPr marL="285750" indent="-285750">
              <a:lnSpc>
                <a:spcPct val="95000"/>
              </a:lnSpc>
              <a:spcBef>
                <a:spcPct val="0"/>
              </a:spcBef>
              <a:buFontTx/>
              <a:buNone/>
              <a:tabLst>
                <a:tab pos="1828800" algn="l"/>
                <a:tab pos="3657600" algn="l"/>
                <a:tab pos="5029200" algn="l"/>
              </a:tabLst>
            </a:pPr>
            <a:endParaRPr lang="en-US" altLang="zh-CN" sz="2200"/>
          </a:p>
          <a:p>
            <a:pPr marL="285750" indent="-285750">
              <a:lnSpc>
                <a:spcPct val="95000"/>
              </a:lnSpc>
              <a:spcBef>
                <a:spcPct val="0"/>
              </a:spcBef>
              <a:buFontTx/>
              <a:buNone/>
              <a:tabLst>
                <a:tab pos="1828800" algn="l"/>
                <a:tab pos="3657600" algn="l"/>
                <a:tab pos="5029200" algn="l"/>
              </a:tabLst>
            </a:pPr>
            <a:r>
              <a:rPr lang="en-US" altLang="zh-CN" sz="2200"/>
              <a:t>Instr. Set Arch.</a:t>
            </a:r>
          </a:p>
          <a:p>
            <a:pPr marL="285750" indent="-285750">
              <a:lnSpc>
                <a:spcPct val="95000"/>
              </a:lnSpc>
              <a:spcBef>
                <a:spcPct val="0"/>
              </a:spcBef>
              <a:buFontTx/>
              <a:buNone/>
              <a:tabLst>
                <a:tab pos="1828800" algn="l"/>
                <a:tab pos="3657600" algn="l"/>
                <a:tab pos="5029200" algn="l"/>
              </a:tabLst>
            </a:pPr>
            <a:endParaRPr lang="en-US" altLang="zh-CN" sz="2200"/>
          </a:p>
          <a:p>
            <a:pPr marL="285750" indent="-285750">
              <a:lnSpc>
                <a:spcPct val="95000"/>
              </a:lnSpc>
              <a:spcBef>
                <a:spcPct val="0"/>
              </a:spcBef>
              <a:buFontTx/>
              <a:buNone/>
              <a:tabLst>
                <a:tab pos="1828800" algn="l"/>
                <a:tab pos="3657600" algn="l"/>
                <a:tab pos="5029200" algn="l"/>
              </a:tabLst>
            </a:pPr>
            <a:r>
              <a:rPr lang="en-US" altLang="zh-CN" sz="2200"/>
              <a:t>Organization</a:t>
            </a:r>
          </a:p>
          <a:p>
            <a:pPr marL="285750" indent="-285750">
              <a:lnSpc>
                <a:spcPct val="95000"/>
              </a:lnSpc>
              <a:spcBef>
                <a:spcPct val="0"/>
              </a:spcBef>
              <a:buFontTx/>
              <a:buNone/>
              <a:tabLst>
                <a:tab pos="1828800" algn="l"/>
                <a:tab pos="3657600" algn="l"/>
                <a:tab pos="5029200" algn="l"/>
              </a:tabLst>
            </a:pPr>
            <a:endParaRPr lang="en-US" altLang="zh-CN" sz="2200"/>
          </a:p>
          <a:p>
            <a:pPr marL="285750" indent="-285750">
              <a:lnSpc>
                <a:spcPct val="95000"/>
              </a:lnSpc>
              <a:spcBef>
                <a:spcPct val="0"/>
              </a:spcBef>
              <a:buFontTx/>
              <a:buNone/>
              <a:tabLst>
                <a:tab pos="1828800" algn="l"/>
                <a:tab pos="3657600" algn="l"/>
                <a:tab pos="5029200" algn="l"/>
              </a:tabLst>
            </a:pPr>
            <a:r>
              <a:rPr lang="en-US" altLang="zh-CN" sz="2200"/>
              <a:t>Technology</a:t>
            </a:r>
          </a:p>
        </p:txBody>
      </p:sp>
      <p:grpSp>
        <p:nvGrpSpPr>
          <p:cNvPr id="486422" name="Group 22">
            <a:extLst>
              <a:ext uri="{FF2B5EF4-FFF2-40B4-BE49-F238E27FC236}">
                <a16:creationId xmlns:a16="http://schemas.microsoft.com/office/drawing/2014/main" id="{EE25A6C2-3C4F-467F-B404-E66D3CDD9BA6}"/>
              </a:ext>
            </a:extLst>
          </p:cNvPr>
          <p:cNvGrpSpPr>
            <a:grpSpLocks/>
          </p:cNvGrpSpPr>
          <p:nvPr/>
        </p:nvGrpSpPr>
        <p:grpSpPr bwMode="auto">
          <a:xfrm>
            <a:off x="1016000" y="2079625"/>
            <a:ext cx="7065963" cy="3600450"/>
            <a:chOff x="640" y="1504"/>
            <a:chExt cx="4092" cy="2151"/>
          </a:xfrm>
        </p:grpSpPr>
        <p:sp>
          <p:nvSpPr>
            <p:cNvPr id="486409" name="Line 14">
              <a:extLst>
                <a:ext uri="{FF2B5EF4-FFF2-40B4-BE49-F238E27FC236}">
                  <a16:creationId xmlns:a16="http://schemas.microsoft.com/office/drawing/2014/main" id="{721171EA-2D54-4304-8B8C-7DC4D325C9F0}"/>
                </a:ext>
              </a:extLst>
            </p:cNvPr>
            <p:cNvSpPr>
              <a:spLocks noChangeShapeType="1"/>
            </p:cNvSpPr>
            <p:nvPr/>
          </p:nvSpPr>
          <p:spPr bwMode="auto">
            <a:xfrm>
              <a:off x="697" y="2196"/>
              <a:ext cx="40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6410" name="Line 15">
              <a:extLst>
                <a:ext uri="{FF2B5EF4-FFF2-40B4-BE49-F238E27FC236}">
                  <a16:creationId xmlns:a16="http://schemas.microsoft.com/office/drawing/2014/main" id="{F24A028D-573F-49C0-8756-BEA9E7D78EC1}"/>
                </a:ext>
              </a:extLst>
            </p:cNvPr>
            <p:cNvSpPr>
              <a:spLocks noChangeShapeType="1"/>
            </p:cNvSpPr>
            <p:nvPr/>
          </p:nvSpPr>
          <p:spPr bwMode="auto">
            <a:xfrm>
              <a:off x="672" y="2553"/>
              <a:ext cx="40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6411" name="Line 16">
              <a:extLst>
                <a:ext uri="{FF2B5EF4-FFF2-40B4-BE49-F238E27FC236}">
                  <a16:creationId xmlns:a16="http://schemas.microsoft.com/office/drawing/2014/main" id="{AEB0AC77-C662-4243-AE7E-8579D43A4EC5}"/>
                </a:ext>
              </a:extLst>
            </p:cNvPr>
            <p:cNvSpPr>
              <a:spLocks noChangeShapeType="1"/>
            </p:cNvSpPr>
            <p:nvPr/>
          </p:nvSpPr>
          <p:spPr bwMode="auto">
            <a:xfrm>
              <a:off x="660" y="2917"/>
              <a:ext cx="40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6412" name="Line 17">
              <a:extLst>
                <a:ext uri="{FF2B5EF4-FFF2-40B4-BE49-F238E27FC236}">
                  <a16:creationId xmlns:a16="http://schemas.microsoft.com/office/drawing/2014/main" id="{9006D420-A021-46D5-B2DE-CC31BF90D11B}"/>
                </a:ext>
              </a:extLst>
            </p:cNvPr>
            <p:cNvSpPr>
              <a:spLocks noChangeShapeType="1"/>
            </p:cNvSpPr>
            <p:nvPr/>
          </p:nvSpPr>
          <p:spPr bwMode="auto">
            <a:xfrm>
              <a:off x="672" y="3297"/>
              <a:ext cx="405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86413" name="Group 22">
              <a:extLst>
                <a:ext uri="{FF2B5EF4-FFF2-40B4-BE49-F238E27FC236}">
                  <a16:creationId xmlns:a16="http://schemas.microsoft.com/office/drawing/2014/main" id="{086EF340-1B2D-427B-B5B3-7FB8DEC7F2FC}"/>
                </a:ext>
              </a:extLst>
            </p:cNvPr>
            <p:cNvGrpSpPr>
              <a:grpSpLocks/>
            </p:cNvGrpSpPr>
            <p:nvPr/>
          </p:nvGrpSpPr>
          <p:grpSpPr bwMode="auto">
            <a:xfrm>
              <a:off x="640" y="1504"/>
              <a:ext cx="4076" cy="2151"/>
              <a:chOff x="644" y="1396"/>
              <a:chExt cx="4076" cy="2504"/>
            </a:xfrm>
          </p:grpSpPr>
          <p:sp>
            <p:nvSpPr>
              <p:cNvPr id="486414" name="Line 10">
                <a:extLst>
                  <a:ext uri="{FF2B5EF4-FFF2-40B4-BE49-F238E27FC236}">
                    <a16:creationId xmlns:a16="http://schemas.microsoft.com/office/drawing/2014/main" id="{0BE1FE14-4823-45D9-8CC9-2D6A0AFE7A6F}"/>
                  </a:ext>
                </a:extLst>
              </p:cNvPr>
              <p:cNvSpPr>
                <a:spLocks noChangeShapeType="1"/>
              </p:cNvSpPr>
              <p:nvPr/>
            </p:nvSpPr>
            <p:spPr bwMode="auto">
              <a:xfrm flipV="1">
                <a:off x="1774" y="1396"/>
                <a:ext cx="0" cy="24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6415" name="Line 11">
                <a:extLst>
                  <a:ext uri="{FF2B5EF4-FFF2-40B4-BE49-F238E27FC236}">
                    <a16:creationId xmlns:a16="http://schemas.microsoft.com/office/drawing/2014/main" id="{0CFD75ED-290D-4A91-B38A-0EC482509E7E}"/>
                  </a:ext>
                </a:extLst>
              </p:cNvPr>
              <p:cNvSpPr>
                <a:spLocks noChangeShapeType="1"/>
              </p:cNvSpPr>
              <p:nvPr/>
            </p:nvSpPr>
            <p:spPr bwMode="auto">
              <a:xfrm>
                <a:off x="2810" y="1455"/>
                <a:ext cx="0" cy="24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6416" name="Line 12">
                <a:extLst>
                  <a:ext uri="{FF2B5EF4-FFF2-40B4-BE49-F238E27FC236}">
                    <a16:creationId xmlns:a16="http://schemas.microsoft.com/office/drawing/2014/main" id="{C56A29FA-E4B0-486A-8075-ACE5D8B293F8}"/>
                  </a:ext>
                </a:extLst>
              </p:cNvPr>
              <p:cNvSpPr>
                <a:spLocks noChangeShapeType="1"/>
              </p:cNvSpPr>
              <p:nvPr/>
            </p:nvSpPr>
            <p:spPr bwMode="auto">
              <a:xfrm>
                <a:off x="3594" y="1404"/>
                <a:ext cx="0" cy="246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6417" name="Line 13">
                <a:extLst>
                  <a:ext uri="{FF2B5EF4-FFF2-40B4-BE49-F238E27FC236}">
                    <a16:creationId xmlns:a16="http://schemas.microsoft.com/office/drawing/2014/main" id="{A3460D20-A559-4FD6-B2E3-B4DD07F55DC4}"/>
                  </a:ext>
                </a:extLst>
              </p:cNvPr>
              <p:cNvSpPr>
                <a:spLocks noChangeShapeType="1"/>
              </p:cNvSpPr>
              <p:nvPr/>
            </p:nvSpPr>
            <p:spPr bwMode="auto">
              <a:xfrm flipH="1">
                <a:off x="4720" y="1440"/>
                <a:ext cx="0" cy="24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6418" name="Line 18">
                <a:extLst>
                  <a:ext uri="{FF2B5EF4-FFF2-40B4-BE49-F238E27FC236}">
                    <a16:creationId xmlns:a16="http://schemas.microsoft.com/office/drawing/2014/main" id="{78A20CB5-D2B5-4750-9628-28F607F4A8A9}"/>
                  </a:ext>
                </a:extLst>
              </p:cNvPr>
              <p:cNvSpPr>
                <a:spLocks noChangeShapeType="1"/>
              </p:cNvSpPr>
              <p:nvPr/>
            </p:nvSpPr>
            <p:spPr bwMode="auto">
              <a:xfrm>
                <a:off x="644" y="3872"/>
                <a:ext cx="40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86419" name="Line 19">
              <a:extLst>
                <a:ext uri="{FF2B5EF4-FFF2-40B4-BE49-F238E27FC236}">
                  <a16:creationId xmlns:a16="http://schemas.microsoft.com/office/drawing/2014/main" id="{6170AE23-ADA6-4BA5-A5FF-B2AAF04D0C6D}"/>
                </a:ext>
              </a:extLst>
            </p:cNvPr>
            <p:cNvSpPr>
              <a:spLocks noChangeShapeType="1"/>
            </p:cNvSpPr>
            <p:nvPr/>
          </p:nvSpPr>
          <p:spPr bwMode="auto">
            <a:xfrm>
              <a:off x="708" y="1836"/>
              <a:ext cx="40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12692" name="Text Box 20">
            <a:extLst>
              <a:ext uri="{FF2B5EF4-FFF2-40B4-BE49-F238E27FC236}">
                <a16:creationId xmlns:a16="http://schemas.microsoft.com/office/drawing/2014/main" id="{733E7330-8BE0-4AD4-825A-6E5AE9C20160}"/>
              </a:ext>
            </a:extLst>
          </p:cNvPr>
          <p:cNvSpPr txBox="1">
            <a:spLocks noChangeArrowheads="1"/>
          </p:cNvSpPr>
          <p:nvPr/>
        </p:nvSpPr>
        <p:spPr bwMode="auto">
          <a:xfrm>
            <a:off x="431800" y="5768975"/>
            <a:ext cx="5041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a:solidFill>
                  <a:srgbClr val="0066CC"/>
                </a:solidFill>
                <a:latin typeface="Helvetica" panose="020B0604020202020204" pitchFamily="34" charset="0"/>
                <a:ea typeface="黑体" panose="02010609060101010101" pitchFamily="49" charset="-122"/>
              </a:rPr>
              <a:t>思考：三个因素与哪些方面有关？</a:t>
            </a:r>
          </a:p>
        </p:txBody>
      </p:sp>
      <p:sp>
        <p:nvSpPr>
          <p:cNvPr id="486421" name="Text Box 21">
            <a:extLst>
              <a:ext uri="{FF2B5EF4-FFF2-40B4-BE49-F238E27FC236}">
                <a16:creationId xmlns:a16="http://schemas.microsoft.com/office/drawing/2014/main" id="{60BC3E8A-0E6A-4080-9990-EFEB94ADE948}"/>
              </a:ext>
            </a:extLst>
          </p:cNvPr>
          <p:cNvSpPr txBox="1">
            <a:spLocks noChangeArrowheads="1"/>
          </p:cNvSpPr>
          <p:nvPr/>
        </p:nvSpPr>
        <p:spPr bwMode="auto">
          <a:xfrm>
            <a:off x="5327650" y="5708650"/>
            <a:ext cx="31591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sz="2000" b="1">
                <a:latin typeface="微软雅黑" panose="020B0503020204020204" pitchFamily="34" charset="-122"/>
                <a:ea typeface="微软雅黑" panose="020B0503020204020204" pitchFamily="34" charset="-122"/>
              </a:rPr>
              <a:t>例如，</a:t>
            </a:r>
            <a:r>
              <a:rPr lang="en-US" altLang="zh-CN" sz="2000" b="1">
                <a:latin typeface="微软雅黑" panose="020B0503020204020204" pitchFamily="34" charset="-122"/>
                <a:ea typeface="微软雅黑" panose="020B0503020204020204" pitchFamily="34" charset="-122"/>
              </a:rPr>
              <a:t>{…..</a:t>
            </a:r>
            <a:endParaRPr lang="zh-CN" altLang="en-US" sz="2000" b="1">
              <a:latin typeface="微软雅黑" panose="020B0503020204020204" pitchFamily="34" charset="-122"/>
              <a:ea typeface="微软雅黑" panose="020B0503020204020204" pitchFamily="34" charset="-122"/>
            </a:endParaRPr>
          </a:p>
          <a:p>
            <a:pPr algn="ctr" eaLnBrk="0" hangingPunct="0"/>
            <a:r>
              <a:rPr lang="en-US" altLang="zh-CN" sz="2000" b="1">
                <a:latin typeface="微软雅黑" panose="020B0503020204020204" pitchFamily="34" charset="-122"/>
                <a:ea typeface="微软雅黑" panose="020B0503020204020204" pitchFamily="34" charset="-122"/>
              </a:rPr>
              <a:t>                           y=4*x;</a:t>
            </a:r>
          </a:p>
          <a:p>
            <a:pPr algn="ctr" eaLnBrk="0" hangingPunct="0"/>
            <a:r>
              <a:rPr lang="en-US" altLang="zh-CN" sz="2000" b="1">
                <a:latin typeface="微软雅黑" panose="020B0503020204020204" pitchFamily="34" charset="-122"/>
                <a:ea typeface="微软雅黑" panose="020B0503020204020204" pitchFamily="34"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2692">
                                            <p:txEl>
                                              <p:pRg st="0" end="0"/>
                                            </p:txEl>
                                          </p:spTgt>
                                        </p:tgtEl>
                                        <p:attrNameLst>
                                          <p:attrName>style.visibility</p:attrName>
                                        </p:attrNameLst>
                                      </p:cBhvr>
                                      <p:to>
                                        <p:strVal val="visible"/>
                                      </p:to>
                                    </p:set>
                                    <p:animEffect transition="in" filter="blinds(horizontal)">
                                      <p:cBhvr>
                                        <p:cTn id="7" dur="500"/>
                                        <p:tgtEl>
                                          <p:spTgt spid="41269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a:extLst>
              <a:ext uri="{FF2B5EF4-FFF2-40B4-BE49-F238E27FC236}">
                <a16:creationId xmlns:a16="http://schemas.microsoft.com/office/drawing/2014/main" id="{16833BE4-5410-41A8-ADA8-3E613A2CBE5B}"/>
              </a:ext>
            </a:extLst>
          </p:cNvPr>
          <p:cNvSpPr>
            <a:spLocks noGrp="1" noChangeArrowheads="1"/>
          </p:cNvSpPr>
          <p:nvPr>
            <p:ph type="title" idx="4294967295"/>
          </p:nvPr>
        </p:nvSpPr>
        <p:spPr>
          <a:xfrm>
            <a:off x="836613" y="84138"/>
            <a:ext cx="6477000" cy="600075"/>
          </a:xfrm>
          <a:noFill/>
        </p:spPr>
        <p:txBody>
          <a:bodyPr wrap="none" lIns="63500" tIns="25400" rIns="63500" bIns="25400" anchor="t">
            <a:spAutoFit/>
          </a:bodyPr>
          <a:lstStyle/>
          <a:p>
            <a:r>
              <a:rPr lang="en-US" altLang="zh-CN" sz="3600"/>
              <a:t>Aspects of CPU Performance</a:t>
            </a:r>
          </a:p>
        </p:txBody>
      </p:sp>
      <p:sp>
        <p:nvSpPr>
          <p:cNvPr id="412676" name="Rectangle 4">
            <a:extLst>
              <a:ext uri="{FF2B5EF4-FFF2-40B4-BE49-F238E27FC236}">
                <a16:creationId xmlns:a16="http://schemas.microsoft.com/office/drawing/2014/main" id="{1A1BB5D7-17EC-446D-B73B-07A8D2C14892}"/>
              </a:ext>
            </a:extLst>
          </p:cNvPr>
          <p:cNvSpPr>
            <a:spLocks noChangeArrowheads="1"/>
          </p:cNvSpPr>
          <p:nvPr/>
        </p:nvSpPr>
        <p:spPr bwMode="auto">
          <a:xfrm>
            <a:off x="400050" y="985838"/>
            <a:ext cx="8542338" cy="6477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63500" tIns="25400" rIns="63500" bIns="25400">
            <a:spAutoFit/>
          </a:bodyPr>
          <a:lstStyle/>
          <a:p>
            <a:pPr marL="342900" indent="-342900" eaLnBrk="0" hangingPunct="0">
              <a:lnSpc>
                <a:spcPct val="86000"/>
              </a:lnSpc>
              <a:spcBef>
                <a:spcPct val="20000"/>
              </a:spcBef>
              <a:tabLst>
                <a:tab pos="1371600" algn="l"/>
                <a:tab pos="3073400" algn="l"/>
              </a:tabLst>
              <a:defRPr/>
            </a:pPr>
            <a:r>
              <a:rPr lang="en-US" altLang="zh-CN" sz="2000" b="1">
                <a:latin typeface="Arial" charset="0"/>
              </a:rPr>
              <a:t>CPU time   =  Seconds    =  Instructions  x  Cycles       x   Seconds</a:t>
            </a:r>
          </a:p>
          <a:p>
            <a:pPr marL="342900" indent="-342900" eaLnBrk="0" hangingPunct="0">
              <a:lnSpc>
                <a:spcPct val="86000"/>
              </a:lnSpc>
              <a:spcBef>
                <a:spcPct val="20000"/>
              </a:spcBef>
              <a:tabLst>
                <a:tab pos="1371600" algn="l"/>
                <a:tab pos="3073400" algn="l"/>
              </a:tabLst>
              <a:defRPr/>
            </a:pPr>
            <a:r>
              <a:rPr lang="en-US" altLang="zh-CN" sz="2000" b="1">
                <a:latin typeface="Arial" charset="0"/>
              </a:rPr>
              <a:t>		    Program	    Program          Instruction       Cycle</a:t>
            </a:r>
          </a:p>
        </p:txBody>
      </p:sp>
      <p:sp>
        <p:nvSpPr>
          <p:cNvPr id="488452" name="Line 5">
            <a:extLst>
              <a:ext uri="{FF2B5EF4-FFF2-40B4-BE49-F238E27FC236}">
                <a16:creationId xmlns:a16="http://schemas.microsoft.com/office/drawing/2014/main" id="{D32E63AA-A713-4AF8-A1FB-A0F49AFC7FED}"/>
              </a:ext>
            </a:extLst>
          </p:cNvPr>
          <p:cNvSpPr>
            <a:spLocks noChangeShapeType="1"/>
          </p:cNvSpPr>
          <p:nvPr/>
        </p:nvSpPr>
        <p:spPr bwMode="auto">
          <a:xfrm flipV="1">
            <a:off x="2012950" y="1296988"/>
            <a:ext cx="1219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8453" name="Line 6">
            <a:extLst>
              <a:ext uri="{FF2B5EF4-FFF2-40B4-BE49-F238E27FC236}">
                <a16:creationId xmlns:a16="http://schemas.microsoft.com/office/drawing/2014/main" id="{5AF0F8E8-1001-4C5D-8DE2-5C948B29D817}"/>
              </a:ext>
            </a:extLst>
          </p:cNvPr>
          <p:cNvSpPr>
            <a:spLocks noChangeShapeType="1"/>
          </p:cNvSpPr>
          <p:nvPr/>
        </p:nvSpPr>
        <p:spPr bwMode="auto">
          <a:xfrm>
            <a:off x="3732213" y="1308100"/>
            <a:ext cx="14398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8454" name="Line 7">
            <a:extLst>
              <a:ext uri="{FF2B5EF4-FFF2-40B4-BE49-F238E27FC236}">
                <a16:creationId xmlns:a16="http://schemas.microsoft.com/office/drawing/2014/main" id="{4FF82EDA-2BB4-4C3E-AD61-9CFC0C54E9A0}"/>
              </a:ext>
            </a:extLst>
          </p:cNvPr>
          <p:cNvSpPr>
            <a:spLocks noChangeShapeType="1"/>
          </p:cNvSpPr>
          <p:nvPr/>
        </p:nvSpPr>
        <p:spPr bwMode="auto">
          <a:xfrm>
            <a:off x="5530850" y="1320800"/>
            <a:ext cx="13573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8455" name="Line 8">
            <a:extLst>
              <a:ext uri="{FF2B5EF4-FFF2-40B4-BE49-F238E27FC236}">
                <a16:creationId xmlns:a16="http://schemas.microsoft.com/office/drawing/2014/main" id="{B4938A89-0743-430D-98CF-1DA634AB0196}"/>
              </a:ext>
            </a:extLst>
          </p:cNvPr>
          <p:cNvSpPr>
            <a:spLocks noChangeShapeType="1"/>
          </p:cNvSpPr>
          <p:nvPr/>
        </p:nvSpPr>
        <p:spPr bwMode="auto">
          <a:xfrm>
            <a:off x="7223125" y="1295400"/>
            <a:ext cx="1192213"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8456" name="Rectangle 9">
            <a:extLst>
              <a:ext uri="{FF2B5EF4-FFF2-40B4-BE49-F238E27FC236}">
                <a16:creationId xmlns:a16="http://schemas.microsoft.com/office/drawing/2014/main" id="{93A4609C-AC61-4001-A9D9-0E9546AC657A}"/>
              </a:ext>
            </a:extLst>
          </p:cNvPr>
          <p:cNvSpPr>
            <a:spLocks noGrp="1" noChangeArrowheads="1"/>
          </p:cNvSpPr>
          <p:nvPr>
            <p:ph type="body" idx="4294967295"/>
          </p:nvPr>
        </p:nvSpPr>
        <p:spPr>
          <a:xfrm>
            <a:off x="522288" y="2135188"/>
            <a:ext cx="8235950" cy="3352800"/>
          </a:xfrm>
          <a:noFill/>
        </p:spPr>
        <p:txBody>
          <a:bodyPr lIns="63500" tIns="25400" rIns="63500" bIns="25400">
            <a:spAutoFit/>
          </a:bodyPr>
          <a:lstStyle/>
          <a:p>
            <a:pPr marL="285750" indent="-285750">
              <a:spcBef>
                <a:spcPct val="25000"/>
              </a:spcBef>
              <a:buFontTx/>
              <a:buNone/>
              <a:tabLst>
                <a:tab pos="1828800" algn="l"/>
                <a:tab pos="3657600" algn="l"/>
                <a:tab pos="5029200" algn="l"/>
              </a:tabLst>
            </a:pPr>
            <a:r>
              <a:rPr lang="zh-CN" altLang="en-US"/>
              <a:t>		    </a:t>
            </a:r>
            <a:r>
              <a:rPr lang="en-US" altLang="zh-CN" sz="2200"/>
              <a:t>instr. Count     CPI           clock rate</a:t>
            </a:r>
          </a:p>
          <a:p>
            <a:pPr marL="285750" indent="-285750">
              <a:spcBef>
                <a:spcPct val="40000"/>
              </a:spcBef>
              <a:buFontTx/>
              <a:buNone/>
              <a:tabLst>
                <a:tab pos="1828800" algn="l"/>
                <a:tab pos="3657600" algn="l"/>
                <a:tab pos="5029200" algn="l"/>
              </a:tabLst>
            </a:pPr>
            <a:r>
              <a:rPr lang="en-US" altLang="zh-CN" sz="2200"/>
              <a:t>Programming</a:t>
            </a:r>
            <a:r>
              <a:rPr lang="en-US" altLang="zh-CN" sz="2800"/>
              <a:t>         </a:t>
            </a:r>
            <a:r>
              <a:rPr lang="en-US" altLang="zh-CN" sz="2200"/>
              <a:t>X                  X</a:t>
            </a:r>
          </a:p>
          <a:p>
            <a:pPr marL="285750" indent="-285750">
              <a:spcBef>
                <a:spcPct val="40000"/>
              </a:spcBef>
              <a:buFontTx/>
              <a:buNone/>
              <a:tabLst>
                <a:tab pos="1828800" algn="l"/>
                <a:tab pos="3657600" algn="l"/>
                <a:tab pos="5029200" algn="l"/>
              </a:tabLst>
            </a:pPr>
            <a:r>
              <a:rPr lang="en-US" altLang="zh-CN" sz="2200"/>
              <a:t>Compiler                   X                 (X)</a:t>
            </a:r>
          </a:p>
          <a:p>
            <a:pPr marL="285750" indent="-285750">
              <a:spcBef>
                <a:spcPct val="40000"/>
              </a:spcBef>
              <a:buFontTx/>
              <a:buNone/>
              <a:tabLst>
                <a:tab pos="1828800" algn="l"/>
                <a:tab pos="3657600" algn="l"/>
                <a:tab pos="5029200" algn="l"/>
              </a:tabLst>
            </a:pPr>
            <a:r>
              <a:rPr lang="en-US" altLang="zh-CN" sz="2200"/>
              <a:t>Instr. Set Arch.         X                  X</a:t>
            </a:r>
          </a:p>
          <a:p>
            <a:pPr marL="285750" indent="-285750">
              <a:spcBef>
                <a:spcPct val="40000"/>
              </a:spcBef>
              <a:buFontTx/>
              <a:buNone/>
              <a:tabLst>
                <a:tab pos="1828800" algn="l"/>
                <a:tab pos="3657600" algn="l"/>
                <a:tab pos="5029200" algn="l"/>
              </a:tabLst>
            </a:pPr>
            <a:r>
              <a:rPr lang="en-US" altLang="zh-CN" sz="2200"/>
              <a:t>Organization                                 X                      X</a:t>
            </a:r>
          </a:p>
          <a:p>
            <a:pPr marL="285750" indent="-285750">
              <a:spcBef>
                <a:spcPct val="40000"/>
              </a:spcBef>
              <a:buFontTx/>
              <a:buNone/>
              <a:tabLst>
                <a:tab pos="1828800" algn="l"/>
                <a:tab pos="3657600" algn="l"/>
                <a:tab pos="5029200" algn="l"/>
              </a:tabLst>
            </a:pPr>
            <a:r>
              <a:rPr lang="en-US" altLang="zh-CN" sz="2200"/>
              <a:t>Technology</a:t>
            </a:r>
            <a:r>
              <a:rPr lang="en-US" altLang="zh-CN" sz="2800"/>
              <a:t>                                              </a:t>
            </a:r>
            <a:r>
              <a:rPr lang="en-US" altLang="zh-CN" sz="2200"/>
              <a:t>X</a:t>
            </a:r>
          </a:p>
        </p:txBody>
      </p:sp>
      <p:sp>
        <p:nvSpPr>
          <p:cNvPr id="488457" name="Line 14">
            <a:extLst>
              <a:ext uri="{FF2B5EF4-FFF2-40B4-BE49-F238E27FC236}">
                <a16:creationId xmlns:a16="http://schemas.microsoft.com/office/drawing/2014/main" id="{E9714C06-344B-4EE3-9AF8-A26525B7915C}"/>
              </a:ext>
            </a:extLst>
          </p:cNvPr>
          <p:cNvSpPr>
            <a:spLocks noChangeShapeType="1"/>
          </p:cNvSpPr>
          <p:nvPr/>
        </p:nvSpPr>
        <p:spPr bwMode="auto">
          <a:xfrm>
            <a:off x="1101725" y="3295650"/>
            <a:ext cx="63627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8458" name="Line 15">
            <a:extLst>
              <a:ext uri="{FF2B5EF4-FFF2-40B4-BE49-F238E27FC236}">
                <a16:creationId xmlns:a16="http://schemas.microsoft.com/office/drawing/2014/main" id="{02C6985A-AC0E-4577-907B-5FA58D48A622}"/>
              </a:ext>
            </a:extLst>
          </p:cNvPr>
          <p:cNvSpPr>
            <a:spLocks noChangeShapeType="1"/>
          </p:cNvSpPr>
          <p:nvPr/>
        </p:nvSpPr>
        <p:spPr bwMode="auto">
          <a:xfrm>
            <a:off x="1066800" y="3860800"/>
            <a:ext cx="6413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8459" name="Line 16">
            <a:extLst>
              <a:ext uri="{FF2B5EF4-FFF2-40B4-BE49-F238E27FC236}">
                <a16:creationId xmlns:a16="http://schemas.microsoft.com/office/drawing/2014/main" id="{101CFECE-9CF4-4665-B11E-8181F8E4B37F}"/>
              </a:ext>
            </a:extLst>
          </p:cNvPr>
          <p:cNvSpPr>
            <a:spLocks noChangeShapeType="1"/>
          </p:cNvSpPr>
          <p:nvPr/>
        </p:nvSpPr>
        <p:spPr bwMode="auto">
          <a:xfrm>
            <a:off x="1047750" y="4438650"/>
            <a:ext cx="64643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8460" name="Line 17">
            <a:extLst>
              <a:ext uri="{FF2B5EF4-FFF2-40B4-BE49-F238E27FC236}">
                <a16:creationId xmlns:a16="http://schemas.microsoft.com/office/drawing/2014/main" id="{761E3C11-3733-4E73-9CB3-102D53E4B281}"/>
              </a:ext>
            </a:extLst>
          </p:cNvPr>
          <p:cNvSpPr>
            <a:spLocks noChangeShapeType="1"/>
          </p:cNvSpPr>
          <p:nvPr/>
        </p:nvSpPr>
        <p:spPr bwMode="auto">
          <a:xfrm>
            <a:off x="1066800" y="5041900"/>
            <a:ext cx="64389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88461" name="Group 22">
            <a:extLst>
              <a:ext uri="{FF2B5EF4-FFF2-40B4-BE49-F238E27FC236}">
                <a16:creationId xmlns:a16="http://schemas.microsoft.com/office/drawing/2014/main" id="{65227E74-CEA2-49D9-BDB7-FCD9A33877D4}"/>
              </a:ext>
            </a:extLst>
          </p:cNvPr>
          <p:cNvGrpSpPr>
            <a:grpSpLocks/>
          </p:cNvGrpSpPr>
          <p:nvPr/>
        </p:nvGrpSpPr>
        <p:grpSpPr bwMode="auto">
          <a:xfrm>
            <a:off x="836613" y="2214563"/>
            <a:ext cx="6650037" cy="3414712"/>
            <a:chOff x="644" y="1396"/>
            <a:chExt cx="4076" cy="2504"/>
          </a:xfrm>
        </p:grpSpPr>
        <p:sp>
          <p:nvSpPr>
            <p:cNvPr id="488462" name="Line 10">
              <a:extLst>
                <a:ext uri="{FF2B5EF4-FFF2-40B4-BE49-F238E27FC236}">
                  <a16:creationId xmlns:a16="http://schemas.microsoft.com/office/drawing/2014/main" id="{21CC0236-784D-4650-9EF6-AD2B9A22F0B5}"/>
                </a:ext>
              </a:extLst>
            </p:cNvPr>
            <p:cNvSpPr>
              <a:spLocks noChangeShapeType="1"/>
            </p:cNvSpPr>
            <p:nvPr/>
          </p:nvSpPr>
          <p:spPr bwMode="auto">
            <a:xfrm flipV="1">
              <a:off x="1774" y="1396"/>
              <a:ext cx="0" cy="24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8463" name="Line 11">
              <a:extLst>
                <a:ext uri="{FF2B5EF4-FFF2-40B4-BE49-F238E27FC236}">
                  <a16:creationId xmlns:a16="http://schemas.microsoft.com/office/drawing/2014/main" id="{AF541741-1ED4-4D1E-AEBA-259C6B042ADC}"/>
                </a:ext>
              </a:extLst>
            </p:cNvPr>
            <p:cNvSpPr>
              <a:spLocks noChangeShapeType="1"/>
            </p:cNvSpPr>
            <p:nvPr/>
          </p:nvSpPr>
          <p:spPr bwMode="auto">
            <a:xfrm>
              <a:off x="2810" y="1455"/>
              <a:ext cx="0" cy="24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8464" name="Line 12">
              <a:extLst>
                <a:ext uri="{FF2B5EF4-FFF2-40B4-BE49-F238E27FC236}">
                  <a16:creationId xmlns:a16="http://schemas.microsoft.com/office/drawing/2014/main" id="{0C45CC4B-5FE2-4B1D-9D7C-668D98B948DE}"/>
                </a:ext>
              </a:extLst>
            </p:cNvPr>
            <p:cNvSpPr>
              <a:spLocks noChangeShapeType="1"/>
            </p:cNvSpPr>
            <p:nvPr/>
          </p:nvSpPr>
          <p:spPr bwMode="auto">
            <a:xfrm>
              <a:off x="3594" y="1404"/>
              <a:ext cx="0" cy="246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8465" name="Line 13">
              <a:extLst>
                <a:ext uri="{FF2B5EF4-FFF2-40B4-BE49-F238E27FC236}">
                  <a16:creationId xmlns:a16="http://schemas.microsoft.com/office/drawing/2014/main" id="{39B43AD4-E87A-49BB-80F6-DF169EA70ED5}"/>
                </a:ext>
              </a:extLst>
            </p:cNvPr>
            <p:cNvSpPr>
              <a:spLocks noChangeShapeType="1"/>
            </p:cNvSpPr>
            <p:nvPr/>
          </p:nvSpPr>
          <p:spPr bwMode="auto">
            <a:xfrm flipH="1">
              <a:off x="4720" y="1440"/>
              <a:ext cx="0" cy="24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8466" name="Line 18">
              <a:extLst>
                <a:ext uri="{FF2B5EF4-FFF2-40B4-BE49-F238E27FC236}">
                  <a16:creationId xmlns:a16="http://schemas.microsoft.com/office/drawing/2014/main" id="{93A4DE90-75DD-4131-AD50-75B47FE2B6E3}"/>
                </a:ext>
              </a:extLst>
            </p:cNvPr>
            <p:cNvSpPr>
              <a:spLocks noChangeShapeType="1"/>
            </p:cNvSpPr>
            <p:nvPr/>
          </p:nvSpPr>
          <p:spPr bwMode="auto">
            <a:xfrm>
              <a:off x="644" y="3872"/>
              <a:ext cx="40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88467" name="Line 19">
            <a:extLst>
              <a:ext uri="{FF2B5EF4-FFF2-40B4-BE49-F238E27FC236}">
                <a16:creationId xmlns:a16="http://schemas.microsoft.com/office/drawing/2014/main" id="{F943A9BA-56DF-4406-9CC5-2AC6DBB76E32}"/>
              </a:ext>
            </a:extLst>
          </p:cNvPr>
          <p:cNvSpPr>
            <a:spLocks noChangeShapeType="1"/>
          </p:cNvSpPr>
          <p:nvPr/>
        </p:nvSpPr>
        <p:spPr bwMode="auto">
          <a:xfrm>
            <a:off x="1123950" y="2722563"/>
            <a:ext cx="63627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a:extLst>
              <a:ext uri="{FF2B5EF4-FFF2-40B4-BE49-F238E27FC236}">
                <a16:creationId xmlns:a16="http://schemas.microsoft.com/office/drawing/2014/main" id="{EEB903D3-3498-493C-8AA6-FD0042B6F9B3}"/>
              </a:ext>
            </a:extLst>
          </p:cNvPr>
          <p:cNvSpPr>
            <a:spLocks noGrp="1" noChangeArrowheads="1"/>
          </p:cNvSpPr>
          <p:nvPr>
            <p:ph type="title" idx="4294967295"/>
          </p:nvPr>
        </p:nvSpPr>
        <p:spPr>
          <a:xfrm>
            <a:off x="836613" y="84138"/>
            <a:ext cx="4408487" cy="600075"/>
          </a:xfrm>
          <a:noFill/>
        </p:spPr>
        <p:txBody>
          <a:bodyPr lIns="63500" tIns="25400" rIns="63500" bIns="25400" anchor="t">
            <a:spAutoFit/>
          </a:bodyPr>
          <a:lstStyle/>
          <a:p>
            <a:r>
              <a:rPr lang="zh-CN" altLang="en-US" sz="3600" b="0"/>
              <a:t>如何计算</a:t>
            </a:r>
            <a:r>
              <a:rPr lang="en-US" altLang="zh-CN" sz="3600" b="0"/>
              <a:t>CPI?</a:t>
            </a:r>
          </a:p>
        </p:txBody>
      </p:sp>
      <p:sp>
        <p:nvSpPr>
          <p:cNvPr id="490499" name="Rectangle 4">
            <a:extLst>
              <a:ext uri="{FF2B5EF4-FFF2-40B4-BE49-F238E27FC236}">
                <a16:creationId xmlns:a16="http://schemas.microsoft.com/office/drawing/2014/main" id="{C701B6BD-2D03-49E3-8D5E-96A63E5CABAD}"/>
              </a:ext>
            </a:extLst>
          </p:cNvPr>
          <p:cNvSpPr>
            <a:spLocks noChangeArrowheads="1"/>
          </p:cNvSpPr>
          <p:nvPr/>
        </p:nvSpPr>
        <p:spPr bwMode="auto">
          <a:xfrm>
            <a:off x="195263" y="968375"/>
            <a:ext cx="8575675"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5000"/>
              </a:lnSpc>
              <a:spcBef>
                <a:spcPct val="30000"/>
              </a:spcBef>
            </a:pPr>
            <a:r>
              <a:rPr lang="zh-CN" altLang="en-US" sz="2000" b="1">
                <a:solidFill>
                  <a:srgbClr val="008000"/>
                </a:solidFill>
                <a:latin typeface="微软雅黑" panose="020B0503020204020204" pitchFamily="34" charset="-122"/>
                <a:ea typeface="微软雅黑" panose="020B0503020204020204" pitchFamily="34" charset="-122"/>
              </a:rPr>
              <a:t>对于某一条特定的指令而言，其</a:t>
            </a:r>
            <a:r>
              <a:rPr lang="en-US" altLang="zh-CN" sz="2000" b="1">
                <a:solidFill>
                  <a:srgbClr val="008000"/>
                </a:solidFill>
                <a:latin typeface="微软雅黑" panose="020B0503020204020204" pitchFamily="34" charset="-122"/>
                <a:ea typeface="微软雅黑" panose="020B0503020204020204" pitchFamily="34" charset="-122"/>
              </a:rPr>
              <a:t>CPI</a:t>
            </a:r>
            <a:r>
              <a:rPr lang="zh-CN" altLang="en-US" sz="2000" b="1">
                <a:solidFill>
                  <a:srgbClr val="008000"/>
                </a:solidFill>
                <a:latin typeface="微软雅黑" panose="020B0503020204020204" pitchFamily="34" charset="-122"/>
                <a:ea typeface="微软雅黑" panose="020B0503020204020204" pitchFamily="34" charset="-122"/>
              </a:rPr>
              <a:t>是一个确定的值。但是，对于某一个程序或一台机器而言，其</a:t>
            </a:r>
            <a:r>
              <a:rPr lang="en-US" altLang="zh-CN" sz="2000" b="1">
                <a:solidFill>
                  <a:srgbClr val="008000"/>
                </a:solidFill>
                <a:latin typeface="微软雅黑" panose="020B0503020204020204" pitchFamily="34" charset="-122"/>
                <a:ea typeface="微软雅黑" panose="020B0503020204020204" pitchFamily="34" charset="-122"/>
              </a:rPr>
              <a:t>CPI</a:t>
            </a:r>
            <a:r>
              <a:rPr lang="zh-CN" altLang="en-US" sz="2000" b="1">
                <a:solidFill>
                  <a:srgbClr val="008000"/>
                </a:solidFill>
                <a:latin typeface="微软雅黑" panose="020B0503020204020204" pitchFamily="34" charset="-122"/>
                <a:ea typeface="微软雅黑" panose="020B0503020204020204" pitchFamily="34" charset="-122"/>
              </a:rPr>
              <a:t>是一个平均值，表示该程序或该机器指令集中每条指令执行时平均需要多少时钟周期。</a:t>
            </a:r>
          </a:p>
        </p:txBody>
      </p:sp>
      <p:sp>
        <p:nvSpPr>
          <p:cNvPr id="490500" name="AutoShape 16">
            <a:extLst>
              <a:ext uri="{FF2B5EF4-FFF2-40B4-BE49-F238E27FC236}">
                <a16:creationId xmlns:a16="http://schemas.microsoft.com/office/drawing/2014/main" id="{E04376B5-709A-4486-95A8-10EFF7937001}"/>
              </a:ext>
            </a:extLst>
          </p:cNvPr>
          <p:cNvSpPr>
            <a:spLocks noChangeAspect="1" noChangeArrowheads="1" noTextEdit="1"/>
          </p:cNvSpPr>
          <p:nvPr/>
        </p:nvSpPr>
        <p:spPr bwMode="auto">
          <a:xfrm>
            <a:off x="4814888" y="4406900"/>
            <a:ext cx="310515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0501" name="Rectangle 18">
            <a:extLst>
              <a:ext uri="{FF2B5EF4-FFF2-40B4-BE49-F238E27FC236}">
                <a16:creationId xmlns:a16="http://schemas.microsoft.com/office/drawing/2014/main" id="{53BFB6FD-6676-49AB-A186-2E010A22B239}"/>
              </a:ext>
            </a:extLst>
          </p:cNvPr>
          <p:cNvSpPr>
            <a:spLocks noChangeArrowheads="1"/>
          </p:cNvSpPr>
          <p:nvPr/>
        </p:nvSpPr>
        <p:spPr bwMode="auto">
          <a:xfrm>
            <a:off x="6602413" y="4541838"/>
            <a:ext cx="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400">
              <a:latin typeface="Times New Roman" panose="02020603050405020304" pitchFamily="18" charset="0"/>
            </a:endParaRPr>
          </a:p>
        </p:txBody>
      </p:sp>
      <p:grpSp>
        <p:nvGrpSpPr>
          <p:cNvPr id="2" name="Group 94">
            <a:extLst>
              <a:ext uri="{FF2B5EF4-FFF2-40B4-BE49-F238E27FC236}">
                <a16:creationId xmlns:a16="http://schemas.microsoft.com/office/drawing/2014/main" id="{AC969E8D-F995-4AD3-8F19-4F83502FCA4A}"/>
              </a:ext>
            </a:extLst>
          </p:cNvPr>
          <p:cNvGrpSpPr>
            <a:grpSpLocks/>
          </p:cNvGrpSpPr>
          <p:nvPr/>
        </p:nvGrpSpPr>
        <p:grpSpPr bwMode="auto">
          <a:xfrm>
            <a:off x="276225" y="3554413"/>
            <a:ext cx="8213725" cy="1090612"/>
            <a:chOff x="198" y="3341"/>
            <a:chExt cx="5174" cy="687"/>
          </a:xfrm>
        </p:grpSpPr>
        <p:sp>
          <p:nvSpPr>
            <p:cNvPr id="490503" name="Rectangle 7">
              <a:extLst>
                <a:ext uri="{FF2B5EF4-FFF2-40B4-BE49-F238E27FC236}">
                  <a16:creationId xmlns:a16="http://schemas.microsoft.com/office/drawing/2014/main" id="{484EF944-EAB0-4591-AA9E-71866508A05A}"/>
                </a:ext>
              </a:extLst>
            </p:cNvPr>
            <p:cNvSpPr>
              <a:spLocks noChangeArrowheads="1"/>
            </p:cNvSpPr>
            <p:nvPr/>
          </p:nvSpPr>
          <p:spPr bwMode="auto">
            <a:xfrm>
              <a:off x="198" y="3341"/>
              <a:ext cx="5174"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zh-CN" altLang="en-US" sz="2000" b="1">
                  <a:solidFill>
                    <a:schemeClr val="accent2"/>
                  </a:solidFill>
                  <a:ea typeface="黑体" panose="02010609060101010101" pitchFamily="49" charset="-122"/>
                  <a:cs typeface="Times New Roman" panose="02020603050405020304" pitchFamily="18" charset="0"/>
                </a:rPr>
                <a:t>假定</a:t>
              </a:r>
              <a:r>
                <a:rPr lang="en-US" altLang="zh-CN" sz="2000" b="1" i="1">
                  <a:solidFill>
                    <a:schemeClr val="accent2"/>
                  </a:solidFill>
                  <a:ea typeface="黑体" panose="02010609060101010101" pitchFamily="49" charset="-122"/>
                  <a:cs typeface="Times New Roman" panose="02020603050405020304" pitchFamily="18" charset="0"/>
                </a:rPr>
                <a:t>CPI</a:t>
              </a:r>
              <a:r>
                <a:rPr lang="en-US" altLang="zh-CN" sz="1400" b="1" i="1">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i</a:t>
              </a:r>
              <a:r>
                <a:rPr lang="zh-CN" altLang="en-US" sz="2000" b="1">
                  <a:solidFill>
                    <a:schemeClr val="accent2"/>
                  </a:solidFill>
                  <a:ea typeface="黑体" panose="02010609060101010101" pitchFamily="49" charset="-122"/>
                  <a:cs typeface="Times New Roman" panose="02020603050405020304" pitchFamily="18" charset="0"/>
                </a:rPr>
                <a:t>、</a:t>
              </a:r>
              <a:r>
                <a:rPr lang="en-US" altLang="zh-CN" sz="2000" b="1" i="1">
                  <a:solidFill>
                    <a:schemeClr val="accent2"/>
                  </a:solidFill>
                  <a:ea typeface="黑体" panose="02010609060101010101" pitchFamily="49" charset="-122"/>
                  <a:cs typeface="Times New Roman" panose="02020603050405020304" pitchFamily="18" charset="0"/>
                </a:rPr>
                <a:t>F</a:t>
              </a:r>
              <a:r>
                <a:rPr lang="en-US" altLang="zh-CN" sz="1400" b="1" i="1">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i</a:t>
              </a:r>
              <a:r>
                <a:rPr lang="zh-CN" altLang="en-US" sz="2000" b="1">
                  <a:solidFill>
                    <a:schemeClr val="accent2"/>
                  </a:solidFill>
                  <a:ea typeface="黑体" panose="02010609060101010101" pitchFamily="49" charset="-122"/>
                  <a:cs typeface="Times New Roman" panose="02020603050405020304" pitchFamily="18" charset="0"/>
                </a:rPr>
                <a:t>是各指令</a:t>
              </a:r>
              <a:r>
                <a:rPr lang="en-US" altLang="zh-CN" sz="2000" b="1">
                  <a:solidFill>
                    <a:schemeClr val="accent2"/>
                  </a:solidFill>
                  <a:ea typeface="黑体" panose="02010609060101010101" pitchFamily="49" charset="-122"/>
                  <a:cs typeface="Times New Roman" panose="02020603050405020304" pitchFamily="18" charset="0"/>
                </a:rPr>
                <a:t>CPI</a:t>
              </a:r>
              <a:r>
                <a:rPr lang="zh-CN" altLang="en-US" sz="2000" b="1">
                  <a:solidFill>
                    <a:schemeClr val="accent2"/>
                  </a:solidFill>
                  <a:ea typeface="黑体" panose="02010609060101010101" pitchFamily="49" charset="-122"/>
                  <a:cs typeface="Times New Roman" panose="02020603050405020304" pitchFamily="18" charset="0"/>
                </a:rPr>
                <a:t>和在程序中的出现频率，则程序综合</a:t>
              </a:r>
              <a:r>
                <a:rPr lang="en-US" altLang="zh-CN" sz="2000" b="1">
                  <a:solidFill>
                    <a:schemeClr val="accent2"/>
                  </a:solidFill>
                  <a:ea typeface="黑体" panose="02010609060101010101" pitchFamily="49" charset="-122"/>
                  <a:cs typeface="Times New Roman" panose="02020603050405020304" pitchFamily="18" charset="0"/>
                </a:rPr>
                <a:t>CPI</a:t>
              </a:r>
              <a:r>
                <a:rPr lang="zh-CN" altLang="en-US" sz="2000" b="1">
                  <a:solidFill>
                    <a:schemeClr val="accent2"/>
                  </a:solidFill>
                  <a:ea typeface="黑体" panose="02010609060101010101" pitchFamily="49" charset="-122"/>
                  <a:cs typeface="Times New Roman" panose="02020603050405020304" pitchFamily="18" charset="0"/>
                </a:rPr>
                <a:t>为</a:t>
              </a:r>
              <a:r>
                <a:rPr lang="en-US" altLang="zh-CN" sz="2000" b="1">
                  <a:solidFill>
                    <a:schemeClr val="accent2"/>
                  </a:solidFill>
                  <a:ea typeface="黑体" panose="02010609060101010101" pitchFamily="49" charset="-122"/>
                  <a:cs typeface="Times New Roman" panose="02020603050405020304" pitchFamily="18" charset="0"/>
                </a:rPr>
                <a:t>:</a:t>
              </a:r>
            </a:p>
          </p:txBody>
        </p:sp>
        <p:grpSp>
          <p:nvGrpSpPr>
            <p:cNvPr id="490504" name="Group 75">
              <a:extLst>
                <a:ext uri="{FF2B5EF4-FFF2-40B4-BE49-F238E27FC236}">
                  <a16:creationId xmlns:a16="http://schemas.microsoft.com/office/drawing/2014/main" id="{8735702D-6E50-4D05-B30E-D07ACFDF48EE}"/>
                </a:ext>
              </a:extLst>
            </p:cNvPr>
            <p:cNvGrpSpPr>
              <a:grpSpLocks/>
            </p:cNvGrpSpPr>
            <p:nvPr/>
          </p:nvGrpSpPr>
          <p:grpSpPr bwMode="auto">
            <a:xfrm>
              <a:off x="557" y="3505"/>
              <a:ext cx="4254" cy="523"/>
              <a:chOff x="768" y="2853"/>
              <a:chExt cx="4254" cy="523"/>
            </a:xfrm>
          </p:grpSpPr>
          <p:sp>
            <p:nvSpPr>
              <p:cNvPr id="490505" name="Rectangle 6">
                <a:extLst>
                  <a:ext uri="{FF2B5EF4-FFF2-40B4-BE49-F238E27FC236}">
                    <a16:creationId xmlns:a16="http://schemas.microsoft.com/office/drawing/2014/main" id="{53AC7FFE-B7A8-4D8D-9CA5-464D50254467}"/>
                  </a:ext>
                </a:extLst>
              </p:cNvPr>
              <p:cNvSpPr>
                <a:spLocks noChangeArrowheads="1"/>
              </p:cNvSpPr>
              <p:nvPr/>
            </p:nvSpPr>
            <p:spPr bwMode="auto">
              <a:xfrm>
                <a:off x="768" y="2943"/>
                <a:ext cx="64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sz="2000" b="1"/>
                  <a:t>CPI  =</a:t>
                </a:r>
                <a:r>
                  <a:rPr lang="en-US" altLang="zh-CN"/>
                  <a:t> </a:t>
                </a:r>
                <a:r>
                  <a:rPr lang="en-US" altLang="zh-CN" sz="3600"/>
                  <a:t> </a:t>
                </a:r>
                <a:endParaRPr lang="en-US" altLang="zh-CN"/>
              </a:p>
            </p:txBody>
          </p:sp>
          <p:sp>
            <p:nvSpPr>
              <p:cNvPr id="490506" name="Rectangle 11">
                <a:extLst>
                  <a:ext uri="{FF2B5EF4-FFF2-40B4-BE49-F238E27FC236}">
                    <a16:creationId xmlns:a16="http://schemas.microsoft.com/office/drawing/2014/main" id="{D75598D4-A57B-4A49-AB8A-5096F2C9F072}"/>
                  </a:ext>
                </a:extLst>
              </p:cNvPr>
              <p:cNvSpPr>
                <a:spLocks noChangeArrowheads="1"/>
              </p:cNvSpPr>
              <p:nvPr/>
            </p:nvSpPr>
            <p:spPr bwMode="auto">
              <a:xfrm>
                <a:off x="2622" y="2901"/>
                <a:ext cx="57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b="1"/>
                  <a:t>where</a:t>
                </a:r>
                <a:r>
                  <a:rPr lang="en-US" altLang="zh-CN" sz="3600"/>
                  <a:t> </a:t>
                </a:r>
                <a:endParaRPr lang="en-US" altLang="zh-CN"/>
              </a:p>
            </p:txBody>
          </p:sp>
          <p:grpSp>
            <p:nvGrpSpPr>
              <p:cNvPr id="490507" name="Group 61">
                <a:extLst>
                  <a:ext uri="{FF2B5EF4-FFF2-40B4-BE49-F238E27FC236}">
                    <a16:creationId xmlns:a16="http://schemas.microsoft.com/office/drawing/2014/main" id="{C4B5B2CE-ED5C-440F-A280-131D404B447C}"/>
                  </a:ext>
                </a:extLst>
              </p:cNvPr>
              <p:cNvGrpSpPr>
                <a:grpSpLocks/>
              </p:cNvGrpSpPr>
              <p:nvPr/>
            </p:nvGrpSpPr>
            <p:grpSpPr bwMode="auto">
              <a:xfrm>
                <a:off x="1351" y="2938"/>
                <a:ext cx="989" cy="411"/>
                <a:chOff x="1747" y="2782"/>
                <a:chExt cx="989" cy="411"/>
              </a:xfrm>
            </p:grpSpPr>
            <p:sp>
              <p:nvSpPr>
                <p:cNvPr id="490508" name="Rectangle 48">
                  <a:extLst>
                    <a:ext uri="{FF2B5EF4-FFF2-40B4-BE49-F238E27FC236}">
                      <a16:creationId xmlns:a16="http://schemas.microsoft.com/office/drawing/2014/main" id="{0C35CA8C-16D4-40C8-AF8E-FB353CCD245E}"/>
                    </a:ext>
                  </a:extLst>
                </p:cNvPr>
                <p:cNvSpPr>
                  <a:spLocks noChangeArrowheads="1"/>
                </p:cNvSpPr>
                <p:nvPr/>
              </p:nvSpPr>
              <p:spPr bwMode="auto">
                <a:xfrm>
                  <a:off x="1956" y="2813"/>
                  <a:ext cx="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400">
                    <a:latin typeface="Times New Roman" panose="02020603050405020304" pitchFamily="18" charset="0"/>
                  </a:endParaRPr>
                </a:p>
              </p:txBody>
            </p:sp>
            <p:sp>
              <p:nvSpPr>
                <p:cNvPr id="490509" name="Rectangle 49">
                  <a:extLst>
                    <a:ext uri="{FF2B5EF4-FFF2-40B4-BE49-F238E27FC236}">
                      <a16:creationId xmlns:a16="http://schemas.microsoft.com/office/drawing/2014/main" id="{55DC82F4-C893-4745-AB6A-86852AD6A845}"/>
                    </a:ext>
                  </a:extLst>
                </p:cNvPr>
                <p:cNvSpPr>
                  <a:spLocks noChangeArrowheads="1"/>
                </p:cNvSpPr>
                <p:nvPr/>
              </p:nvSpPr>
              <p:spPr bwMode="auto">
                <a:xfrm>
                  <a:off x="1825" y="3059"/>
                  <a:ext cx="6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a:latin typeface="Times New Roman" panose="02020603050405020304" pitchFamily="18" charset="0"/>
                    </a:rPr>
                    <a:t>=</a:t>
                  </a:r>
                </a:p>
              </p:txBody>
            </p:sp>
            <p:sp>
              <p:nvSpPr>
                <p:cNvPr id="490510" name="Rectangle 50">
                  <a:extLst>
                    <a:ext uri="{FF2B5EF4-FFF2-40B4-BE49-F238E27FC236}">
                      <a16:creationId xmlns:a16="http://schemas.microsoft.com/office/drawing/2014/main" id="{FC64D9C4-EC56-48B4-B89E-546A722C4C8B}"/>
                    </a:ext>
                  </a:extLst>
                </p:cNvPr>
                <p:cNvSpPr>
                  <a:spLocks noChangeArrowheads="1"/>
                </p:cNvSpPr>
                <p:nvPr/>
              </p:nvSpPr>
              <p:spPr bwMode="auto">
                <a:xfrm>
                  <a:off x="2446" y="2866"/>
                  <a:ext cx="7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b="1">
                      <a:latin typeface="Tahoma" panose="020B0604030504040204" pitchFamily="34" charset="0"/>
                    </a:rPr>
                    <a:t>x</a:t>
                  </a:r>
                </a:p>
              </p:txBody>
            </p:sp>
            <p:sp>
              <p:nvSpPr>
                <p:cNvPr id="490511" name="Rectangle 51">
                  <a:extLst>
                    <a:ext uri="{FF2B5EF4-FFF2-40B4-BE49-F238E27FC236}">
                      <a16:creationId xmlns:a16="http://schemas.microsoft.com/office/drawing/2014/main" id="{C54968DD-7C86-4E8A-BFD4-F69DF39D9A33}"/>
                    </a:ext>
                  </a:extLst>
                </p:cNvPr>
                <p:cNvSpPr>
                  <a:spLocks noChangeArrowheads="1"/>
                </p:cNvSpPr>
                <p:nvPr/>
              </p:nvSpPr>
              <p:spPr bwMode="auto">
                <a:xfrm>
                  <a:off x="1747" y="2866"/>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a:solidFill>
                        <a:srgbClr val="000000"/>
                      </a:solidFill>
                      <a:latin typeface="宋体" panose="02010600030101010101" pitchFamily="2" charset="-122"/>
                    </a:rPr>
                    <a:t>∑</a:t>
                  </a:r>
                  <a:endParaRPr lang="en-US" altLang="zh-CN" sz="1400">
                    <a:latin typeface="宋体" panose="02010600030101010101" pitchFamily="2" charset="-122"/>
                  </a:endParaRPr>
                </a:p>
              </p:txBody>
            </p:sp>
            <p:sp>
              <p:nvSpPr>
                <p:cNvPr id="490512" name="Rectangle 52">
                  <a:extLst>
                    <a:ext uri="{FF2B5EF4-FFF2-40B4-BE49-F238E27FC236}">
                      <a16:creationId xmlns:a16="http://schemas.microsoft.com/office/drawing/2014/main" id="{902D728C-5F3F-4991-B72F-13BC410FD37A}"/>
                    </a:ext>
                  </a:extLst>
                </p:cNvPr>
                <p:cNvSpPr>
                  <a:spLocks noChangeArrowheads="1"/>
                </p:cNvSpPr>
                <p:nvPr/>
              </p:nvSpPr>
              <p:spPr bwMode="auto">
                <a:xfrm>
                  <a:off x="1833" y="2782"/>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i="1">
                      <a:solidFill>
                        <a:srgbClr val="000000"/>
                      </a:solidFill>
                      <a:latin typeface="Times New Roman" panose="02020603050405020304" pitchFamily="18" charset="0"/>
                    </a:rPr>
                    <a:t>n</a:t>
                  </a:r>
                  <a:endParaRPr lang="en-US" altLang="zh-CN" sz="1400">
                    <a:latin typeface="Times New Roman" panose="02020603050405020304" pitchFamily="18" charset="0"/>
                  </a:endParaRPr>
                </a:p>
              </p:txBody>
            </p:sp>
            <p:sp>
              <p:nvSpPr>
                <p:cNvPr id="490513" name="Rectangle 53">
                  <a:extLst>
                    <a:ext uri="{FF2B5EF4-FFF2-40B4-BE49-F238E27FC236}">
                      <a16:creationId xmlns:a16="http://schemas.microsoft.com/office/drawing/2014/main" id="{A58B3B86-F541-4D17-9FA8-A3D24C6B9FD0}"/>
                    </a:ext>
                  </a:extLst>
                </p:cNvPr>
                <p:cNvSpPr>
                  <a:spLocks noChangeArrowheads="1"/>
                </p:cNvSpPr>
                <p:nvPr/>
              </p:nvSpPr>
              <p:spPr bwMode="auto">
                <a:xfrm>
                  <a:off x="1776" y="3055"/>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i="1">
                      <a:solidFill>
                        <a:srgbClr val="000000"/>
                      </a:solidFill>
                      <a:latin typeface="Times New Roman" panose="02020603050405020304" pitchFamily="18" charset="0"/>
                    </a:rPr>
                    <a:t>i</a:t>
                  </a:r>
                  <a:endParaRPr lang="en-US" altLang="zh-CN" sz="1400">
                    <a:latin typeface="Times New Roman" panose="02020603050405020304" pitchFamily="18" charset="0"/>
                  </a:endParaRPr>
                </a:p>
              </p:txBody>
            </p:sp>
            <p:sp>
              <p:nvSpPr>
                <p:cNvPr id="490514" name="Rectangle 54">
                  <a:extLst>
                    <a:ext uri="{FF2B5EF4-FFF2-40B4-BE49-F238E27FC236}">
                      <a16:creationId xmlns:a16="http://schemas.microsoft.com/office/drawing/2014/main" id="{B4BF43C4-ED06-4759-92AB-C7C2939B1C5E}"/>
                    </a:ext>
                  </a:extLst>
                </p:cNvPr>
                <p:cNvSpPr>
                  <a:spLocks noChangeArrowheads="1"/>
                </p:cNvSpPr>
                <p:nvPr/>
              </p:nvSpPr>
              <p:spPr bwMode="auto">
                <a:xfrm>
                  <a:off x="2705" y="2979"/>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i="1">
                      <a:solidFill>
                        <a:srgbClr val="000000"/>
                      </a:solidFill>
                      <a:latin typeface="Times New Roman" panose="02020603050405020304" pitchFamily="18" charset="0"/>
                    </a:rPr>
                    <a:t>i</a:t>
                  </a:r>
                  <a:endParaRPr lang="en-US" altLang="zh-CN" sz="1400">
                    <a:latin typeface="Times New Roman" panose="02020603050405020304" pitchFamily="18" charset="0"/>
                  </a:endParaRPr>
                </a:p>
              </p:txBody>
            </p:sp>
            <p:sp>
              <p:nvSpPr>
                <p:cNvPr id="490515" name="Rectangle 55">
                  <a:extLst>
                    <a:ext uri="{FF2B5EF4-FFF2-40B4-BE49-F238E27FC236}">
                      <a16:creationId xmlns:a16="http://schemas.microsoft.com/office/drawing/2014/main" id="{5904AF87-0520-45D0-AA05-9B2CDED13648}"/>
                    </a:ext>
                  </a:extLst>
                </p:cNvPr>
                <p:cNvSpPr>
                  <a:spLocks noChangeArrowheads="1"/>
                </p:cNvSpPr>
                <p:nvPr/>
              </p:nvSpPr>
              <p:spPr bwMode="auto">
                <a:xfrm>
                  <a:off x="2356" y="2979"/>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i="1">
                      <a:solidFill>
                        <a:srgbClr val="000000"/>
                      </a:solidFill>
                      <a:latin typeface="Times New Roman" panose="02020603050405020304" pitchFamily="18" charset="0"/>
                    </a:rPr>
                    <a:t>i</a:t>
                  </a:r>
                  <a:endParaRPr lang="en-US" altLang="zh-CN" sz="1400">
                    <a:latin typeface="Times New Roman" panose="02020603050405020304" pitchFamily="18" charset="0"/>
                  </a:endParaRPr>
                </a:p>
              </p:txBody>
            </p:sp>
            <p:sp>
              <p:nvSpPr>
                <p:cNvPr id="490516" name="Rectangle 56">
                  <a:extLst>
                    <a:ext uri="{FF2B5EF4-FFF2-40B4-BE49-F238E27FC236}">
                      <a16:creationId xmlns:a16="http://schemas.microsoft.com/office/drawing/2014/main" id="{14BB5851-D448-45D9-9B0E-6458CF912EF7}"/>
                    </a:ext>
                  </a:extLst>
                </p:cNvPr>
                <p:cNvSpPr>
                  <a:spLocks noChangeArrowheads="1"/>
                </p:cNvSpPr>
                <p:nvPr/>
              </p:nvSpPr>
              <p:spPr bwMode="auto">
                <a:xfrm>
                  <a:off x="2591" y="2860"/>
                  <a:ext cx="1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i="1">
                      <a:latin typeface="Times New Roman" panose="02020603050405020304" pitchFamily="18" charset="0"/>
                    </a:rPr>
                    <a:t>F</a:t>
                  </a:r>
                </a:p>
              </p:txBody>
            </p:sp>
            <p:sp>
              <p:nvSpPr>
                <p:cNvPr id="490517" name="Rectangle 57">
                  <a:extLst>
                    <a:ext uri="{FF2B5EF4-FFF2-40B4-BE49-F238E27FC236}">
                      <a16:creationId xmlns:a16="http://schemas.microsoft.com/office/drawing/2014/main" id="{AEC1B293-379B-4D95-88B0-BB4A5EBBF697}"/>
                    </a:ext>
                  </a:extLst>
                </p:cNvPr>
                <p:cNvSpPr>
                  <a:spLocks noChangeArrowheads="1"/>
                </p:cNvSpPr>
                <p:nvPr/>
              </p:nvSpPr>
              <p:spPr bwMode="auto">
                <a:xfrm>
                  <a:off x="2041" y="2860"/>
                  <a:ext cx="26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i="1">
                      <a:solidFill>
                        <a:srgbClr val="000000"/>
                      </a:solidFill>
                      <a:latin typeface="Times New Roman" panose="02020603050405020304" pitchFamily="18" charset="0"/>
                    </a:rPr>
                    <a:t>CPI</a:t>
                  </a:r>
                  <a:endParaRPr lang="en-US" altLang="zh-CN" sz="2000" b="1">
                    <a:latin typeface="Times New Roman" panose="02020603050405020304" pitchFamily="18" charset="0"/>
                  </a:endParaRPr>
                </a:p>
              </p:txBody>
            </p:sp>
            <p:sp>
              <p:nvSpPr>
                <p:cNvPr id="490518" name="Rectangle 59">
                  <a:extLst>
                    <a:ext uri="{FF2B5EF4-FFF2-40B4-BE49-F238E27FC236}">
                      <a16:creationId xmlns:a16="http://schemas.microsoft.com/office/drawing/2014/main" id="{F2023051-9549-447D-9803-5AF128FAAEC1}"/>
                    </a:ext>
                  </a:extLst>
                </p:cNvPr>
                <p:cNvSpPr>
                  <a:spLocks noChangeArrowheads="1"/>
                </p:cNvSpPr>
                <p:nvPr/>
              </p:nvSpPr>
              <p:spPr bwMode="auto">
                <a:xfrm>
                  <a:off x="1920" y="3055"/>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000000"/>
                      </a:solidFill>
                      <a:latin typeface="Times New Roman" panose="02020603050405020304" pitchFamily="18" charset="0"/>
                    </a:rPr>
                    <a:t>1</a:t>
                  </a:r>
                  <a:endParaRPr lang="en-US" altLang="zh-CN" sz="1400">
                    <a:latin typeface="Times New Roman" panose="02020603050405020304" pitchFamily="18" charset="0"/>
                  </a:endParaRPr>
                </a:p>
              </p:txBody>
            </p:sp>
          </p:grpSp>
          <p:sp>
            <p:nvSpPr>
              <p:cNvPr id="490519" name="AutoShape 62">
                <a:extLst>
                  <a:ext uri="{FF2B5EF4-FFF2-40B4-BE49-F238E27FC236}">
                    <a16:creationId xmlns:a16="http://schemas.microsoft.com/office/drawing/2014/main" id="{9D1161B0-707E-44DE-B20F-0A854736C9F3}"/>
                  </a:ext>
                </a:extLst>
              </p:cNvPr>
              <p:cNvSpPr>
                <a:spLocks noChangeAspect="1" noChangeArrowheads="1" noTextEdit="1"/>
              </p:cNvSpPr>
              <p:nvPr/>
            </p:nvSpPr>
            <p:spPr bwMode="auto">
              <a:xfrm>
                <a:off x="3102" y="2853"/>
                <a:ext cx="1920"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0520" name="Line 64">
                <a:extLst>
                  <a:ext uri="{FF2B5EF4-FFF2-40B4-BE49-F238E27FC236}">
                    <a16:creationId xmlns:a16="http://schemas.microsoft.com/office/drawing/2014/main" id="{22EEC377-39BF-4062-898F-4BC8CF1A76AE}"/>
                  </a:ext>
                </a:extLst>
              </p:cNvPr>
              <p:cNvSpPr>
                <a:spLocks noChangeShapeType="1"/>
              </p:cNvSpPr>
              <p:nvPr/>
            </p:nvSpPr>
            <p:spPr bwMode="auto">
              <a:xfrm>
                <a:off x="3487" y="3107"/>
                <a:ext cx="149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0521" name="Rectangle 65">
                <a:extLst>
                  <a:ext uri="{FF2B5EF4-FFF2-40B4-BE49-F238E27FC236}">
                    <a16:creationId xmlns:a16="http://schemas.microsoft.com/office/drawing/2014/main" id="{A4E48E84-4F4F-45D9-8106-E42E5B210575}"/>
                  </a:ext>
                </a:extLst>
              </p:cNvPr>
              <p:cNvSpPr>
                <a:spLocks noChangeArrowheads="1"/>
              </p:cNvSpPr>
              <p:nvPr/>
            </p:nvSpPr>
            <p:spPr bwMode="auto">
              <a:xfrm>
                <a:off x="4527" y="3134"/>
                <a:ext cx="49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i="1">
                    <a:solidFill>
                      <a:srgbClr val="000000"/>
                    </a:solidFill>
                    <a:latin typeface="Times New Roman" panose="02020603050405020304" pitchFamily="18" charset="0"/>
                  </a:rPr>
                  <a:t>Count</a:t>
                </a:r>
                <a:endParaRPr lang="en-US" altLang="zh-CN" sz="1400" b="1">
                  <a:latin typeface="Times New Roman" panose="02020603050405020304" pitchFamily="18" charset="0"/>
                </a:endParaRPr>
              </a:p>
            </p:txBody>
          </p:sp>
          <p:sp>
            <p:nvSpPr>
              <p:cNvPr id="490522" name="Rectangle 66">
                <a:extLst>
                  <a:ext uri="{FF2B5EF4-FFF2-40B4-BE49-F238E27FC236}">
                    <a16:creationId xmlns:a16="http://schemas.microsoft.com/office/drawing/2014/main" id="{F4290C51-4A6A-4457-B9EB-0845F7EE0861}"/>
                  </a:ext>
                </a:extLst>
              </p:cNvPr>
              <p:cNvSpPr>
                <a:spLocks noChangeArrowheads="1"/>
              </p:cNvSpPr>
              <p:nvPr/>
            </p:nvSpPr>
            <p:spPr bwMode="auto">
              <a:xfrm>
                <a:off x="4280" y="3134"/>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i="1">
                    <a:solidFill>
                      <a:srgbClr val="000000"/>
                    </a:solidFill>
                    <a:latin typeface="Times New Roman" panose="02020603050405020304" pitchFamily="18" charset="0"/>
                  </a:rPr>
                  <a:t>n</a:t>
                </a:r>
                <a:endParaRPr lang="en-US" altLang="zh-CN" sz="1400" b="1">
                  <a:latin typeface="Times New Roman" panose="02020603050405020304" pitchFamily="18" charset="0"/>
                </a:endParaRPr>
              </a:p>
            </p:txBody>
          </p:sp>
          <p:sp>
            <p:nvSpPr>
              <p:cNvPr id="490523" name="Rectangle 67">
                <a:extLst>
                  <a:ext uri="{FF2B5EF4-FFF2-40B4-BE49-F238E27FC236}">
                    <a16:creationId xmlns:a16="http://schemas.microsoft.com/office/drawing/2014/main" id="{2F7177F8-A841-4060-9B6C-C009E4DF7015}"/>
                  </a:ext>
                </a:extLst>
              </p:cNvPr>
              <p:cNvSpPr>
                <a:spLocks noChangeArrowheads="1"/>
              </p:cNvSpPr>
              <p:nvPr/>
            </p:nvSpPr>
            <p:spPr bwMode="auto">
              <a:xfrm>
                <a:off x="3530" y="3134"/>
                <a:ext cx="77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i="1">
                    <a:solidFill>
                      <a:srgbClr val="000000"/>
                    </a:solidFill>
                    <a:latin typeface="Times New Roman" panose="02020603050405020304" pitchFamily="18" charset="0"/>
                  </a:rPr>
                  <a:t>Instructio</a:t>
                </a:r>
                <a:endParaRPr lang="en-US" altLang="zh-CN" sz="1400" b="1">
                  <a:latin typeface="Times New Roman" panose="02020603050405020304" pitchFamily="18" charset="0"/>
                </a:endParaRPr>
              </a:p>
            </p:txBody>
          </p:sp>
          <p:sp>
            <p:nvSpPr>
              <p:cNvPr id="490524" name="Rectangle 68">
                <a:extLst>
                  <a:ext uri="{FF2B5EF4-FFF2-40B4-BE49-F238E27FC236}">
                    <a16:creationId xmlns:a16="http://schemas.microsoft.com/office/drawing/2014/main" id="{5E95C68D-B34B-4455-B378-2F981C073124}"/>
                  </a:ext>
                </a:extLst>
              </p:cNvPr>
              <p:cNvSpPr>
                <a:spLocks noChangeArrowheads="1"/>
              </p:cNvSpPr>
              <p:nvPr/>
            </p:nvSpPr>
            <p:spPr bwMode="auto">
              <a:xfrm>
                <a:off x="4183" y="2865"/>
                <a:ext cx="12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i="1">
                    <a:solidFill>
                      <a:srgbClr val="000000"/>
                    </a:solidFill>
                    <a:latin typeface="Times New Roman" panose="02020603050405020304" pitchFamily="18" charset="0"/>
                  </a:rPr>
                  <a:t>C</a:t>
                </a:r>
                <a:endParaRPr lang="en-US" altLang="zh-CN" sz="1400" b="1">
                  <a:latin typeface="Times New Roman" panose="02020603050405020304" pitchFamily="18" charset="0"/>
                </a:endParaRPr>
              </a:p>
            </p:txBody>
          </p:sp>
          <p:sp>
            <p:nvSpPr>
              <p:cNvPr id="490525" name="Rectangle 69">
                <a:extLst>
                  <a:ext uri="{FF2B5EF4-FFF2-40B4-BE49-F238E27FC236}">
                    <a16:creationId xmlns:a16="http://schemas.microsoft.com/office/drawing/2014/main" id="{2A81FFC3-52AC-4EB9-91FC-E7348D157406}"/>
                  </a:ext>
                </a:extLst>
              </p:cNvPr>
              <p:cNvSpPr>
                <a:spLocks noChangeArrowheads="1"/>
              </p:cNvSpPr>
              <p:nvPr/>
            </p:nvSpPr>
            <p:spPr bwMode="auto">
              <a:xfrm>
                <a:off x="3176" y="2985"/>
                <a:ext cx="11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i="1">
                    <a:solidFill>
                      <a:srgbClr val="000000"/>
                    </a:solidFill>
                    <a:latin typeface="Times New Roman" panose="02020603050405020304" pitchFamily="18" charset="0"/>
                  </a:rPr>
                  <a:t>F</a:t>
                </a:r>
                <a:endParaRPr lang="en-US" altLang="zh-CN" sz="1400">
                  <a:latin typeface="Times New Roman" panose="02020603050405020304" pitchFamily="18" charset="0"/>
                </a:endParaRPr>
              </a:p>
            </p:txBody>
          </p:sp>
          <p:sp>
            <p:nvSpPr>
              <p:cNvPr id="490526" name="Rectangle 70">
                <a:extLst>
                  <a:ext uri="{FF2B5EF4-FFF2-40B4-BE49-F238E27FC236}">
                    <a16:creationId xmlns:a16="http://schemas.microsoft.com/office/drawing/2014/main" id="{12FED4BF-CDEB-4839-B984-53047803F4D5}"/>
                  </a:ext>
                </a:extLst>
              </p:cNvPr>
              <p:cNvSpPr>
                <a:spLocks noChangeArrowheads="1"/>
              </p:cNvSpPr>
              <p:nvPr/>
            </p:nvSpPr>
            <p:spPr bwMode="auto">
              <a:xfrm>
                <a:off x="4294" y="2982"/>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i="1">
                    <a:solidFill>
                      <a:srgbClr val="000000"/>
                    </a:solidFill>
                    <a:latin typeface="Times New Roman" panose="02020603050405020304" pitchFamily="18" charset="0"/>
                  </a:rPr>
                  <a:t>i</a:t>
                </a:r>
                <a:endParaRPr lang="en-US" altLang="zh-CN" sz="1400">
                  <a:latin typeface="Times New Roman" panose="02020603050405020304" pitchFamily="18" charset="0"/>
                </a:endParaRPr>
              </a:p>
            </p:txBody>
          </p:sp>
          <p:sp>
            <p:nvSpPr>
              <p:cNvPr id="490527" name="Rectangle 71">
                <a:extLst>
                  <a:ext uri="{FF2B5EF4-FFF2-40B4-BE49-F238E27FC236}">
                    <a16:creationId xmlns:a16="http://schemas.microsoft.com/office/drawing/2014/main" id="{904FF729-9952-4868-BEAC-A5E3FB226005}"/>
                  </a:ext>
                </a:extLst>
              </p:cNvPr>
              <p:cNvSpPr>
                <a:spLocks noChangeArrowheads="1"/>
              </p:cNvSpPr>
              <p:nvPr/>
            </p:nvSpPr>
            <p:spPr bwMode="auto">
              <a:xfrm>
                <a:off x="3259" y="3103"/>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i="1">
                    <a:solidFill>
                      <a:srgbClr val="000000"/>
                    </a:solidFill>
                    <a:latin typeface="Times New Roman" panose="02020603050405020304" pitchFamily="18" charset="0"/>
                  </a:rPr>
                  <a:t>i</a:t>
                </a:r>
                <a:endParaRPr lang="en-US" altLang="zh-CN" sz="1400">
                  <a:latin typeface="Times New Roman" panose="02020603050405020304" pitchFamily="18" charset="0"/>
                </a:endParaRPr>
              </a:p>
            </p:txBody>
          </p:sp>
          <p:sp>
            <p:nvSpPr>
              <p:cNvPr id="490528" name="Rectangle 72">
                <a:extLst>
                  <a:ext uri="{FF2B5EF4-FFF2-40B4-BE49-F238E27FC236}">
                    <a16:creationId xmlns:a16="http://schemas.microsoft.com/office/drawing/2014/main" id="{F5F131EC-B330-4E80-B13C-CA53EB98A8C0}"/>
                  </a:ext>
                </a:extLst>
              </p:cNvPr>
              <p:cNvSpPr>
                <a:spLocks noChangeArrowheads="1"/>
              </p:cNvSpPr>
              <p:nvPr/>
            </p:nvSpPr>
            <p:spPr bwMode="auto">
              <a:xfrm>
                <a:off x="4413" y="3134"/>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a:solidFill>
                      <a:srgbClr val="000000"/>
                    </a:solidFill>
                    <a:latin typeface="Times New Roman" panose="02020603050405020304" pitchFamily="18" charset="0"/>
                  </a:rPr>
                  <a:t>_</a:t>
                </a:r>
                <a:endParaRPr lang="en-US" altLang="zh-CN" sz="1400">
                  <a:latin typeface="Times New Roman" panose="02020603050405020304" pitchFamily="18" charset="0"/>
                </a:endParaRPr>
              </a:p>
            </p:txBody>
          </p:sp>
          <p:sp>
            <p:nvSpPr>
              <p:cNvPr id="490529" name="Rectangle 73">
                <a:extLst>
                  <a:ext uri="{FF2B5EF4-FFF2-40B4-BE49-F238E27FC236}">
                    <a16:creationId xmlns:a16="http://schemas.microsoft.com/office/drawing/2014/main" id="{8B01F762-8204-44ED-B2ED-0E7A96A964DE}"/>
                  </a:ext>
                </a:extLst>
              </p:cNvPr>
              <p:cNvSpPr>
                <a:spLocks noChangeArrowheads="1"/>
              </p:cNvSpPr>
              <p:nvPr/>
            </p:nvSpPr>
            <p:spPr bwMode="auto">
              <a:xfrm>
                <a:off x="3355" y="3000"/>
                <a:ext cx="12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a:solidFill>
                      <a:srgbClr val="000000"/>
                    </a:solidFill>
                    <a:latin typeface="Symbol" panose="05050102010706020507" pitchFamily="18" charset="2"/>
                  </a:rPr>
                  <a:t>=</a:t>
                </a:r>
                <a:endParaRPr lang="en-US" altLang="zh-CN" sz="1400">
                  <a:latin typeface="Times New Roman" panose="02020603050405020304" pitchFamily="18" charset="0"/>
                </a:endParaRPr>
              </a:p>
            </p:txBody>
          </p:sp>
        </p:grpSp>
      </p:grpSp>
      <p:grpSp>
        <p:nvGrpSpPr>
          <p:cNvPr id="5" name="Group 92">
            <a:extLst>
              <a:ext uri="{FF2B5EF4-FFF2-40B4-BE49-F238E27FC236}">
                <a16:creationId xmlns:a16="http://schemas.microsoft.com/office/drawing/2014/main" id="{0AF20EA8-B752-42CE-96ED-6DEAB5D5B509}"/>
              </a:ext>
            </a:extLst>
          </p:cNvPr>
          <p:cNvGrpSpPr>
            <a:grpSpLocks/>
          </p:cNvGrpSpPr>
          <p:nvPr/>
        </p:nvGrpSpPr>
        <p:grpSpPr bwMode="auto">
          <a:xfrm>
            <a:off x="312738" y="2325688"/>
            <a:ext cx="8470900" cy="1250950"/>
            <a:chOff x="156" y="665"/>
            <a:chExt cx="5336" cy="788"/>
          </a:xfrm>
        </p:grpSpPr>
        <p:sp>
          <p:nvSpPr>
            <p:cNvPr id="490531" name="Rectangle 8">
              <a:extLst>
                <a:ext uri="{FF2B5EF4-FFF2-40B4-BE49-F238E27FC236}">
                  <a16:creationId xmlns:a16="http://schemas.microsoft.com/office/drawing/2014/main" id="{849E13A5-31E4-4430-9DBE-B6B7C48E570B}"/>
                </a:ext>
              </a:extLst>
            </p:cNvPr>
            <p:cNvSpPr>
              <a:spLocks noChangeArrowheads="1"/>
            </p:cNvSpPr>
            <p:nvPr/>
          </p:nvSpPr>
          <p:spPr bwMode="auto">
            <a:xfrm>
              <a:off x="5211" y="995"/>
              <a:ext cx="114" cy="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400"/>
            </a:p>
            <a:p>
              <a:endParaRPr lang="zh-CN" altLang="en-US" sz="1400"/>
            </a:p>
            <a:p>
              <a:pPr latinLnBrk="1"/>
              <a:endParaRPr lang="zh-CN" altLang="en-US" sz="1400"/>
            </a:p>
          </p:txBody>
        </p:sp>
        <p:sp>
          <p:nvSpPr>
            <p:cNvPr id="490532" name="Rectangle 13">
              <a:extLst>
                <a:ext uri="{FF2B5EF4-FFF2-40B4-BE49-F238E27FC236}">
                  <a16:creationId xmlns:a16="http://schemas.microsoft.com/office/drawing/2014/main" id="{25383160-5AFD-4E01-8440-9B0EDC92099D}"/>
                </a:ext>
              </a:extLst>
            </p:cNvPr>
            <p:cNvSpPr>
              <a:spLocks noChangeArrowheads="1"/>
            </p:cNvSpPr>
            <p:nvPr/>
          </p:nvSpPr>
          <p:spPr bwMode="auto">
            <a:xfrm>
              <a:off x="2879" y="1042"/>
              <a:ext cx="1732"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sz="2000" b="1"/>
                <a:t>CPU</a:t>
              </a:r>
              <a:r>
                <a:rPr lang="zh-CN" altLang="en-US" sz="2000" b="1"/>
                <a:t>时间</a:t>
              </a:r>
              <a:r>
                <a:rPr lang="en-US" altLang="zh-CN" sz="2000" b="1"/>
                <a:t>=</a:t>
              </a:r>
              <a:r>
                <a:rPr lang="en-US" altLang="zh-CN" b="1"/>
                <a:t> </a:t>
              </a:r>
              <a:r>
                <a:rPr lang="zh-CN" altLang="en-US" b="1"/>
                <a:t>时钟周期 </a:t>
              </a:r>
              <a:r>
                <a:rPr lang="en-US" altLang="zh-CN" sz="1600" b="1">
                  <a:latin typeface="Tahoma" panose="020B0604030504040204" pitchFamily="34" charset="0"/>
                  <a:ea typeface="MS Gothic" panose="020B0609070205080204" pitchFamily="49" charset="-128"/>
                </a:rPr>
                <a:t>x</a:t>
              </a:r>
              <a:endParaRPr lang="zh-CN" altLang="en-US" sz="1600" b="1">
                <a:latin typeface="Tahoma" panose="020B0604030504040204" pitchFamily="34" charset="0"/>
                <a:ea typeface="MS Gothic" panose="020B0609070205080204" pitchFamily="49" charset="-128"/>
              </a:endParaRPr>
            </a:p>
          </p:txBody>
        </p:sp>
        <p:sp>
          <p:nvSpPr>
            <p:cNvPr id="490533" name="Rectangle 15">
              <a:extLst>
                <a:ext uri="{FF2B5EF4-FFF2-40B4-BE49-F238E27FC236}">
                  <a16:creationId xmlns:a16="http://schemas.microsoft.com/office/drawing/2014/main" id="{C90876FE-A56C-436B-BF14-934EAA949525}"/>
                </a:ext>
              </a:extLst>
            </p:cNvPr>
            <p:cNvSpPr>
              <a:spLocks noChangeArrowheads="1"/>
            </p:cNvSpPr>
            <p:nvPr/>
          </p:nvSpPr>
          <p:spPr bwMode="auto">
            <a:xfrm>
              <a:off x="156" y="665"/>
              <a:ext cx="5336"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zh-CN" altLang="en-US" sz="2000" b="1">
                  <a:solidFill>
                    <a:schemeClr val="accent2"/>
                  </a:solidFill>
                  <a:ea typeface="黑体" panose="02010609060101010101" pitchFamily="49" charset="-122"/>
                  <a:cs typeface="Times New Roman" panose="02020603050405020304" pitchFamily="18" charset="0"/>
                </a:rPr>
                <a:t>假定</a:t>
              </a:r>
              <a:r>
                <a:rPr lang="en-US" altLang="zh-CN" sz="2000" b="1" i="1">
                  <a:solidFill>
                    <a:schemeClr val="accent2"/>
                  </a:solidFill>
                  <a:ea typeface="黑体" panose="02010609060101010101" pitchFamily="49" charset="-122"/>
                  <a:cs typeface="Times New Roman" panose="02020603050405020304" pitchFamily="18" charset="0"/>
                </a:rPr>
                <a:t>CPI</a:t>
              </a:r>
              <a:r>
                <a:rPr lang="en-US" altLang="zh-CN" sz="2600" b="1" i="1" baseline="-25000">
                  <a:solidFill>
                    <a:schemeClr val="accent2"/>
                  </a:solidFill>
                  <a:ea typeface="黑体" panose="02010609060101010101" pitchFamily="49" charset="-122"/>
                  <a:cs typeface="Times New Roman" panose="02020603050405020304" pitchFamily="18" charset="0"/>
                </a:rPr>
                <a:t>i</a:t>
              </a:r>
              <a:r>
                <a:rPr lang="en-US" altLang="zh-CN" sz="2000" b="1">
                  <a:solidFill>
                    <a:schemeClr val="accent2"/>
                  </a:solidFill>
                  <a:ea typeface="黑体" panose="02010609060101010101" pitchFamily="49" charset="-122"/>
                  <a:cs typeface="Times New Roman" panose="02020603050405020304" pitchFamily="18" charset="0"/>
                </a:rPr>
                <a:t> </a:t>
              </a:r>
              <a:r>
                <a:rPr lang="zh-CN" altLang="en-US" sz="2000" b="1">
                  <a:solidFill>
                    <a:schemeClr val="accent2"/>
                  </a:solidFill>
                  <a:ea typeface="黑体" panose="02010609060101010101" pitchFamily="49" charset="-122"/>
                  <a:cs typeface="Times New Roman" panose="02020603050405020304" pitchFamily="18" charset="0"/>
                </a:rPr>
                <a:t>和 </a:t>
              </a:r>
              <a:r>
                <a:rPr lang="en-US" altLang="zh-CN" sz="2000" b="1" i="1">
                  <a:solidFill>
                    <a:schemeClr val="accent2"/>
                  </a:solidFill>
                  <a:ea typeface="黑体" panose="02010609060101010101" pitchFamily="49" charset="-122"/>
                  <a:cs typeface="Times New Roman" panose="02020603050405020304" pitchFamily="18" charset="0"/>
                </a:rPr>
                <a:t>C</a:t>
              </a:r>
              <a:r>
                <a:rPr lang="en-US" altLang="zh-CN" sz="2600" b="1" i="1" baseline="-25000">
                  <a:solidFill>
                    <a:schemeClr val="accent2"/>
                  </a:solidFill>
                  <a:ea typeface="黑体" panose="02010609060101010101" pitchFamily="49" charset="-122"/>
                  <a:cs typeface="Times New Roman" panose="02020603050405020304" pitchFamily="18" charset="0"/>
                </a:rPr>
                <a:t>i</a:t>
              </a:r>
              <a:r>
                <a:rPr lang="zh-CN" altLang="en-US" sz="2000" b="1">
                  <a:solidFill>
                    <a:schemeClr val="accent2"/>
                  </a:solidFill>
                  <a:ea typeface="黑体" panose="02010609060101010101" pitchFamily="49" charset="-122"/>
                  <a:cs typeface="Times New Roman" panose="02020603050405020304" pitchFamily="18" charset="0"/>
                </a:rPr>
                <a:t>分别为第</a:t>
              </a:r>
              <a:r>
                <a:rPr lang="en-US" altLang="zh-CN" sz="2000" b="1" i="1">
                  <a:solidFill>
                    <a:schemeClr val="accent2"/>
                  </a:solidFill>
                  <a:ea typeface="黑体" panose="02010609060101010101" pitchFamily="49" charset="-122"/>
                  <a:cs typeface="Times New Roman" panose="02020603050405020304" pitchFamily="18" charset="0"/>
                </a:rPr>
                <a:t>i</a:t>
              </a:r>
              <a:r>
                <a:rPr lang="zh-CN" altLang="en-US" sz="2000" b="1">
                  <a:solidFill>
                    <a:schemeClr val="accent2"/>
                  </a:solidFill>
                  <a:ea typeface="黑体" panose="02010609060101010101" pitchFamily="49" charset="-122"/>
                  <a:cs typeface="Times New Roman" panose="02020603050405020304" pitchFamily="18" charset="0"/>
                </a:rPr>
                <a:t>类指令的</a:t>
              </a:r>
              <a:r>
                <a:rPr lang="en-US" altLang="zh-CN" sz="2000" b="1">
                  <a:solidFill>
                    <a:schemeClr val="accent2"/>
                  </a:solidFill>
                  <a:ea typeface="黑体" panose="02010609060101010101" pitchFamily="49" charset="-122"/>
                  <a:cs typeface="Times New Roman" panose="02020603050405020304" pitchFamily="18" charset="0"/>
                </a:rPr>
                <a:t>CPI</a:t>
              </a:r>
              <a:r>
                <a:rPr lang="zh-CN" altLang="en-US" sz="2000" b="1">
                  <a:solidFill>
                    <a:schemeClr val="accent2"/>
                  </a:solidFill>
                  <a:ea typeface="黑体" panose="02010609060101010101" pitchFamily="49" charset="-122"/>
                  <a:cs typeface="Times New Roman" panose="02020603050405020304" pitchFamily="18" charset="0"/>
                </a:rPr>
                <a:t>和指令条数，则程序的总时钟数为：</a:t>
              </a:r>
              <a:endParaRPr lang="en-US" altLang="zh-CN" sz="2000" b="1">
                <a:solidFill>
                  <a:schemeClr val="accent2"/>
                </a:solidFill>
                <a:ea typeface="黑体" panose="02010609060101010101" pitchFamily="49" charset="-122"/>
                <a:cs typeface="Times New Roman" panose="02020603050405020304" pitchFamily="18" charset="0"/>
              </a:endParaRPr>
            </a:p>
          </p:txBody>
        </p:sp>
        <p:grpSp>
          <p:nvGrpSpPr>
            <p:cNvPr id="490534" name="Group 76">
              <a:extLst>
                <a:ext uri="{FF2B5EF4-FFF2-40B4-BE49-F238E27FC236}">
                  <a16:creationId xmlns:a16="http://schemas.microsoft.com/office/drawing/2014/main" id="{CBB62FB3-99F1-48C8-8512-7A0CB660B34B}"/>
                </a:ext>
              </a:extLst>
            </p:cNvPr>
            <p:cNvGrpSpPr>
              <a:grpSpLocks/>
            </p:cNvGrpSpPr>
            <p:nvPr/>
          </p:nvGrpSpPr>
          <p:grpSpPr bwMode="auto">
            <a:xfrm>
              <a:off x="4394" y="946"/>
              <a:ext cx="989" cy="411"/>
              <a:chOff x="3950" y="2830"/>
              <a:chExt cx="989" cy="411"/>
            </a:xfrm>
          </p:grpSpPr>
          <p:sp>
            <p:nvSpPr>
              <p:cNvPr id="490535" name="Rectangle 19">
                <a:extLst>
                  <a:ext uri="{FF2B5EF4-FFF2-40B4-BE49-F238E27FC236}">
                    <a16:creationId xmlns:a16="http://schemas.microsoft.com/office/drawing/2014/main" id="{8B756D78-A794-47B2-93B9-7D03C46E6EB9}"/>
                  </a:ext>
                </a:extLst>
              </p:cNvPr>
              <p:cNvSpPr>
                <a:spLocks noChangeArrowheads="1"/>
              </p:cNvSpPr>
              <p:nvPr/>
            </p:nvSpPr>
            <p:spPr bwMode="auto">
              <a:xfrm>
                <a:off x="4028" y="3107"/>
                <a:ext cx="6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a:latin typeface="Times New Roman" panose="02020603050405020304" pitchFamily="18" charset="0"/>
                  </a:rPr>
                  <a:t>=</a:t>
                </a:r>
              </a:p>
            </p:txBody>
          </p:sp>
          <p:sp>
            <p:nvSpPr>
              <p:cNvPr id="490536" name="Rectangle 20">
                <a:extLst>
                  <a:ext uri="{FF2B5EF4-FFF2-40B4-BE49-F238E27FC236}">
                    <a16:creationId xmlns:a16="http://schemas.microsoft.com/office/drawing/2014/main" id="{92BFC68D-F761-46E9-B89C-79798A8C2863}"/>
                  </a:ext>
                </a:extLst>
              </p:cNvPr>
              <p:cNvSpPr>
                <a:spLocks noChangeArrowheads="1"/>
              </p:cNvSpPr>
              <p:nvPr/>
            </p:nvSpPr>
            <p:spPr bwMode="auto">
              <a:xfrm>
                <a:off x="4649" y="2914"/>
                <a:ext cx="7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b="1">
                    <a:latin typeface="Tahoma" panose="020B0604030504040204" pitchFamily="34" charset="0"/>
                  </a:rPr>
                  <a:t>x</a:t>
                </a:r>
              </a:p>
            </p:txBody>
          </p:sp>
          <p:sp>
            <p:nvSpPr>
              <p:cNvPr id="490537" name="Rectangle 21">
                <a:extLst>
                  <a:ext uri="{FF2B5EF4-FFF2-40B4-BE49-F238E27FC236}">
                    <a16:creationId xmlns:a16="http://schemas.microsoft.com/office/drawing/2014/main" id="{679CCFE6-4D7E-4375-8E7A-47E7B09981EC}"/>
                  </a:ext>
                </a:extLst>
              </p:cNvPr>
              <p:cNvSpPr>
                <a:spLocks noChangeArrowheads="1"/>
              </p:cNvSpPr>
              <p:nvPr/>
            </p:nvSpPr>
            <p:spPr bwMode="auto">
              <a:xfrm>
                <a:off x="3950" y="2914"/>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a:solidFill>
                      <a:srgbClr val="000000"/>
                    </a:solidFill>
                    <a:latin typeface="宋体" panose="02010600030101010101" pitchFamily="2" charset="-122"/>
                  </a:rPr>
                  <a:t>∑</a:t>
                </a:r>
                <a:endParaRPr lang="en-US" altLang="zh-CN" sz="1400">
                  <a:latin typeface="宋体" panose="02010600030101010101" pitchFamily="2" charset="-122"/>
                </a:endParaRPr>
              </a:p>
            </p:txBody>
          </p:sp>
          <p:sp>
            <p:nvSpPr>
              <p:cNvPr id="490538" name="Rectangle 22">
                <a:extLst>
                  <a:ext uri="{FF2B5EF4-FFF2-40B4-BE49-F238E27FC236}">
                    <a16:creationId xmlns:a16="http://schemas.microsoft.com/office/drawing/2014/main" id="{B90356DC-76F2-4088-A4D4-CCD42E456CCD}"/>
                  </a:ext>
                </a:extLst>
              </p:cNvPr>
              <p:cNvSpPr>
                <a:spLocks noChangeArrowheads="1"/>
              </p:cNvSpPr>
              <p:nvPr/>
            </p:nvSpPr>
            <p:spPr bwMode="auto">
              <a:xfrm>
                <a:off x="4036" y="2830"/>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i="1">
                    <a:solidFill>
                      <a:srgbClr val="000000"/>
                    </a:solidFill>
                    <a:latin typeface="Times New Roman" panose="02020603050405020304" pitchFamily="18" charset="0"/>
                  </a:rPr>
                  <a:t>n</a:t>
                </a:r>
                <a:endParaRPr lang="en-US" altLang="zh-CN" sz="1400">
                  <a:latin typeface="Times New Roman" panose="02020603050405020304" pitchFamily="18" charset="0"/>
                </a:endParaRPr>
              </a:p>
            </p:txBody>
          </p:sp>
          <p:sp>
            <p:nvSpPr>
              <p:cNvPr id="490539" name="Rectangle 23">
                <a:extLst>
                  <a:ext uri="{FF2B5EF4-FFF2-40B4-BE49-F238E27FC236}">
                    <a16:creationId xmlns:a16="http://schemas.microsoft.com/office/drawing/2014/main" id="{072C26DE-7428-409A-BFD1-6391DE7E3F3E}"/>
                  </a:ext>
                </a:extLst>
              </p:cNvPr>
              <p:cNvSpPr>
                <a:spLocks noChangeArrowheads="1"/>
              </p:cNvSpPr>
              <p:nvPr/>
            </p:nvSpPr>
            <p:spPr bwMode="auto">
              <a:xfrm>
                <a:off x="3979" y="3103"/>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i="1">
                    <a:solidFill>
                      <a:srgbClr val="000000"/>
                    </a:solidFill>
                    <a:latin typeface="Times New Roman" panose="02020603050405020304" pitchFamily="18" charset="0"/>
                  </a:rPr>
                  <a:t>i</a:t>
                </a:r>
                <a:endParaRPr lang="en-US" altLang="zh-CN" sz="1400">
                  <a:latin typeface="Times New Roman" panose="02020603050405020304" pitchFamily="18" charset="0"/>
                </a:endParaRPr>
              </a:p>
            </p:txBody>
          </p:sp>
          <p:sp>
            <p:nvSpPr>
              <p:cNvPr id="490540" name="Rectangle 24">
                <a:extLst>
                  <a:ext uri="{FF2B5EF4-FFF2-40B4-BE49-F238E27FC236}">
                    <a16:creationId xmlns:a16="http://schemas.microsoft.com/office/drawing/2014/main" id="{AA5B90BB-CCB7-4FAC-9866-252A157AFE33}"/>
                  </a:ext>
                </a:extLst>
              </p:cNvPr>
              <p:cNvSpPr>
                <a:spLocks noChangeArrowheads="1"/>
              </p:cNvSpPr>
              <p:nvPr/>
            </p:nvSpPr>
            <p:spPr bwMode="auto">
              <a:xfrm>
                <a:off x="4908" y="3027"/>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i="1">
                    <a:solidFill>
                      <a:srgbClr val="000000"/>
                    </a:solidFill>
                    <a:latin typeface="Times New Roman" panose="02020603050405020304" pitchFamily="18" charset="0"/>
                  </a:rPr>
                  <a:t>i</a:t>
                </a:r>
                <a:endParaRPr lang="en-US" altLang="zh-CN" sz="1400">
                  <a:latin typeface="Times New Roman" panose="02020603050405020304" pitchFamily="18" charset="0"/>
                </a:endParaRPr>
              </a:p>
            </p:txBody>
          </p:sp>
          <p:sp>
            <p:nvSpPr>
              <p:cNvPr id="490541" name="Rectangle 25">
                <a:extLst>
                  <a:ext uri="{FF2B5EF4-FFF2-40B4-BE49-F238E27FC236}">
                    <a16:creationId xmlns:a16="http://schemas.microsoft.com/office/drawing/2014/main" id="{3E07F261-2F01-4608-BA8B-4CA778934280}"/>
                  </a:ext>
                </a:extLst>
              </p:cNvPr>
              <p:cNvSpPr>
                <a:spLocks noChangeArrowheads="1"/>
              </p:cNvSpPr>
              <p:nvPr/>
            </p:nvSpPr>
            <p:spPr bwMode="auto">
              <a:xfrm>
                <a:off x="4559" y="3027"/>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i="1">
                    <a:solidFill>
                      <a:srgbClr val="000000"/>
                    </a:solidFill>
                    <a:latin typeface="Times New Roman" panose="02020603050405020304" pitchFamily="18" charset="0"/>
                  </a:rPr>
                  <a:t>i</a:t>
                </a:r>
                <a:endParaRPr lang="en-US" altLang="zh-CN" sz="1400">
                  <a:latin typeface="Times New Roman" panose="02020603050405020304" pitchFamily="18" charset="0"/>
                </a:endParaRPr>
              </a:p>
            </p:txBody>
          </p:sp>
          <p:sp>
            <p:nvSpPr>
              <p:cNvPr id="490542" name="Rectangle 26">
                <a:extLst>
                  <a:ext uri="{FF2B5EF4-FFF2-40B4-BE49-F238E27FC236}">
                    <a16:creationId xmlns:a16="http://schemas.microsoft.com/office/drawing/2014/main" id="{7A66DDF6-6630-4C7C-9DFE-10AB071146F9}"/>
                  </a:ext>
                </a:extLst>
              </p:cNvPr>
              <p:cNvSpPr>
                <a:spLocks noChangeArrowheads="1"/>
              </p:cNvSpPr>
              <p:nvPr/>
            </p:nvSpPr>
            <p:spPr bwMode="auto">
              <a:xfrm>
                <a:off x="4793" y="2908"/>
                <a:ext cx="1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i="1">
                    <a:solidFill>
                      <a:srgbClr val="000000"/>
                    </a:solidFill>
                    <a:latin typeface="Times New Roman" panose="02020603050405020304" pitchFamily="18" charset="0"/>
                  </a:rPr>
                  <a:t>C</a:t>
                </a:r>
                <a:endParaRPr lang="en-US" altLang="zh-CN" sz="2000" b="1">
                  <a:latin typeface="Times New Roman" panose="02020603050405020304" pitchFamily="18" charset="0"/>
                </a:endParaRPr>
              </a:p>
            </p:txBody>
          </p:sp>
          <p:sp>
            <p:nvSpPr>
              <p:cNvPr id="490543" name="Rectangle 27">
                <a:extLst>
                  <a:ext uri="{FF2B5EF4-FFF2-40B4-BE49-F238E27FC236}">
                    <a16:creationId xmlns:a16="http://schemas.microsoft.com/office/drawing/2014/main" id="{735BE663-3D6F-4FE7-8F55-E77CEDB90B12}"/>
                  </a:ext>
                </a:extLst>
              </p:cNvPr>
              <p:cNvSpPr>
                <a:spLocks noChangeArrowheads="1"/>
              </p:cNvSpPr>
              <p:nvPr/>
            </p:nvSpPr>
            <p:spPr bwMode="auto">
              <a:xfrm>
                <a:off x="4244" y="2908"/>
                <a:ext cx="26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i="1">
                    <a:solidFill>
                      <a:srgbClr val="000000"/>
                    </a:solidFill>
                    <a:latin typeface="Times New Roman" panose="02020603050405020304" pitchFamily="18" charset="0"/>
                  </a:rPr>
                  <a:t>CPI</a:t>
                </a:r>
                <a:endParaRPr lang="en-US" altLang="zh-CN" sz="2000" b="1">
                  <a:latin typeface="Times New Roman" panose="02020603050405020304" pitchFamily="18" charset="0"/>
                </a:endParaRPr>
              </a:p>
            </p:txBody>
          </p:sp>
          <p:sp>
            <p:nvSpPr>
              <p:cNvPr id="490544" name="Rectangle 30">
                <a:extLst>
                  <a:ext uri="{FF2B5EF4-FFF2-40B4-BE49-F238E27FC236}">
                    <a16:creationId xmlns:a16="http://schemas.microsoft.com/office/drawing/2014/main" id="{5BA3E492-20A5-4B8A-9911-86CAAECACFD3}"/>
                  </a:ext>
                </a:extLst>
              </p:cNvPr>
              <p:cNvSpPr>
                <a:spLocks noChangeArrowheads="1"/>
              </p:cNvSpPr>
              <p:nvPr/>
            </p:nvSpPr>
            <p:spPr bwMode="auto">
              <a:xfrm>
                <a:off x="4123" y="3103"/>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000000"/>
                    </a:solidFill>
                    <a:latin typeface="Times New Roman" panose="02020603050405020304" pitchFamily="18" charset="0"/>
                  </a:rPr>
                  <a:t>1</a:t>
                </a:r>
                <a:endParaRPr lang="en-US" altLang="zh-CN" sz="1400">
                  <a:latin typeface="Times New Roman" panose="02020603050405020304" pitchFamily="18" charset="0"/>
                </a:endParaRPr>
              </a:p>
            </p:txBody>
          </p:sp>
        </p:grpSp>
        <p:grpSp>
          <p:nvGrpSpPr>
            <p:cNvPr id="490545" name="Group 78">
              <a:extLst>
                <a:ext uri="{FF2B5EF4-FFF2-40B4-BE49-F238E27FC236}">
                  <a16:creationId xmlns:a16="http://schemas.microsoft.com/office/drawing/2014/main" id="{5E871269-5CC7-491D-BAAC-EDD49F81B195}"/>
                </a:ext>
              </a:extLst>
            </p:cNvPr>
            <p:cNvGrpSpPr>
              <a:grpSpLocks/>
            </p:cNvGrpSpPr>
            <p:nvPr/>
          </p:nvGrpSpPr>
          <p:grpSpPr bwMode="auto">
            <a:xfrm>
              <a:off x="1038" y="945"/>
              <a:ext cx="989" cy="411"/>
              <a:chOff x="3950" y="2830"/>
              <a:chExt cx="989" cy="411"/>
            </a:xfrm>
          </p:grpSpPr>
          <p:sp>
            <p:nvSpPr>
              <p:cNvPr id="490546" name="Rectangle 79">
                <a:extLst>
                  <a:ext uri="{FF2B5EF4-FFF2-40B4-BE49-F238E27FC236}">
                    <a16:creationId xmlns:a16="http://schemas.microsoft.com/office/drawing/2014/main" id="{7CB7997A-4865-48AD-83FF-B4FD0851CAD2}"/>
                  </a:ext>
                </a:extLst>
              </p:cNvPr>
              <p:cNvSpPr>
                <a:spLocks noChangeArrowheads="1"/>
              </p:cNvSpPr>
              <p:nvPr/>
            </p:nvSpPr>
            <p:spPr bwMode="auto">
              <a:xfrm>
                <a:off x="4028" y="3107"/>
                <a:ext cx="6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a:latin typeface="Times New Roman" panose="02020603050405020304" pitchFamily="18" charset="0"/>
                  </a:rPr>
                  <a:t>=</a:t>
                </a:r>
              </a:p>
            </p:txBody>
          </p:sp>
          <p:sp>
            <p:nvSpPr>
              <p:cNvPr id="490547" name="Rectangle 80">
                <a:extLst>
                  <a:ext uri="{FF2B5EF4-FFF2-40B4-BE49-F238E27FC236}">
                    <a16:creationId xmlns:a16="http://schemas.microsoft.com/office/drawing/2014/main" id="{60EBCCFA-C120-41CB-8AA0-9F1411E82E6C}"/>
                  </a:ext>
                </a:extLst>
              </p:cNvPr>
              <p:cNvSpPr>
                <a:spLocks noChangeArrowheads="1"/>
              </p:cNvSpPr>
              <p:nvPr/>
            </p:nvSpPr>
            <p:spPr bwMode="auto">
              <a:xfrm>
                <a:off x="4649" y="2914"/>
                <a:ext cx="7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b="1">
                    <a:latin typeface="Tahoma" panose="020B0604030504040204" pitchFamily="34" charset="0"/>
                  </a:rPr>
                  <a:t>x</a:t>
                </a:r>
              </a:p>
            </p:txBody>
          </p:sp>
          <p:sp>
            <p:nvSpPr>
              <p:cNvPr id="490548" name="Rectangle 81">
                <a:extLst>
                  <a:ext uri="{FF2B5EF4-FFF2-40B4-BE49-F238E27FC236}">
                    <a16:creationId xmlns:a16="http://schemas.microsoft.com/office/drawing/2014/main" id="{CBD1ED0E-5F58-4435-82C5-F2FCA08EA5A4}"/>
                  </a:ext>
                </a:extLst>
              </p:cNvPr>
              <p:cNvSpPr>
                <a:spLocks noChangeArrowheads="1"/>
              </p:cNvSpPr>
              <p:nvPr/>
            </p:nvSpPr>
            <p:spPr bwMode="auto">
              <a:xfrm>
                <a:off x="3950" y="2914"/>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a:solidFill>
                      <a:srgbClr val="000000"/>
                    </a:solidFill>
                    <a:latin typeface="宋体" panose="02010600030101010101" pitchFamily="2" charset="-122"/>
                  </a:rPr>
                  <a:t>∑</a:t>
                </a:r>
                <a:endParaRPr lang="en-US" altLang="zh-CN" sz="1400">
                  <a:latin typeface="宋体" panose="02010600030101010101" pitchFamily="2" charset="-122"/>
                </a:endParaRPr>
              </a:p>
            </p:txBody>
          </p:sp>
          <p:sp>
            <p:nvSpPr>
              <p:cNvPr id="490549" name="Rectangle 82">
                <a:extLst>
                  <a:ext uri="{FF2B5EF4-FFF2-40B4-BE49-F238E27FC236}">
                    <a16:creationId xmlns:a16="http://schemas.microsoft.com/office/drawing/2014/main" id="{0D0C4D2D-02E2-4930-9F94-F70238A0A4ED}"/>
                  </a:ext>
                </a:extLst>
              </p:cNvPr>
              <p:cNvSpPr>
                <a:spLocks noChangeArrowheads="1"/>
              </p:cNvSpPr>
              <p:nvPr/>
            </p:nvSpPr>
            <p:spPr bwMode="auto">
              <a:xfrm>
                <a:off x="4036" y="2830"/>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i="1">
                    <a:solidFill>
                      <a:srgbClr val="000000"/>
                    </a:solidFill>
                    <a:latin typeface="Times New Roman" panose="02020603050405020304" pitchFamily="18" charset="0"/>
                  </a:rPr>
                  <a:t>n</a:t>
                </a:r>
                <a:endParaRPr lang="en-US" altLang="zh-CN" sz="1400">
                  <a:latin typeface="Times New Roman" panose="02020603050405020304" pitchFamily="18" charset="0"/>
                </a:endParaRPr>
              </a:p>
            </p:txBody>
          </p:sp>
          <p:sp>
            <p:nvSpPr>
              <p:cNvPr id="490550" name="Rectangle 83">
                <a:extLst>
                  <a:ext uri="{FF2B5EF4-FFF2-40B4-BE49-F238E27FC236}">
                    <a16:creationId xmlns:a16="http://schemas.microsoft.com/office/drawing/2014/main" id="{5499AAA8-64CD-4E9F-BD8D-C7D104FF0E6A}"/>
                  </a:ext>
                </a:extLst>
              </p:cNvPr>
              <p:cNvSpPr>
                <a:spLocks noChangeArrowheads="1"/>
              </p:cNvSpPr>
              <p:nvPr/>
            </p:nvSpPr>
            <p:spPr bwMode="auto">
              <a:xfrm>
                <a:off x="3979" y="3103"/>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i="1">
                    <a:solidFill>
                      <a:srgbClr val="000000"/>
                    </a:solidFill>
                    <a:latin typeface="Times New Roman" panose="02020603050405020304" pitchFamily="18" charset="0"/>
                  </a:rPr>
                  <a:t>i</a:t>
                </a:r>
                <a:endParaRPr lang="en-US" altLang="zh-CN" sz="1400">
                  <a:latin typeface="Times New Roman" panose="02020603050405020304" pitchFamily="18" charset="0"/>
                </a:endParaRPr>
              </a:p>
            </p:txBody>
          </p:sp>
          <p:sp>
            <p:nvSpPr>
              <p:cNvPr id="490551" name="Rectangle 84">
                <a:extLst>
                  <a:ext uri="{FF2B5EF4-FFF2-40B4-BE49-F238E27FC236}">
                    <a16:creationId xmlns:a16="http://schemas.microsoft.com/office/drawing/2014/main" id="{4D982089-69C8-43C5-986A-2774555F57BF}"/>
                  </a:ext>
                </a:extLst>
              </p:cNvPr>
              <p:cNvSpPr>
                <a:spLocks noChangeArrowheads="1"/>
              </p:cNvSpPr>
              <p:nvPr/>
            </p:nvSpPr>
            <p:spPr bwMode="auto">
              <a:xfrm>
                <a:off x="4908" y="3027"/>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i="1">
                    <a:solidFill>
                      <a:srgbClr val="000000"/>
                    </a:solidFill>
                    <a:latin typeface="Times New Roman" panose="02020603050405020304" pitchFamily="18" charset="0"/>
                  </a:rPr>
                  <a:t>i</a:t>
                </a:r>
                <a:endParaRPr lang="en-US" altLang="zh-CN" sz="1400">
                  <a:latin typeface="Times New Roman" panose="02020603050405020304" pitchFamily="18" charset="0"/>
                </a:endParaRPr>
              </a:p>
            </p:txBody>
          </p:sp>
          <p:sp>
            <p:nvSpPr>
              <p:cNvPr id="490552" name="Rectangle 85">
                <a:extLst>
                  <a:ext uri="{FF2B5EF4-FFF2-40B4-BE49-F238E27FC236}">
                    <a16:creationId xmlns:a16="http://schemas.microsoft.com/office/drawing/2014/main" id="{EA34D528-8B2B-4BC5-8C0D-749DDEE14407}"/>
                  </a:ext>
                </a:extLst>
              </p:cNvPr>
              <p:cNvSpPr>
                <a:spLocks noChangeArrowheads="1"/>
              </p:cNvSpPr>
              <p:nvPr/>
            </p:nvSpPr>
            <p:spPr bwMode="auto">
              <a:xfrm>
                <a:off x="4559" y="3027"/>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i="1">
                    <a:solidFill>
                      <a:srgbClr val="000000"/>
                    </a:solidFill>
                    <a:latin typeface="Times New Roman" panose="02020603050405020304" pitchFamily="18" charset="0"/>
                  </a:rPr>
                  <a:t>i</a:t>
                </a:r>
                <a:endParaRPr lang="en-US" altLang="zh-CN" sz="1400">
                  <a:latin typeface="Times New Roman" panose="02020603050405020304" pitchFamily="18" charset="0"/>
                </a:endParaRPr>
              </a:p>
            </p:txBody>
          </p:sp>
          <p:sp>
            <p:nvSpPr>
              <p:cNvPr id="490553" name="Rectangle 86">
                <a:extLst>
                  <a:ext uri="{FF2B5EF4-FFF2-40B4-BE49-F238E27FC236}">
                    <a16:creationId xmlns:a16="http://schemas.microsoft.com/office/drawing/2014/main" id="{F4C6B648-E3EE-4669-8ED3-E83639F3B97F}"/>
                  </a:ext>
                </a:extLst>
              </p:cNvPr>
              <p:cNvSpPr>
                <a:spLocks noChangeArrowheads="1"/>
              </p:cNvSpPr>
              <p:nvPr/>
            </p:nvSpPr>
            <p:spPr bwMode="auto">
              <a:xfrm>
                <a:off x="4793" y="2908"/>
                <a:ext cx="1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i="1">
                    <a:solidFill>
                      <a:srgbClr val="000000"/>
                    </a:solidFill>
                    <a:latin typeface="Times New Roman" panose="02020603050405020304" pitchFamily="18" charset="0"/>
                  </a:rPr>
                  <a:t>C</a:t>
                </a:r>
                <a:endParaRPr lang="en-US" altLang="zh-CN" sz="2000" b="1">
                  <a:latin typeface="Times New Roman" panose="02020603050405020304" pitchFamily="18" charset="0"/>
                </a:endParaRPr>
              </a:p>
            </p:txBody>
          </p:sp>
          <p:sp>
            <p:nvSpPr>
              <p:cNvPr id="490554" name="Rectangle 87">
                <a:extLst>
                  <a:ext uri="{FF2B5EF4-FFF2-40B4-BE49-F238E27FC236}">
                    <a16:creationId xmlns:a16="http://schemas.microsoft.com/office/drawing/2014/main" id="{18D99A0F-BF05-450B-9236-9BEA63AEC138}"/>
                  </a:ext>
                </a:extLst>
              </p:cNvPr>
              <p:cNvSpPr>
                <a:spLocks noChangeArrowheads="1"/>
              </p:cNvSpPr>
              <p:nvPr/>
            </p:nvSpPr>
            <p:spPr bwMode="auto">
              <a:xfrm>
                <a:off x="4244" y="2908"/>
                <a:ext cx="26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i="1">
                    <a:solidFill>
                      <a:srgbClr val="000000"/>
                    </a:solidFill>
                    <a:latin typeface="Times New Roman" panose="02020603050405020304" pitchFamily="18" charset="0"/>
                  </a:rPr>
                  <a:t>CPI</a:t>
                </a:r>
                <a:endParaRPr lang="en-US" altLang="zh-CN" sz="2000" b="1">
                  <a:latin typeface="Times New Roman" panose="02020603050405020304" pitchFamily="18" charset="0"/>
                </a:endParaRPr>
              </a:p>
            </p:txBody>
          </p:sp>
          <p:sp>
            <p:nvSpPr>
              <p:cNvPr id="490555" name="Rectangle 88">
                <a:extLst>
                  <a:ext uri="{FF2B5EF4-FFF2-40B4-BE49-F238E27FC236}">
                    <a16:creationId xmlns:a16="http://schemas.microsoft.com/office/drawing/2014/main" id="{CB26B4DB-FFB0-47EA-A792-C555B11DE402}"/>
                  </a:ext>
                </a:extLst>
              </p:cNvPr>
              <p:cNvSpPr>
                <a:spLocks noChangeArrowheads="1"/>
              </p:cNvSpPr>
              <p:nvPr/>
            </p:nvSpPr>
            <p:spPr bwMode="auto">
              <a:xfrm>
                <a:off x="4123" y="3103"/>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000000"/>
                    </a:solidFill>
                    <a:latin typeface="Times New Roman" panose="02020603050405020304" pitchFamily="18" charset="0"/>
                  </a:rPr>
                  <a:t>1</a:t>
                </a:r>
                <a:endParaRPr lang="en-US" altLang="zh-CN" sz="1400">
                  <a:latin typeface="Times New Roman" panose="02020603050405020304" pitchFamily="18" charset="0"/>
                </a:endParaRPr>
              </a:p>
            </p:txBody>
          </p:sp>
        </p:grpSp>
        <p:sp>
          <p:nvSpPr>
            <p:cNvPr id="490556" name="Rectangle 89">
              <a:extLst>
                <a:ext uri="{FF2B5EF4-FFF2-40B4-BE49-F238E27FC236}">
                  <a16:creationId xmlns:a16="http://schemas.microsoft.com/office/drawing/2014/main" id="{5FF6C7AA-1E59-4D22-A92D-C20349F13346}"/>
                </a:ext>
              </a:extLst>
            </p:cNvPr>
            <p:cNvSpPr>
              <a:spLocks noChangeArrowheads="1"/>
            </p:cNvSpPr>
            <p:nvPr/>
          </p:nvSpPr>
          <p:spPr bwMode="auto">
            <a:xfrm>
              <a:off x="174" y="1025"/>
              <a:ext cx="9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Times New Roman" panose="02020603050405020304" pitchFamily="18" charset="0"/>
                </a:rPr>
                <a:t>总时钟数 </a:t>
              </a:r>
              <a:r>
                <a:rPr lang="en-US" altLang="zh-CN" sz="2000" b="1"/>
                <a:t>=</a:t>
              </a:r>
            </a:p>
          </p:txBody>
        </p:sp>
        <p:sp>
          <p:nvSpPr>
            <p:cNvPr id="490557" name="Text Box 90">
              <a:extLst>
                <a:ext uri="{FF2B5EF4-FFF2-40B4-BE49-F238E27FC236}">
                  <a16:creationId xmlns:a16="http://schemas.microsoft.com/office/drawing/2014/main" id="{BA8864CA-AC2E-490F-8B35-4BD17EF76585}"/>
                </a:ext>
              </a:extLst>
            </p:cNvPr>
            <p:cNvSpPr txBox="1">
              <a:spLocks noChangeArrowheads="1"/>
            </p:cNvSpPr>
            <p:nvPr/>
          </p:nvSpPr>
          <p:spPr bwMode="auto">
            <a:xfrm>
              <a:off x="2304" y="1024"/>
              <a:ext cx="5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b="1">
                  <a:solidFill>
                    <a:schemeClr val="accent2"/>
                  </a:solidFill>
                  <a:latin typeface="Times New Roman" panose="02020603050405020304" pitchFamily="18" charset="0"/>
                </a:rPr>
                <a:t>所以，</a:t>
              </a:r>
            </a:p>
          </p:txBody>
        </p:sp>
      </p:grpSp>
      <p:grpSp>
        <p:nvGrpSpPr>
          <p:cNvPr id="8" name="Group 93">
            <a:extLst>
              <a:ext uri="{FF2B5EF4-FFF2-40B4-BE49-F238E27FC236}">
                <a16:creationId xmlns:a16="http://schemas.microsoft.com/office/drawing/2014/main" id="{EB203287-E13F-4C3F-AABB-6E9A5C7C61AC}"/>
              </a:ext>
            </a:extLst>
          </p:cNvPr>
          <p:cNvGrpSpPr>
            <a:grpSpLocks/>
          </p:cNvGrpSpPr>
          <p:nvPr/>
        </p:nvGrpSpPr>
        <p:grpSpPr bwMode="auto">
          <a:xfrm>
            <a:off x="396875" y="4783138"/>
            <a:ext cx="8350250" cy="804862"/>
            <a:chOff x="150" y="2579"/>
            <a:chExt cx="5260" cy="507"/>
          </a:xfrm>
        </p:grpSpPr>
        <p:sp>
          <p:nvSpPr>
            <p:cNvPr id="490559" name="Rectangle 3">
              <a:extLst>
                <a:ext uri="{FF2B5EF4-FFF2-40B4-BE49-F238E27FC236}">
                  <a16:creationId xmlns:a16="http://schemas.microsoft.com/office/drawing/2014/main" id="{F5A9C18D-3855-4BE6-B7F3-9121595C772B}"/>
                </a:ext>
              </a:extLst>
            </p:cNvPr>
            <p:cNvSpPr>
              <a:spLocks noChangeArrowheads="1"/>
            </p:cNvSpPr>
            <p:nvPr/>
          </p:nvSpPr>
          <p:spPr bwMode="auto">
            <a:xfrm>
              <a:off x="285" y="2838"/>
              <a:ext cx="512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t>CPI = (</a:t>
              </a:r>
              <a:r>
                <a:rPr lang="en-US" altLang="zh-CN" sz="2000" b="1">
                  <a:ea typeface="黑体" panose="02010609060101010101" pitchFamily="49" charset="-122"/>
                </a:rPr>
                <a:t>CPU </a:t>
              </a:r>
              <a:r>
                <a:rPr lang="zh-CN" altLang="en-US" sz="2000" b="1">
                  <a:ea typeface="黑体" panose="02010609060101010101" pitchFamily="49" charset="-122"/>
                </a:rPr>
                <a:t>时间</a:t>
              </a:r>
              <a:r>
                <a:rPr lang="en-US" altLang="zh-CN" sz="2000" b="1">
                  <a:ea typeface="黑体" panose="02010609060101010101" pitchFamily="49" charset="-122"/>
                </a:rPr>
                <a:t>×</a:t>
              </a:r>
              <a:r>
                <a:rPr lang="zh-CN" altLang="en-US" sz="2000" b="1">
                  <a:ea typeface="黑体" panose="02010609060101010101" pitchFamily="49" charset="-122"/>
                </a:rPr>
                <a:t>时钟频率</a:t>
              </a:r>
              <a:r>
                <a:rPr lang="en-US" altLang="zh-CN" sz="2000" b="1">
                  <a:ea typeface="黑体" panose="02010609060101010101" pitchFamily="49" charset="-122"/>
                </a:rPr>
                <a:t>) / </a:t>
              </a:r>
              <a:r>
                <a:rPr lang="zh-CN" altLang="en-US" sz="2000" b="1">
                  <a:ea typeface="黑体" panose="02010609060101010101" pitchFamily="49" charset="-122"/>
                </a:rPr>
                <a:t>指令条数 </a:t>
              </a:r>
              <a:r>
                <a:rPr lang="en-US" altLang="zh-CN" sz="2000" b="1">
                  <a:ea typeface="黑体" panose="02010609060101010101" pitchFamily="49" charset="-122"/>
                </a:rPr>
                <a:t> = </a:t>
              </a:r>
              <a:r>
                <a:rPr lang="zh-CN" altLang="en-US" sz="2000" b="1">
                  <a:ea typeface="黑体" panose="02010609060101010101" pitchFamily="49" charset="-122"/>
                </a:rPr>
                <a:t>总时钟周期数 </a:t>
              </a:r>
              <a:r>
                <a:rPr lang="en-US" altLang="zh-CN" sz="2000" b="1">
                  <a:ea typeface="黑体" panose="02010609060101010101" pitchFamily="49" charset="-122"/>
                </a:rPr>
                <a:t>/ </a:t>
              </a:r>
              <a:r>
                <a:rPr lang="zh-CN" altLang="en-US" sz="2000" b="1">
                  <a:ea typeface="黑体" panose="02010609060101010101" pitchFamily="49" charset="-122"/>
                </a:rPr>
                <a:t>指令条数</a:t>
              </a:r>
            </a:p>
          </p:txBody>
        </p:sp>
        <p:sp>
          <p:nvSpPr>
            <p:cNvPr id="490560" name="Rectangle 91">
              <a:extLst>
                <a:ext uri="{FF2B5EF4-FFF2-40B4-BE49-F238E27FC236}">
                  <a16:creationId xmlns:a16="http://schemas.microsoft.com/office/drawing/2014/main" id="{BA6F5FD6-F76C-4CB4-93F3-72765696CF62}"/>
                </a:ext>
              </a:extLst>
            </p:cNvPr>
            <p:cNvSpPr>
              <a:spLocks noChangeArrowheads="1"/>
            </p:cNvSpPr>
            <p:nvPr/>
          </p:nvSpPr>
          <p:spPr bwMode="auto">
            <a:xfrm>
              <a:off x="150" y="2579"/>
              <a:ext cx="5174"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zh-CN" altLang="en-US" sz="2000" b="1">
                  <a:solidFill>
                    <a:schemeClr val="accent2"/>
                  </a:solidFill>
                  <a:ea typeface="黑体" panose="02010609060101010101" pitchFamily="49" charset="-122"/>
                  <a:cs typeface="Times New Roman" panose="02020603050405020304" pitchFamily="18" charset="0"/>
                </a:rPr>
                <a:t>已知</a:t>
              </a:r>
              <a:r>
                <a:rPr lang="en-US" altLang="zh-CN" sz="2000" b="1">
                  <a:solidFill>
                    <a:schemeClr val="accent2"/>
                  </a:solidFill>
                  <a:ea typeface="黑体" panose="02010609060101010101" pitchFamily="49" charset="-122"/>
                  <a:cs typeface="Times New Roman" panose="02020603050405020304" pitchFamily="18" charset="0"/>
                </a:rPr>
                <a:t>CPU</a:t>
              </a:r>
              <a:r>
                <a:rPr lang="zh-CN" altLang="en-US" sz="2000" b="1">
                  <a:solidFill>
                    <a:schemeClr val="accent2"/>
                  </a:solidFill>
                  <a:ea typeface="黑体" panose="02010609060101010101" pitchFamily="49" charset="-122"/>
                  <a:cs typeface="Times New Roman" panose="02020603050405020304" pitchFamily="18" charset="0"/>
                </a:rPr>
                <a:t>时间、时钟频率、总时钟数、指令条数，则程序综合</a:t>
              </a:r>
              <a:r>
                <a:rPr lang="en-US" altLang="zh-CN" sz="2000" b="1">
                  <a:solidFill>
                    <a:schemeClr val="accent2"/>
                  </a:solidFill>
                  <a:ea typeface="黑体" panose="02010609060101010101" pitchFamily="49" charset="-122"/>
                  <a:cs typeface="Times New Roman" panose="02020603050405020304" pitchFamily="18" charset="0"/>
                </a:rPr>
                <a:t>CPI</a:t>
              </a:r>
              <a:r>
                <a:rPr lang="zh-CN" altLang="en-US" sz="2000" b="1">
                  <a:solidFill>
                    <a:schemeClr val="accent2"/>
                  </a:solidFill>
                  <a:ea typeface="黑体" panose="02010609060101010101" pitchFamily="49" charset="-122"/>
                  <a:cs typeface="Times New Roman" panose="02020603050405020304" pitchFamily="18" charset="0"/>
                </a:rPr>
                <a:t>为</a:t>
              </a:r>
              <a:r>
                <a:rPr lang="en-US" altLang="zh-CN" sz="2000" b="1">
                  <a:solidFill>
                    <a:schemeClr val="accent2"/>
                  </a:solidFill>
                  <a:ea typeface="黑体" panose="02010609060101010101" pitchFamily="49" charset="-122"/>
                  <a:cs typeface="Times New Roman" panose="02020603050405020304" pitchFamily="18" charset="0"/>
                </a:rPr>
                <a:t>:</a:t>
              </a:r>
            </a:p>
          </p:txBody>
        </p:sp>
      </p:grpSp>
      <p:sp>
        <p:nvSpPr>
          <p:cNvPr id="418911" name="Text Box 95">
            <a:extLst>
              <a:ext uri="{FF2B5EF4-FFF2-40B4-BE49-F238E27FC236}">
                <a16:creationId xmlns:a16="http://schemas.microsoft.com/office/drawing/2014/main" id="{9B1B30D2-5DA3-4B28-B2D0-8263AE3AF1CE}"/>
              </a:ext>
            </a:extLst>
          </p:cNvPr>
          <p:cNvSpPr txBox="1">
            <a:spLocks noChangeArrowheads="1"/>
          </p:cNvSpPr>
          <p:nvPr/>
        </p:nvSpPr>
        <p:spPr bwMode="auto">
          <a:xfrm>
            <a:off x="477838" y="5632450"/>
            <a:ext cx="8047037"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sz="2000" b="1">
                <a:solidFill>
                  <a:srgbClr val="ED1611"/>
                </a:solidFill>
                <a:ea typeface="黑体" panose="02010609060101010101" pitchFamily="49" charset="-122"/>
              </a:rPr>
              <a:t>问题：指令的</a:t>
            </a:r>
            <a:r>
              <a:rPr lang="en-US" altLang="zh-CN" sz="2000" b="1">
                <a:solidFill>
                  <a:srgbClr val="ED1611"/>
                </a:solidFill>
                <a:ea typeface="黑体" panose="02010609060101010101" pitchFamily="49" charset="-122"/>
              </a:rPr>
              <a:t>CPI</a:t>
            </a:r>
            <a:r>
              <a:rPr lang="zh-CN" altLang="en-US" sz="2000" b="1">
                <a:solidFill>
                  <a:srgbClr val="ED1611"/>
                </a:solidFill>
                <a:ea typeface="黑体" panose="02010609060101010101" pitchFamily="49" charset="-122"/>
              </a:rPr>
              <a:t>、机器的</a:t>
            </a:r>
            <a:r>
              <a:rPr lang="en-US" altLang="zh-CN" sz="2000" b="1">
                <a:solidFill>
                  <a:srgbClr val="ED1611"/>
                </a:solidFill>
                <a:ea typeface="黑体" panose="02010609060101010101" pitchFamily="49" charset="-122"/>
              </a:rPr>
              <a:t>CPI</a:t>
            </a:r>
            <a:r>
              <a:rPr lang="zh-CN" altLang="en-US" sz="2000" b="1">
                <a:solidFill>
                  <a:srgbClr val="ED1611"/>
                </a:solidFill>
                <a:ea typeface="黑体" panose="02010609060101010101" pitchFamily="49" charset="-122"/>
              </a:rPr>
              <a:t>、程序的</a:t>
            </a:r>
            <a:r>
              <a:rPr lang="en-US" altLang="zh-CN" sz="2000" b="1">
                <a:solidFill>
                  <a:srgbClr val="ED1611"/>
                </a:solidFill>
                <a:ea typeface="黑体" panose="02010609060101010101" pitchFamily="49" charset="-122"/>
              </a:rPr>
              <a:t>CPI</a:t>
            </a:r>
            <a:r>
              <a:rPr lang="zh-CN" altLang="en-US" sz="2000" b="1">
                <a:solidFill>
                  <a:srgbClr val="ED1611"/>
                </a:solidFill>
                <a:ea typeface="黑体" panose="02010609060101010101" pitchFamily="49" charset="-122"/>
              </a:rPr>
              <a:t>各能反映哪方面的性能？</a:t>
            </a:r>
          </a:p>
          <a:p>
            <a:pPr>
              <a:spcBef>
                <a:spcPct val="20000"/>
              </a:spcBef>
            </a:pPr>
            <a:r>
              <a:rPr lang="zh-CN" altLang="en-US" sz="2000" b="1">
                <a:solidFill>
                  <a:srgbClr val="ED1611"/>
                </a:solidFill>
                <a:ea typeface="黑体" panose="02010609060101010101" pitchFamily="49" charset="-122"/>
              </a:rPr>
              <a:t>          </a:t>
            </a:r>
            <a:r>
              <a:rPr lang="zh-CN" altLang="en-US" sz="2000" b="1">
                <a:solidFill>
                  <a:srgbClr val="008000"/>
                </a:solidFill>
                <a:ea typeface="黑体" panose="02010609060101010101" pitchFamily="49" charset="-122"/>
              </a:rPr>
              <a:t>单靠</a:t>
            </a:r>
            <a:r>
              <a:rPr lang="en-US" altLang="zh-CN" sz="2000" b="1">
                <a:solidFill>
                  <a:srgbClr val="008000"/>
                </a:solidFill>
                <a:ea typeface="黑体" panose="02010609060101010101" pitchFamily="49" charset="-122"/>
              </a:rPr>
              <a:t>CPI</a:t>
            </a:r>
            <a:r>
              <a:rPr lang="zh-CN" altLang="en-US" sz="2000" b="1">
                <a:solidFill>
                  <a:srgbClr val="008000"/>
                </a:solidFill>
                <a:ea typeface="黑体" panose="02010609060101010101" pitchFamily="49" charset="-122"/>
              </a:rPr>
              <a:t>不能反映</a:t>
            </a:r>
            <a:r>
              <a:rPr lang="en-US" altLang="zh-CN" sz="2000" b="1">
                <a:solidFill>
                  <a:srgbClr val="008000"/>
                </a:solidFill>
                <a:ea typeface="黑体" panose="02010609060101010101" pitchFamily="49" charset="-122"/>
              </a:rPr>
              <a:t>CPU</a:t>
            </a:r>
            <a:r>
              <a:rPr lang="zh-CN" altLang="en-US" sz="2000" b="1">
                <a:solidFill>
                  <a:srgbClr val="008000"/>
                </a:solidFill>
                <a:ea typeface="黑体" panose="02010609060101010101" pitchFamily="49" charset="-122"/>
              </a:rPr>
              <a:t>性能！为什么？</a:t>
            </a:r>
          </a:p>
          <a:p>
            <a:pPr>
              <a:spcBef>
                <a:spcPct val="20000"/>
              </a:spcBef>
            </a:pPr>
            <a:r>
              <a:rPr lang="zh-CN" altLang="en-US" sz="2000" b="1">
                <a:solidFill>
                  <a:srgbClr val="008000"/>
                </a:solidFill>
                <a:ea typeface="黑体" panose="02010609060101010101" pitchFamily="49" charset="-122"/>
              </a:rPr>
              <a:t>          例如，单周期处理器</a:t>
            </a:r>
            <a:r>
              <a:rPr lang="en-US" altLang="zh-CN" sz="2000" b="1">
                <a:solidFill>
                  <a:srgbClr val="008000"/>
                </a:solidFill>
                <a:ea typeface="黑体" panose="02010609060101010101" pitchFamily="49" charset="-122"/>
              </a:rPr>
              <a:t>CPI=1</a:t>
            </a:r>
            <a:r>
              <a:rPr lang="zh-CN" altLang="en-US" sz="2000" b="1">
                <a:solidFill>
                  <a:srgbClr val="008000"/>
                </a:solidFill>
                <a:ea typeface="黑体" panose="02010609060101010101" pitchFamily="49" charset="-122"/>
              </a:rPr>
              <a:t>，但性能差！</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subTnLst>
                                    <p:animClr clrSpc="rgb" dir="cw">
                                      <p:cBhvr override="childStyle">
                                        <p:cTn dur="1" fill="hold" display="0" masterRel="nextClick" afterEffect="1"/>
                                        <p:tgtEl>
                                          <p:spTgt spid="5"/>
                                        </p:tgtEl>
                                        <p:attrNameLst>
                                          <p:attrName>ppt_c</p:attrName>
                                        </p:attrNameLst>
                                      </p:cBhvr>
                                      <p:to>
                                        <a:schemeClr val="bg2"/>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subTnLst>
                                    <p:animClr clrSpc="rgb" dir="cw">
                                      <p:cBhvr override="childStyle">
                                        <p:cTn dur="1" fill="hold" display="0" masterRel="nextClick" afterEffect="1"/>
                                        <p:tgtEl>
                                          <p:spTgt spid="2"/>
                                        </p:tgtEl>
                                        <p:attrNameLst>
                                          <p:attrName>ppt_c</p:attrName>
                                        </p:attrNameLst>
                                      </p:cBhvr>
                                      <p:to>
                                        <a:schemeClr val="bg2"/>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subTnLst>
                                    <p:animClr clrSpc="rgb" dir="cw">
                                      <p:cBhvr override="childStyle">
                                        <p:cTn dur="1" fill="hold" display="0" masterRel="nextClick" afterEffect="1"/>
                                        <p:tgtEl>
                                          <p:spTgt spid="8"/>
                                        </p:tgtEl>
                                        <p:attrNameLst>
                                          <p:attrName>ppt_c</p:attrName>
                                        </p:attrNameLst>
                                      </p:cBhvr>
                                      <p:to>
                                        <a:schemeClr val="bg2"/>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18911">
                                            <p:txEl>
                                              <p:pRg st="0" end="0"/>
                                            </p:txEl>
                                          </p:spTgt>
                                        </p:tgtEl>
                                        <p:attrNameLst>
                                          <p:attrName>style.visibility</p:attrName>
                                        </p:attrNameLst>
                                      </p:cBhvr>
                                      <p:to>
                                        <p:strVal val="visible"/>
                                      </p:to>
                                    </p:set>
                                    <p:animEffect transition="in" filter="blinds(horizontal)">
                                      <p:cBhvr>
                                        <p:cTn id="22" dur="500"/>
                                        <p:tgtEl>
                                          <p:spTgt spid="418911">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18911">
                                            <p:txEl>
                                              <p:pRg st="1" end="1"/>
                                            </p:txEl>
                                          </p:spTgt>
                                        </p:tgtEl>
                                        <p:attrNameLst>
                                          <p:attrName>style.visibility</p:attrName>
                                        </p:attrNameLst>
                                      </p:cBhvr>
                                      <p:to>
                                        <p:strVal val="visible"/>
                                      </p:to>
                                    </p:set>
                                    <p:animEffect transition="in" filter="blinds(horizontal)">
                                      <p:cBhvr>
                                        <p:cTn id="27" dur="500"/>
                                        <p:tgtEl>
                                          <p:spTgt spid="418911">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18911">
                                            <p:txEl>
                                              <p:pRg st="2" end="2"/>
                                            </p:txEl>
                                          </p:spTgt>
                                        </p:tgtEl>
                                        <p:attrNameLst>
                                          <p:attrName>style.visibility</p:attrName>
                                        </p:attrNameLst>
                                      </p:cBhvr>
                                      <p:to>
                                        <p:strVal val="visible"/>
                                      </p:to>
                                    </p:set>
                                    <p:animEffect transition="in" filter="blinds(horizontal)">
                                      <p:cBhvr>
                                        <p:cTn id="32" dur="500"/>
                                        <p:tgtEl>
                                          <p:spTgt spid="4189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911" grpId="0" build="allAtOnce"/>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a:extLst>
              <a:ext uri="{FF2B5EF4-FFF2-40B4-BE49-F238E27FC236}">
                <a16:creationId xmlns:a16="http://schemas.microsoft.com/office/drawing/2014/main" id="{2D8EA1A5-7924-4C20-881D-0256AFEE09E3}"/>
              </a:ext>
            </a:extLst>
          </p:cNvPr>
          <p:cNvSpPr>
            <a:spLocks noGrp="1" noChangeArrowheads="1"/>
          </p:cNvSpPr>
          <p:nvPr>
            <p:ph type="title" idx="4294967295"/>
          </p:nvPr>
        </p:nvSpPr>
        <p:spPr>
          <a:xfrm>
            <a:off x="611188" y="84138"/>
            <a:ext cx="2894012" cy="600075"/>
          </a:xfrm>
        </p:spPr>
        <p:txBody>
          <a:bodyPr lIns="63500" tIns="25400" rIns="63500" bIns="25400" anchor="t">
            <a:spAutoFit/>
          </a:bodyPr>
          <a:lstStyle/>
          <a:p>
            <a:r>
              <a:rPr lang="en-US" altLang="zh-CN" sz="3600"/>
              <a:t>Example1</a:t>
            </a:r>
            <a:endParaRPr lang="en-US" altLang="zh-CN" sz="3600">
              <a:solidFill>
                <a:schemeClr val="tx1"/>
              </a:solidFill>
            </a:endParaRPr>
          </a:p>
        </p:txBody>
      </p:sp>
      <p:sp>
        <p:nvSpPr>
          <p:cNvPr id="492547" name="Text Box 3">
            <a:extLst>
              <a:ext uri="{FF2B5EF4-FFF2-40B4-BE49-F238E27FC236}">
                <a16:creationId xmlns:a16="http://schemas.microsoft.com/office/drawing/2014/main" id="{314ACD3C-D63E-411E-B16A-FB7EF74252D0}"/>
              </a:ext>
            </a:extLst>
          </p:cNvPr>
          <p:cNvSpPr txBox="1">
            <a:spLocks noChangeArrowheads="1"/>
          </p:cNvSpPr>
          <p:nvPr/>
        </p:nvSpPr>
        <p:spPr bwMode="auto">
          <a:xfrm>
            <a:off x="292100" y="917575"/>
            <a:ext cx="8556625" cy="217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spcBef>
                <a:spcPct val="20000"/>
              </a:spcBef>
            </a:pPr>
            <a:r>
              <a:rPr lang="zh-CN" altLang="en-US" sz="2400" b="1">
                <a:ea typeface="黑体" panose="02010609060101010101" pitchFamily="49" charset="-122"/>
              </a:rPr>
              <a:t>程序</a:t>
            </a:r>
            <a:r>
              <a:rPr lang="en-US" altLang="zh-CN" sz="2400" b="1">
                <a:ea typeface="黑体" panose="02010609060101010101" pitchFamily="49" charset="-122"/>
              </a:rPr>
              <a:t>P</a:t>
            </a:r>
            <a:r>
              <a:rPr lang="zh-CN" altLang="en-US" sz="2400" b="1">
                <a:ea typeface="黑体" panose="02010609060101010101" pitchFamily="49" charset="-122"/>
              </a:rPr>
              <a:t>在机器</a:t>
            </a:r>
            <a:r>
              <a:rPr lang="en-US" altLang="zh-CN" sz="2400" b="1">
                <a:ea typeface="黑体" panose="02010609060101010101" pitchFamily="49" charset="-122"/>
              </a:rPr>
              <a:t>A</a:t>
            </a:r>
            <a:r>
              <a:rPr lang="zh-CN" altLang="en-US" sz="2400" b="1">
                <a:ea typeface="黑体" panose="02010609060101010101" pitchFamily="49" charset="-122"/>
              </a:rPr>
              <a:t>上运行需</a:t>
            </a:r>
            <a:r>
              <a:rPr lang="en-US" altLang="zh-CN" sz="2400" b="1">
                <a:ea typeface="黑体" panose="02010609060101010101" pitchFamily="49" charset="-122"/>
              </a:rPr>
              <a:t>10 s</a:t>
            </a:r>
            <a:r>
              <a:rPr lang="zh-CN" altLang="en-US" sz="2400" b="1">
                <a:ea typeface="黑体" panose="02010609060101010101" pitchFamily="49" charset="-122"/>
              </a:rPr>
              <a:t>， 机器</a:t>
            </a:r>
            <a:r>
              <a:rPr lang="en-US" altLang="zh-CN" sz="2400" b="1">
                <a:ea typeface="黑体" panose="02010609060101010101" pitchFamily="49" charset="-122"/>
              </a:rPr>
              <a:t>A</a:t>
            </a:r>
            <a:r>
              <a:rPr lang="zh-CN" altLang="en-US" sz="2400" b="1">
                <a:ea typeface="黑体" panose="02010609060101010101" pitchFamily="49" charset="-122"/>
              </a:rPr>
              <a:t>的时钟频率为</a:t>
            </a:r>
            <a:r>
              <a:rPr lang="en-US" altLang="zh-CN" sz="2400" b="1">
                <a:ea typeface="黑体" panose="02010609060101010101" pitchFamily="49" charset="-122"/>
              </a:rPr>
              <a:t>400MHz</a:t>
            </a:r>
            <a:r>
              <a:rPr lang="zh-CN" altLang="en-US" sz="2400" b="1">
                <a:ea typeface="黑体" panose="02010609060101010101" pitchFamily="49" charset="-122"/>
              </a:rPr>
              <a:t>。 现在要设计一台机器</a:t>
            </a:r>
            <a:r>
              <a:rPr lang="en-US" altLang="zh-CN" sz="2400" b="1">
                <a:ea typeface="黑体" panose="02010609060101010101" pitchFamily="49" charset="-122"/>
              </a:rPr>
              <a:t>B</a:t>
            </a:r>
            <a:r>
              <a:rPr lang="zh-CN" altLang="en-US" sz="2400" b="1">
                <a:ea typeface="黑体" panose="02010609060101010101" pitchFamily="49" charset="-122"/>
              </a:rPr>
              <a:t>，希望该程序在</a:t>
            </a:r>
            <a:r>
              <a:rPr lang="en-US" altLang="zh-CN" sz="2400" b="1">
                <a:ea typeface="黑体" panose="02010609060101010101" pitchFamily="49" charset="-122"/>
              </a:rPr>
              <a:t>B</a:t>
            </a:r>
            <a:r>
              <a:rPr lang="zh-CN" altLang="en-US" sz="2400" b="1">
                <a:ea typeface="黑体" panose="02010609060101010101" pitchFamily="49" charset="-122"/>
              </a:rPr>
              <a:t>上运行只需</a:t>
            </a:r>
            <a:r>
              <a:rPr lang="en-US" altLang="zh-CN" sz="2400" b="1">
                <a:ea typeface="黑体" panose="02010609060101010101" pitchFamily="49" charset="-122"/>
              </a:rPr>
              <a:t>6 s. </a:t>
            </a:r>
          </a:p>
          <a:p>
            <a:pPr>
              <a:lnSpc>
                <a:spcPct val="110000"/>
              </a:lnSpc>
              <a:spcBef>
                <a:spcPct val="20000"/>
              </a:spcBef>
            </a:pPr>
            <a:r>
              <a:rPr lang="zh-CN" altLang="en-US" sz="2400" b="1">
                <a:ea typeface="黑体" panose="02010609060101010101" pitchFamily="49" charset="-122"/>
              </a:rPr>
              <a:t>机器</a:t>
            </a:r>
            <a:r>
              <a:rPr lang="en-US" altLang="zh-CN" sz="2400" b="1">
                <a:ea typeface="黑体" panose="02010609060101010101" pitchFamily="49" charset="-122"/>
              </a:rPr>
              <a:t>B</a:t>
            </a:r>
            <a:r>
              <a:rPr lang="zh-CN" altLang="en-US" sz="2400" b="1">
                <a:ea typeface="黑体" panose="02010609060101010101" pitchFamily="49" charset="-122"/>
              </a:rPr>
              <a:t>时钟频率的提高导致了其</a:t>
            </a:r>
            <a:r>
              <a:rPr lang="en-US" altLang="zh-CN" sz="2400" b="1">
                <a:ea typeface="黑体" panose="02010609060101010101" pitchFamily="49" charset="-122"/>
              </a:rPr>
              <a:t>CPI</a:t>
            </a:r>
            <a:r>
              <a:rPr lang="zh-CN" altLang="en-US" sz="2400" b="1">
                <a:ea typeface="黑体" panose="02010609060101010101" pitchFamily="49" charset="-122"/>
              </a:rPr>
              <a:t>的增加，使得程序</a:t>
            </a:r>
            <a:r>
              <a:rPr lang="en-US" altLang="zh-CN" sz="2400" b="1">
                <a:ea typeface="黑体" panose="02010609060101010101" pitchFamily="49" charset="-122"/>
              </a:rPr>
              <a:t>P</a:t>
            </a:r>
            <a:r>
              <a:rPr lang="zh-CN" altLang="en-US" sz="2400" b="1">
                <a:ea typeface="黑体" panose="02010609060101010101" pitchFamily="49" charset="-122"/>
              </a:rPr>
              <a:t>在机器</a:t>
            </a:r>
            <a:r>
              <a:rPr lang="en-US" altLang="zh-CN" sz="2400" b="1">
                <a:ea typeface="黑体" panose="02010609060101010101" pitchFamily="49" charset="-122"/>
              </a:rPr>
              <a:t>B</a:t>
            </a:r>
            <a:r>
              <a:rPr lang="zh-CN" altLang="en-US" sz="2400" b="1">
                <a:ea typeface="黑体" panose="02010609060101010101" pitchFamily="49" charset="-122"/>
              </a:rPr>
              <a:t>上时钟周期数是在机器</a:t>
            </a:r>
            <a:r>
              <a:rPr lang="en-US" altLang="zh-CN" sz="2400" b="1">
                <a:ea typeface="黑体" panose="02010609060101010101" pitchFamily="49" charset="-122"/>
              </a:rPr>
              <a:t>A</a:t>
            </a:r>
            <a:r>
              <a:rPr lang="zh-CN" altLang="en-US" sz="2400" b="1">
                <a:ea typeface="黑体" panose="02010609060101010101" pitchFamily="49" charset="-122"/>
              </a:rPr>
              <a:t>上的</a:t>
            </a:r>
            <a:r>
              <a:rPr lang="en-US" altLang="zh-CN" sz="2400" b="1">
                <a:ea typeface="黑体" panose="02010609060101010101" pitchFamily="49" charset="-122"/>
              </a:rPr>
              <a:t>1.2</a:t>
            </a:r>
            <a:r>
              <a:rPr lang="zh-CN" altLang="en-US" sz="2400" b="1">
                <a:ea typeface="黑体" panose="02010609060101010101" pitchFamily="49" charset="-122"/>
              </a:rPr>
              <a:t>倍。机器</a:t>
            </a:r>
            <a:r>
              <a:rPr lang="en-US" altLang="zh-CN" sz="2400" b="1">
                <a:ea typeface="黑体" panose="02010609060101010101" pitchFamily="49" charset="-122"/>
              </a:rPr>
              <a:t>B</a:t>
            </a:r>
            <a:r>
              <a:rPr lang="zh-CN" altLang="en-US" sz="2400" b="1">
                <a:ea typeface="黑体" panose="02010609060101010101" pitchFamily="49" charset="-122"/>
              </a:rPr>
              <a:t>的时钟频率达到</a:t>
            </a:r>
            <a:r>
              <a:rPr lang="en-US" altLang="zh-CN" sz="2400" b="1">
                <a:ea typeface="黑体" panose="02010609060101010101" pitchFamily="49" charset="-122"/>
              </a:rPr>
              <a:t>A</a:t>
            </a:r>
            <a:r>
              <a:rPr lang="zh-CN" altLang="en-US" sz="2400" b="1">
                <a:ea typeface="黑体" panose="02010609060101010101" pitchFamily="49" charset="-122"/>
              </a:rPr>
              <a:t>的多少倍才能使程序</a:t>
            </a:r>
            <a:r>
              <a:rPr lang="en-US" altLang="zh-CN" sz="2400" b="1">
                <a:ea typeface="黑体" panose="02010609060101010101" pitchFamily="49" charset="-122"/>
              </a:rPr>
              <a:t>P</a:t>
            </a:r>
            <a:r>
              <a:rPr lang="zh-CN" altLang="en-US" sz="2400" b="1">
                <a:ea typeface="黑体" panose="02010609060101010101" pitchFamily="49" charset="-122"/>
              </a:rPr>
              <a:t>在</a:t>
            </a:r>
            <a:r>
              <a:rPr lang="en-US" altLang="zh-CN" sz="2400" b="1">
                <a:ea typeface="黑体" panose="02010609060101010101" pitchFamily="49" charset="-122"/>
              </a:rPr>
              <a:t>B</a:t>
            </a:r>
            <a:r>
              <a:rPr lang="zh-CN" altLang="en-US" sz="2400" b="1">
                <a:ea typeface="黑体" panose="02010609060101010101" pitchFamily="49" charset="-122"/>
              </a:rPr>
              <a:t>上执行速度是</a:t>
            </a:r>
            <a:r>
              <a:rPr lang="en-US" altLang="zh-CN" sz="2400" b="1">
                <a:ea typeface="黑体" panose="02010609060101010101" pitchFamily="49" charset="-122"/>
              </a:rPr>
              <a:t>A</a:t>
            </a:r>
            <a:r>
              <a:rPr lang="zh-CN" altLang="en-US" sz="2400" b="1">
                <a:ea typeface="黑体" panose="02010609060101010101" pitchFamily="49" charset="-122"/>
              </a:rPr>
              <a:t>上的</a:t>
            </a:r>
            <a:r>
              <a:rPr lang="en-US" altLang="zh-CN" sz="2400" b="1">
                <a:ea typeface="黑体" panose="02010609060101010101" pitchFamily="49" charset="-122"/>
              </a:rPr>
              <a:t>10/6=1.67</a:t>
            </a:r>
            <a:r>
              <a:rPr lang="zh-CN" altLang="en-US" sz="2400" b="1">
                <a:ea typeface="黑体" panose="02010609060101010101" pitchFamily="49" charset="-122"/>
              </a:rPr>
              <a:t>倍？</a:t>
            </a:r>
          </a:p>
        </p:txBody>
      </p:sp>
      <p:sp>
        <p:nvSpPr>
          <p:cNvPr id="420868" name="Rectangle 4">
            <a:extLst>
              <a:ext uri="{FF2B5EF4-FFF2-40B4-BE49-F238E27FC236}">
                <a16:creationId xmlns:a16="http://schemas.microsoft.com/office/drawing/2014/main" id="{BF855250-6292-43E7-9A7C-0DC62FEBAF79}"/>
              </a:ext>
            </a:extLst>
          </p:cNvPr>
          <p:cNvSpPr>
            <a:spLocks noChangeArrowheads="1"/>
          </p:cNvSpPr>
          <p:nvPr/>
        </p:nvSpPr>
        <p:spPr bwMode="auto">
          <a:xfrm>
            <a:off x="450850" y="3189288"/>
            <a:ext cx="7666038"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2400" b="1">
                <a:solidFill>
                  <a:schemeClr val="accent2"/>
                </a:solidFill>
                <a:ea typeface="黑体" panose="02010609060101010101" pitchFamily="49" charset="-122"/>
              </a:rPr>
              <a:t>Answer:</a:t>
            </a:r>
          </a:p>
          <a:p>
            <a:pPr>
              <a:lnSpc>
                <a:spcPct val="120000"/>
              </a:lnSpc>
              <a:spcBef>
                <a:spcPct val="25000"/>
              </a:spcBef>
            </a:pPr>
            <a:r>
              <a:rPr lang="en-US" altLang="zh-CN" sz="2400" b="1">
                <a:solidFill>
                  <a:schemeClr val="accent2"/>
                </a:solidFill>
                <a:ea typeface="黑体" panose="02010609060101010101" pitchFamily="49" charset="-122"/>
              </a:rPr>
              <a:t>     CPU</a:t>
            </a:r>
            <a:r>
              <a:rPr lang="zh-CN" altLang="en-US" sz="2400" b="1">
                <a:solidFill>
                  <a:schemeClr val="accent2"/>
                </a:solidFill>
                <a:ea typeface="黑体" panose="02010609060101010101" pitchFamily="49" charset="-122"/>
              </a:rPr>
              <a:t>时间</a:t>
            </a:r>
            <a:r>
              <a:rPr lang="en-US" altLang="zh-CN" sz="2400" b="1">
                <a:solidFill>
                  <a:schemeClr val="accent2"/>
                </a:solidFill>
                <a:ea typeface="黑体" panose="02010609060101010101" pitchFamily="49" charset="-122"/>
              </a:rPr>
              <a:t>A = </a:t>
            </a:r>
            <a:r>
              <a:rPr lang="zh-CN" altLang="en-US" sz="2400" b="1">
                <a:solidFill>
                  <a:schemeClr val="accent2"/>
                </a:solidFill>
                <a:ea typeface="黑体" panose="02010609060101010101" pitchFamily="49" charset="-122"/>
              </a:rPr>
              <a:t>时钟周期数</a:t>
            </a:r>
            <a:r>
              <a:rPr lang="en-US" altLang="zh-CN" sz="2400" b="1">
                <a:solidFill>
                  <a:schemeClr val="accent2"/>
                </a:solidFill>
                <a:ea typeface="黑体" panose="02010609060101010101" pitchFamily="49" charset="-122"/>
              </a:rPr>
              <a:t>A / </a:t>
            </a:r>
            <a:r>
              <a:rPr lang="zh-CN" altLang="en-US" sz="2400" b="1">
                <a:solidFill>
                  <a:schemeClr val="accent2"/>
                </a:solidFill>
                <a:ea typeface="黑体" panose="02010609060101010101" pitchFamily="49" charset="-122"/>
              </a:rPr>
              <a:t>时钟频率</a:t>
            </a:r>
            <a:r>
              <a:rPr lang="en-US" altLang="zh-CN" sz="2400" b="1">
                <a:solidFill>
                  <a:schemeClr val="accent2"/>
                </a:solidFill>
                <a:ea typeface="黑体" panose="02010609060101010101" pitchFamily="49" charset="-122"/>
              </a:rPr>
              <a:t>A</a:t>
            </a:r>
          </a:p>
          <a:p>
            <a:pPr>
              <a:lnSpc>
                <a:spcPct val="120000"/>
              </a:lnSpc>
              <a:spcBef>
                <a:spcPct val="25000"/>
              </a:spcBef>
            </a:pPr>
            <a:r>
              <a:rPr lang="en-US" altLang="zh-CN" sz="2400" b="1">
                <a:solidFill>
                  <a:schemeClr val="accent2"/>
                </a:solidFill>
                <a:ea typeface="黑体" panose="02010609060101010101" pitchFamily="49" charset="-122"/>
              </a:rPr>
              <a:t>     </a:t>
            </a:r>
            <a:r>
              <a:rPr lang="zh-CN" altLang="en-US" sz="2400" b="1">
                <a:solidFill>
                  <a:schemeClr val="accent2"/>
                </a:solidFill>
                <a:ea typeface="黑体" panose="02010609060101010101" pitchFamily="49" charset="-122"/>
              </a:rPr>
              <a:t>时钟周期数</a:t>
            </a:r>
            <a:r>
              <a:rPr lang="en-US" altLang="zh-CN" sz="2400" b="1">
                <a:solidFill>
                  <a:schemeClr val="accent2"/>
                </a:solidFill>
                <a:ea typeface="黑体" panose="02010609060101010101" pitchFamily="49" charset="-122"/>
              </a:rPr>
              <a:t>A = 10 sec x 400MHz = 4000M</a:t>
            </a:r>
            <a:r>
              <a:rPr lang="zh-CN" altLang="en-US" sz="2400" b="1">
                <a:solidFill>
                  <a:schemeClr val="accent2"/>
                </a:solidFill>
                <a:ea typeface="黑体" panose="02010609060101010101" pitchFamily="49" charset="-122"/>
              </a:rPr>
              <a:t>个</a:t>
            </a:r>
            <a:endParaRPr lang="zh-CN" altLang="en-US" sz="2400" b="1" baseline="30000">
              <a:solidFill>
                <a:schemeClr val="accent2"/>
              </a:solidFill>
              <a:ea typeface="黑体" panose="02010609060101010101" pitchFamily="49" charset="-122"/>
            </a:endParaRPr>
          </a:p>
          <a:p>
            <a:pPr>
              <a:lnSpc>
                <a:spcPct val="120000"/>
              </a:lnSpc>
              <a:spcBef>
                <a:spcPct val="25000"/>
              </a:spcBef>
            </a:pPr>
            <a:r>
              <a:rPr lang="en-US" altLang="zh-CN" sz="2400" b="1">
                <a:solidFill>
                  <a:schemeClr val="accent2"/>
                </a:solidFill>
                <a:ea typeface="黑体" panose="02010609060101010101" pitchFamily="49" charset="-122"/>
              </a:rPr>
              <a:t>     </a:t>
            </a:r>
            <a:r>
              <a:rPr lang="zh-CN" altLang="en-US" sz="2400" b="1">
                <a:solidFill>
                  <a:schemeClr val="accent2"/>
                </a:solidFill>
                <a:ea typeface="黑体" panose="02010609060101010101" pitchFamily="49" charset="-122"/>
              </a:rPr>
              <a:t>时钟频率</a:t>
            </a:r>
            <a:r>
              <a:rPr lang="en-US" altLang="zh-CN" sz="2400" b="1">
                <a:solidFill>
                  <a:schemeClr val="accent2"/>
                </a:solidFill>
                <a:ea typeface="黑体" panose="02010609060101010101" pitchFamily="49" charset="-122"/>
              </a:rPr>
              <a:t>B = </a:t>
            </a:r>
            <a:r>
              <a:rPr lang="zh-CN" altLang="en-US" sz="2400" b="1">
                <a:solidFill>
                  <a:schemeClr val="accent2"/>
                </a:solidFill>
                <a:ea typeface="黑体" panose="02010609060101010101" pitchFamily="49" charset="-122"/>
              </a:rPr>
              <a:t>时钟周期数</a:t>
            </a:r>
            <a:r>
              <a:rPr lang="en-US" altLang="zh-CN" sz="2400" b="1">
                <a:solidFill>
                  <a:schemeClr val="accent2"/>
                </a:solidFill>
                <a:ea typeface="黑体" panose="02010609060101010101" pitchFamily="49" charset="-122"/>
              </a:rPr>
              <a:t>B / CPU</a:t>
            </a:r>
            <a:r>
              <a:rPr lang="zh-CN" altLang="en-US" sz="2400" b="1">
                <a:solidFill>
                  <a:schemeClr val="accent2"/>
                </a:solidFill>
                <a:ea typeface="黑体" panose="02010609060101010101" pitchFamily="49" charset="-122"/>
              </a:rPr>
              <a:t>时间</a:t>
            </a:r>
            <a:r>
              <a:rPr lang="en-US" altLang="zh-CN" sz="2400" b="1">
                <a:solidFill>
                  <a:schemeClr val="accent2"/>
                </a:solidFill>
                <a:ea typeface="黑体" panose="02010609060101010101" pitchFamily="49" charset="-122"/>
              </a:rPr>
              <a:t>B </a:t>
            </a:r>
          </a:p>
          <a:p>
            <a:pPr>
              <a:lnSpc>
                <a:spcPct val="120000"/>
              </a:lnSpc>
              <a:spcBef>
                <a:spcPct val="25000"/>
              </a:spcBef>
            </a:pPr>
            <a:r>
              <a:rPr lang="en-US" altLang="zh-CN" sz="2400" b="1">
                <a:solidFill>
                  <a:schemeClr val="accent2"/>
                </a:solidFill>
                <a:ea typeface="黑体" panose="02010609060101010101" pitchFamily="49" charset="-122"/>
              </a:rPr>
              <a:t>                         = 1.2 x</a:t>
            </a:r>
            <a:r>
              <a:rPr lang="en-US" altLang="zh-CN" sz="2400" b="1">
                <a:ea typeface="黑体" panose="02010609060101010101" pitchFamily="49" charset="-122"/>
              </a:rPr>
              <a:t> </a:t>
            </a:r>
            <a:r>
              <a:rPr lang="en-US" altLang="zh-CN" sz="2400" b="1">
                <a:solidFill>
                  <a:schemeClr val="accent2"/>
                </a:solidFill>
                <a:ea typeface="黑体" panose="02010609060101010101" pitchFamily="49" charset="-122"/>
              </a:rPr>
              <a:t>4000M / 6 sec = 800 MHz</a:t>
            </a:r>
          </a:p>
        </p:txBody>
      </p:sp>
      <p:sp>
        <p:nvSpPr>
          <p:cNvPr id="420870" name="Text Box 6">
            <a:extLst>
              <a:ext uri="{FF2B5EF4-FFF2-40B4-BE49-F238E27FC236}">
                <a16:creationId xmlns:a16="http://schemas.microsoft.com/office/drawing/2014/main" id="{B405D781-9CBE-4F0D-9CCD-D1826151C8AF}"/>
              </a:ext>
            </a:extLst>
          </p:cNvPr>
          <p:cNvSpPr txBox="1">
            <a:spLocks noChangeArrowheads="1"/>
          </p:cNvSpPr>
          <p:nvPr/>
        </p:nvSpPr>
        <p:spPr bwMode="auto">
          <a:xfrm>
            <a:off x="231775" y="5851525"/>
            <a:ext cx="8156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2400" b="1">
                <a:solidFill>
                  <a:srgbClr val="FF3300"/>
                </a:solidFill>
                <a:ea typeface="黑体" panose="02010609060101010101" pitchFamily="49" charset="-122"/>
              </a:rPr>
              <a:t>机器</a:t>
            </a:r>
            <a:r>
              <a:rPr lang="en-US" altLang="zh-CN" sz="2400" b="1">
                <a:solidFill>
                  <a:srgbClr val="FF3300"/>
                </a:solidFill>
                <a:ea typeface="黑体" panose="02010609060101010101" pitchFamily="49" charset="-122"/>
              </a:rPr>
              <a:t>B</a:t>
            </a:r>
            <a:r>
              <a:rPr lang="zh-CN" altLang="en-US" sz="2400" b="1">
                <a:solidFill>
                  <a:srgbClr val="FF3300"/>
                </a:solidFill>
                <a:ea typeface="黑体" panose="02010609060101010101" pitchFamily="49" charset="-122"/>
              </a:rPr>
              <a:t>的频率是</a:t>
            </a:r>
            <a:r>
              <a:rPr lang="en-US" altLang="zh-CN" sz="2400" b="1">
                <a:solidFill>
                  <a:srgbClr val="FF3300"/>
                </a:solidFill>
                <a:ea typeface="黑体" panose="02010609060101010101" pitchFamily="49" charset="-122"/>
              </a:rPr>
              <a:t>A</a:t>
            </a:r>
            <a:r>
              <a:rPr lang="zh-CN" altLang="en-US" sz="2400" b="1">
                <a:solidFill>
                  <a:srgbClr val="FF3300"/>
                </a:solidFill>
                <a:ea typeface="黑体" panose="02010609060101010101" pitchFamily="49" charset="-122"/>
              </a:rPr>
              <a:t>的两倍，但机器</a:t>
            </a:r>
            <a:r>
              <a:rPr lang="en-US" altLang="zh-CN" sz="2400" b="1">
                <a:solidFill>
                  <a:srgbClr val="FF3300"/>
                </a:solidFill>
                <a:ea typeface="黑体" panose="02010609060101010101" pitchFamily="49" charset="-122"/>
              </a:rPr>
              <a:t>B</a:t>
            </a:r>
            <a:r>
              <a:rPr lang="zh-CN" altLang="en-US" sz="2400" b="1">
                <a:solidFill>
                  <a:srgbClr val="FF3300"/>
                </a:solidFill>
                <a:ea typeface="黑体" panose="02010609060101010101" pitchFamily="49" charset="-122"/>
              </a:rPr>
              <a:t>的速度并不是</a:t>
            </a:r>
            <a:r>
              <a:rPr lang="en-US" altLang="zh-CN" sz="2400" b="1">
                <a:solidFill>
                  <a:srgbClr val="FF3300"/>
                </a:solidFill>
                <a:ea typeface="黑体" panose="02010609060101010101" pitchFamily="49" charset="-122"/>
              </a:rPr>
              <a:t>A</a:t>
            </a:r>
            <a:r>
              <a:rPr lang="zh-CN" altLang="en-US" sz="2400" b="1">
                <a:solidFill>
                  <a:srgbClr val="FF3300"/>
                </a:solidFill>
                <a:ea typeface="黑体" panose="02010609060101010101" pitchFamily="49" charset="-122"/>
              </a:rPr>
              <a:t>的两倍！</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0868"/>
                                        </p:tgtEl>
                                        <p:attrNameLst>
                                          <p:attrName>style.visibility</p:attrName>
                                        </p:attrNameLst>
                                      </p:cBhvr>
                                      <p:to>
                                        <p:strVal val="visible"/>
                                      </p:to>
                                    </p:set>
                                    <p:animEffect transition="in" filter="blinds(horizontal)">
                                      <p:cBhvr>
                                        <p:cTn id="7" dur="500"/>
                                        <p:tgtEl>
                                          <p:spTgt spid="4208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0870"/>
                                        </p:tgtEl>
                                        <p:attrNameLst>
                                          <p:attrName>style.visibility</p:attrName>
                                        </p:attrNameLst>
                                      </p:cBhvr>
                                      <p:to>
                                        <p:strVal val="visible"/>
                                      </p:to>
                                    </p:set>
                                    <p:animEffect transition="in" filter="blinds(horizontal)">
                                      <p:cBhvr>
                                        <p:cTn id="12" dur="500"/>
                                        <p:tgtEl>
                                          <p:spTgt spid="420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8" grpId="0"/>
      <p:bldP spid="42087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a:extLst>
              <a:ext uri="{FF2B5EF4-FFF2-40B4-BE49-F238E27FC236}">
                <a16:creationId xmlns:a16="http://schemas.microsoft.com/office/drawing/2014/main" id="{27C81C95-4095-4246-BED6-F0E51B684154}"/>
              </a:ext>
            </a:extLst>
          </p:cNvPr>
          <p:cNvSpPr>
            <a:spLocks noGrp="1" noChangeArrowheads="1"/>
          </p:cNvSpPr>
          <p:nvPr>
            <p:ph type="title" idx="4294967295"/>
          </p:nvPr>
        </p:nvSpPr>
        <p:spPr>
          <a:xfrm>
            <a:off x="971550" y="128588"/>
            <a:ext cx="7742238" cy="600075"/>
          </a:xfrm>
          <a:noFill/>
        </p:spPr>
        <p:txBody>
          <a:bodyPr lIns="63500" tIns="25400" rIns="63500" bIns="25400" anchor="t">
            <a:spAutoFit/>
          </a:bodyPr>
          <a:lstStyle/>
          <a:p>
            <a:r>
              <a:rPr lang="en-US" altLang="zh-CN" sz="3600" b="0"/>
              <a:t>Marketing Metrics </a:t>
            </a:r>
            <a:r>
              <a:rPr lang="zh-CN" altLang="en-US" sz="3600" b="0"/>
              <a:t>（产品宣称指标）</a:t>
            </a:r>
          </a:p>
        </p:txBody>
      </p:sp>
      <p:sp>
        <p:nvSpPr>
          <p:cNvPr id="439299" name="Rectangle 3">
            <a:extLst>
              <a:ext uri="{FF2B5EF4-FFF2-40B4-BE49-F238E27FC236}">
                <a16:creationId xmlns:a16="http://schemas.microsoft.com/office/drawing/2014/main" id="{89F2CA50-A445-4BDF-89A7-238B78D22FE0}"/>
              </a:ext>
            </a:extLst>
          </p:cNvPr>
          <p:cNvSpPr>
            <a:spLocks noChangeArrowheads="1"/>
          </p:cNvSpPr>
          <p:nvPr/>
        </p:nvSpPr>
        <p:spPr bwMode="auto">
          <a:xfrm>
            <a:off x="798513" y="927100"/>
            <a:ext cx="8131175" cy="46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tabLst>
                <a:tab pos="914400" algn="l"/>
                <a:tab pos="36576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914400" algn="l"/>
                <a:tab pos="3657600" algn="l"/>
              </a:tabLst>
              <a:defRPr>
                <a:solidFill>
                  <a:schemeClr val="tx1"/>
                </a:solidFill>
                <a:latin typeface="Arial" panose="020B0604020202020204" pitchFamily="34" charset="0"/>
                <a:ea typeface="宋体" panose="02010600030101010101" pitchFamily="2" charset="-122"/>
              </a:defRPr>
            </a:lvl2pPr>
            <a:lvl3pPr eaLnBrk="0" hangingPunct="0">
              <a:tabLst>
                <a:tab pos="914400" algn="l"/>
                <a:tab pos="36576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914400" algn="l"/>
                <a:tab pos="36576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914400" algn="l"/>
                <a:tab pos="36576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914400" algn="l"/>
                <a:tab pos="36576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914400" algn="l"/>
                <a:tab pos="36576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914400" algn="l"/>
                <a:tab pos="36576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914400" algn="l"/>
                <a:tab pos="3657600" algn="l"/>
              </a:tabLs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2000" b="1">
                <a:solidFill>
                  <a:srgbClr val="FF0000"/>
                </a:solidFill>
              </a:rPr>
              <a:t>MIPS</a:t>
            </a:r>
            <a:r>
              <a:rPr lang="en-US" altLang="zh-CN" sz="2000" b="1"/>
              <a:t>	= Instruction Count / Time x10</a:t>
            </a:r>
            <a:r>
              <a:rPr lang="en-US" altLang="zh-CN" sz="2000" b="1" baseline="30000"/>
              <a:t>6</a:t>
            </a:r>
          </a:p>
          <a:p>
            <a:pPr lvl="2">
              <a:spcBef>
                <a:spcPct val="20000"/>
              </a:spcBef>
            </a:pPr>
            <a:r>
              <a:rPr lang="en-US" altLang="zh-CN" sz="2000" b="1"/>
              <a:t>= Clock Rate / CPI x 10</a:t>
            </a:r>
            <a:r>
              <a:rPr lang="en-US" altLang="zh-CN" sz="2000" b="1" baseline="30000"/>
              <a:t>6</a:t>
            </a:r>
          </a:p>
          <a:p>
            <a:pPr>
              <a:spcBef>
                <a:spcPct val="20000"/>
              </a:spcBef>
            </a:pPr>
            <a:r>
              <a:rPr lang="en-US" altLang="zh-CN" sz="2000" b="1">
                <a:solidFill>
                  <a:srgbClr val="FF0000"/>
                </a:solidFill>
              </a:rPr>
              <a:t>M</a:t>
            </a:r>
            <a:r>
              <a:rPr lang="en-US" altLang="zh-CN" sz="2000" b="1"/>
              <a:t>illion </a:t>
            </a:r>
            <a:r>
              <a:rPr lang="en-US" altLang="zh-CN" sz="2000" b="1">
                <a:solidFill>
                  <a:srgbClr val="FF0000"/>
                </a:solidFill>
              </a:rPr>
              <a:t>I</a:t>
            </a:r>
            <a:r>
              <a:rPr lang="en-US" altLang="zh-CN" sz="2000" b="1"/>
              <a:t>nstructions </a:t>
            </a:r>
            <a:r>
              <a:rPr lang="en-US" altLang="zh-CN" sz="2000" b="1">
                <a:solidFill>
                  <a:srgbClr val="FF0000"/>
                </a:solidFill>
              </a:rPr>
              <a:t>P</a:t>
            </a:r>
            <a:r>
              <a:rPr lang="en-US" altLang="zh-CN" sz="2000" b="1"/>
              <a:t>er </a:t>
            </a:r>
            <a:r>
              <a:rPr lang="en-US" altLang="zh-CN" sz="2000" b="1">
                <a:solidFill>
                  <a:srgbClr val="FF0000"/>
                </a:solidFill>
              </a:rPr>
              <a:t>S</a:t>
            </a:r>
            <a:r>
              <a:rPr lang="en-US" altLang="zh-CN" sz="2000" b="1"/>
              <a:t>econd  </a:t>
            </a:r>
            <a:r>
              <a:rPr lang="zh-CN" altLang="en-US" sz="2000" b="1"/>
              <a:t>（</a:t>
            </a:r>
            <a:r>
              <a:rPr lang="zh-CN" altLang="en-US" sz="2000" b="1">
                <a:solidFill>
                  <a:srgbClr val="FF0000"/>
                </a:solidFill>
              </a:rPr>
              <a:t>定点指令</a:t>
            </a:r>
            <a:r>
              <a:rPr lang="zh-CN" altLang="en-US" sz="2000" b="1"/>
              <a:t>执行速度）</a:t>
            </a:r>
          </a:p>
          <a:p>
            <a:pPr>
              <a:spcBef>
                <a:spcPct val="20000"/>
              </a:spcBef>
            </a:pPr>
            <a:r>
              <a:rPr lang="zh-CN" altLang="en-US" sz="2000" b="1">
                <a:solidFill>
                  <a:srgbClr val="008000"/>
                </a:solidFill>
                <a:latin typeface="黑体" panose="02010609060101010101" pitchFamily="49" charset="-122"/>
                <a:ea typeface="黑体" panose="02010609060101010101" pitchFamily="49" charset="-122"/>
              </a:rPr>
              <a:t>因为每条指令执行时间不同，</a:t>
            </a:r>
            <a:r>
              <a:rPr lang="zh-CN" altLang="en-US" sz="2000" b="1">
                <a:solidFill>
                  <a:srgbClr val="008000"/>
                </a:solidFill>
                <a:ea typeface="黑体" panose="02010609060101010101" pitchFamily="49" charset="-122"/>
              </a:rPr>
              <a:t>所以</a:t>
            </a:r>
            <a:r>
              <a:rPr lang="en-US" altLang="zh-CN" sz="2000" b="1">
                <a:solidFill>
                  <a:srgbClr val="008000"/>
                </a:solidFill>
                <a:ea typeface="黑体" panose="02010609060101010101" pitchFamily="49" charset="-122"/>
              </a:rPr>
              <a:t>MIPS</a:t>
            </a:r>
            <a:r>
              <a:rPr lang="zh-CN" altLang="en-US" sz="2000" b="1">
                <a:solidFill>
                  <a:srgbClr val="008000"/>
                </a:solidFill>
                <a:ea typeface="黑体" panose="02010609060101010101" pitchFamily="49" charset="-122"/>
              </a:rPr>
              <a:t>总是</a:t>
            </a:r>
            <a:r>
              <a:rPr lang="zh-CN" altLang="en-US" sz="2000" b="1">
                <a:solidFill>
                  <a:srgbClr val="008000"/>
                </a:solidFill>
                <a:latin typeface="黑体" panose="02010609060101010101" pitchFamily="49" charset="-122"/>
                <a:ea typeface="黑体" panose="02010609060101010101" pitchFamily="49" charset="-122"/>
              </a:rPr>
              <a:t>一个平均值。</a:t>
            </a:r>
          </a:p>
          <a:p>
            <a:pPr>
              <a:spcBef>
                <a:spcPct val="30000"/>
              </a:spcBef>
              <a:buFontTx/>
              <a:buChar char="•"/>
            </a:pPr>
            <a:r>
              <a:rPr lang="zh-CN" altLang="en-US" sz="2000" b="1"/>
              <a:t> </a:t>
            </a:r>
            <a:r>
              <a:rPr lang="zh-CN" altLang="en-US" sz="2000" b="1">
                <a:ea typeface="黑体" panose="02010609060101010101" pitchFamily="49" charset="-122"/>
              </a:rPr>
              <a:t>不同机器的指令集不同</a:t>
            </a:r>
            <a:endParaRPr lang="en-US" altLang="zh-CN" sz="2000" b="1">
              <a:ea typeface="黑体" panose="02010609060101010101" pitchFamily="49" charset="-122"/>
            </a:endParaRPr>
          </a:p>
          <a:p>
            <a:pPr>
              <a:spcBef>
                <a:spcPct val="30000"/>
              </a:spcBef>
              <a:buFontTx/>
              <a:buChar char="•"/>
            </a:pPr>
            <a:r>
              <a:rPr lang="zh-CN" altLang="en-US" sz="2000" b="1">
                <a:ea typeface="黑体" panose="02010609060101010101" pitchFamily="49" charset="-122"/>
              </a:rPr>
              <a:t> 程序由不同的指令混合而成</a:t>
            </a:r>
            <a:endParaRPr lang="en-US" altLang="zh-CN" sz="2000" b="1">
              <a:ea typeface="黑体" panose="02010609060101010101" pitchFamily="49" charset="-122"/>
            </a:endParaRPr>
          </a:p>
          <a:p>
            <a:pPr>
              <a:spcBef>
                <a:spcPct val="30000"/>
              </a:spcBef>
              <a:buFontTx/>
              <a:buChar char="•"/>
            </a:pPr>
            <a:r>
              <a:rPr lang="zh-CN" altLang="en-US" sz="2000" b="1">
                <a:ea typeface="黑体" panose="02010609060101010101" pitchFamily="49" charset="-122"/>
              </a:rPr>
              <a:t> 指令使用的频度动态变化</a:t>
            </a:r>
          </a:p>
          <a:p>
            <a:pPr>
              <a:spcBef>
                <a:spcPct val="30000"/>
              </a:spcBef>
              <a:buFontTx/>
              <a:buChar char="•"/>
            </a:pPr>
            <a:r>
              <a:rPr lang="en-US" altLang="zh-CN" sz="2000" b="1">
                <a:ea typeface="黑体" panose="02010609060101010101" pitchFamily="49" charset="-122"/>
              </a:rPr>
              <a:t> Peak MIPS: </a:t>
            </a:r>
            <a:r>
              <a:rPr lang="zh-CN" altLang="en-US" sz="2000" b="1">
                <a:ea typeface="黑体" panose="02010609060101010101" pitchFamily="49" charset="-122"/>
              </a:rPr>
              <a:t>（不实用）</a:t>
            </a:r>
          </a:p>
          <a:p>
            <a:pPr>
              <a:spcBef>
                <a:spcPct val="50000"/>
              </a:spcBef>
            </a:pPr>
            <a:r>
              <a:rPr lang="zh-CN" altLang="en-US" sz="2000" b="1">
                <a:solidFill>
                  <a:srgbClr val="B3110D"/>
                </a:solidFill>
                <a:ea typeface="黑体" panose="02010609060101010101" pitchFamily="49" charset="-122"/>
              </a:rPr>
              <a:t>所以</a:t>
            </a:r>
            <a:r>
              <a:rPr lang="en-US" altLang="zh-CN" sz="2000" b="1">
                <a:solidFill>
                  <a:srgbClr val="B3110D"/>
                </a:solidFill>
                <a:ea typeface="黑体" panose="02010609060101010101" pitchFamily="49" charset="-122"/>
              </a:rPr>
              <a:t>MIPS</a:t>
            </a:r>
            <a:r>
              <a:rPr lang="zh-CN" altLang="en-US" sz="2000" b="1">
                <a:solidFill>
                  <a:srgbClr val="B3110D"/>
                </a:solidFill>
                <a:ea typeface="黑体" panose="02010609060101010101" pitchFamily="49" charset="-122"/>
              </a:rPr>
              <a:t>数不能说明性能的好坏</a:t>
            </a:r>
            <a:r>
              <a:rPr lang="zh-CN" altLang="en-US" sz="2000" b="1">
                <a:solidFill>
                  <a:schemeClr val="accent2"/>
                </a:solidFill>
                <a:ea typeface="黑体" panose="02010609060101010101" pitchFamily="49" charset="-122"/>
              </a:rPr>
              <a:t>（用下页中的例子来说明）</a:t>
            </a:r>
            <a:endParaRPr lang="en-US" altLang="zh-CN" sz="2000" b="1">
              <a:solidFill>
                <a:schemeClr val="accent2"/>
              </a:solidFill>
              <a:ea typeface="黑体" panose="02010609060101010101" pitchFamily="49" charset="-122"/>
            </a:endParaRPr>
          </a:p>
          <a:p>
            <a:pPr>
              <a:spcBef>
                <a:spcPct val="5000"/>
              </a:spcBef>
            </a:pPr>
            <a:r>
              <a:rPr lang="en-US" altLang="zh-CN" sz="2000" b="1">
                <a:solidFill>
                  <a:srgbClr val="FF0000"/>
                </a:solidFill>
                <a:ea typeface="黑体" panose="02010609060101010101" pitchFamily="49" charset="-122"/>
              </a:rPr>
              <a:t>MFLOPS  </a:t>
            </a:r>
            <a:r>
              <a:rPr lang="en-US" altLang="zh-CN" sz="2000" b="1">
                <a:ea typeface="黑体" panose="02010609060101010101" pitchFamily="49" charset="-122"/>
              </a:rPr>
              <a:t> = FP Operations / Time x10</a:t>
            </a:r>
            <a:r>
              <a:rPr lang="en-US" altLang="zh-CN" sz="2000" b="1" baseline="30000">
                <a:ea typeface="黑体" panose="02010609060101010101" pitchFamily="49" charset="-122"/>
              </a:rPr>
              <a:t>6</a:t>
            </a:r>
          </a:p>
          <a:p>
            <a:pPr>
              <a:spcBef>
                <a:spcPct val="5000"/>
              </a:spcBef>
            </a:pPr>
            <a:r>
              <a:rPr lang="en-US" altLang="zh-CN" sz="2000" b="1">
                <a:solidFill>
                  <a:srgbClr val="FF0000"/>
                </a:solidFill>
                <a:ea typeface="黑体" panose="02010609060101010101" pitchFamily="49" charset="-122"/>
              </a:rPr>
              <a:t>M</a:t>
            </a:r>
            <a:r>
              <a:rPr lang="en-US" altLang="zh-CN" sz="2000" b="1">
                <a:ea typeface="黑体" panose="02010609060101010101" pitchFamily="49" charset="-122"/>
              </a:rPr>
              <a:t>illion </a:t>
            </a:r>
            <a:r>
              <a:rPr lang="en-US" altLang="zh-CN" sz="2000" b="1">
                <a:solidFill>
                  <a:srgbClr val="FF0000"/>
                </a:solidFill>
                <a:ea typeface="黑体" panose="02010609060101010101" pitchFamily="49" charset="-122"/>
              </a:rPr>
              <a:t>Flo</a:t>
            </a:r>
            <a:r>
              <a:rPr lang="en-US" altLang="zh-CN" sz="2000" b="1">
                <a:ea typeface="黑体" panose="02010609060101010101" pitchFamily="49" charset="-122"/>
              </a:rPr>
              <a:t>ating-point Operations </a:t>
            </a:r>
            <a:r>
              <a:rPr lang="en-US" altLang="zh-CN" sz="2000" b="1">
                <a:solidFill>
                  <a:srgbClr val="FF3300"/>
                </a:solidFill>
                <a:ea typeface="黑体" panose="02010609060101010101" pitchFamily="49" charset="-122"/>
              </a:rPr>
              <a:t>P</a:t>
            </a:r>
            <a:r>
              <a:rPr lang="en-US" altLang="zh-CN" sz="2000" b="1">
                <a:ea typeface="黑体" panose="02010609060101010101" pitchFamily="49" charset="-122"/>
              </a:rPr>
              <a:t>er </a:t>
            </a:r>
            <a:r>
              <a:rPr lang="en-US" altLang="zh-CN" sz="2000" b="1">
                <a:solidFill>
                  <a:srgbClr val="FF0000"/>
                </a:solidFill>
                <a:ea typeface="黑体" panose="02010609060101010101" pitchFamily="49" charset="-122"/>
              </a:rPr>
              <a:t>S</a:t>
            </a:r>
            <a:r>
              <a:rPr lang="en-US" altLang="zh-CN" sz="2000" b="1">
                <a:ea typeface="黑体" panose="02010609060101010101" pitchFamily="49" charset="-122"/>
              </a:rPr>
              <a:t>econd</a:t>
            </a:r>
            <a:r>
              <a:rPr lang="zh-CN" altLang="en-US" sz="2000" b="1">
                <a:ea typeface="黑体" panose="02010609060101010101" pitchFamily="49" charset="-122"/>
              </a:rPr>
              <a:t>（</a:t>
            </a:r>
            <a:r>
              <a:rPr lang="zh-CN" altLang="en-US" sz="2000" b="1">
                <a:solidFill>
                  <a:srgbClr val="FF0000"/>
                </a:solidFill>
                <a:ea typeface="黑体" panose="02010609060101010101" pitchFamily="49" charset="-122"/>
              </a:rPr>
              <a:t>浮点</a:t>
            </a:r>
            <a:r>
              <a:rPr lang="zh-CN" altLang="en-US" sz="2000" b="1">
                <a:ea typeface="黑体" panose="02010609060101010101" pitchFamily="49" charset="-122"/>
              </a:rPr>
              <a:t>操作速度）</a:t>
            </a:r>
          </a:p>
          <a:p>
            <a:pPr>
              <a:spcBef>
                <a:spcPct val="40000"/>
              </a:spcBef>
              <a:buFontTx/>
              <a:buChar char="•"/>
            </a:pPr>
            <a:r>
              <a:rPr lang="zh-CN" altLang="en-US" sz="2000" b="1">
                <a:ea typeface="黑体" panose="02010609060101010101" pitchFamily="49" charset="-122"/>
              </a:rPr>
              <a:t> 不一定是程序中花时间的部分</a:t>
            </a:r>
            <a:endParaRPr lang="en-US" altLang="zh-CN" sz="2000" b="1">
              <a:ea typeface="黑体" panose="02010609060101010101" pitchFamily="49" charset="-122"/>
            </a:endParaRPr>
          </a:p>
        </p:txBody>
      </p:sp>
      <p:grpSp>
        <p:nvGrpSpPr>
          <p:cNvPr id="2" name="Group 4">
            <a:extLst>
              <a:ext uri="{FF2B5EF4-FFF2-40B4-BE49-F238E27FC236}">
                <a16:creationId xmlns:a16="http://schemas.microsoft.com/office/drawing/2014/main" id="{7935588C-E451-42B7-98A6-56E30F39F268}"/>
              </a:ext>
            </a:extLst>
          </p:cNvPr>
          <p:cNvGrpSpPr>
            <a:grpSpLocks/>
          </p:cNvGrpSpPr>
          <p:nvPr/>
        </p:nvGrpSpPr>
        <p:grpSpPr bwMode="auto">
          <a:xfrm>
            <a:off x="4125913" y="2501900"/>
            <a:ext cx="2647950" cy="1427163"/>
            <a:chOff x="3855" y="1418"/>
            <a:chExt cx="1491" cy="1019"/>
          </a:xfrm>
        </p:grpSpPr>
        <p:sp>
          <p:nvSpPr>
            <p:cNvPr id="494597" name="AutoShape 5">
              <a:extLst>
                <a:ext uri="{FF2B5EF4-FFF2-40B4-BE49-F238E27FC236}">
                  <a16:creationId xmlns:a16="http://schemas.microsoft.com/office/drawing/2014/main" id="{6377B981-3346-4B0B-A518-BDC8F544BC1A}"/>
                </a:ext>
              </a:extLst>
            </p:cNvPr>
            <p:cNvSpPr>
              <a:spLocks/>
            </p:cNvSpPr>
            <p:nvPr/>
          </p:nvSpPr>
          <p:spPr bwMode="auto">
            <a:xfrm>
              <a:off x="3855" y="1418"/>
              <a:ext cx="221" cy="1019"/>
            </a:xfrm>
            <a:prstGeom prst="rightBrace">
              <a:avLst>
                <a:gd name="adj1" fmla="val 38424"/>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2400">
                <a:solidFill>
                  <a:schemeClr val="accent2"/>
                </a:solidFill>
                <a:latin typeface="Helvetica" panose="020B0604020202020204" pitchFamily="34" charset="0"/>
              </a:endParaRPr>
            </a:p>
          </p:txBody>
        </p:sp>
        <p:sp>
          <p:nvSpPr>
            <p:cNvPr id="56330" name="Text Box 6">
              <a:extLst>
                <a:ext uri="{FF2B5EF4-FFF2-40B4-BE49-F238E27FC236}">
                  <a16:creationId xmlns:a16="http://schemas.microsoft.com/office/drawing/2014/main" id="{6D16B8E0-5ED2-4DAA-9D9F-BF025BA34FF7}"/>
                </a:ext>
              </a:extLst>
            </p:cNvPr>
            <p:cNvSpPr txBox="1">
              <a:spLocks noChangeArrowheads="1"/>
            </p:cNvSpPr>
            <p:nvPr/>
          </p:nvSpPr>
          <p:spPr bwMode="auto">
            <a:xfrm>
              <a:off x="4161" y="1790"/>
              <a:ext cx="1185" cy="501"/>
            </a:xfrm>
            <a:prstGeom prst="rect">
              <a:avLst/>
            </a:prstGeom>
            <a:noFill/>
            <a:ln w="12700">
              <a:noFill/>
              <a:miter lim="800000"/>
              <a:headEnd/>
              <a:tailEnd/>
            </a:ln>
          </p:spPr>
          <p:txBody>
            <a:bodyPr>
              <a:spAutoFit/>
            </a:bodyPr>
            <a:lstStyle/>
            <a:p>
              <a:pPr eaLnBrk="0" hangingPunct="0">
                <a:defRPr/>
              </a:pPr>
              <a:r>
                <a:rPr lang="zh-CN" altLang="en-US" sz="2000" b="1" dirty="0">
                  <a:solidFill>
                    <a:schemeClr val="accent2"/>
                  </a:solidFill>
                  <a:latin typeface="+mn-lt"/>
                  <a:ea typeface="黑体" pitchFamily="49" charset="-122"/>
                </a:rPr>
                <a:t>用</a:t>
              </a:r>
              <a:r>
                <a:rPr lang="en-US" altLang="zh-CN" sz="2000" b="1" dirty="0">
                  <a:solidFill>
                    <a:schemeClr val="accent2"/>
                  </a:solidFill>
                  <a:latin typeface="+mn-lt"/>
                  <a:ea typeface="黑体" pitchFamily="49" charset="-122"/>
                </a:rPr>
                <a:t>MIPS</a:t>
              </a:r>
              <a:r>
                <a:rPr lang="zh-CN" altLang="en-US" sz="2000" b="1" dirty="0">
                  <a:solidFill>
                    <a:schemeClr val="accent2"/>
                  </a:solidFill>
                  <a:latin typeface="+mn-lt"/>
                  <a:ea typeface="黑体" pitchFamily="49" charset="-122"/>
                </a:rPr>
                <a:t>数表示性能有没有局限</a:t>
              </a:r>
              <a:r>
                <a:rPr lang="en-US" altLang="zh-CN" sz="2000" b="1" dirty="0">
                  <a:solidFill>
                    <a:schemeClr val="accent2"/>
                  </a:solidFill>
                  <a:latin typeface="+mn-lt"/>
                  <a:ea typeface="黑体" pitchFamily="49" charset="-122"/>
                </a:rPr>
                <a:t>?</a:t>
              </a:r>
            </a:p>
          </p:txBody>
        </p:sp>
      </p:grpSp>
      <p:grpSp>
        <p:nvGrpSpPr>
          <p:cNvPr id="3" name="Group 7">
            <a:extLst>
              <a:ext uri="{FF2B5EF4-FFF2-40B4-BE49-F238E27FC236}">
                <a16:creationId xmlns:a16="http://schemas.microsoft.com/office/drawing/2014/main" id="{4C71B6E4-9DCB-4DB7-8008-DC862CC62F29}"/>
              </a:ext>
            </a:extLst>
          </p:cNvPr>
          <p:cNvGrpSpPr>
            <a:grpSpLocks/>
          </p:cNvGrpSpPr>
          <p:nvPr/>
        </p:nvGrpSpPr>
        <p:grpSpPr bwMode="auto">
          <a:xfrm>
            <a:off x="4391025" y="5045075"/>
            <a:ext cx="2919413" cy="720725"/>
            <a:chOff x="2467" y="3425"/>
            <a:chExt cx="2049" cy="715"/>
          </a:xfrm>
        </p:grpSpPr>
        <p:sp>
          <p:nvSpPr>
            <p:cNvPr id="494600" name="AutoShape 8">
              <a:extLst>
                <a:ext uri="{FF2B5EF4-FFF2-40B4-BE49-F238E27FC236}">
                  <a16:creationId xmlns:a16="http://schemas.microsoft.com/office/drawing/2014/main" id="{0D01C239-A10F-43DA-A139-5898CE78CA28}"/>
                </a:ext>
              </a:extLst>
            </p:cNvPr>
            <p:cNvSpPr>
              <a:spLocks/>
            </p:cNvSpPr>
            <p:nvPr/>
          </p:nvSpPr>
          <p:spPr bwMode="auto">
            <a:xfrm>
              <a:off x="2467" y="3425"/>
              <a:ext cx="247" cy="509"/>
            </a:xfrm>
            <a:prstGeom prst="rightBrace">
              <a:avLst>
                <a:gd name="adj1" fmla="val 17173"/>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2400">
                <a:solidFill>
                  <a:schemeClr val="accent2"/>
                </a:solidFill>
                <a:latin typeface="Helvetica" panose="020B0604020202020204" pitchFamily="34" charset="0"/>
              </a:endParaRPr>
            </a:p>
          </p:txBody>
        </p:sp>
        <p:sp>
          <p:nvSpPr>
            <p:cNvPr id="494601" name="Text Box 9">
              <a:extLst>
                <a:ext uri="{FF2B5EF4-FFF2-40B4-BE49-F238E27FC236}">
                  <a16:creationId xmlns:a16="http://schemas.microsoft.com/office/drawing/2014/main" id="{BB35210A-F67D-4F89-A4A6-3C6D7BCC1434}"/>
                </a:ext>
              </a:extLst>
            </p:cNvPr>
            <p:cNvSpPr txBox="1">
              <a:spLocks noChangeArrowheads="1"/>
            </p:cNvSpPr>
            <p:nvPr/>
          </p:nvSpPr>
          <p:spPr bwMode="auto">
            <a:xfrm>
              <a:off x="2764" y="3444"/>
              <a:ext cx="1752" cy="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solidFill>
                    <a:schemeClr val="accent2"/>
                  </a:solidFill>
                  <a:ea typeface="黑体" panose="02010609060101010101" pitchFamily="49" charset="-122"/>
                </a:rPr>
                <a:t>用</a:t>
              </a:r>
              <a:r>
                <a:rPr lang="en-US" altLang="zh-CN" sz="2000" b="1">
                  <a:solidFill>
                    <a:schemeClr val="accent2"/>
                  </a:solidFill>
                  <a:ea typeface="黑体" panose="02010609060101010101" pitchFamily="49" charset="-122"/>
                </a:rPr>
                <a:t>MFLOPS</a:t>
              </a:r>
              <a:r>
                <a:rPr lang="zh-CN" altLang="en-US" sz="2000" b="1">
                  <a:solidFill>
                    <a:schemeClr val="accent2"/>
                  </a:solidFill>
                  <a:ea typeface="黑体" panose="02010609060101010101" pitchFamily="49" charset="-122"/>
                </a:rPr>
                <a:t>数表示性能也有一定局限！</a:t>
              </a:r>
            </a:p>
          </p:txBody>
        </p:sp>
      </p:grpSp>
      <p:sp>
        <p:nvSpPr>
          <p:cNvPr id="439306" name="Text Box 10">
            <a:extLst>
              <a:ext uri="{FF2B5EF4-FFF2-40B4-BE49-F238E27FC236}">
                <a16:creationId xmlns:a16="http://schemas.microsoft.com/office/drawing/2014/main" id="{9B65C4BA-6365-4D70-A5E9-E3912AC13224}"/>
              </a:ext>
            </a:extLst>
          </p:cNvPr>
          <p:cNvSpPr txBox="1">
            <a:spLocks noChangeArrowheads="1"/>
          </p:cNvSpPr>
          <p:nvPr/>
        </p:nvSpPr>
        <p:spPr bwMode="auto">
          <a:xfrm>
            <a:off x="431800" y="5903913"/>
            <a:ext cx="73612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200" b="1">
                <a:solidFill>
                  <a:srgbClr val="008000"/>
                </a:solidFill>
                <a:ea typeface="黑体" panose="02010609060101010101" pitchFamily="49" charset="-122"/>
              </a:rPr>
              <a:t>问题：</a:t>
            </a:r>
            <a:r>
              <a:rPr lang="en-US" altLang="zh-CN" sz="2200" b="1">
                <a:solidFill>
                  <a:srgbClr val="008000"/>
                </a:solidFill>
                <a:ea typeface="黑体" panose="02010609060101010101" pitchFamily="49" charset="-122"/>
              </a:rPr>
              <a:t>GFLOPS</a:t>
            </a:r>
            <a:r>
              <a:rPr lang="zh-CN" altLang="en-US" sz="2200" b="1">
                <a:solidFill>
                  <a:srgbClr val="008000"/>
                </a:solidFill>
                <a:ea typeface="黑体" panose="02010609060101010101" pitchFamily="49" charset="-122"/>
              </a:rPr>
              <a:t>、</a:t>
            </a:r>
            <a:r>
              <a:rPr lang="en-US" altLang="zh-CN" sz="2200" b="1">
                <a:solidFill>
                  <a:srgbClr val="008000"/>
                </a:solidFill>
                <a:ea typeface="黑体" panose="02010609060101010101" pitchFamily="49" charset="-122"/>
              </a:rPr>
              <a:t>TFLOPS</a:t>
            </a:r>
            <a:r>
              <a:rPr lang="zh-CN" altLang="en-US" sz="2200" b="1">
                <a:solidFill>
                  <a:srgbClr val="008000"/>
                </a:solidFill>
                <a:ea typeface="黑体" panose="02010609060101010101" pitchFamily="49" charset="-122"/>
              </a:rPr>
              <a:t>、</a:t>
            </a:r>
            <a:r>
              <a:rPr lang="en-US" altLang="zh-CN" sz="2200" b="1">
                <a:solidFill>
                  <a:srgbClr val="008000"/>
                </a:solidFill>
                <a:ea typeface="黑体" panose="02010609060101010101" pitchFamily="49" charset="-122"/>
              </a:rPr>
              <a:t>PFLOPS</a:t>
            </a:r>
            <a:r>
              <a:rPr lang="zh-CN" altLang="en-US" sz="2200" b="1">
                <a:solidFill>
                  <a:srgbClr val="008000"/>
                </a:solidFill>
                <a:ea typeface="黑体" panose="02010609060101010101" pitchFamily="49" charset="-122"/>
              </a:rPr>
              <a:t>等的含义是什么？</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9299">
                                            <p:txEl>
                                              <p:pRg st="2" end="2"/>
                                            </p:txEl>
                                          </p:spTgt>
                                        </p:tgtEl>
                                        <p:attrNameLst>
                                          <p:attrName>style.visibility</p:attrName>
                                        </p:attrNameLst>
                                      </p:cBhvr>
                                      <p:to>
                                        <p:strVal val="visible"/>
                                      </p:to>
                                    </p:set>
                                    <p:animEffect transition="in" filter="blinds(horizontal)">
                                      <p:cBhvr>
                                        <p:cTn id="7" dur="500"/>
                                        <p:tgtEl>
                                          <p:spTgt spid="43929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39299">
                                            <p:txEl>
                                              <p:pRg st="3" end="3"/>
                                            </p:txEl>
                                          </p:spTgt>
                                        </p:tgtEl>
                                        <p:attrNameLst>
                                          <p:attrName>style.visibility</p:attrName>
                                        </p:attrNameLst>
                                      </p:cBhvr>
                                      <p:to>
                                        <p:strVal val="visible"/>
                                      </p:to>
                                    </p:set>
                                    <p:animEffect transition="in" filter="blinds(horizontal)">
                                      <p:cBhvr>
                                        <p:cTn id="12" dur="500"/>
                                        <p:tgtEl>
                                          <p:spTgt spid="43929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39299">
                                            <p:txEl>
                                              <p:pRg st="4" end="4"/>
                                            </p:txEl>
                                          </p:spTgt>
                                        </p:tgtEl>
                                        <p:attrNameLst>
                                          <p:attrName>style.visibility</p:attrName>
                                        </p:attrNameLst>
                                      </p:cBhvr>
                                      <p:to>
                                        <p:strVal val="visible"/>
                                      </p:to>
                                    </p:set>
                                    <p:animEffect transition="in" filter="blinds(horizontal)">
                                      <p:cBhvr>
                                        <p:cTn id="22" dur="500"/>
                                        <p:tgtEl>
                                          <p:spTgt spid="439299">
                                            <p:txEl>
                                              <p:pRg st="4" end="4"/>
                                            </p:txEl>
                                          </p:spTgt>
                                        </p:tgtEl>
                                      </p:cBhvr>
                                    </p:animEffect>
                                  </p:childTnLst>
                                  <p:subTnLst>
                                    <p:animClr clrSpc="rgb" dir="cw">
                                      <p:cBhvr override="childStyle">
                                        <p:cTn dur="1" fill="hold" display="0" masterRel="nextClick" afterEffect="1"/>
                                        <p:tgtEl>
                                          <p:spTgt spid="439299">
                                            <p:txEl>
                                              <p:pRg st="4" end="4"/>
                                            </p:txEl>
                                          </p:spTgt>
                                        </p:tgtEl>
                                        <p:attrNameLst>
                                          <p:attrName>ppt_c</p:attrName>
                                        </p:attrNameLst>
                                      </p:cBhvr>
                                      <p:to>
                                        <a:srgbClr val="0BB2F5"/>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39299">
                                            <p:txEl>
                                              <p:pRg st="5" end="5"/>
                                            </p:txEl>
                                          </p:spTgt>
                                        </p:tgtEl>
                                        <p:attrNameLst>
                                          <p:attrName>style.visibility</p:attrName>
                                        </p:attrNameLst>
                                      </p:cBhvr>
                                      <p:to>
                                        <p:strVal val="visible"/>
                                      </p:to>
                                    </p:set>
                                    <p:animEffect transition="in" filter="blinds(horizontal)">
                                      <p:cBhvr>
                                        <p:cTn id="27" dur="500"/>
                                        <p:tgtEl>
                                          <p:spTgt spid="439299">
                                            <p:txEl>
                                              <p:pRg st="5" end="5"/>
                                            </p:txEl>
                                          </p:spTgt>
                                        </p:tgtEl>
                                      </p:cBhvr>
                                    </p:animEffect>
                                  </p:childTnLst>
                                  <p:subTnLst>
                                    <p:animClr clrSpc="rgb" dir="cw">
                                      <p:cBhvr override="childStyle">
                                        <p:cTn dur="1" fill="hold" display="0" masterRel="nextClick" afterEffect="1"/>
                                        <p:tgtEl>
                                          <p:spTgt spid="439299">
                                            <p:txEl>
                                              <p:pRg st="5" end="5"/>
                                            </p:txEl>
                                          </p:spTgt>
                                        </p:tgtEl>
                                        <p:attrNameLst>
                                          <p:attrName>ppt_c</p:attrName>
                                        </p:attrNameLst>
                                      </p:cBhvr>
                                      <p:to>
                                        <a:srgbClr val="0BB2F5"/>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39299">
                                            <p:txEl>
                                              <p:pRg st="6" end="6"/>
                                            </p:txEl>
                                          </p:spTgt>
                                        </p:tgtEl>
                                        <p:attrNameLst>
                                          <p:attrName>style.visibility</p:attrName>
                                        </p:attrNameLst>
                                      </p:cBhvr>
                                      <p:to>
                                        <p:strVal val="visible"/>
                                      </p:to>
                                    </p:set>
                                    <p:animEffect transition="in" filter="blinds(horizontal)">
                                      <p:cBhvr>
                                        <p:cTn id="32" dur="500"/>
                                        <p:tgtEl>
                                          <p:spTgt spid="439299">
                                            <p:txEl>
                                              <p:pRg st="6" end="6"/>
                                            </p:txEl>
                                          </p:spTgt>
                                        </p:tgtEl>
                                      </p:cBhvr>
                                    </p:animEffect>
                                  </p:childTnLst>
                                  <p:subTnLst>
                                    <p:animClr clrSpc="rgb" dir="cw">
                                      <p:cBhvr override="childStyle">
                                        <p:cTn dur="1" fill="hold" display="0" masterRel="nextClick" afterEffect="1"/>
                                        <p:tgtEl>
                                          <p:spTgt spid="439299">
                                            <p:txEl>
                                              <p:pRg st="6" end="6"/>
                                            </p:txEl>
                                          </p:spTgt>
                                        </p:tgtEl>
                                        <p:attrNameLst>
                                          <p:attrName>ppt_c</p:attrName>
                                        </p:attrNameLst>
                                      </p:cBhvr>
                                      <p:to>
                                        <a:srgbClr val="0BB2F5"/>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39299">
                                            <p:txEl>
                                              <p:pRg st="7" end="7"/>
                                            </p:txEl>
                                          </p:spTgt>
                                        </p:tgtEl>
                                        <p:attrNameLst>
                                          <p:attrName>style.visibility</p:attrName>
                                        </p:attrNameLst>
                                      </p:cBhvr>
                                      <p:to>
                                        <p:strVal val="visible"/>
                                      </p:to>
                                    </p:set>
                                    <p:animEffect transition="in" filter="blinds(horizontal)">
                                      <p:cBhvr>
                                        <p:cTn id="37" dur="500"/>
                                        <p:tgtEl>
                                          <p:spTgt spid="439299">
                                            <p:txEl>
                                              <p:pRg st="7" end="7"/>
                                            </p:txEl>
                                          </p:spTgt>
                                        </p:tgtEl>
                                      </p:cBhvr>
                                    </p:animEffect>
                                  </p:childTnLst>
                                  <p:subTnLst>
                                    <p:animClr clrSpc="rgb" dir="cw">
                                      <p:cBhvr override="childStyle">
                                        <p:cTn dur="1" fill="hold" display="0" masterRel="nextClick" afterEffect="1"/>
                                        <p:tgtEl>
                                          <p:spTgt spid="439299">
                                            <p:txEl>
                                              <p:pRg st="7" end="7"/>
                                            </p:txEl>
                                          </p:spTgt>
                                        </p:tgtEl>
                                        <p:attrNameLst>
                                          <p:attrName>ppt_c</p:attrName>
                                        </p:attrNameLst>
                                      </p:cBhvr>
                                      <p:to>
                                        <a:srgbClr val="0BB2F5"/>
                                      </p:to>
                                    </p:animClr>
                                  </p:sub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39299">
                                            <p:txEl>
                                              <p:pRg st="8" end="8"/>
                                            </p:txEl>
                                          </p:spTgt>
                                        </p:tgtEl>
                                        <p:attrNameLst>
                                          <p:attrName>style.visibility</p:attrName>
                                        </p:attrNameLst>
                                      </p:cBhvr>
                                      <p:to>
                                        <p:strVal val="visible"/>
                                      </p:to>
                                    </p:set>
                                    <p:animEffect transition="in" filter="blinds(horizontal)">
                                      <p:cBhvr>
                                        <p:cTn id="42" dur="500"/>
                                        <p:tgtEl>
                                          <p:spTgt spid="439299">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439299">
                                            <p:txEl>
                                              <p:pRg st="9" end="9"/>
                                            </p:txEl>
                                          </p:spTgt>
                                        </p:tgtEl>
                                        <p:attrNameLst>
                                          <p:attrName>style.visibility</p:attrName>
                                        </p:attrNameLst>
                                      </p:cBhvr>
                                      <p:to>
                                        <p:strVal val="visible"/>
                                      </p:to>
                                    </p:set>
                                    <p:animEffect transition="in" filter="blinds(horizontal)">
                                      <p:cBhvr>
                                        <p:cTn id="47" dur="500"/>
                                        <p:tgtEl>
                                          <p:spTgt spid="439299">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439299">
                                            <p:txEl>
                                              <p:pRg st="10" end="10"/>
                                            </p:txEl>
                                          </p:spTgt>
                                        </p:tgtEl>
                                        <p:attrNameLst>
                                          <p:attrName>style.visibility</p:attrName>
                                        </p:attrNameLst>
                                      </p:cBhvr>
                                      <p:to>
                                        <p:strVal val="visible"/>
                                      </p:to>
                                    </p:set>
                                    <p:animEffect transition="in" filter="blinds(horizontal)">
                                      <p:cBhvr>
                                        <p:cTn id="52" dur="500"/>
                                        <p:tgtEl>
                                          <p:spTgt spid="439299">
                                            <p:txEl>
                                              <p:pRg st="10" end="1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439299">
                                            <p:txEl>
                                              <p:pRg st="11" end="11"/>
                                            </p:txEl>
                                          </p:spTgt>
                                        </p:tgtEl>
                                        <p:attrNameLst>
                                          <p:attrName>style.visibility</p:attrName>
                                        </p:attrNameLst>
                                      </p:cBhvr>
                                      <p:to>
                                        <p:strVal val="visible"/>
                                      </p:to>
                                    </p:set>
                                    <p:animEffect transition="in" filter="blinds(horizontal)">
                                      <p:cBhvr>
                                        <p:cTn id="57" dur="500"/>
                                        <p:tgtEl>
                                          <p:spTgt spid="439299">
                                            <p:txEl>
                                              <p:pRg st="11" end="11"/>
                                            </p:txEl>
                                          </p:spTgt>
                                        </p:tgtEl>
                                      </p:cBhvr>
                                    </p:animEffect>
                                  </p:childTnLst>
                                  <p:subTnLst>
                                    <p:animClr clrSpc="rgb" dir="cw">
                                      <p:cBhvr override="childStyle">
                                        <p:cTn dur="1" fill="hold" display="0" masterRel="nextClick" afterEffect="1"/>
                                        <p:tgtEl>
                                          <p:spTgt spid="439299">
                                            <p:txEl>
                                              <p:pRg st="11" end="11"/>
                                            </p:txEl>
                                          </p:spTgt>
                                        </p:tgtEl>
                                        <p:attrNameLst>
                                          <p:attrName>ppt_c</p:attrName>
                                        </p:attrNameLst>
                                      </p:cBhvr>
                                      <p:to>
                                        <a:srgbClr val="0BB2F5"/>
                                      </p:to>
                                    </p:animClr>
                                  </p:sub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blinds(horizontal)">
                                      <p:cBhvr>
                                        <p:cTn id="62" dur="500"/>
                                        <p:tgtEl>
                                          <p:spTgt spid="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39306"/>
                                        </p:tgtEl>
                                        <p:attrNameLst>
                                          <p:attrName>style.visibility</p:attrName>
                                        </p:attrNameLst>
                                      </p:cBhvr>
                                      <p:to>
                                        <p:strVal val="visible"/>
                                      </p:to>
                                    </p:set>
                                    <p:animEffect transition="in" filter="blinds(horizontal)">
                                      <p:cBhvr>
                                        <p:cTn id="67" dur="500"/>
                                        <p:tgtEl>
                                          <p:spTgt spid="439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0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a:extLst>
              <a:ext uri="{FF2B5EF4-FFF2-40B4-BE49-F238E27FC236}">
                <a16:creationId xmlns:a16="http://schemas.microsoft.com/office/drawing/2014/main" id="{44EB7D4A-CC2E-474E-A90A-E4DD9BD03104}"/>
              </a:ext>
            </a:extLst>
          </p:cNvPr>
          <p:cNvSpPr>
            <a:spLocks noGrp="1" noChangeArrowheads="1"/>
          </p:cNvSpPr>
          <p:nvPr>
            <p:ph type="title"/>
          </p:nvPr>
        </p:nvSpPr>
        <p:spPr>
          <a:xfrm>
            <a:off x="457200" y="98425"/>
            <a:ext cx="8229600" cy="561975"/>
          </a:xfrm>
        </p:spPr>
        <p:txBody>
          <a:bodyPr/>
          <a:lstStyle/>
          <a:p>
            <a:r>
              <a:rPr lang="zh-CN" altLang="en-US" sz="3600"/>
              <a:t>用</a:t>
            </a:r>
            <a:r>
              <a:rPr lang="zh-CN" altLang="en-US" sz="3600">
                <a:latin typeface="黑体" panose="02010609060101010101" pitchFamily="49" charset="-122"/>
              </a:rPr>
              <a:t>“</a:t>
            </a:r>
            <a:r>
              <a:rPr lang="zh-CN" altLang="en-US" sz="3600"/>
              <a:t>系统思维</a:t>
            </a:r>
            <a:r>
              <a:rPr lang="zh-CN" altLang="en-US" sz="3600">
                <a:latin typeface="黑体" panose="02010609060101010101" pitchFamily="49" charset="-122"/>
              </a:rPr>
              <a:t>”</a:t>
            </a:r>
            <a:r>
              <a:rPr lang="zh-CN" altLang="en-US" sz="3600"/>
              <a:t>分析问题</a:t>
            </a:r>
          </a:p>
        </p:txBody>
      </p:sp>
      <p:sp>
        <p:nvSpPr>
          <p:cNvPr id="524291" name="Rectangle 3">
            <a:extLst>
              <a:ext uri="{FF2B5EF4-FFF2-40B4-BE49-F238E27FC236}">
                <a16:creationId xmlns:a16="http://schemas.microsoft.com/office/drawing/2014/main" id="{F928B708-0B48-47D7-BC02-B13F9A754125}"/>
              </a:ext>
            </a:extLst>
          </p:cNvPr>
          <p:cNvSpPr>
            <a:spLocks noGrp="1" noChangeArrowheads="1"/>
          </p:cNvSpPr>
          <p:nvPr>
            <p:ph type="body" idx="1"/>
          </p:nvPr>
        </p:nvSpPr>
        <p:spPr>
          <a:xfrm>
            <a:off x="341313" y="836613"/>
            <a:ext cx="8229600" cy="4483100"/>
          </a:xfrm>
        </p:spPr>
        <p:txBody>
          <a:bodyPr/>
          <a:lstStyle/>
          <a:p>
            <a:pPr marL="457200" indent="-457200">
              <a:spcBef>
                <a:spcPct val="5000"/>
              </a:spcBef>
              <a:buFontTx/>
              <a:buNone/>
            </a:pPr>
            <a:r>
              <a:rPr lang="en-US" altLang="zh-CN" sz="2000">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复制数组到堆中，</a:t>
            </a:r>
            <a:r>
              <a:rPr lang="en-US" altLang="zh-CN" sz="2000">
                <a:latin typeface="微软雅黑" panose="020B0503020204020204" pitchFamily="34" charset="-122"/>
                <a:ea typeface="微软雅黑" panose="020B0503020204020204" pitchFamily="34" charset="-122"/>
              </a:rPr>
              <a:t>count</a:t>
            </a:r>
            <a:r>
              <a:rPr lang="zh-CN" altLang="en-US" sz="2000">
                <a:latin typeface="微软雅黑" panose="020B0503020204020204" pitchFamily="34" charset="-122"/>
                <a:ea typeface="微软雅黑" panose="020B0503020204020204" pitchFamily="34" charset="-122"/>
              </a:rPr>
              <a:t>为数组元素个数 *</a:t>
            </a:r>
            <a:r>
              <a:rPr lang="en-US" altLang="zh-CN" sz="2000">
                <a:latin typeface="微软雅黑" panose="020B0503020204020204" pitchFamily="34" charset="-122"/>
                <a:ea typeface="微软雅黑" panose="020B0503020204020204" pitchFamily="34" charset="-122"/>
              </a:rPr>
              <a:t>/</a:t>
            </a:r>
          </a:p>
          <a:p>
            <a:pPr marL="457200" indent="-457200">
              <a:spcBef>
                <a:spcPct val="5000"/>
              </a:spcBef>
              <a:buFontTx/>
              <a:buNone/>
            </a:pPr>
            <a:r>
              <a:rPr lang="en-US" altLang="zh-CN" sz="2000">
                <a:latin typeface="微软雅黑" panose="020B0503020204020204" pitchFamily="34" charset="-122"/>
                <a:ea typeface="微软雅黑" panose="020B0503020204020204" pitchFamily="34" charset="-122"/>
              </a:rPr>
              <a:t>int copy_array(int *array, int count) { </a:t>
            </a:r>
          </a:p>
          <a:p>
            <a:pPr marL="457200" indent="-457200">
              <a:spcBef>
                <a:spcPct val="5000"/>
              </a:spcBef>
              <a:buFontTx/>
              <a:buNone/>
            </a:pPr>
            <a:r>
              <a:rPr lang="en-US" altLang="zh-CN" sz="2000">
                <a:latin typeface="微软雅黑" panose="020B0503020204020204" pitchFamily="34" charset="-122"/>
                <a:ea typeface="微软雅黑" panose="020B0503020204020204" pitchFamily="34" charset="-122"/>
              </a:rPr>
              <a:t>  	 int i;  </a:t>
            </a:r>
          </a:p>
          <a:p>
            <a:pPr marL="457200" indent="-457200">
              <a:spcBef>
                <a:spcPct val="5000"/>
              </a:spcBef>
              <a:buFontTx/>
              <a:buNone/>
            </a:pPr>
            <a:r>
              <a:rPr lang="en-US" altLang="zh-CN" sz="2000">
                <a:latin typeface="微软雅黑" panose="020B0503020204020204" pitchFamily="34" charset="-122"/>
                <a:ea typeface="微软雅黑" panose="020B0503020204020204" pitchFamily="34" charset="-122"/>
              </a:rPr>
              <a:t> 	/* </a:t>
            </a:r>
            <a:r>
              <a:rPr lang="zh-CN" altLang="en-US" sz="2000">
                <a:latin typeface="微软雅黑" panose="020B0503020204020204" pitchFamily="34" charset="-122"/>
                <a:ea typeface="微软雅黑" panose="020B0503020204020204" pitchFamily="34" charset="-122"/>
              </a:rPr>
              <a:t>在堆区申请一块内存 *</a:t>
            </a:r>
            <a:r>
              <a:rPr lang="en-US" altLang="zh-CN" sz="2000">
                <a:latin typeface="微软雅黑" panose="020B0503020204020204" pitchFamily="34" charset="-122"/>
                <a:ea typeface="微软雅黑" panose="020B0503020204020204" pitchFamily="34" charset="-122"/>
              </a:rPr>
              <a:t>/</a:t>
            </a:r>
          </a:p>
          <a:p>
            <a:pPr marL="457200" indent="-457200">
              <a:spcBef>
                <a:spcPct val="5000"/>
              </a:spcBef>
              <a:buFontTx/>
              <a:buNone/>
            </a:pPr>
            <a:r>
              <a:rPr lang="en-US" altLang="zh-CN" sz="2000">
                <a:latin typeface="微软雅黑" panose="020B0503020204020204" pitchFamily="34" charset="-122"/>
                <a:ea typeface="微软雅黑" panose="020B0503020204020204" pitchFamily="34" charset="-122"/>
              </a:rPr>
              <a:t>  	 int *myarray = (int *) </a:t>
            </a:r>
            <a:r>
              <a:rPr lang="en-US" altLang="zh-CN" sz="2000">
                <a:solidFill>
                  <a:srgbClr val="0000FF"/>
                </a:solidFill>
                <a:latin typeface="微软雅黑" panose="020B0503020204020204" pitchFamily="34" charset="-122"/>
                <a:ea typeface="微软雅黑" panose="020B0503020204020204" pitchFamily="34" charset="-122"/>
              </a:rPr>
              <a:t>malloc(</a:t>
            </a:r>
            <a:r>
              <a:rPr lang="en-US" altLang="zh-CN" sz="2000">
                <a:solidFill>
                  <a:srgbClr val="FF0000"/>
                </a:solidFill>
                <a:latin typeface="微软雅黑" panose="020B0503020204020204" pitchFamily="34" charset="-122"/>
                <a:ea typeface="微软雅黑" panose="020B0503020204020204" pitchFamily="34" charset="-122"/>
              </a:rPr>
              <a:t>count*sizeof(int)</a:t>
            </a:r>
            <a:r>
              <a:rPr lang="en-US" altLang="zh-CN" sz="2000">
                <a:solidFill>
                  <a:srgbClr val="0000FF"/>
                </a:solidFill>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 </a:t>
            </a:r>
          </a:p>
          <a:p>
            <a:pPr marL="457200" indent="-457200">
              <a:spcBef>
                <a:spcPct val="5000"/>
              </a:spcBef>
              <a:buFontTx/>
              <a:buNone/>
            </a:pPr>
            <a:r>
              <a:rPr lang="en-US" altLang="zh-CN" sz="2000">
                <a:latin typeface="微软雅黑" panose="020B0503020204020204" pitchFamily="34" charset="-122"/>
                <a:ea typeface="微软雅黑" panose="020B0503020204020204" pitchFamily="34" charset="-122"/>
              </a:rPr>
              <a:t>   	if (myarray == NULL) </a:t>
            </a:r>
          </a:p>
          <a:p>
            <a:pPr marL="457200" indent="-457200">
              <a:spcBef>
                <a:spcPct val="5000"/>
              </a:spcBef>
              <a:buFontTx/>
              <a:buNone/>
            </a:pPr>
            <a:r>
              <a:rPr lang="en-US" altLang="zh-CN" sz="2000">
                <a:latin typeface="微软雅黑" panose="020B0503020204020204" pitchFamily="34" charset="-122"/>
                <a:ea typeface="微软雅黑" panose="020B0503020204020204" pitchFamily="34" charset="-122"/>
              </a:rPr>
              <a:t>       	return -1;</a:t>
            </a:r>
          </a:p>
          <a:p>
            <a:pPr marL="457200" indent="-457200">
              <a:spcBef>
                <a:spcPct val="5000"/>
              </a:spcBef>
              <a:buFontTx/>
              <a:buNone/>
            </a:pPr>
            <a:r>
              <a:rPr lang="en-US" altLang="zh-CN" sz="2000">
                <a:latin typeface="微软雅黑" panose="020B0503020204020204" pitchFamily="34" charset="-122"/>
                <a:ea typeface="微软雅黑" panose="020B0503020204020204" pitchFamily="34" charset="-122"/>
              </a:rPr>
              <a:t>  	for (i = 0; i &lt; count; i++) </a:t>
            </a:r>
          </a:p>
          <a:p>
            <a:pPr marL="457200" indent="-457200">
              <a:spcBef>
                <a:spcPct val="5000"/>
              </a:spcBef>
              <a:buFontTx/>
              <a:buNone/>
            </a:pPr>
            <a:r>
              <a:rPr lang="en-US" altLang="zh-CN" sz="2000">
                <a:latin typeface="微软雅黑" panose="020B0503020204020204" pitchFamily="34" charset="-122"/>
                <a:ea typeface="微软雅黑" panose="020B0503020204020204" pitchFamily="34" charset="-122"/>
              </a:rPr>
              <a:t>       	myarray[i] = array[i]; </a:t>
            </a:r>
          </a:p>
          <a:p>
            <a:pPr marL="457200" indent="-457200">
              <a:spcBef>
                <a:spcPct val="5000"/>
              </a:spcBef>
              <a:buFontTx/>
              <a:buNone/>
            </a:pPr>
            <a:r>
              <a:rPr lang="en-US" altLang="zh-CN" sz="2000">
                <a:latin typeface="微软雅黑" panose="020B0503020204020204" pitchFamily="34" charset="-122"/>
                <a:ea typeface="微软雅黑" panose="020B0503020204020204" pitchFamily="34" charset="-122"/>
              </a:rPr>
              <a:t>   	return count; </a:t>
            </a:r>
          </a:p>
          <a:p>
            <a:pPr marL="457200" indent="-457200">
              <a:spcBef>
                <a:spcPct val="5000"/>
              </a:spcBef>
              <a:buFontTx/>
              <a:buNone/>
            </a:pPr>
            <a:r>
              <a:rPr lang="en-US" altLang="zh-CN" sz="2000">
                <a:latin typeface="微软雅黑" panose="020B0503020204020204" pitchFamily="34" charset="-122"/>
                <a:ea typeface="微软雅黑" panose="020B0503020204020204" pitchFamily="34" charset="-122"/>
              </a:rPr>
              <a:t>} </a:t>
            </a:r>
            <a:endParaRPr lang="zh-CN" altLang="en-US" sz="2000">
              <a:latin typeface="微软雅黑" panose="020B0503020204020204" pitchFamily="34" charset="-122"/>
              <a:ea typeface="微软雅黑" panose="020B0503020204020204" pitchFamily="34" charset="-122"/>
            </a:endParaRPr>
          </a:p>
        </p:txBody>
      </p:sp>
      <p:sp>
        <p:nvSpPr>
          <p:cNvPr id="524292" name="Rectangle 4">
            <a:extLst>
              <a:ext uri="{FF2B5EF4-FFF2-40B4-BE49-F238E27FC236}">
                <a16:creationId xmlns:a16="http://schemas.microsoft.com/office/drawing/2014/main" id="{D06B8860-D46D-434A-AC31-29DE148063EB}"/>
              </a:ext>
            </a:extLst>
          </p:cNvPr>
          <p:cNvSpPr>
            <a:spLocks noChangeArrowheads="1"/>
          </p:cNvSpPr>
          <p:nvPr/>
        </p:nvSpPr>
        <p:spPr bwMode="auto">
          <a:xfrm>
            <a:off x="385763" y="5094288"/>
            <a:ext cx="3735387"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zh-CN" altLang="en-US" sz="2200" b="1">
                <a:solidFill>
                  <a:srgbClr val="0000FF"/>
                </a:solidFill>
                <a:latin typeface="微软雅黑" panose="020B0503020204020204" pitchFamily="34" charset="-122"/>
                <a:ea typeface="微软雅黑" panose="020B0503020204020204" pitchFamily="34" charset="-122"/>
              </a:rPr>
              <a:t>当参数</a:t>
            </a:r>
            <a:r>
              <a:rPr lang="en-US" altLang="zh-CN" sz="2200" b="1">
                <a:solidFill>
                  <a:srgbClr val="0000FF"/>
                </a:solidFill>
                <a:latin typeface="微软雅黑" panose="020B0503020204020204" pitchFamily="34" charset="-122"/>
                <a:ea typeface="微软雅黑" panose="020B0503020204020204" pitchFamily="34" charset="-122"/>
              </a:rPr>
              <a:t>count</a:t>
            </a:r>
            <a:r>
              <a:rPr lang="zh-CN" altLang="en-US" sz="2200" b="1">
                <a:solidFill>
                  <a:srgbClr val="0000FF"/>
                </a:solidFill>
                <a:latin typeface="微软雅黑" panose="020B0503020204020204" pitchFamily="34" charset="-122"/>
                <a:ea typeface="微软雅黑" panose="020B0503020204020204" pitchFamily="34" charset="-122"/>
              </a:rPr>
              <a:t>很大时，则</a:t>
            </a:r>
            <a:r>
              <a:rPr lang="en-US" altLang="zh-CN" sz="2200" b="1">
                <a:solidFill>
                  <a:srgbClr val="0000FF"/>
                </a:solidFill>
                <a:latin typeface="微软雅黑" panose="020B0503020204020204" pitchFamily="34" charset="-122"/>
                <a:ea typeface="微软雅黑" panose="020B0503020204020204" pitchFamily="34" charset="-122"/>
              </a:rPr>
              <a:t>count*sizeof(int)</a:t>
            </a:r>
            <a:r>
              <a:rPr lang="zh-CN" altLang="en-US" sz="2200" b="1">
                <a:solidFill>
                  <a:srgbClr val="0000FF"/>
                </a:solidFill>
                <a:latin typeface="微软雅黑" panose="020B0503020204020204" pitchFamily="34" charset="-122"/>
                <a:ea typeface="微软雅黑" panose="020B0503020204020204" pitchFamily="34" charset="-122"/>
              </a:rPr>
              <a:t>会溢出。如</a:t>
            </a:r>
            <a:r>
              <a:rPr lang="en-US" altLang="zh-CN" sz="2200" b="1">
                <a:solidFill>
                  <a:srgbClr val="0000FF"/>
                </a:solidFill>
                <a:latin typeface="微软雅黑" panose="020B0503020204020204" pitchFamily="34" charset="-122"/>
                <a:ea typeface="微软雅黑" panose="020B0503020204020204" pitchFamily="34" charset="-122"/>
              </a:rPr>
              <a:t>count=2</a:t>
            </a:r>
            <a:r>
              <a:rPr lang="en-US" altLang="zh-CN" sz="2200" b="1" baseline="30000">
                <a:solidFill>
                  <a:srgbClr val="0000FF"/>
                </a:solidFill>
                <a:latin typeface="微软雅黑" panose="020B0503020204020204" pitchFamily="34" charset="-122"/>
                <a:ea typeface="微软雅黑" panose="020B0503020204020204" pitchFamily="34" charset="-122"/>
              </a:rPr>
              <a:t>30</a:t>
            </a:r>
            <a:r>
              <a:rPr lang="en-US" altLang="zh-CN" sz="2200" b="1">
                <a:solidFill>
                  <a:srgbClr val="0000FF"/>
                </a:solidFill>
                <a:latin typeface="微软雅黑" panose="020B0503020204020204" pitchFamily="34" charset="-122"/>
                <a:ea typeface="微软雅黑" panose="020B0503020204020204" pitchFamily="34" charset="-122"/>
              </a:rPr>
              <a:t>+1</a:t>
            </a:r>
            <a:r>
              <a:rPr lang="zh-CN" altLang="en-US" sz="2200" b="1">
                <a:solidFill>
                  <a:srgbClr val="0000FF"/>
                </a:solidFill>
                <a:latin typeface="微软雅黑" panose="020B0503020204020204" pitchFamily="34" charset="-122"/>
                <a:ea typeface="微软雅黑" panose="020B0503020204020204" pitchFamily="34" charset="-122"/>
              </a:rPr>
              <a:t>时， </a:t>
            </a:r>
            <a:r>
              <a:rPr lang="en-US" altLang="zh-CN" sz="2200" b="1">
                <a:solidFill>
                  <a:srgbClr val="0000FF"/>
                </a:solidFill>
                <a:latin typeface="微软雅黑" panose="020B0503020204020204" pitchFamily="34" charset="-122"/>
                <a:ea typeface="微软雅黑" panose="020B0503020204020204" pitchFamily="34" charset="-122"/>
              </a:rPr>
              <a:t>count*sizeof(int)=4</a:t>
            </a:r>
            <a:r>
              <a:rPr lang="zh-CN" altLang="en-US" sz="2200" b="1">
                <a:solidFill>
                  <a:srgbClr val="0000FF"/>
                </a:solidFill>
                <a:latin typeface="微软雅黑" panose="020B0503020204020204" pitchFamily="34" charset="-122"/>
                <a:ea typeface="微软雅黑" panose="020B0503020204020204" pitchFamily="34" charset="-122"/>
              </a:rPr>
              <a:t>。</a:t>
            </a:r>
          </a:p>
        </p:txBody>
      </p:sp>
      <p:sp>
        <p:nvSpPr>
          <p:cNvPr id="524293" name="AutoShape 5">
            <a:extLst>
              <a:ext uri="{FF2B5EF4-FFF2-40B4-BE49-F238E27FC236}">
                <a16:creationId xmlns:a16="http://schemas.microsoft.com/office/drawing/2014/main" id="{50E1BCF4-9595-43E1-A467-FA73A35D19C6}"/>
              </a:ext>
            </a:extLst>
          </p:cNvPr>
          <p:cNvSpPr>
            <a:spLocks noChangeArrowheads="1"/>
          </p:cNvSpPr>
          <p:nvPr/>
        </p:nvSpPr>
        <p:spPr bwMode="auto">
          <a:xfrm>
            <a:off x="4032250" y="5408613"/>
            <a:ext cx="628650" cy="539750"/>
          </a:xfrm>
          <a:prstGeom prst="rightArrow">
            <a:avLst>
              <a:gd name="adj1" fmla="val 50000"/>
              <a:gd name="adj2" fmla="val 2911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294" name="Rectangle 6">
            <a:extLst>
              <a:ext uri="{FF2B5EF4-FFF2-40B4-BE49-F238E27FC236}">
                <a16:creationId xmlns:a16="http://schemas.microsoft.com/office/drawing/2014/main" id="{146882BB-18B6-411D-BBC3-333282288647}"/>
              </a:ext>
            </a:extLst>
          </p:cNvPr>
          <p:cNvSpPr>
            <a:spLocks noChangeArrowheads="1"/>
          </p:cNvSpPr>
          <p:nvPr/>
        </p:nvSpPr>
        <p:spPr bwMode="auto">
          <a:xfrm>
            <a:off x="4841875" y="5395913"/>
            <a:ext cx="26558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zh-CN" altLang="en-US" sz="2200" b="1">
                <a:solidFill>
                  <a:srgbClr val="0000FF"/>
                </a:solidFill>
                <a:latin typeface="微软雅黑" panose="020B0503020204020204" pitchFamily="34" charset="-122"/>
                <a:ea typeface="微软雅黑" panose="020B0503020204020204" pitchFamily="34" charset="-122"/>
              </a:rPr>
              <a:t>堆（</a:t>
            </a:r>
            <a:r>
              <a:rPr lang="en-US" altLang="zh-CN" sz="2200" b="1">
                <a:solidFill>
                  <a:srgbClr val="0000FF"/>
                </a:solidFill>
                <a:latin typeface="微软雅黑" panose="020B0503020204020204" pitchFamily="34" charset="-122"/>
                <a:ea typeface="微软雅黑" panose="020B0503020204020204" pitchFamily="34" charset="-122"/>
              </a:rPr>
              <a:t>heap</a:t>
            </a:r>
            <a:r>
              <a:rPr lang="zh-CN" altLang="en-US" sz="2200" b="1">
                <a:solidFill>
                  <a:srgbClr val="0000FF"/>
                </a:solidFill>
                <a:latin typeface="微软雅黑" panose="020B0503020204020204" pitchFamily="34" charset="-122"/>
                <a:ea typeface="微软雅黑" panose="020B0503020204020204" pitchFamily="34" charset="-122"/>
              </a:rPr>
              <a:t>）中大量数据被破坏！</a:t>
            </a:r>
            <a:endParaRPr lang="en-US" altLang="zh-CN" sz="2200" b="1">
              <a:solidFill>
                <a:srgbClr val="0000FF"/>
              </a:solidFill>
              <a:latin typeface="微软雅黑" panose="020B0503020204020204" pitchFamily="34" charset="-122"/>
              <a:ea typeface="微软雅黑" panose="020B0503020204020204" pitchFamily="34" charset="-122"/>
            </a:endParaRPr>
          </a:p>
        </p:txBody>
      </p:sp>
      <p:sp>
        <p:nvSpPr>
          <p:cNvPr id="524295" name="Text Box 7">
            <a:extLst>
              <a:ext uri="{FF2B5EF4-FFF2-40B4-BE49-F238E27FC236}">
                <a16:creationId xmlns:a16="http://schemas.microsoft.com/office/drawing/2014/main" id="{ACEB6518-7B17-41DB-881E-ED140EFB98E6}"/>
              </a:ext>
            </a:extLst>
          </p:cNvPr>
          <p:cNvSpPr txBox="1">
            <a:spLocks noChangeArrowheads="1"/>
          </p:cNvSpPr>
          <p:nvPr/>
        </p:nvSpPr>
        <p:spPr bwMode="auto">
          <a:xfrm>
            <a:off x="5516563" y="2889250"/>
            <a:ext cx="3330575" cy="2219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2400" b="1">
                <a:ea typeface="黑体" panose="02010609060101010101" pitchFamily="49" charset="-122"/>
              </a:rPr>
              <a:t>理解该问题需要知道：</a:t>
            </a:r>
          </a:p>
          <a:p>
            <a:pPr>
              <a:spcBef>
                <a:spcPct val="20000"/>
              </a:spcBef>
            </a:pPr>
            <a:r>
              <a:rPr lang="zh-CN" altLang="en-US" sz="2400" b="1">
                <a:solidFill>
                  <a:srgbClr val="FF0000"/>
                </a:solidFill>
                <a:ea typeface="黑体" panose="02010609060101010101" pitchFamily="49" charset="-122"/>
              </a:rPr>
              <a:t>乘法运算及溢出</a:t>
            </a:r>
          </a:p>
          <a:p>
            <a:pPr>
              <a:spcBef>
                <a:spcPct val="20000"/>
              </a:spcBef>
            </a:pPr>
            <a:r>
              <a:rPr lang="zh-CN" altLang="en-US" sz="2400" b="1">
                <a:solidFill>
                  <a:srgbClr val="FF0000"/>
                </a:solidFill>
                <a:ea typeface="黑体" panose="02010609060101010101" pitchFamily="49" charset="-122"/>
              </a:rPr>
              <a:t>虚拟地址空间</a:t>
            </a:r>
          </a:p>
          <a:p>
            <a:pPr>
              <a:spcBef>
                <a:spcPct val="20000"/>
              </a:spcBef>
            </a:pPr>
            <a:r>
              <a:rPr lang="zh-CN" altLang="en-US" sz="2400" b="1">
                <a:solidFill>
                  <a:srgbClr val="FF0000"/>
                </a:solidFill>
                <a:ea typeface="黑体" panose="02010609060101010101" pitchFamily="49" charset="-122"/>
              </a:rPr>
              <a:t>存储空间映射</a:t>
            </a:r>
          </a:p>
          <a:p>
            <a:pPr>
              <a:spcBef>
                <a:spcPct val="20000"/>
              </a:spcBef>
            </a:pPr>
            <a:r>
              <a:rPr lang="en-US" altLang="zh-CN" sz="2400" b="1">
                <a:solidFill>
                  <a:srgbClr val="3366FF"/>
                </a:solidFill>
                <a:latin typeface="黑体" panose="02010609060101010101" pitchFamily="49" charset="-122"/>
                <a:ea typeface="黑体" panose="02010609060101010101" pitchFamily="49" charset="-122"/>
              </a:rPr>
              <a:t>……</a:t>
            </a:r>
            <a:endParaRPr lang="en-US" altLang="zh-CN" sz="2400" b="1">
              <a:solidFill>
                <a:srgbClr val="3366FF"/>
              </a:solidFill>
              <a:ea typeface="黑体" panose="02010609060101010101" pitchFamily="49" charset="-122"/>
            </a:endParaRPr>
          </a:p>
        </p:txBody>
      </p:sp>
      <p:sp>
        <p:nvSpPr>
          <p:cNvPr id="524296" name="Rectangle 8">
            <a:extLst>
              <a:ext uri="{FF2B5EF4-FFF2-40B4-BE49-F238E27FC236}">
                <a16:creationId xmlns:a16="http://schemas.microsoft.com/office/drawing/2014/main" id="{2DE9F80D-021F-4041-B076-EFEA5A0B297D}"/>
              </a:ext>
            </a:extLst>
          </p:cNvPr>
          <p:cNvSpPr>
            <a:spLocks noChangeArrowheads="1"/>
          </p:cNvSpPr>
          <p:nvPr/>
        </p:nvSpPr>
        <p:spPr bwMode="auto">
          <a:xfrm>
            <a:off x="5408613" y="1423988"/>
            <a:ext cx="298926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zh-CN" altLang="en-US" sz="2200" b="1">
                <a:solidFill>
                  <a:srgbClr val="008000"/>
                </a:solidFill>
                <a:latin typeface="微软雅黑" panose="020B0503020204020204" pitchFamily="34" charset="-122"/>
                <a:ea typeface="微软雅黑" panose="020B0503020204020204" pitchFamily="34" charset="-122"/>
              </a:rPr>
              <a:t>当</a:t>
            </a:r>
            <a:r>
              <a:rPr lang="en-US" altLang="zh-CN" sz="2200" b="1">
                <a:solidFill>
                  <a:srgbClr val="008000"/>
                </a:solidFill>
                <a:latin typeface="微软雅黑" panose="020B0503020204020204" pitchFamily="34" charset="-122"/>
                <a:ea typeface="微软雅黑" panose="020B0503020204020204" pitchFamily="34" charset="-122"/>
              </a:rPr>
              <a:t>count=2</a:t>
            </a:r>
            <a:r>
              <a:rPr lang="en-US" altLang="zh-CN" sz="2200" b="1" baseline="30000">
                <a:solidFill>
                  <a:srgbClr val="008000"/>
                </a:solidFill>
                <a:latin typeface="微软雅黑" panose="020B0503020204020204" pitchFamily="34" charset="-122"/>
                <a:ea typeface="微软雅黑" panose="020B0503020204020204" pitchFamily="34" charset="-122"/>
              </a:rPr>
              <a:t>30</a:t>
            </a:r>
            <a:r>
              <a:rPr lang="en-US" altLang="zh-CN" sz="2200" b="1">
                <a:solidFill>
                  <a:srgbClr val="008000"/>
                </a:solidFill>
                <a:latin typeface="微软雅黑" panose="020B0503020204020204" pitchFamily="34" charset="-122"/>
                <a:ea typeface="微软雅黑" panose="020B0503020204020204" pitchFamily="34" charset="-122"/>
              </a:rPr>
              <a:t>+1</a:t>
            </a:r>
            <a:r>
              <a:rPr lang="zh-CN" altLang="en-US" sz="2200" b="1">
                <a:solidFill>
                  <a:srgbClr val="008000"/>
                </a:solidFill>
                <a:latin typeface="微软雅黑" panose="020B0503020204020204" pitchFamily="34" charset="-122"/>
                <a:ea typeface="微软雅黑" panose="020B0503020204020204" pitchFamily="34" charset="-122"/>
              </a:rPr>
              <a:t>时， 程序会发生什么情况？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4296"/>
                                        </p:tgtEl>
                                        <p:attrNameLst>
                                          <p:attrName>style.visibility</p:attrName>
                                        </p:attrNameLst>
                                      </p:cBhvr>
                                      <p:to>
                                        <p:strVal val="visible"/>
                                      </p:to>
                                    </p:set>
                                    <p:animEffect transition="in" filter="blinds(horizontal)">
                                      <p:cBhvr>
                                        <p:cTn id="7" dur="500"/>
                                        <p:tgtEl>
                                          <p:spTgt spid="5242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4292"/>
                                        </p:tgtEl>
                                        <p:attrNameLst>
                                          <p:attrName>style.visibility</p:attrName>
                                        </p:attrNameLst>
                                      </p:cBhvr>
                                      <p:to>
                                        <p:strVal val="visible"/>
                                      </p:to>
                                    </p:set>
                                    <p:animEffect transition="in" filter="blinds(horizontal)">
                                      <p:cBhvr>
                                        <p:cTn id="12" dur="500"/>
                                        <p:tgtEl>
                                          <p:spTgt spid="5242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24293"/>
                                        </p:tgtEl>
                                        <p:attrNameLst>
                                          <p:attrName>style.visibility</p:attrName>
                                        </p:attrNameLst>
                                      </p:cBhvr>
                                      <p:to>
                                        <p:strVal val="visible"/>
                                      </p:to>
                                    </p:set>
                                    <p:animEffect transition="in" filter="blinds(horizontal)">
                                      <p:cBhvr>
                                        <p:cTn id="17" dur="500"/>
                                        <p:tgtEl>
                                          <p:spTgt spid="5242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24294">
                                            <p:txEl>
                                              <p:pRg st="0" end="0"/>
                                            </p:txEl>
                                          </p:spTgt>
                                        </p:tgtEl>
                                        <p:attrNameLst>
                                          <p:attrName>style.visibility</p:attrName>
                                        </p:attrNameLst>
                                      </p:cBhvr>
                                      <p:to>
                                        <p:strVal val="visible"/>
                                      </p:to>
                                    </p:set>
                                    <p:animEffect transition="in" filter="blinds(horizontal)">
                                      <p:cBhvr>
                                        <p:cTn id="22" dur="500"/>
                                        <p:tgtEl>
                                          <p:spTgt spid="524294">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24295"/>
                                        </p:tgtEl>
                                        <p:attrNameLst>
                                          <p:attrName>style.visibility</p:attrName>
                                        </p:attrNameLst>
                                      </p:cBhvr>
                                      <p:to>
                                        <p:strVal val="visible"/>
                                      </p:to>
                                    </p:set>
                                    <p:animEffect transition="in" filter="blinds(horizontal)">
                                      <p:cBhvr>
                                        <p:cTn id="27" dur="500"/>
                                        <p:tgtEl>
                                          <p:spTgt spid="524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2" grpId="0"/>
      <p:bldP spid="524295" grpId="0" animBg="1"/>
      <p:bldP spid="52429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a:extLst>
              <a:ext uri="{FF2B5EF4-FFF2-40B4-BE49-F238E27FC236}">
                <a16:creationId xmlns:a16="http://schemas.microsoft.com/office/drawing/2014/main" id="{812FD187-BA25-4F27-8BDE-1E87F2104022}"/>
              </a:ext>
            </a:extLst>
          </p:cNvPr>
          <p:cNvSpPr>
            <a:spLocks noGrp="1" noChangeArrowheads="1"/>
          </p:cNvSpPr>
          <p:nvPr>
            <p:ph type="title"/>
          </p:nvPr>
        </p:nvSpPr>
        <p:spPr>
          <a:xfrm>
            <a:off x="457200" y="98425"/>
            <a:ext cx="8229600" cy="561975"/>
          </a:xfrm>
        </p:spPr>
        <p:txBody>
          <a:bodyPr/>
          <a:lstStyle/>
          <a:p>
            <a:r>
              <a:rPr lang="zh-CN" altLang="en-US" sz="3600"/>
              <a:t>天河</a:t>
            </a:r>
            <a:r>
              <a:rPr lang="en-US" altLang="zh-CN" sz="3600"/>
              <a:t>----</a:t>
            </a:r>
            <a:r>
              <a:rPr lang="zh-CN" altLang="en-US" sz="3600"/>
              <a:t>全球超级计算机</a:t>
            </a:r>
            <a:r>
              <a:rPr lang="en-US" altLang="zh-CN" sz="3600"/>
              <a:t>500</a:t>
            </a:r>
            <a:r>
              <a:rPr lang="zh-CN" altLang="en-US" sz="3600"/>
              <a:t>强之首</a:t>
            </a:r>
          </a:p>
        </p:txBody>
      </p:sp>
      <p:sp>
        <p:nvSpPr>
          <p:cNvPr id="586755" name="Rectangle 3">
            <a:extLst>
              <a:ext uri="{FF2B5EF4-FFF2-40B4-BE49-F238E27FC236}">
                <a16:creationId xmlns:a16="http://schemas.microsoft.com/office/drawing/2014/main" id="{B6CF9C54-6233-4E6A-9B0C-CD0A1A1AD392}"/>
              </a:ext>
            </a:extLst>
          </p:cNvPr>
          <p:cNvSpPr>
            <a:spLocks noGrp="1" noChangeArrowheads="1"/>
          </p:cNvSpPr>
          <p:nvPr>
            <p:ph type="body" idx="1"/>
          </p:nvPr>
        </p:nvSpPr>
        <p:spPr/>
        <p:txBody>
          <a:bodyPr/>
          <a:lstStyle/>
          <a:p>
            <a:pPr>
              <a:spcBef>
                <a:spcPct val="15000"/>
              </a:spcBef>
            </a:pPr>
            <a:r>
              <a:rPr lang="en-US" altLang="zh-CN" sz="2000">
                <a:latin typeface="微软雅黑" panose="020B0503020204020204" pitchFamily="34" charset="-122"/>
                <a:ea typeface="微软雅黑" panose="020B0503020204020204" pitchFamily="34" charset="-122"/>
              </a:rPr>
              <a:t>2014</a:t>
            </a:r>
            <a:r>
              <a:rPr lang="zh-CN" altLang="en-US" sz="2000">
                <a:latin typeface="微软雅黑" panose="020B0503020204020204" pitchFamily="34" charset="-122"/>
                <a:ea typeface="微软雅黑" panose="020B0503020204020204" pitchFamily="34" charset="-122"/>
              </a:rPr>
              <a:t>年</a:t>
            </a:r>
            <a:r>
              <a:rPr lang="en-US" altLang="zh-CN" sz="2000">
                <a:latin typeface="微软雅黑" panose="020B0503020204020204" pitchFamily="34" charset="-122"/>
                <a:ea typeface="微软雅黑" panose="020B0503020204020204" pitchFamily="34" charset="-122"/>
              </a:rPr>
              <a:t>11</a:t>
            </a:r>
            <a:r>
              <a:rPr lang="zh-CN" altLang="en-US" sz="2000">
                <a:latin typeface="微软雅黑" panose="020B0503020204020204" pitchFamily="34" charset="-122"/>
                <a:ea typeface="微软雅黑" panose="020B0503020204020204" pitchFamily="34" charset="-122"/>
              </a:rPr>
              <a:t>月</a:t>
            </a:r>
            <a:r>
              <a:rPr lang="en-US" altLang="zh-CN" sz="2000">
                <a:latin typeface="微软雅黑" panose="020B0503020204020204" pitchFamily="34" charset="-122"/>
                <a:ea typeface="微软雅黑" panose="020B0503020204020204" pitchFamily="34" charset="-122"/>
              </a:rPr>
              <a:t>17</a:t>
            </a:r>
            <a:r>
              <a:rPr lang="zh-CN" altLang="en-US" sz="2000">
                <a:latin typeface="微软雅黑" panose="020B0503020204020204" pitchFamily="34" charset="-122"/>
                <a:ea typeface="微软雅黑" panose="020B0503020204020204" pitchFamily="34" charset="-122"/>
              </a:rPr>
              <a:t>日，国防科大研制的“天河二号”超级计算机，以</a:t>
            </a:r>
            <a:r>
              <a:rPr lang="zh-CN" altLang="en-US" sz="2000">
                <a:solidFill>
                  <a:srgbClr val="FF0000"/>
                </a:solidFill>
                <a:latin typeface="微软雅黑" panose="020B0503020204020204" pitchFamily="34" charset="-122"/>
                <a:ea typeface="微软雅黑" panose="020B0503020204020204" pitchFamily="34" charset="-122"/>
              </a:rPr>
              <a:t>每秒</a:t>
            </a:r>
            <a:r>
              <a:rPr lang="en-US" altLang="zh-CN" sz="2000">
                <a:solidFill>
                  <a:srgbClr val="FF0000"/>
                </a:solidFill>
                <a:latin typeface="微软雅黑" panose="020B0503020204020204" pitchFamily="34" charset="-122"/>
                <a:ea typeface="微软雅黑" panose="020B0503020204020204" pitchFamily="34" charset="-122"/>
              </a:rPr>
              <a:t>33.86</a:t>
            </a:r>
            <a:r>
              <a:rPr lang="zh-CN" altLang="en-US" sz="2000">
                <a:solidFill>
                  <a:srgbClr val="FF0000"/>
                </a:solidFill>
                <a:latin typeface="微软雅黑" panose="020B0503020204020204" pitchFamily="34" charset="-122"/>
                <a:ea typeface="微软雅黑" panose="020B0503020204020204" pitchFamily="34" charset="-122"/>
              </a:rPr>
              <a:t>千万亿次的浮点运算速度</a:t>
            </a:r>
            <a:r>
              <a:rPr lang="zh-CN" altLang="en-US" sz="2000">
                <a:latin typeface="微软雅黑" panose="020B0503020204020204" pitchFamily="34" charset="-122"/>
                <a:ea typeface="微软雅黑" panose="020B0503020204020204" pitchFamily="34" charset="-122"/>
              </a:rPr>
              <a:t>获得四连冠。</a:t>
            </a:r>
          </a:p>
          <a:p>
            <a:pPr>
              <a:spcBef>
                <a:spcPct val="15000"/>
              </a:spcBef>
            </a:pPr>
            <a:r>
              <a:rPr lang="zh-CN" altLang="en-US" sz="2000">
                <a:latin typeface="微软雅黑" panose="020B0503020204020204" pitchFamily="34" charset="-122"/>
                <a:ea typeface="微软雅黑" panose="020B0503020204020204" pitchFamily="34" charset="-122"/>
              </a:rPr>
              <a:t>美国能源部下属橡树岭国家实验室的“泰坦”则连续</a:t>
            </a:r>
            <a:r>
              <a:rPr lang="en-US" altLang="zh-CN" sz="2000">
                <a:latin typeface="微软雅黑" panose="020B0503020204020204" pitchFamily="34" charset="-122"/>
                <a:ea typeface="微软雅黑" panose="020B0503020204020204" pitchFamily="34" charset="-122"/>
              </a:rPr>
              <a:t>4</a:t>
            </a:r>
            <a:r>
              <a:rPr lang="zh-CN" altLang="en-US" sz="2000">
                <a:latin typeface="微软雅黑" panose="020B0503020204020204" pitchFamily="34" charset="-122"/>
                <a:ea typeface="微软雅黑" panose="020B0503020204020204" pitchFamily="34" charset="-122"/>
              </a:rPr>
              <a:t>次屈居亚军，其</a:t>
            </a:r>
            <a:r>
              <a:rPr lang="zh-CN" altLang="en-US" sz="2000">
                <a:solidFill>
                  <a:srgbClr val="FF0000"/>
                </a:solidFill>
                <a:latin typeface="微软雅黑" panose="020B0503020204020204" pitchFamily="34" charset="-122"/>
                <a:ea typeface="微软雅黑" panose="020B0503020204020204" pitchFamily="34" charset="-122"/>
              </a:rPr>
              <a:t>浮点运算速度为每秒</a:t>
            </a:r>
            <a:r>
              <a:rPr lang="en-US" altLang="zh-CN" sz="2000">
                <a:solidFill>
                  <a:srgbClr val="FF0000"/>
                </a:solidFill>
                <a:latin typeface="微软雅黑" panose="020B0503020204020204" pitchFamily="34" charset="-122"/>
                <a:ea typeface="微软雅黑" panose="020B0503020204020204" pitchFamily="34" charset="-122"/>
              </a:rPr>
              <a:t>17.59</a:t>
            </a:r>
            <a:r>
              <a:rPr lang="zh-CN" altLang="en-US" sz="2000">
                <a:solidFill>
                  <a:srgbClr val="FF0000"/>
                </a:solidFill>
                <a:latin typeface="微软雅黑" panose="020B0503020204020204" pitchFamily="34" charset="-122"/>
                <a:ea typeface="微软雅黑" panose="020B0503020204020204" pitchFamily="34" charset="-122"/>
              </a:rPr>
              <a:t>千万亿次</a:t>
            </a:r>
            <a:r>
              <a:rPr lang="zh-CN" altLang="en-US" sz="2000">
                <a:latin typeface="微软雅黑" panose="020B0503020204020204" pitchFamily="34" charset="-122"/>
                <a:ea typeface="微软雅黑" panose="020B0503020204020204" pitchFamily="34" charset="-122"/>
              </a:rPr>
              <a:t>。</a:t>
            </a:r>
          </a:p>
          <a:p>
            <a:pPr>
              <a:spcBef>
                <a:spcPct val="15000"/>
              </a:spcBef>
            </a:pPr>
            <a:r>
              <a:rPr lang="en-US" altLang="zh-CN" sz="2000">
                <a:latin typeface="微软雅黑" panose="020B0503020204020204" pitchFamily="34" charset="-122"/>
                <a:ea typeface="微软雅黑" panose="020B0503020204020204" pitchFamily="34" charset="-122"/>
              </a:rPr>
              <a:t>2015</a:t>
            </a:r>
            <a:r>
              <a:rPr lang="zh-CN" altLang="en-US" sz="2000">
                <a:latin typeface="微软雅黑" panose="020B0503020204020204" pitchFamily="34" charset="-122"/>
                <a:ea typeface="微软雅黑" panose="020B0503020204020204" pitchFamily="34" charset="-122"/>
              </a:rPr>
              <a:t>年</a:t>
            </a:r>
            <a:r>
              <a:rPr lang="en-US" altLang="zh-CN" sz="2000">
                <a:latin typeface="微软雅黑" panose="020B0503020204020204" pitchFamily="34" charset="-122"/>
                <a:ea typeface="微软雅黑" panose="020B0503020204020204" pitchFamily="34" charset="-122"/>
              </a:rPr>
              <a:t>7</a:t>
            </a:r>
            <a:r>
              <a:rPr lang="zh-CN" altLang="en-US" sz="2000">
                <a:latin typeface="微软雅黑" panose="020B0503020204020204" pitchFamily="34" charset="-122"/>
                <a:ea typeface="微软雅黑" panose="020B0503020204020204" pitchFamily="34" charset="-122"/>
              </a:rPr>
              <a:t>月</a:t>
            </a:r>
            <a:r>
              <a:rPr lang="en-US" altLang="zh-CN" sz="2000">
                <a:latin typeface="微软雅黑" panose="020B0503020204020204" pitchFamily="34" charset="-122"/>
                <a:ea typeface="微软雅黑" panose="020B0503020204020204" pitchFamily="34" charset="-122"/>
              </a:rPr>
              <a:t>13</a:t>
            </a:r>
            <a:r>
              <a:rPr lang="zh-CN" altLang="en-US" sz="2000">
                <a:latin typeface="微软雅黑" panose="020B0503020204020204" pitchFamily="34" charset="-122"/>
                <a:ea typeface="微软雅黑" panose="020B0503020204020204" pitchFamily="34" charset="-122"/>
              </a:rPr>
              <a:t>号公布的评测结果没有变</a:t>
            </a:r>
          </a:p>
          <a:p>
            <a:endParaRPr lang="zh-CN" altLang="en-US">
              <a:latin typeface="微软雅黑" panose="020B0503020204020204" pitchFamily="34" charset="-122"/>
              <a:ea typeface="微软雅黑" panose="020B0503020204020204" pitchFamily="34" charset="-122"/>
            </a:endParaRPr>
          </a:p>
        </p:txBody>
      </p:sp>
      <p:sp>
        <p:nvSpPr>
          <p:cNvPr id="586756" name="Text Box 4">
            <a:extLst>
              <a:ext uri="{FF2B5EF4-FFF2-40B4-BE49-F238E27FC236}">
                <a16:creationId xmlns:a16="http://schemas.microsoft.com/office/drawing/2014/main" id="{59D33957-1A47-44D6-A2D3-535EE492EC78}"/>
              </a:ext>
            </a:extLst>
          </p:cNvPr>
          <p:cNvSpPr txBox="1">
            <a:spLocks noChangeArrowheads="1"/>
          </p:cNvSpPr>
          <p:nvPr/>
        </p:nvSpPr>
        <p:spPr bwMode="auto">
          <a:xfrm>
            <a:off x="5741988" y="2259013"/>
            <a:ext cx="2339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0066CC"/>
                </a:solidFill>
                <a:ea typeface="微软雅黑" panose="020B0503020204020204" pitchFamily="34" charset="-122"/>
              </a:rPr>
              <a:t>速度单位是什么？</a:t>
            </a:r>
          </a:p>
        </p:txBody>
      </p:sp>
      <p:pic>
        <p:nvPicPr>
          <p:cNvPr id="586758" name="Picture 6">
            <a:extLst>
              <a:ext uri="{FF2B5EF4-FFF2-40B4-BE49-F238E27FC236}">
                <a16:creationId xmlns:a16="http://schemas.microsoft.com/office/drawing/2014/main" id="{895F5D5C-BB09-4E24-B8AD-96EE706EAE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08275"/>
            <a:ext cx="8937625" cy="3924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a:extLst>
              <a:ext uri="{FF2B5EF4-FFF2-40B4-BE49-F238E27FC236}">
                <a16:creationId xmlns:a16="http://schemas.microsoft.com/office/drawing/2014/main" id="{715730D8-A173-4AB3-8855-064BD2C9C81A}"/>
              </a:ext>
            </a:extLst>
          </p:cNvPr>
          <p:cNvSpPr>
            <a:spLocks noGrp="1" noChangeArrowheads="1"/>
          </p:cNvSpPr>
          <p:nvPr>
            <p:ph type="title" idx="4294967295"/>
          </p:nvPr>
        </p:nvSpPr>
        <p:spPr>
          <a:xfrm>
            <a:off x="836613" y="68263"/>
            <a:ext cx="6486525" cy="660400"/>
          </a:xfrm>
        </p:spPr>
        <p:txBody>
          <a:bodyPr lIns="63500" tIns="25400" rIns="63500" bIns="25400" anchor="t">
            <a:spAutoFit/>
          </a:bodyPr>
          <a:lstStyle/>
          <a:p>
            <a:r>
              <a:rPr lang="en-US" altLang="zh-CN"/>
              <a:t>Example: MIPS</a:t>
            </a:r>
            <a:r>
              <a:rPr lang="zh-CN" altLang="en-US"/>
              <a:t>数不可靠！</a:t>
            </a:r>
            <a:endParaRPr lang="zh-CN" altLang="en-US" b="0">
              <a:solidFill>
                <a:schemeClr val="tx1"/>
              </a:solidFill>
            </a:endParaRPr>
          </a:p>
        </p:txBody>
      </p:sp>
      <p:sp>
        <p:nvSpPr>
          <p:cNvPr id="441347" name="Text Box 3">
            <a:extLst>
              <a:ext uri="{FF2B5EF4-FFF2-40B4-BE49-F238E27FC236}">
                <a16:creationId xmlns:a16="http://schemas.microsoft.com/office/drawing/2014/main" id="{637C7E6D-D197-4BD0-AF1F-266043559CB6}"/>
              </a:ext>
            </a:extLst>
          </p:cNvPr>
          <p:cNvSpPr txBox="1">
            <a:spLocks noChangeArrowheads="1"/>
          </p:cNvSpPr>
          <p:nvPr/>
        </p:nvSpPr>
        <p:spPr bwMode="auto">
          <a:xfrm>
            <a:off x="215900" y="919163"/>
            <a:ext cx="89281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30000"/>
              </a:spcBef>
            </a:pPr>
            <a:r>
              <a:rPr lang="zh-CN" altLang="en-US" b="1">
                <a:latin typeface="Helvetica" panose="020B0604020202020204" pitchFamily="34" charset="0"/>
              </a:rPr>
              <a:t>（</a:t>
            </a:r>
            <a:r>
              <a:rPr lang="zh-CN" altLang="en-US" b="1">
                <a:latin typeface="黑体" panose="02010609060101010101" pitchFamily="49" charset="-122"/>
                <a:ea typeface="黑体" panose="02010609060101010101" pitchFamily="49" charset="-122"/>
              </a:rPr>
              <a:t>书中例</a:t>
            </a:r>
            <a:r>
              <a:rPr lang="en-US" altLang="zh-CN" b="1">
                <a:latin typeface="黑体" panose="02010609060101010101" pitchFamily="49" charset="-122"/>
                <a:ea typeface="黑体" panose="02010609060101010101" pitchFamily="49" charset="-122"/>
              </a:rPr>
              <a:t>1.3</a:t>
            </a:r>
            <a:r>
              <a:rPr lang="zh-CN" altLang="en-US" b="1">
                <a:latin typeface="Helvetica" panose="020B0604020202020204" pitchFamily="34" charset="0"/>
              </a:rPr>
              <a:t>）</a:t>
            </a:r>
            <a:r>
              <a:rPr lang="en-US" altLang="zh-CN" b="1">
                <a:latin typeface="Helvetica" panose="020B0604020202020204" pitchFamily="34" charset="0"/>
              </a:rPr>
              <a:t>Assume we build </a:t>
            </a:r>
            <a:r>
              <a:rPr lang="en-US" altLang="zh-CN" b="1">
                <a:solidFill>
                  <a:srgbClr val="ED1611"/>
                </a:solidFill>
                <a:latin typeface="Helvetica" panose="020B0604020202020204" pitchFamily="34" charset="0"/>
              </a:rPr>
              <a:t>an optimizing compiler</a:t>
            </a:r>
            <a:r>
              <a:rPr lang="en-US" altLang="zh-CN" b="1">
                <a:latin typeface="Helvetica" panose="020B0604020202020204" pitchFamily="34" charset="0"/>
              </a:rPr>
              <a:t> for the load/store machine. The compiler discards 50% of the ALU instructions.</a:t>
            </a:r>
          </a:p>
          <a:p>
            <a:pPr>
              <a:spcBef>
                <a:spcPct val="30000"/>
              </a:spcBef>
            </a:pPr>
            <a:r>
              <a:rPr lang="en-US" altLang="zh-CN" b="1">
                <a:latin typeface="Helvetica" panose="020B0604020202020204" pitchFamily="34" charset="0"/>
              </a:rPr>
              <a:t>1) What is the CPI ?</a:t>
            </a:r>
          </a:p>
          <a:p>
            <a:pPr>
              <a:spcBef>
                <a:spcPct val="30000"/>
              </a:spcBef>
            </a:pPr>
            <a:r>
              <a:rPr lang="en-US" altLang="zh-CN" b="1">
                <a:latin typeface="Helvetica" panose="020B0604020202020204" pitchFamily="34" charset="0"/>
              </a:rPr>
              <a:t>2) Assuming a 20 ns clock cycle time (50 MHz clock rate). What is the MIPS rating for optimized code versus unoptimized code?   Does the MIPS rating agree with the rating of execution time?</a:t>
            </a:r>
          </a:p>
        </p:txBody>
      </p:sp>
      <p:sp>
        <p:nvSpPr>
          <p:cNvPr id="441348" name="Rectangle 4">
            <a:extLst>
              <a:ext uri="{FF2B5EF4-FFF2-40B4-BE49-F238E27FC236}">
                <a16:creationId xmlns:a16="http://schemas.microsoft.com/office/drawing/2014/main" id="{7A4D6D95-EF18-444F-9D94-80C596A6B214}"/>
              </a:ext>
            </a:extLst>
          </p:cNvPr>
          <p:cNvSpPr>
            <a:spLocks noChangeArrowheads="1"/>
          </p:cNvSpPr>
          <p:nvPr/>
        </p:nvSpPr>
        <p:spPr bwMode="auto">
          <a:xfrm>
            <a:off x="482600" y="2968625"/>
            <a:ext cx="2601913"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ct val="30000"/>
              </a:spcBef>
            </a:pPr>
            <a:r>
              <a:rPr lang="en-US" altLang="zh-CN" b="1" u="sng"/>
              <a:t>Op      Freq    Cycle  </a:t>
            </a:r>
            <a:endParaRPr lang="en-US" altLang="zh-CN" b="1"/>
          </a:p>
          <a:p>
            <a:pPr>
              <a:lnSpc>
                <a:spcPct val="90000"/>
              </a:lnSpc>
              <a:spcBef>
                <a:spcPct val="30000"/>
              </a:spcBef>
            </a:pPr>
            <a:r>
              <a:rPr lang="en-US" altLang="zh-CN" b="1"/>
              <a:t>ALU	 43%	1 </a:t>
            </a:r>
          </a:p>
          <a:p>
            <a:pPr>
              <a:lnSpc>
                <a:spcPct val="90000"/>
              </a:lnSpc>
              <a:spcBef>
                <a:spcPct val="30000"/>
              </a:spcBef>
            </a:pPr>
            <a:r>
              <a:rPr lang="en-US" altLang="zh-CN" b="1"/>
              <a:t>Load	 21%	2 </a:t>
            </a:r>
          </a:p>
          <a:p>
            <a:pPr>
              <a:lnSpc>
                <a:spcPct val="90000"/>
              </a:lnSpc>
              <a:spcBef>
                <a:spcPct val="30000"/>
              </a:spcBef>
            </a:pPr>
            <a:r>
              <a:rPr lang="en-US" altLang="zh-CN" b="1"/>
              <a:t>Store	 12%	2 </a:t>
            </a:r>
          </a:p>
          <a:p>
            <a:pPr>
              <a:lnSpc>
                <a:spcPct val="90000"/>
              </a:lnSpc>
              <a:spcBef>
                <a:spcPct val="30000"/>
              </a:spcBef>
            </a:pPr>
            <a:r>
              <a:rPr lang="en-US" altLang="zh-CN" b="1"/>
              <a:t>Branch	 24%	2</a:t>
            </a:r>
            <a:endParaRPr lang="zh-CN" altLang="en-US" b="1"/>
          </a:p>
        </p:txBody>
      </p:sp>
      <p:sp>
        <p:nvSpPr>
          <p:cNvPr id="441349" name="Rectangle 5">
            <a:extLst>
              <a:ext uri="{FF2B5EF4-FFF2-40B4-BE49-F238E27FC236}">
                <a16:creationId xmlns:a16="http://schemas.microsoft.com/office/drawing/2014/main" id="{B26EAEA8-8E43-484E-AF8A-C56FE2BE2AC2}"/>
              </a:ext>
            </a:extLst>
          </p:cNvPr>
          <p:cNvSpPr>
            <a:spLocks noChangeArrowheads="1"/>
          </p:cNvSpPr>
          <p:nvPr/>
        </p:nvSpPr>
        <p:spPr bwMode="auto">
          <a:xfrm>
            <a:off x="6472238" y="2892425"/>
            <a:ext cx="159861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ct val="50000"/>
              </a:spcBef>
            </a:pPr>
            <a:r>
              <a:rPr lang="en-US" altLang="zh-CN" b="1" u="sng"/>
              <a:t>New   Freq    </a:t>
            </a:r>
            <a:endParaRPr lang="en-US" altLang="zh-CN" b="1"/>
          </a:p>
          <a:p>
            <a:pPr>
              <a:lnSpc>
                <a:spcPct val="90000"/>
              </a:lnSpc>
              <a:spcBef>
                <a:spcPct val="50000"/>
              </a:spcBef>
            </a:pPr>
            <a:r>
              <a:rPr lang="en-US" altLang="zh-CN" b="1"/>
              <a:t>     27% </a:t>
            </a:r>
          </a:p>
          <a:p>
            <a:pPr>
              <a:lnSpc>
                <a:spcPct val="90000"/>
              </a:lnSpc>
              <a:spcBef>
                <a:spcPct val="50000"/>
              </a:spcBef>
            </a:pPr>
            <a:r>
              <a:rPr lang="en-US" altLang="zh-CN" b="1"/>
              <a:t>     27% </a:t>
            </a:r>
          </a:p>
          <a:p>
            <a:pPr>
              <a:lnSpc>
                <a:spcPct val="90000"/>
              </a:lnSpc>
              <a:spcBef>
                <a:spcPct val="50000"/>
              </a:spcBef>
            </a:pPr>
            <a:r>
              <a:rPr lang="en-US" altLang="zh-CN" b="1"/>
              <a:t>     15% </a:t>
            </a:r>
          </a:p>
          <a:p>
            <a:pPr>
              <a:lnSpc>
                <a:spcPct val="90000"/>
              </a:lnSpc>
              <a:spcBef>
                <a:spcPct val="50000"/>
              </a:spcBef>
            </a:pPr>
            <a:r>
              <a:rPr lang="en-US" altLang="zh-CN" b="1"/>
              <a:t>     31%	</a:t>
            </a:r>
            <a:endParaRPr lang="zh-CN" altLang="en-US" b="1"/>
          </a:p>
        </p:txBody>
      </p:sp>
      <p:sp>
        <p:nvSpPr>
          <p:cNvPr id="441350" name="AutoShape 6">
            <a:extLst>
              <a:ext uri="{FF2B5EF4-FFF2-40B4-BE49-F238E27FC236}">
                <a16:creationId xmlns:a16="http://schemas.microsoft.com/office/drawing/2014/main" id="{DD27C87A-7039-447F-A63B-C0BEC525A100}"/>
              </a:ext>
            </a:extLst>
          </p:cNvPr>
          <p:cNvSpPr>
            <a:spLocks noChangeArrowheads="1"/>
          </p:cNvSpPr>
          <p:nvPr/>
        </p:nvSpPr>
        <p:spPr bwMode="auto">
          <a:xfrm>
            <a:off x="3409950" y="2828925"/>
            <a:ext cx="2514600" cy="485775"/>
          </a:xfrm>
          <a:prstGeom prst="wedgeRectCallout">
            <a:avLst>
              <a:gd name="adj1" fmla="val 68120"/>
              <a:gd name="adj2" fmla="val 3856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solidFill>
                  <a:srgbClr val="CC3300"/>
                </a:solidFill>
                <a:latin typeface="Helvetica" panose="020B0604020202020204" pitchFamily="34" charset="0"/>
              </a:rPr>
              <a:t>Optimizing compiler</a:t>
            </a:r>
          </a:p>
          <a:p>
            <a:pPr algn="ctr"/>
            <a:endParaRPr lang="zh-CN" altLang="en-US" sz="2400">
              <a:latin typeface="Helvetica" panose="020B0604020202020204" pitchFamily="34" charset="0"/>
            </a:endParaRPr>
          </a:p>
        </p:txBody>
      </p:sp>
      <p:sp>
        <p:nvSpPr>
          <p:cNvPr id="441351" name="Text Box 7">
            <a:extLst>
              <a:ext uri="{FF2B5EF4-FFF2-40B4-BE49-F238E27FC236}">
                <a16:creationId xmlns:a16="http://schemas.microsoft.com/office/drawing/2014/main" id="{0704505B-2A73-4C07-9937-93F3BAA90683}"/>
              </a:ext>
            </a:extLst>
          </p:cNvPr>
          <p:cNvSpPr txBox="1">
            <a:spLocks noChangeArrowheads="1"/>
          </p:cNvSpPr>
          <p:nvPr/>
        </p:nvSpPr>
        <p:spPr bwMode="auto">
          <a:xfrm>
            <a:off x="525463" y="5094288"/>
            <a:ext cx="71993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solidFill>
                  <a:schemeClr val="accent2"/>
                </a:solidFill>
                <a:latin typeface="Helvetica" panose="020B0604020202020204" pitchFamily="34" charset="0"/>
              </a:rPr>
              <a:t>CPI              1.57                                                                1.73</a:t>
            </a:r>
          </a:p>
          <a:p>
            <a:r>
              <a:rPr lang="en-US" altLang="zh-CN" sz="2000" b="1">
                <a:solidFill>
                  <a:schemeClr val="accent2"/>
                </a:solidFill>
                <a:latin typeface="Helvetica" panose="020B0604020202020204" pitchFamily="34" charset="0"/>
              </a:rPr>
              <a:t>MIPS            31.8                                                               28.9</a:t>
            </a:r>
            <a:r>
              <a:rPr lang="en-US" altLang="zh-CN" sz="2400">
                <a:solidFill>
                  <a:schemeClr val="accent2"/>
                </a:solidFill>
                <a:latin typeface="Helvetica" panose="020B0604020202020204" pitchFamily="34" charset="0"/>
              </a:rPr>
              <a:t>  </a:t>
            </a:r>
          </a:p>
        </p:txBody>
      </p:sp>
      <p:sp>
        <p:nvSpPr>
          <p:cNvPr id="441352" name="Text Box 8">
            <a:extLst>
              <a:ext uri="{FF2B5EF4-FFF2-40B4-BE49-F238E27FC236}">
                <a16:creationId xmlns:a16="http://schemas.microsoft.com/office/drawing/2014/main" id="{E75667C4-9C35-4BB0-95C1-EE8CBE2D9377}"/>
              </a:ext>
            </a:extLst>
          </p:cNvPr>
          <p:cNvSpPr txBox="1">
            <a:spLocks noChangeArrowheads="1"/>
          </p:cNvSpPr>
          <p:nvPr/>
        </p:nvSpPr>
        <p:spPr bwMode="auto">
          <a:xfrm>
            <a:off x="855663" y="5911850"/>
            <a:ext cx="74247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b="1">
                <a:solidFill>
                  <a:srgbClr val="CC3300"/>
                </a:solidFill>
                <a:ea typeface="黑体" panose="02010609060101010101" pitchFamily="49" charset="-122"/>
              </a:rPr>
              <a:t>结果：因为优化后减少了</a:t>
            </a:r>
            <a:r>
              <a:rPr lang="en-US" altLang="zh-CN" sz="2000" b="1">
                <a:solidFill>
                  <a:srgbClr val="CC3300"/>
                </a:solidFill>
                <a:ea typeface="黑体" panose="02010609060101010101" pitchFamily="49" charset="-122"/>
              </a:rPr>
              <a:t>ALU</a:t>
            </a:r>
            <a:r>
              <a:rPr lang="zh-CN" altLang="en-US" sz="2000" b="1">
                <a:solidFill>
                  <a:srgbClr val="CC3300"/>
                </a:solidFill>
                <a:ea typeface="黑体" panose="02010609060101010101" pitchFamily="49" charset="-122"/>
              </a:rPr>
              <a:t>指令（其他指令数没变），所以程序执行时间一定减少了，但优化后的</a:t>
            </a:r>
            <a:r>
              <a:rPr lang="en-US" altLang="zh-CN" sz="2000" b="1">
                <a:solidFill>
                  <a:srgbClr val="CC3300"/>
                </a:solidFill>
                <a:ea typeface="黑体" panose="02010609060101010101" pitchFamily="49" charset="-122"/>
              </a:rPr>
              <a:t>MIPS</a:t>
            </a:r>
            <a:r>
              <a:rPr lang="zh-CN" altLang="en-US" sz="2000" b="1">
                <a:solidFill>
                  <a:srgbClr val="CC3300"/>
                </a:solidFill>
                <a:ea typeface="黑体" panose="02010609060101010101" pitchFamily="49" charset="-122"/>
              </a:rPr>
              <a:t>数反而降低了。</a:t>
            </a:r>
          </a:p>
        </p:txBody>
      </p:sp>
      <p:sp>
        <p:nvSpPr>
          <p:cNvPr id="441353" name="Rectangle 9">
            <a:extLst>
              <a:ext uri="{FF2B5EF4-FFF2-40B4-BE49-F238E27FC236}">
                <a16:creationId xmlns:a16="http://schemas.microsoft.com/office/drawing/2014/main" id="{439FD07A-F627-4381-9AA4-9370B1FC6DCE}"/>
              </a:ext>
            </a:extLst>
          </p:cNvPr>
          <p:cNvSpPr>
            <a:spLocks noChangeArrowheads="1"/>
          </p:cNvSpPr>
          <p:nvPr/>
        </p:nvSpPr>
        <p:spPr bwMode="auto">
          <a:xfrm>
            <a:off x="3246438" y="3365500"/>
            <a:ext cx="3222625" cy="160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solidFill>
                  <a:schemeClr val="accent2"/>
                </a:solidFill>
                <a:latin typeface="Helvetica" panose="020B0604020202020204" pitchFamily="34" charset="0"/>
              </a:rPr>
              <a:t>21.5/ (21.5+21+12+24)=27%</a:t>
            </a:r>
          </a:p>
          <a:p>
            <a:pPr>
              <a:spcBef>
                <a:spcPct val="50000"/>
              </a:spcBef>
            </a:pPr>
            <a:r>
              <a:rPr lang="en-US" altLang="zh-CN" b="1">
                <a:solidFill>
                  <a:schemeClr val="accent2"/>
                </a:solidFill>
                <a:latin typeface="Helvetica" panose="020B0604020202020204" pitchFamily="34" charset="0"/>
              </a:rPr>
              <a:t>21   / (21.5+21+12+24)=27%</a:t>
            </a:r>
          </a:p>
          <a:p>
            <a:pPr>
              <a:spcBef>
                <a:spcPct val="50000"/>
              </a:spcBef>
            </a:pPr>
            <a:r>
              <a:rPr lang="en-US" altLang="zh-CN" b="1">
                <a:solidFill>
                  <a:schemeClr val="accent2"/>
                </a:solidFill>
                <a:latin typeface="Helvetica" panose="020B0604020202020204" pitchFamily="34" charset="0"/>
              </a:rPr>
              <a:t>12   / (21.5+21+12+24)=15%</a:t>
            </a:r>
          </a:p>
          <a:p>
            <a:pPr>
              <a:spcBef>
                <a:spcPct val="50000"/>
              </a:spcBef>
            </a:pPr>
            <a:r>
              <a:rPr lang="en-US" altLang="zh-CN" b="1">
                <a:solidFill>
                  <a:schemeClr val="accent2"/>
                </a:solidFill>
                <a:latin typeface="Helvetica" panose="020B0604020202020204" pitchFamily="34" charset="0"/>
              </a:rPr>
              <a:t>24   / (21.5+21+12+24)= 31%</a:t>
            </a:r>
          </a:p>
        </p:txBody>
      </p:sp>
      <p:sp>
        <p:nvSpPr>
          <p:cNvPr id="441354" name="Text Box 10">
            <a:extLst>
              <a:ext uri="{FF2B5EF4-FFF2-40B4-BE49-F238E27FC236}">
                <a16:creationId xmlns:a16="http://schemas.microsoft.com/office/drawing/2014/main" id="{B733F82D-F821-4CFA-8FA0-6CD5EAA379AD}"/>
              </a:ext>
            </a:extLst>
          </p:cNvPr>
          <p:cNvSpPr txBox="1">
            <a:spLocks noChangeArrowheads="1"/>
          </p:cNvSpPr>
          <p:nvPr/>
        </p:nvSpPr>
        <p:spPr bwMode="auto">
          <a:xfrm>
            <a:off x="3446463" y="5091113"/>
            <a:ext cx="2968625"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5000"/>
              </a:spcBef>
            </a:pPr>
            <a:r>
              <a:rPr lang="en-US" altLang="zh-CN" b="1">
                <a:solidFill>
                  <a:srgbClr val="008000"/>
                </a:solidFill>
                <a:latin typeface="Helvetica" panose="020B0604020202020204" pitchFamily="34" charset="0"/>
              </a:rPr>
              <a:t>50M/1.57=31.8MIPS</a:t>
            </a:r>
          </a:p>
          <a:p>
            <a:pPr>
              <a:spcBef>
                <a:spcPct val="25000"/>
              </a:spcBef>
            </a:pPr>
            <a:r>
              <a:rPr lang="en-US" altLang="zh-CN" b="1">
                <a:solidFill>
                  <a:srgbClr val="008000"/>
                </a:solidFill>
                <a:latin typeface="Helvetica" panose="020B0604020202020204" pitchFamily="34" charset="0"/>
              </a:rPr>
              <a:t>50M/1.73=28.9MIPS</a:t>
            </a:r>
            <a:endParaRPr lang="zh-CN" altLang="en-US" b="1">
              <a:solidFill>
                <a:srgbClr val="008000"/>
              </a:solidFill>
              <a:latin typeface="Helvetica" panose="020B0604020202020204" pitchFamily="34" charset="0"/>
            </a:endParaRPr>
          </a:p>
        </p:txBody>
      </p:sp>
      <p:sp>
        <p:nvSpPr>
          <p:cNvPr id="441355" name="Line 11">
            <a:extLst>
              <a:ext uri="{FF2B5EF4-FFF2-40B4-BE49-F238E27FC236}">
                <a16:creationId xmlns:a16="http://schemas.microsoft.com/office/drawing/2014/main" id="{B69794D0-64B3-4C7E-9F85-261FBF8D5A38}"/>
              </a:ext>
            </a:extLst>
          </p:cNvPr>
          <p:cNvSpPr>
            <a:spLocks noChangeShapeType="1"/>
          </p:cNvSpPr>
          <p:nvPr/>
        </p:nvSpPr>
        <p:spPr bwMode="auto">
          <a:xfrm flipH="1">
            <a:off x="2644775" y="5373688"/>
            <a:ext cx="844550" cy="2397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1356" name="Line 12">
            <a:extLst>
              <a:ext uri="{FF2B5EF4-FFF2-40B4-BE49-F238E27FC236}">
                <a16:creationId xmlns:a16="http://schemas.microsoft.com/office/drawing/2014/main" id="{3FF781D6-E280-4F43-AE75-91BAC8F309C0}"/>
              </a:ext>
            </a:extLst>
          </p:cNvPr>
          <p:cNvSpPr>
            <a:spLocks noChangeShapeType="1"/>
          </p:cNvSpPr>
          <p:nvPr/>
        </p:nvSpPr>
        <p:spPr bwMode="auto">
          <a:xfrm>
            <a:off x="5734050" y="5608638"/>
            <a:ext cx="1162050" cy="841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1357" name="Text Box 13">
            <a:extLst>
              <a:ext uri="{FF2B5EF4-FFF2-40B4-BE49-F238E27FC236}">
                <a16:creationId xmlns:a16="http://schemas.microsoft.com/office/drawing/2014/main" id="{D1E3AED7-5FA8-4F1A-90AF-97FD55B95716}"/>
              </a:ext>
            </a:extLst>
          </p:cNvPr>
          <p:cNvSpPr txBox="1">
            <a:spLocks noChangeArrowheads="1"/>
          </p:cNvSpPr>
          <p:nvPr/>
        </p:nvSpPr>
        <p:spPr bwMode="auto">
          <a:xfrm>
            <a:off x="2947988" y="1508125"/>
            <a:ext cx="5773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2000" b="1">
                <a:solidFill>
                  <a:srgbClr val="ED1611"/>
                </a:solidFill>
                <a:latin typeface="黑体" panose="02010609060101010101" pitchFamily="49" charset="-122"/>
                <a:ea typeface="黑体" panose="02010609060101010101" pitchFamily="49" charset="-122"/>
              </a:rPr>
              <a:t>仅在软件上优化，没涉及到任何硬件措施。</a:t>
            </a:r>
          </a:p>
        </p:txBody>
      </p:sp>
      <p:sp>
        <p:nvSpPr>
          <p:cNvPr id="496654" name="Text Box 14">
            <a:extLst>
              <a:ext uri="{FF2B5EF4-FFF2-40B4-BE49-F238E27FC236}">
                <a16:creationId xmlns:a16="http://schemas.microsoft.com/office/drawing/2014/main" id="{FC8A1E29-06A6-4AB0-A75B-F31601889A70}"/>
              </a:ext>
            </a:extLst>
          </p:cNvPr>
          <p:cNvSpPr txBox="1">
            <a:spLocks noChangeArrowheads="1"/>
          </p:cNvSpPr>
          <p:nvPr/>
        </p:nvSpPr>
        <p:spPr bwMode="auto">
          <a:xfrm>
            <a:off x="171450" y="4675188"/>
            <a:ext cx="2787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000" b="1">
                <a:solidFill>
                  <a:srgbClr val="FF0000"/>
                </a:solidFill>
                <a:ea typeface="黑体" panose="02010609060101010101" pitchFamily="49" charset="-122"/>
              </a:rPr>
              <a:t>1.57</a:t>
            </a:r>
            <a:r>
              <a:rPr lang="zh-CN" altLang="en-US" sz="2000" b="1">
                <a:solidFill>
                  <a:srgbClr val="FF0000"/>
                </a:solidFill>
                <a:ea typeface="黑体" panose="02010609060101010101" pitchFamily="49" charset="-122"/>
              </a:rPr>
              <a:t>是如何算出来的？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1347">
                                            <p:txEl>
                                              <p:pRg st="0" end="0"/>
                                            </p:txEl>
                                          </p:spTgt>
                                        </p:tgtEl>
                                        <p:attrNameLst>
                                          <p:attrName>style.visibility</p:attrName>
                                        </p:attrNameLst>
                                      </p:cBhvr>
                                      <p:to>
                                        <p:strVal val="visible"/>
                                      </p:to>
                                    </p:set>
                                    <p:animEffect transition="in" filter="blinds(horizontal)">
                                      <p:cBhvr>
                                        <p:cTn id="7" dur="500"/>
                                        <p:tgtEl>
                                          <p:spTgt spid="441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41347">
                                            <p:txEl>
                                              <p:pRg st="1" end="1"/>
                                            </p:txEl>
                                          </p:spTgt>
                                        </p:tgtEl>
                                        <p:attrNameLst>
                                          <p:attrName>style.visibility</p:attrName>
                                        </p:attrNameLst>
                                      </p:cBhvr>
                                      <p:to>
                                        <p:strVal val="visible"/>
                                      </p:to>
                                    </p:set>
                                    <p:animEffect transition="in" filter="blinds(horizontal)">
                                      <p:cBhvr>
                                        <p:cTn id="12" dur="500"/>
                                        <p:tgtEl>
                                          <p:spTgt spid="4413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41347">
                                            <p:txEl>
                                              <p:pRg st="2" end="2"/>
                                            </p:txEl>
                                          </p:spTgt>
                                        </p:tgtEl>
                                        <p:attrNameLst>
                                          <p:attrName>style.visibility</p:attrName>
                                        </p:attrNameLst>
                                      </p:cBhvr>
                                      <p:to>
                                        <p:strVal val="visible"/>
                                      </p:to>
                                    </p:set>
                                    <p:animEffect transition="in" filter="blinds(horizontal)">
                                      <p:cBhvr>
                                        <p:cTn id="17" dur="500"/>
                                        <p:tgtEl>
                                          <p:spTgt spid="4413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41357"/>
                                        </p:tgtEl>
                                        <p:attrNameLst>
                                          <p:attrName>style.visibility</p:attrName>
                                        </p:attrNameLst>
                                      </p:cBhvr>
                                      <p:to>
                                        <p:strVal val="visible"/>
                                      </p:to>
                                    </p:set>
                                    <p:animEffect transition="in" filter="blinds(horizontal)">
                                      <p:cBhvr>
                                        <p:cTn id="22" dur="500"/>
                                        <p:tgtEl>
                                          <p:spTgt spid="44135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441348"/>
                                        </p:tgtEl>
                                        <p:attrNameLst>
                                          <p:attrName>style.visibility</p:attrName>
                                        </p:attrNameLst>
                                      </p:cBhvr>
                                      <p:to>
                                        <p:strVal val="visible"/>
                                      </p:to>
                                    </p:set>
                                    <p:animEffect transition="in" filter="slide(fromLeft)">
                                      <p:cBhvr>
                                        <p:cTn id="27" dur="500"/>
                                        <p:tgtEl>
                                          <p:spTgt spid="4413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441350"/>
                                        </p:tgtEl>
                                        <p:attrNameLst>
                                          <p:attrName>style.visibility</p:attrName>
                                        </p:attrNameLst>
                                      </p:cBhvr>
                                      <p:to>
                                        <p:strVal val="visible"/>
                                      </p:to>
                                    </p:set>
                                    <p:animEffect transition="in" filter="slide(fromLeft)">
                                      <p:cBhvr>
                                        <p:cTn id="32" dur="500"/>
                                        <p:tgtEl>
                                          <p:spTgt spid="44135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41353"/>
                                        </p:tgtEl>
                                        <p:attrNameLst>
                                          <p:attrName>style.visibility</p:attrName>
                                        </p:attrNameLst>
                                      </p:cBhvr>
                                      <p:to>
                                        <p:strVal val="visible"/>
                                      </p:to>
                                    </p:set>
                                    <p:animEffect transition="in" filter="blinds(horizontal)">
                                      <p:cBhvr>
                                        <p:cTn id="37" dur="500"/>
                                        <p:tgtEl>
                                          <p:spTgt spid="44135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441349"/>
                                        </p:tgtEl>
                                        <p:attrNameLst>
                                          <p:attrName>style.visibility</p:attrName>
                                        </p:attrNameLst>
                                      </p:cBhvr>
                                      <p:to>
                                        <p:strVal val="visible"/>
                                      </p:to>
                                    </p:set>
                                    <p:animEffect transition="in" filter="slide(fromLeft)">
                                      <p:cBhvr>
                                        <p:cTn id="42" dur="500"/>
                                        <p:tgtEl>
                                          <p:spTgt spid="44134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441351">
                                            <p:txEl>
                                              <p:pRg st="0" end="0"/>
                                            </p:txEl>
                                          </p:spTgt>
                                        </p:tgtEl>
                                        <p:attrNameLst>
                                          <p:attrName>style.visibility</p:attrName>
                                        </p:attrNameLst>
                                      </p:cBhvr>
                                      <p:to>
                                        <p:strVal val="visible"/>
                                      </p:to>
                                    </p:set>
                                    <p:animEffect transition="in" filter="blinds(horizontal)">
                                      <p:cBhvr>
                                        <p:cTn id="47" dur="500"/>
                                        <p:tgtEl>
                                          <p:spTgt spid="441351">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496654">
                                            <p:txEl>
                                              <p:pRg st="0" end="0"/>
                                            </p:txEl>
                                          </p:spTgt>
                                        </p:tgtEl>
                                        <p:attrNameLst>
                                          <p:attrName>style.visibility</p:attrName>
                                        </p:attrNameLst>
                                      </p:cBhvr>
                                      <p:to>
                                        <p:strVal val="visible"/>
                                      </p:to>
                                    </p:set>
                                    <p:animEffect transition="in" filter="blinds(horizontal)">
                                      <p:cBhvr>
                                        <p:cTn id="52" dur="500"/>
                                        <p:tgtEl>
                                          <p:spTgt spid="496654">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41354"/>
                                        </p:tgtEl>
                                        <p:attrNameLst>
                                          <p:attrName>style.visibility</p:attrName>
                                        </p:attrNameLst>
                                      </p:cBhvr>
                                      <p:to>
                                        <p:strVal val="visible"/>
                                      </p:to>
                                    </p:set>
                                    <p:animEffect transition="in" filter="blinds(horizontal)">
                                      <p:cBhvr>
                                        <p:cTn id="57" dur="500"/>
                                        <p:tgtEl>
                                          <p:spTgt spid="44135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441351">
                                            <p:txEl>
                                              <p:pRg st="1" end="1"/>
                                            </p:txEl>
                                          </p:spTgt>
                                        </p:tgtEl>
                                        <p:attrNameLst>
                                          <p:attrName>style.visibility</p:attrName>
                                        </p:attrNameLst>
                                      </p:cBhvr>
                                      <p:to>
                                        <p:strVal val="visible"/>
                                      </p:to>
                                    </p:set>
                                    <p:animEffect transition="in" filter="blinds(horizontal)">
                                      <p:cBhvr>
                                        <p:cTn id="62" dur="500"/>
                                        <p:tgtEl>
                                          <p:spTgt spid="441351">
                                            <p:txEl>
                                              <p:pRg st="1" end="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441355"/>
                                        </p:tgtEl>
                                        <p:attrNameLst>
                                          <p:attrName>style.visibility</p:attrName>
                                        </p:attrNameLst>
                                      </p:cBhvr>
                                      <p:to>
                                        <p:strVal val="visible"/>
                                      </p:to>
                                    </p:set>
                                    <p:animEffect transition="in" filter="blinds(horizontal)">
                                      <p:cBhvr>
                                        <p:cTn id="67" dur="500"/>
                                        <p:tgtEl>
                                          <p:spTgt spid="44135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441356"/>
                                        </p:tgtEl>
                                        <p:attrNameLst>
                                          <p:attrName>style.visibility</p:attrName>
                                        </p:attrNameLst>
                                      </p:cBhvr>
                                      <p:to>
                                        <p:strVal val="visible"/>
                                      </p:to>
                                    </p:set>
                                    <p:animEffect transition="in" filter="blinds(horizontal)">
                                      <p:cBhvr>
                                        <p:cTn id="72" dur="500"/>
                                        <p:tgtEl>
                                          <p:spTgt spid="44135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441352">
                                            <p:txEl>
                                              <p:pRg st="0" end="0"/>
                                            </p:txEl>
                                          </p:spTgt>
                                        </p:tgtEl>
                                        <p:attrNameLst>
                                          <p:attrName>style.visibility</p:attrName>
                                        </p:attrNameLst>
                                      </p:cBhvr>
                                      <p:to>
                                        <p:strVal val="visible"/>
                                      </p:to>
                                    </p:set>
                                    <p:animEffect transition="in" filter="blinds(horizontal)">
                                      <p:cBhvr>
                                        <p:cTn id="77" dur="500"/>
                                        <p:tgtEl>
                                          <p:spTgt spid="4413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8" grpId="0" autoUpdateAnimBg="0"/>
      <p:bldP spid="441349" grpId="0" autoUpdateAnimBg="0"/>
      <p:bldP spid="441350" grpId="0" animBg="1" autoUpdateAnimBg="0"/>
      <p:bldP spid="441353" grpId="0"/>
      <p:bldP spid="441354" grpId="0"/>
      <p:bldP spid="44135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a:extLst>
              <a:ext uri="{FF2B5EF4-FFF2-40B4-BE49-F238E27FC236}">
                <a16:creationId xmlns:a16="http://schemas.microsoft.com/office/drawing/2014/main" id="{151140B2-DD98-4B25-84C5-04A12ABFBA90}"/>
              </a:ext>
            </a:extLst>
          </p:cNvPr>
          <p:cNvSpPr>
            <a:spLocks noGrp="1" noChangeArrowheads="1"/>
          </p:cNvSpPr>
          <p:nvPr>
            <p:ph type="title" idx="4294967295"/>
          </p:nvPr>
        </p:nvSpPr>
        <p:spPr>
          <a:xfrm>
            <a:off x="611188" y="98425"/>
            <a:ext cx="8343900" cy="600075"/>
          </a:xfrm>
          <a:noFill/>
        </p:spPr>
        <p:txBody>
          <a:bodyPr lIns="63500" tIns="25400" rIns="63500" bIns="25400" anchor="t">
            <a:spAutoFit/>
          </a:bodyPr>
          <a:lstStyle/>
          <a:p>
            <a:r>
              <a:rPr lang="zh-CN" altLang="en-US" sz="3600"/>
              <a:t>选择性能评价程序（</a:t>
            </a:r>
            <a:r>
              <a:rPr lang="en-US" altLang="zh-CN" sz="3600"/>
              <a:t>Benchmarks</a:t>
            </a:r>
            <a:r>
              <a:rPr lang="zh-CN" altLang="en-US" sz="3600"/>
              <a:t>）</a:t>
            </a:r>
          </a:p>
        </p:txBody>
      </p:sp>
      <p:sp>
        <p:nvSpPr>
          <p:cNvPr id="428035" name="Rectangle 3">
            <a:extLst>
              <a:ext uri="{FF2B5EF4-FFF2-40B4-BE49-F238E27FC236}">
                <a16:creationId xmlns:a16="http://schemas.microsoft.com/office/drawing/2014/main" id="{03D5DAD7-DA81-49BB-B294-631C76D99485}"/>
              </a:ext>
            </a:extLst>
          </p:cNvPr>
          <p:cNvSpPr>
            <a:spLocks noGrp="1" noChangeArrowheads="1"/>
          </p:cNvSpPr>
          <p:nvPr>
            <p:ph type="body" idx="4294967295"/>
          </p:nvPr>
        </p:nvSpPr>
        <p:spPr>
          <a:xfrm>
            <a:off x="0" y="773113"/>
            <a:ext cx="8810625" cy="5730875"/>
          </a:xfrm>
          <a:noFill/>
        </p:spPr>
        <p:txBody>
          <a:bodyPr lIns="63500" tIns="25400" rIns="63500" bIns="25400">
            <a:spAutoFit/>
          </a:bodyPr>
          <a:lstStyle/>
          <a:p>
            <a:pPr marL="203200" indent="-203200">
              <a:lnSpc>
                <a:spcPct val="105000"/>
              </a:lnSpc>
            </a:pPr>
            <a:r>
              <a:rPr lang="zh-CN" altLang="en-US" sz="2200">
                <a:solidFill>
                  <a:srgbClr val="FF0000"/>
                </a:solidFill>
                <a:ea typeface="黑体" panose="02010609060101010101" pitchFamily="49" charset="-122"/>
              </a:rPr>
              <a:t>用基准程序来评测计算机的性能</a:t>
            </a:r>
          </a:p>
          <a:p>
            <a:pPr marL="685800" lvl="1" indent="-190500"/>
            <a:r>
              <a:rPr lang="zh-CN" altLang="en-US" sz="2200">
                <a:ea typeface="黑体" panose="02010609060101010101" pitchFamily="49" charset="-122"/>
              </a:rPr>
              <a:t>基准测试程序是专门用来进行性能评价的一组程序</a:t>
            </a:r>
          </a:p>
          <a:p>
            <a:pPr marL="685800" lvl="1" indent="-190500"/>
            <a:r>
              <a:rPr lang="zh-CN" altLang="en-US" sz="2200">
                <a:ea typeface="黑体" panose="02010609060101010101" pitchFamily="49" charset="-122"/>
              </a:rPr>
              <a:t>基准程序通过运行实际负载来反映计算机的性能</a:t>
            </a:r>
          </a:p>
          <a:p>
            <a:pPr marL="685800" lvl="1" indent="-190500"/>
            <a:r>
              <a:rPr lang="zh-CN" altLang="en-US" sz="2200">
                <a:ea typeface="黑体" panose="02010609060101010101" pitchFamily="49" charset="-122"/>
              </a:rPr>
              <a:t>最好的基准程序是用户实际使用的程序或典型的简单程序</a:t>
            </a:r>
          </a:p>
          <a:p>
            <a:pPr marL="203200" indent="-203200">
              <a:lnSpc>
                <a:spcPct val="105000"/>
              </a:lnSpc>
            </a:pPr>
            <a:r>
              <a:rPr lang="zh-CN" altLang="en-US" sz="2200">
                <a:solidFill>
                  <a:srgbClr val="FF0000"/>
                </a:solidFill>
                <a:ea typeface="黑体" panose="02010609060101010101" pitchFamily="49" charset="-122"/>
              </a:rPr>
              <a:t>基准程序的缺陷</a:t>
            </a:r>
          </a:p>
          <a:p>
            <a:pPr marL="685800" lvl="1" indent="-190500"/>
            <a:r>
              <a:rPr lang="zh-CN" altLang="en-US" sz="2200">
                <a:ea typeface="黑体" panose="02010609060101010101" pitchFamily="49" charset="-122"/>
              </a:rPr>
              <a:t>现象：基准程序的性能与某段短代码密切相关时，会被利用以得到不当的性能评测结果</a:t>
            </a:r>
          </a:p>
          <a:p>
            <a:pPr marL="685800" lvl="1" indent="-190500"/>
            <a:r>
              <a:rPr lang="zh-CN" altLang="en-US" sz="2200">
                <a:ea typeface="黑体" panose="02010609060101010101" pitchFamily="49" charset="-122"/>
              </a:rPr>
              <a:t>手段：硬件系统设计人员或编译器开发者针对这些代码片段进行特殊的优化，使得执行这段代码的速度非常快</a:t>
            </a:r>
          </a:p>
          <a:p>
            <a:pPr marL="1257300" lvl="2" indent="-342900"/>
            <a:r>
              <a:rPr lang="zh-CN" altLang="en-US" sz="2000">
                <a:ea typeface="黑体" panose="02010609060101010101" pitchFamily="49" charset="-122"/>
              </a:rPr>
              <a:t>例</a:t>
            </a:r>
            <a:r>
              <a:rPr lang="en-US" altLang="zh-CN" sz="2000">
                <a:ea typeface="黑体" panose="02010609060101010101" pitchFamily="49" charset="-122"/>
              </a:rPr>
              <a:t>1</a:t>
            </a:r>
            <a:r>
              <a:rPr lang="zh-CN" altLang="en-US" sz="2000">
                <a:ea typeface="黑体" panose="02010609060101010101" pitchFamily="49" charset="-122"/>
              </a:rPr>
              <a:t>：</a:t>
            </a:r>
            <a:r>
              <a:rPr lang="en-US" altLang="zh-CN" sz="2000">
                <a:ea typeface="黑体" panose="02010609060101010101" pitchFamily="49" charset="-122"/>
              </a:rPr>
              <a:t>Intel Pentium</a:t>
            </a:r>
            <a:r>
              <a:rPr lang="zh-CN" altLang="en-US" sz="2000">
                <a:ea typeface="黑体" panose="02010609060101010101" pitchFamily="49" charset="-122"/>
              </a:rPr>
              <a:t>处理器运行</a:t>
            </a:r>
            <a:r>
              <a:rPr lang="en-US" altLang="zh-CN" sz="2000">
                <a:ea typeface="黑体" panose="02010609060101010101" pitchFamily="49" charset="-122"/>
              </a:rPr>
              <a:t>SPECint</a:t>
            </a:r>
            <a:r>
              <a:rPr lang="zh-CN" altLang="en-US" sz="2000">
                <a:ea typeface="黑体" panose="02010609060101010101" pitchFamily="49" charset="-122"/>
              </a:rPr>
              <a:t>时用了公司内部使用的特殊编译器，使其性能极高</a:t>
            </a:r>
          </a:p>
          <a:p>
            <a:pPr marL="1257300" lvl="2" indent="-342900"/>
            <a:r>
              <a:rPr lang="zh-CN" altLang="en-US" sz="2000">
                <a:ea typeface="黑体" panose="02010609060101010101" pitchFamily="49" charset="-122"/>
              </a:rPr>
              <a:t>例</a:t>
            </a:r>
            <a:r>
              <a:rPr lang="en-US" altLang="zh-CN" sz="2000">
                <a:ea typeface="黑体" panose="02010609060101010101" pitchFamily="49" charset="-122"/>
              </a:rPr>
              <a:t>2</a:t>
            </a:r>
            <a:r>
              <a:rPr lang="zh-CN" altLang="en-US" sz="2000">
                <a:ea typeface="黑体" panose="02010609060101010101" pitchFamily="49" charset="-122"/>
              </a:rPr>
              <a:t>：矩阵乘法程序</a:t>
            </a:r>
            <a:r>
              <a:rPr lang="en-US" altLang="zh-CN" sz="2000">
                <a:ea typeface="黑体" panose="02010609060101010101" pitchFamily="49" charset="-122"/>
              </a:rPr>
              <a:t>SPECmatrix300</a:t>
            </a:r>
            <a:r>
              <a:rPr lang="zh-CN" altLang="en-US" sz="2000">
                <a:ea typeface="黑体" panose="02010609060101010101" pitchFamily="49" charset="-122"/>
              </a:rPr>
              <a:t>有</a:t>
            </a:r>
            <a:r>
              <a:rPr lang="en-US" altLang="zh-CN" sz="2000">
                <a:ea typeface="黑体" panose="02010609060101010101" pitchFamily="49" charset="-122"/>
              </a:rPr>
              <a:t>99%</a:t>
            </a:r>
            <a:r>
              <a:rPr lang="zh-CN" altLang="en-US" sz="2000">
                <a:ea typeface="黑体" panose="02010609060101010101" pitchFamily="49" charset="-122"/>
              </a:rPr>
              <a:t>的时间运行在一行语句上，有些厂商用特殊编译器优化该语句，使性能达</a:t>
            </a:r>
            <a:r>
              <a:rPr lang="en-US" altLang="zh-CN" sz="2000">
                <a:ea typeface="黑体" panose="02010609060101010101" pitchFamily="49" charset="-122"/>
              </a:rPr>
              <a:t>VAX11/780</a:t>
            </a:r>
            <a:r>
              <a:rPr lang="zh-CN" altLang="en-US" sz="2000">
                <a:ea typeface="黑体" panose="02010609060101010101" pitchFamily="49" charset="-122"/>
              </a:rPr>
              <a:t>的</a:t>
            </a:r>
            <a:r>
              <a:rPr lang="en-US" altLang="zh-CN" sz="2000">
                <a:ea typeface="黑体" panose="02010609060101010101" pitchFamily="49" charset="-122"/>
              </a:rPr>
              <a:t>729.8</a:t>
            </a:r>
            <a:r>
              <a:rPr lang="zh-CN" altLang="en-US" sz="2000">
                <a:ea typeface="黑体" panose="02010609060101010101" pitchFamily="49" charset="-122"/>
              </a:rPr>
              <a:t>倍！</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8035">
                                            <p:txEl>
                                              <p:pRg st="1" end="1"/>
                                            </p:txEl>
                                          </p:spTgt>
                                        </p:tgtEl>
                                        <p:attrNameLst>
                                          <p:attrName>style.visibility</p:attrName>
                                        </p:attrNameLst>
                                      </p:cBhvr>
                                      <p:to>
                                        <p:strVal val="visible"/>
                                      </p:to>
                                    </p:set>
                                    <p:animEffect transition="in" filter="blinds(horizontal)">
                                      <p:cBhvr>
                                        <p:cTn id="7" dur="500"/>
                                        <p:tgtEl>
                                          <p:spTgt spid="428035">
                                            <p:txEl>
                                              <p:pRg st="1" end="1"/>
                                            </p:txEl>
                                          </p:spTgt>
                                        </p:tgtEl>
                                      </p:cBhvr>
                                    </p:animEffect>
                                  </p:childTnLst>
                                  <p:subTnLst>
                                    <p:animClr clrSpc="rgb" dir="cw">
                                      <p:cBhvr override="childStyle">
                                        <p:cTn dur="1" fill="hold" display="0" masterRel="nextClick" afterEffect="1"/>
                                        <p:tgtEl>
                                          <p:spTgt spid="428035">
                                            <p:txEl>
                                              <p:pRg st="1" end="1"/>
                                            </p:txEl>
                                          </p:spTgt>
                                        </p:tgtEl>
                                        <p:attrNameLst>
                                          <p:attrName>ppt_c</p:attrName>
                                        </p:attrNameLst>
                                      </p:cBhvr>
                                      <p:to>
                                        <a:srgbClr val="0BB2F5"/>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28035">
                                            <p:txEl>
                                              <p:pRg st="2" end="2"/>
                                            </p:txEl>
                                          </p:spTgt>
                                        </p:tgtEl>
                                        <p:attrNameLst>
                                          <p:attrName>style.visibility</p:attrName>
                                        </p:attrNameLst>
                                      </p:cBhvr>
                                      <p:to>
                                        <p:strVal val="visible"/>
                                      </p:to>
                                    </p:set>
                                    <p:animEffect transition="in" filter="blinds(horizontal)">
                                      <p:cBhvr>
                                        <p:cTn id="12" dur="500"/>
                                        <p:tgtEl>
                                          <p:spTgt spid="428035">
                                            <p:txEl>
                                              <p:pRg st="2" end="2"/>
                                            </p:txEl>
                                          </p:spTgt>
                                        </p:tgtEl>
                                      </p:cBhvr>
                                    </p:animEffect>
                                  </p:childTnLst>
                                  <p:subTnLst>
                                    <p:animClr clrSpc="rgb" dir="cw">
                                      <p:cBhvr override="childStyle">
                                        <p:cTn dur="1" fill="hold" display="0" masterRel="nextClick" afterEffect="1"/>
                                        <p:tgtEl>
                                          <p:spTgt spid="428035">
                                            <p:txEl>
                                              <p:pRg st="2" end="2"/>
                                            </p:txEl>
                                          </p:spTgt>
                                        </p:tgtEl>
                                        <p:attrNameLst>
                                          <p:attrName>ppt_c</p:attrName>
                                        </p:attrNameLst>
                                      </p:cBhvr>
                                      <p:to>
                                        <a:srgbClr val="0BB2F5"/>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28035">
                                            <p:txEl>
                                              <p:pRg st="3" end="3"/>
                                            </p:txEl>
                                          </p:spTgt>
                                        </p:tgtEl>
                                        <p:attrNameLst>
                                          <p:attrName>style.visibility</p:attrName>
                                        </p:attrNameLst>
                                      </p:cBhvr>
                                      <p:to>
                                        <p:strVal val="visible"/>
                                      </p:to>
                                    </p:set>
                                    <p:animEffect transition="in" filter="blinds(horizontal)">
                                      <p:cBhvr>
                                        <p:cTn id="17" dur="500"/>
                                        <p:tgtEl>
                                          <p:spTgt spid="428035">
                                            <p:txEl>
                                              <p:pRg st="3" end="3"/>
                                            </p:txEl>
                                          </p:spTgt>
                                        </p:tgtEl>
                                      </p:cBhvr>
                                    </p:animEffect>
                                  </p:childTnLst>
                                  <p:subTnLst>
                                    <p:animClr clrSpc="rgb" dir="cw">
                                      <p:cBhvr override="childStyle">
                                        <p:cTn dur="1" fill="hold" display="0" masterRel="nextClick" afterEffect="1"/>
                                        <p:tgtEl>
                                          <p:spTgt spid="428035">
                                            <p:txEl>
                                              <p:pRg st="3" end="3"/>
                                            </p:txEl>
                                          </p:spTgt>
                                        </p:tgtEl>
                                        <p:attrNameLst>
                                          <p:attrName>ppt_c</p:attrName>
                                        </p:attrNameLst>
                                      </p:cBhvr>
                                      <p:to>
                                        <a:srgbClr val="0BB2F5"/>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28035">
                                            <p:txEl>
                                              <p:pRg st="5" end="5"/>
                                            </p:txEl>
                                          </p:spTgt>
                                        </p:tgtEl>
                                        <p:attrNameLst>
                                          <p:attrName>style.visibility</p:attrName>
                                        </p:attrNameLst>
                                      </p:cBhvr>
                                      <p:to>
                                        <p:strVal val="visible"/>
                                      </p:to>
                                    </p:set>
                                    <p:animEffect transition="in" filter="blinds(horizontal)">
                                      <p:cBhvr>
                                        <p:cTn id="22" dur="500"/>
                                        <p:tgtEl>
                                          <p:spTgt spid="428035">
                                            <p:txEl>
                                              <p:pRg st="5" end="5"/>
                                            </p:txEl>
                                          </p:spTgt>
                                        </p:tgtEl>
                                      </p:cBhvr>
                                    </p:animEffect>
                                  </p:childTnLst>
                                  <p:subTnLst>
                                    <p:animClr clrSpc="rgb" dir="cw">
                                      <p:cBhvr override="childStyle">
                                        <p:cTn dur="1" fill="hold" display="0" masterRel="nextClick" afterEffect="1"/>
                                        <p:tgtEl>
                                          <p:spTgt spid="428035">
                                            <p:txEl>
                                              <p:pRg st="5" end="5"/>
                                            </p:txEl>
                                          </p:spTgt>
                                        </p:tgtEl>
                                        <p:attrNameLst>
                                          <p:attrName>ppt_c</p:attrName>
                                        </p:attrNameLst>
                                      </p:cBhvr>
                                      <p:to>
                                        <a:srgbClr val="0BB2F5"/>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28035">
                                            <p:txEl>
                                              <p:pRg st="6" end="6"/>
                                            </p:txEl>
                                          </p:spTgt>
                                        </p:tgtEl>
                                        <p:attrNameLst>
                                          <p:attrName>style.visibility</p:attrName>
                                        </p:attrNameLst>
                                      </p:cBhvr>
                                      <p:to>
                                        <p:strVal val="visible"/>
                                      </p:to>
                                    </p:set>
                                    <p:animEffect transition="in" filter="blinds(horizontal)">
                                      <p:cBhvr>
                                        <p:cTn id="27" dur="500"/>
                                        <p:tgtEl>
                                          <p:spTgt spid="428035">
                                            <p:txEl>
                                              <p:pRg st="6" end="6"/>
                                            </p:txEl>
                                          </p:spTgt>
                                        </p:tgtEl>
                                      </p:cBhvr>
                                    </p:animEffect>
                                  </p:childTnLst>
                                  <p:subTnLst>
                                    <p:animClr clrSpc="rgb" dir="cw">
                                      <p:cBhvr override="childStyle">
                                        <p:cTn dur="1" fill="hold" display="0" masterRel="nextClick" afterEffect="1"/>
                                        <p:tgtEl>
                                          <p:spTgt spid="428035">
                                            <p:txEl>
                                              <p:pRg st="6" end="6"/>
                                            </p:txEl>
                                          </p:spTgt>
                                        </p:tgtEl>
                                        <p:attrNameLst>
                                          <p:attrName>ppt_c</p:attrName>
                                        </p:attrNameLst>
                                      </p:cBhvr>
                                      <p:to>
                                        <a:srgbClr val="0BB2F5"/>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28035">
                                            <p:txEl>
                                              <p:pRg st="7" end="7"/>
                                            </p:txEl>
                                          </p:spTgt>
                                        </p:tgtEl>
                                        <p:attrNameLst>
                                          <p:attrName>style.visibility</p:attrName>
                                        </p:attrNameLst>
                                      </p:cBhvr>
                                      <p:to>
                                        <p:strVal val="visible"/>
                                      </p:to>
                                    </p:set>
                                    <p:animEffect transition="in" filter="blinds(horizontal)">
                                      <p:cBhvr>
                                        <p:cTn id="32" dur="500"/>
                                        <p:tgtEl>
                                          <p:spTgt spid="428035">
                                            <p:txEl>
                                              <p:pRg st="7" end="7"/>
                                            </p:txEl>
                                          </p:spTgt>
                                        </p:tgtEl>
                                      </p:cBhvr>
                                    </p:animEffect>
                                  </p:childTnLst>
                                  <p:subTnLst>
                                    <p:animClr clrSpc="rgb" dir="cw">
                                      <p:cBhvr override="childStyle">
                                        <p:cTn dur="1" fill="hold" display="0" masterRel="nextClick" afterEffect="1"/>
                                        <p:tgtEl>
                                          <p:spTgt spid="428035">
                                            <p:txEl>
                                              <p:pRg st="7" end="7"/>
                                            </p:txEl>
                                          </p:spTgt>
                                        </p:tgtEl>
                                        <p:attrNameLst>
                                          <p:attrName>ppt_c</p:attrName>
                                        </p:attrNameLst>
                                      </p:cBhvr>
                                      <p:to>
                                        <a:srgbClr val="0BB2F5"/>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28035">
                                            <p:txEl>
                                              <p:pRg st="8" end="8"/>
                                            </p:txEl>
                                          </p:spTgt>
                                        </p:tgtEl>
                                        <p:attrNameLst>
                                          <p:attrName>style.visibility</p:attrName>
                                        </p:attrNameLst>
                                      </p:cBhvr>
                                      <p:to>
                                        <p:strVal val="visible"/>
                                      </p:to>
                                    </p:set>
                                    <p:animEffect transition="in" filter="blinds(horizontal)">
                                      <p:cBhvr>
                                        <p:cTn id="37" dur="500"/>
                                        <p:tgtEl>
                                          <p:spTgt spid="428035">
                                            <p:txEl>
                                              <p:pRg st="8" end="8"/>
                                            </p:txEl>
                                          </p:spTgt>
                                        </p:tgtEl>
                                      </p:cBhvr>
                                    </p:animEffect>
                                  </p:childTnLst>
                                  <p:subTnLst>
                                    <p:animClr clrSpc="rgb" dir="cw">
                                      <p:cBhvr override="childStyle">
                                        <p:cTn dur="1" fill="hold" display="0" masterRel="nextClick" afterEffect="1"/>
                                        <p:tgtEl>
                                          <p:spTgt spid="428035">
                                            <p:txEl>
                                              <p:pRg st="8" end="8"/>
                                            </p:txEl>
                                          </p:spTgt>
                                        </p:tgtEl>
                                        <p:attrNameLst>
                                          <p:attrName>ppt_c</p:attrName>
                                        </p:attrNameLst>
                                      </p:cBhvr>
                                      <p:to>
                                        <a:srgbClr val="0BB2F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a:extLst>
              <a:ext uri="{FF2B5EF4-FFF2-40B4-BE49-F238E27FC236}">
                <a16:creationId xmlns:a16="http://schemas.microsoft.com/office/drawing/2014/main" id="{3A99826C-37CB-46DF-A39E-141CE991AD08}"/>
              </a:ext>
            </a:extLst>
          </p:cNvPr>
          <p:cNvSpPr>
            <a:spLocks noGrp="1" noChangeArrowheads="1"/>
          </p:cNvSpPr>
          <p:nvPr>
            <p:ph type="title"/>
          </p:nvPr>
        </p:nvSpPr>
        <p:spPr>
          <a:xfrm>
            <a:off x="457200" y="98425"/>
            <a:ext cx="8229600" cy="561975"/>
          </a:xfrm>
        </p:spPr>
        <p:txBody>
          <a:bodyPr/>
          <a:lstStyle/>
          <a:p>
            <a:r>
              <a:rPr lang="zh-CN" altLang="en-US" sz="3600"/>
              <a:t>用</a:t>
            </a:r>
            <a:r>
              <a:rPr lang="zh-CN" altLang="en-US" sz="3600">
                <a:latin typeface="黑体" panose="02010609060101010101" pitchFamily="49" charset="-122"/>
              </a:rPr>
              <a:t>“</a:t>
            </a:r>
            <a:r>
              <a:rPr lang="zh-CN" altLang="en-US" sz="3600"/>
              <a:t>系统思维</a:t>
            </a:r>
            <a:r>
              <a:rPr lang="zh-CN" altLang="en-US" sz="3600">
                <a:latin typeface="黑体" panose="02010609060101010101" pitchFamily="49" charset="-122"/>
              </a:rPr>
              <a:t>”</a:t>
            </a:r>
            <a:r>
              <a:rPr lang="zh-CN" altLang="en-US" sz="3600"/>
              <a:t>分析问题</a:t>
            </a:r>
          </a:p>
        </p:txBody>
      </p:sp>
      <p:sp>
        <p:nvSpPr>
          <p:cNvPr id="587779" name="Rectangle 3">
            <a:extLst>
              <a:ext uri="{FF2B5EF4-FFF2-40B4-BE49-F238E27FC236}">
                <a16:creationId xmlns:a16="http://schemas.microsoft.com/office/drawing/2014/main" id="{C8A4E8A9-C28A-4FE0-8E8D-0B01690C2400}"/>
              </a:ext>
            </a:extLst>
          </p:cNvPr>
          <p:cNvSpPr>
            <a:spLocks noGrp="1" noChangeArrowheads="1"/>
          </p:cNvSpPr>
          <p:nvPr>
            <p:ph type="body" idx="1"/>
          </p:nvPr>
        </p:nvSpPr>
        <p:spPr>
          <a:xfrm>
            <a:off x="161925" y="746125"/>
            <a:ext cx="8469313" cy="5518150"/>
          </a:xfrm>
        </p:spPr>
        <p:txBody>
          <a:bodyPr/>
          <a:lstStyle/>
          <a:p>
            <a:pPr>
              <a:lnSpc>
                <a:spcPct val="100000"/>
              </a:lnSpc>
              <a:spcBef>
                <a:spcPct val="10000"/>
              </a:spcBef>
              <a:buFontTx/>
              <a:buNone/>
            </a:pPr>
            <a:r>
              <a:rPr lang="zh-CN" altLang="en-US" sz="2200">
                <a:latin typeface="微软雅黑" panose="020B0503020204020204" pitchFamily="34" charset="-122"/>
                <a:ea typeface="微软雅黑" panose="020B0503020204020204" pitchFamily="34" charset="-122"/>
              </a:rPr>
              <a:t>代码段一：</a:t>
            </a:r>
          </a:p>
          <a:p>
            <a:pPr>
              <a:lnSpc>
                <a:spcPct val="100000"/>
              </a:lnSpc>
              <a:spcBef>
                <a:spcPct val="10000"/>
              </a:spcBef>
              <a:buFontTx/>
              <a:buNone/>
            </a:pPr>
            <a:r>
              <a:rPr lang="en-US" altLang="zh-CN" sz="2200">
                <a:latin typeface="微软雅黑" panose="020B0503020204020204" pitchFamily="34" charset="-122"/>
                <a:ea typeface="微软雅黑" panose="020B0503020204020204" pitchFamily="34" charset="-122"/>
              </a:rPr>
              <a:t>int a = </a:t>
            </a:r>
            <a:r>
              <a:rPr lang="en-US" altLang="zh-CN" sz="2200">
                <a:solidFill>
                  <a:srgbClr val="A50021"/>
                </a:solidFill>
                <a:latin typeface="微软雅黑" panose="020B0503020204020204" pitchFamily="34" charset="-122"/>
                <a:ea typeface="微软雅黑" panose="020B0503020204020204" pitchFamily="34" charset="-122"/>
              </a:rPr>
              <a:t>2147483648</a:t>
            </a:r>
            <a:r>
              <a:rPr lang="en-US" altLang="zh-CN" sz="2200">
                <a:latin typeface="微软雅黑" panose="020B0503020204020204" pitchFamily="34" charset="-122"/>
                <a:ea typeface="微软雅黑" panose="020B0503020204020204" pitchFamily="34" charset="-122"/>
              </a:rPr>
              <a:t>;</a:t>
            </a:r>
          </a:p>
          <a:p>
            <a:pPr>
              <a:lnSpc>
                <a:spcPct val="100000"/>
              </a:lnSpc>
              <a:spcBef>
                <a:spcPct val="10000"/>
              </a:spcBef>
              <a:buFontTx/>
              <a:buNone/>
            </a:pPr>
            <a:r>
              <a:rPr lang="en-US" altLang="zh-CN" sz="2200">
                <a:latin typeface="微软雅黑" panose="020B0503020204020204" pitchFamily="34" charset="-122"/>
                <a:ea typeface="微软雅黑" panose="020B0503020204020204" pitchFamily="34" charset="-122"/>
              </a:rPr>
              <a:t>int b = a / -1; </a:t>
            </a:r>
          </a:p>
          <a:p>
            <a:pPr>
              <a:lnSpc>
                <a:spcPct val="100000"/>
              </a:lnSpc>
              <a:spcBef>
                <a:spcPct val="10000"/>
              </a:spcBef>
              <a:buFontTx/>
              <a:buNone/>
            </a:pPr>
            <a:r>
              <a:rPr lang="en-US" altLang="zh-CN" sz="2200">
                <a:latin typeface="微软雅黑" panose="020B0503020204020204" pitchFamily="34" charset="-122"/>
                <a:ea typeface="微软雅黑" panose="020B0503020204020204" pitchFamily="34" charset="-122"/>
              </a:rPr>
              <a:t>printf("%d, %d \n", a, b);</a:t>
            </a:r>
          </a:p>
          <a:p>
            <a:pPr>
              <a:lnSpc>
                <a:spcPct val="100000"/>
              </a:lnSpc>
              <a:spcBef>
                <a:spcPct val="10000"/>
              </a:spcBef>
              <a:buFontTx/>
              <a:buNone/>
            </a:pPr>
            <a:r>
              <a:rPr lang="zh-CN" altLang="en-US" sz="2200">
                <a:solidFill>
                  <a:srgbClr val="FF0000"/>
                </a:solidFill>
                <a:latin typeface="微软雅黑" panose="020B0503020204020204" pitchFamily="34" charset="-122"/>
                <a:ea typeface="微软雅黑" panose="020B0503020204020204" pitchFamily="34" charset="-122"/>
              </a:rPr>
              <a:t>运行结果为</a:t>
            </a:r>
          </a:p>
          <a:p>
            <a:pPr>
              <a:lnSpc>
                <a:spcPct val="100000"/>
              </a:lnSpc>
              <a:spcBef>
                <a:spcPct val="10000"/>
              </a:spcBef>
              <a:buFontTx/>
              <a:buNone/>
            </a:pPr>
            <a:r>
              <a:rPr lang="en-US" altLang="zh-CN" sz="2200">
                <a:solidFill>
                  <a:srgbClr val="FF0000"/>
                </a:solidFill>
                <a:latin typeface="微软雅黑" panose="020B0503020204020204" pitchFamily="34" charset="-122"/>
                <a:ea typeface="微软雅黑" panose="020B0503020204020204" pitchFamily="34" charset="-122"/>
              </a:rPr>
              <a:t>-2147483648, -2147483648</a:t>
            </a:r>
            <a:endParaRPr lang="zh-CN" altLang="en-US" sz="2200">
              <a:solidFill>
                <a:srgbClr val="FF0000"/>
              </a:solidFill>
              <a:latin typeface="微软雅黑" panose="020B0503020204020204" pitchFamily="34" charset="-122"/>
              <a:ea typeface="微软雅黑" panose="020B0503020204020204" pitchFamily="34" charset="-122"/>
            </a:endParaRPr>
          </a:p>
          <a:p>
            <a:pPr>
              <a:lnSpc>
                <a:spcPct val="105000"/>
              </a:lnSpc>
              <a:buFontTx/>
              <a:buNone/>
            </a:pPr>
            <a:endParaRPr lang="zh-CN" altLang="en-US" sz="2200">
              <a:latin typeface="微软雅黑" panose="020B0503020204020204" pitchFamily="34" charset="-122"/>
              <a:ea typeface="微软雅黑" panose="020B0503020204020204" pitchFamily="34" charset="-122"/>
            </a:endParaRPr>
          </a:p>
          <a:p>
            <a:pPr>
              <a:lnSpc>
                <a:spcPct val="105000"/>
              </a:lnSpc>
              <a:buFontTx/>
              <a:buNone/>
            </a:pPr>
            <a:endParaRPr lang="zh-CN" altLang="en-US" sz="1000">
              <a:latin typeface="微软雅黑" panose="020B0503020204020204" pitchFamily="34" charset="-122"/>
              <a:ea typeface="微软雅黑" panose="020B0503020204020204" pitchFamily="34" charset="-122"/>
            </a:endParaRPr>
          </a:p>
          <a:p>
            <a:pPr>
              <a:lnSpc>
                <a:spcPct val="100000"/>
              </a:lnSpc>
              <a:spcBef>
                <a:spcPct val="10000"/>
              </a:spcBef>
              <a:buFontTx/>
              <a:buNone/>
            </a:pPr>
            <a:r>
              <a:rPr lang="zh-CN" altLang="en-US" sz="2200">
                <a:latin typeface="微软雅黑" panose="020B0503020204020204" pitchFamily="34" charset="-122"/>
                <a:ea typeface="微软雅黑" panose="020B0503020204020204" pitchFamily="34" charset="-122"/>
              </a:rPr>
              <a:t>代码段二：</a:t>
            </a:r>
          </a:p>
          <a:p>
            <a:pPr>
              <a:lnSpc>
                <a:spcPct val="100000"/>
              </a:lnSpc>
              <a:spcBef>
                <a:spcPct val="10000"/>
              </a:spcBef>
              <a:buFontTx/>
              <a:buNone/>
            </a:pPr>
            <a:r>
              <a:rPr lang="en-US" altLang="zh-CN" sz="2200">
                <a:latin typeface="微软雅黑" panose="020B0503020204020204" pitchFamily="34" charset="-122"/>
                <a:ea typeface="微软雅黑" panose="020B0503020204020204" pitchFamily="34" charset="-122"/>
              </a:rPr>
              <a:t>int a = </a:t>
            </a:r>
            <a:r>
              <a:rPr lang="en-US" altLang="zh-CN" sz="2200">
                <a:solidFill>
                  <a:srgbClr val="A50021"/>
                </a:solidFill>
                <a:latin typeface="微软雅黑" panose="020B0503020204020204" pitchFamily="34" charset="-122"/>
                <a:ea typeface="微软雅黑" panose="020B0503020204020204" pitchFamily="34" charset="-122"/>
              </a:rPr>
              <a:t>2147483648</a:t>
            </a:r>
            <a:r>
              <a:rPr lang="en-US" altLang="zh-CN" sz="2200">
                <a:latin typeface="微软雅黑" panose="020B0503020204020204" pitchFamily="34" charset="-122"/>
                <a:ea typeface="微软雅黑" panose="020B0503020204020204" pitchFamily="34" charset="-122"/>
              </a:rPr>
              <a:t>;</a:t>
            </a:r>
          </a:p>
          <a:p>
            <a:pPr>
              <a:lnSpc>
                <a:spcPct val="100000"/>
              </a:lnSpc>
              <a:spcBef>
                <a:spcPct val="10000"/>
              </a:spcBef>
              <a:buFontTx/>
              <a:buNone/>
            </a:pPr>
            <a:r>
              <a:rPr lang="en-US" altLang="zh-CN" sz="2200">
                <a:latin typeface="微软雅黑" panose="020B0503020204020204" pitchFamily="34" charset="-122"/>
                <a:ea typeface="微软雅黑" panose="020B0503020204020204" pitchFamily="34" charset="-122"/>
              </a:rPr>
              <a:t>int b = -1;</a:t>
            </a:r>
          </a:p>
          <a:p>
            <a:pPr>
              <a:lnSpc>
                <a:spcPct val="100000"/>
              </a:lnSpc>
              <a:spcBef>
                <a:spcPct val="10000"/>
              </a:spcBef>
              <a:buFontTx/>
              <a:buNone/>
            </a:pPr>
            <a:r>
              <a:rPr lang="en-US" altLang="zh-CN" sz="2200">
                <a:latin typeface="微软雅黑" panose="020B0503020204020204" pitchFamily="34" charset="-122"/>
                <a:ea typeface="微软雅黑" panose="020B0503020204020204" pitchFamily="34" charset="-122"/>
              </a:rPr>
              <a:t>int c = a / b; </a:t>
            </a:r>
          </a:p>
          <a:p>
            <a:pPr>
              <a:lnSpc>
                <a:spcPct val="100000"/>
              </a:lnSpc>
              <a:spcBef>
                <a:spcPct val="10000"/>
              </a:spcBef>
              <a:buFontTx/>
              <a:buNone/>
            </a:pPr>
            <a:r>
              <a:rPr lang="en-US" altLang="zh-CN" sz="2200">
                <a:latin typeface="微软雅黑" panose="020B0503020204020204" pitchFamily="34" charset="-122"/>
                <a:ea typeface="微软雅黑" panose="020B0503020204020204" pitchFamily="34" charset="-122"/>
              </a:rPr>
              <a:t>printf("%d, %d\n", a, c);</a:t>
            </a:r>
          </a:p>
          <a:p>
            <a:pPr>
              <a:lnSpc>
                <a:spcPct val="105000"/>
              </a:lnSpc>
              <a:buFontTx/>
              <a:buNone/>
            </a:pPr>
            <a:r>
              <a:rPr lang="zh-CN" altLang="en-US" sz="2000">
                <a:solidFill>
                  <a:srgbClr val="FF0000"/>
                </a:solidFill>
                <a:latin typeface="微软雅黑" panose="020B0503020204020204" pitchFamily="34" charset="-122"/>
                <a:ea typeface="微软雅黑" panose="020B0503020204020204" pitchFamily="34" charset="-122"/>
              </a:rPr>
              <a:t>运行结果为“</a:t>
            </a:r>
            <a:r>
              <a:rPr lang="en-US" altLang="zh-CN" sz="2000">
                <a:solidFill>
                  <a:srgbClr val="FF0000"/>
                </a:solidFill>
                <a:latin typeface="微软雅黑" panose="020B0503020204020204" pitchFamily="34" charset="-122"/>
                <a:ea typeface="微软雅黑" panose="020B0503020204020204" pitchFamily="34" charset="-122"/>
              </a:rPr>
              <a:t>Floating point exception”</a:t>
            </a:r>
            <a:r>
              <a:rPr lang="zh-CN" altLang="en-US" sz="2000">
                <a:solidFill>
                  <a:srgbClr val="FF0000"/>
                </a:solidFill>
                <a:latin typeface="微软雅黑" panose="020B0503020204020204" pitchFamily="34" charset="-122"/>
                <a:ea typeface="微软雅黑" panose="020B0503020204020204" pitchFamily="34" charset="-122"/>
              </a:rPr>
              <a:t>，显然</a:t>
            </a:r>
            <a:r>
              <a:rPr lang="en-US" altLang="zh-CN" sz="2000">
                <a:solidFill>
                  <a:srgbClr val="FF0000"/>
                </a:solidFill>
                <a:latin typeface="微软雅黑" panose="020B0503020204020204" pitchFamily="34" charset="-122"/>
                <a:ea typeface="微软雅黑" panose="020B0503020204020204" pitchFamily="34" charset="-122"/>
              </a:rPr>
              <a:t>CPU</a:t>
            </a:r>
            <a:r>
              <a:rPr lang="zh-CN" altLang="en-US" sz="2000">
                <a:solidFill>
                  <a:srgbClr val="FF0000"/>
                </a:solidFill>
                <a:latin typeface="微软雅黑" panose="020B0503020204020204" pitchFamily="34" charset="-122"/>
                <a:ea typeface="微软雅黑" panose="020B0503020204020204" pitchFamily="34" charset="-122"/>
              </a:rPr>
              <a:t>检测到了溢出异常</a:t>
            </a:r>
            <a:endParaRPr lang="en-US" altLang="zh-CN" sz="2000">
              <a:solidFill>
                <a:srgbClr val="FF0000"/>
              </a:solidFill>
              <a:latin typeface="微软雅黑" panose="020B0503020204020204" pitchFamily="34" charset="-122"/>
              <a:ea typeface="微软雅黑" panose="020B0503020204020204" pitchFamily="34" charset="-122"/>
            </a:endParaRPr>
          </a:p>
        </p:txBody>
      </p:sp>
      <p:sp>
        <p:nvSpPr>
          <p:cNvPr id="587780" name="Text Box 4">
            <a:extLst>
              <a:ext uri="{FF2B5EF4-FFF2-40B4-BE49-F238E27FC236}">
                <a16:creationId xmlns:a16="http://schemas.microsoft.com/office/drawing/2014/main" id="{D3C3D005-38CC-4D69-8C63-5E2D04BD8F28}"/>
              </a:ext>
            </a:extLst>
          </p:cNvPr>
          <p:cNvSpPr txBox="1">
            <a:spLocks noChangeArrowheads="1"/>
          </p:cNvSpPr>
          <p:nvPr/>
        </p:nvSpPr>
        <p:spPr bwMode="auto">
          <a:xfrm>
            <a:off x="296863" y="5937250"/>
            <a:ext cx="8099425"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5000"/>
              </a:spcBef>
            </a:pPr>
            <a:r>
              <a:rPr lang="zh-CN" altLang="en-US" sz="2000" b="1">
                <a:solidFill>
                  <a:srgbClr val="0033CC"/>
                </a:solidFill>
                <a:ea typeface="微软雅黑" panose="020B0503020204020204" pitchFamily="34" charset="-122"/>
              </a:rPr>
              <a:t>上述结果在</a:t>
            </a:r>
            <a:r>
              <a:rPr lang="en-US" altLang="zh-CN" sz="2000" b="1">
                <a:solidFill>
                  <a:srgbClr val="0033CC"/>
                </a:solidFill>
                <a:ea typeface="微软雅黑" panose="020B0503020204020204" pitchFamily="34" charset="-122"/>
              </a:rPr>
              <a:t>Linux</a:t>
            </a:r>
            <a:r>
              <a:rPr lang="zh-CN" altLang="en-US" sz="2000" b="1">
                <a:solidFill>
                  <a:srgbClr val="0033CC"/>
                </a:solidFill>
                <a:ea typeface="微软雅黑" panose="020B0503020204020204" pitchFamily="34" charset="-122"/>
              </a:rPr>
              <a:t>上获得，为什么两者结果不同？</a:t>
            </a:r>
          </a:p>
          <a:p>
            <a:pPr>
              <a:spcBef>
                <a:spcPct val="25000"/>
              </a:spcBef>
            </a:pPr>
            <a:r>
              <a:rPr lang="zh-CN" altLang="en-US" sz="2000" b="1">
                <a:solidFill>
                  <a:srgbClr val="0033CC"/>
                </a:solidFill>
                <a:ea typeface="微软雅黑" panose="020B0503020204020204" pitchFamily="34" charset="-122"/>
              </a:rPr>
              <a:t>在</a:t>
            </a:r>
            <a:r>
              <a:rPr lang="en-US" altLang="zh-CN" sz="2000" b="1">
                <a:solidFill>
                  <a:srgbClr val="0033CC"/>
                </a:solidFill>
                <a:ea typeface="微软雅黑" panose="020B0503020204020204" pitchFamily="34" charset="-122"/>
              </a:rPr>
              <a:t>Windows</a:t>
            </a:r>
            <a:r>
              <a:rPr lang="zh-CN" altLang="en-US" sz="2000" b="1">
                <a:solidFill>
                  <a:srgbClr val="0033CC"/>
                </a:solidFill>
                <a:ea typeface="微软雅黑" panose="020B0503020204020204" pitchFamily="34" charset="-122"/>
              </a:rPr>
              <a:t>上运算的结果又为何不同？</a:t>
            </a:r>
          </a:p>
        </p:txBody>
      </p:sp>
      <p:sp>
        <p:nvSpPr>
          <p:cNvPr id="587781" name="Text Box 5">
            <a:extLst>
              <a:ext uri="{FF2B5EF4-FFF2-40B4-BE49-F238E27FC236}">
                <a16:creationId xmlns:a16="http://schemas.microsoft.com/office/drawing/2014/main" id="{23E28E0D-6D3A-42D1-932D-408A7CF75410}"/>
              </a:ext>
            </a:extLst>
          </p:cNvPr>
          <p:cNvSpPr txBox="1">
            <a:spLocks noChangeArrowheads="1"/>
          </p:cNvSpPr>
          <p:nvPr/>
        </p:nvSpPr>
        <p:spPr bwMode="auto">
          <a:xfrm>
            <a:off x="5364163" y="863600"/>
            <a:ext cx="3708400" cy="4422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2000" b="1">
                <a:ea typeface="微软雅黑" panose="020B0503020204020204" pitchFamily="34" charset="-122"/>
              </a:rPr>
              <a:t>理解该问题需要知道：</a:t>
            </a:r>
          </a:p>
          <a:p>
            <a:pPr>
              <a:spcBef>
                <a:spcPct val="20000"/>
              </a:spcBef>
            </a:pPr>
            <a:r>
              <a:rPr lang="zh-CN" altLang="en-US" sz="2000" b="1">
                <a:solidFill>
                  <a:srgbClr val="0033CC"/>
                </a:solidFill>
                <a:ea typeface="微软雅黑" panose="020B0503020204020204" pitchFamily="34" charset="-122"/>
              </a:rPr>
              <a:t>机器级数据的表示</a:t>
            </a:r>
          </a:p>
          <a:p>
            <a:pPr>
              <a:spcBef>
                <a:spcPct val="20000"/>
              </a:spcBef>
            </a:pPr>
            <a:r>
              <a:rPr lang="zh-CN" altLang="en-US" sz="2000" b="1">
                <a:solidFill>
                  <a:srgbClr val="FF0000"/>
                </a:solidFill>
                <a:ea typeface="微软雅黑" panose="020B0503020204020204" pitchFamily="34" charset="-122"/>
              </a:rPr>
              <a:t>（如：真值和机器数的关系）</a:t>
            </a:r>
          </a:p>
          <a:p>
            <a:pPr>
              <a:spcBef>
                <a:spcPct val="20000"/>
              </a:spcBef>
            </a:pPr>
            <a:r>
              <a:rPr lang="zh-CN" altLang="en-US" sz="2000" b="1">
                <a:solidFill>
                  <a:srgbClr val="0033CC"/>
                </a:solidFill>
                <a:ea typeface="微软雅黑" panose="020B0503020204020204" pitchFamily="34" charset="-122"/>
              </a:rPr>
              <a:t>机器指令的含义和执行</a:t>
            </a:r>
          </a:p>
          <a:p>
            <a:pPr>
              <a:spcBef>
                <a:spcPct val="20000"/>
              </a:spcBef>
            </a:pPr>
            <a:r>
              <a:rPr lang="zh-CN" altLang="en-US" sz="2000" b="1">
                <a:solidFill>
                  <a:srgbClr val="FF0000"/>
                </a:solidFill>
                <a:ea typeface="微软雅黑" panose="020B0503020204020204" pitchFamily="34" charset="-122"/>
              </a:rPr>
              <a:t>（如：取负指令、除法指令）</a:t>
            </a:r>
          </a:p>
          <a:p>
            <a:pPr>
              <a:spcBef>
                <a:spcPct val="20000"/>
              </a:spcBef>
            </a:pPr>
            <a:r>
              <a:rPr lang="zh-CN" altLang="en-US" sz="2000" b="1">
                <a:solidFill>
                  <a:srgbClr val="0033CC"/>
                </a:solidFill>
                <a:ea typeface="微软雅黑" panose="020B0503020204020204" pitchFamily="34" charset="-122"/>
              </a:rPr>
              <a:t>计算机内部的运算电路</a:t>
            </a:r>
          </a:p>
          <a:p>
            <a:pPr>
              <a:spcBef>
                <a:spcPct val="20000"/>
              </a:spcBef>
            </a:pPr>
            <a:r>
              <a:rPr lang="zh-CN" altLang="en-US" sz="2000" b="1">
                <a:solidFill>
                  <a:srgbClr val="FF0000"/>
                </a:solidFill>
                <a:ea typeface="微软雅黑" panose="020B0503020204020204" pitchFamily="34" charset="-122"/>
              </a:rPr>
              <a:t>（如：除法电路会判是否异常）</a:t>
            </a:r>
            <a:endParaRPr lang="en-US" altLang="zh-CN" sz="2000" b="1">
              <a:solidFill>
                <a:srgbClr val="FF0000"/>
              </a:solidFill>
              <a:ea typeface="微软雅黑" panose="020B0503020204020204" pitchFamily="34" charset="-122"/>
            </a:endParaRPr>
          </a:p>
          <a:p>
            <a:pPr>
              <a:spcBef>
                <a:spcPct val="20000"/>
              </a:spcBef>
            </a:pPr>
            <a:r>
              <a:rPr lang="zh-CN" altLang="en-US" sz="2000" b="1">
                <a:solidFill>
                  <a:srgbClr val="0033CC"/>
                </a:solidFill>
                <a:ea typeface="微软雅黑" panose="020B0503020204020204" pitchFamily="34" charset="-122"/>
              </a:rPr>
              <a:t>编译器如何优化</a:t>
            </a:r>
          </a:p>
          <a:p>
            <a:pPr>
              <a:spcBef>
                <a:spcPct val="20000"/>
              </a:spcBef>
            </a:pPr>
            <a:r>
              <a:rPr lang="zh-CN" altLang="en-US" sz="2000" b="1">
                <a:solidFill>
                  <a:srgbClr val="FF0000"/>
                </a:solidFill>
                <a:ea typeface="微软雅黑" panose="020B0503020204020204" pitchFamily="34" charset="-122"/>
              </a:rPr>
              <a:t>（如：</a:t>
            </a:r>
            <a:r>
              <a:rPr lang="en-US" altLang="zh-CN" sz="2000" b="1">
                <a:solidFill>
                  <a:srgbClr val="FF0000"/>
                </a:solidFill>
                <a:ea typeface="微软雅黑" panose="020B0503020204020204" pitchFamily="34" charset="-122"/>
              </a:rPr>
              <a:t>a/-1</a:t>
            </a:r>
            <a:r>
              <a:rPr lang="zh-CN" altLang="en-US" sz="2000" b="1">
                <a:solidFill>
                  <a:srgbClr val="FF0000"/>
                </a:solidFill>
                <a:ea typeface="微软雅黑" panose="020B0503020204020204" pitchFamily="34" charset="-122"/>
              </a:rPr>
              <a:t>可用取负指令实现）</a:t>
            </a:r>
          </a:p>
          <a:p>
            <a:pPr>
              <a:spcBef>
                <a:spcPct val="20000"/>
              </a:spcBef>
            </a:pPr>
            <a:r>
              <a:rPr lang="zh-CN" altLang="en-US" sz="2000" b="1">
                <a:solidFill>
                  <a:srgbClr val="0033CC"/>
                </a:solidFill>
                <a:ea typeface="微软雅黑" panose="020B0503020204020204" pitchFamily="34" charset="-122"/>
              </a:rPr>
              <a:t>操作系统如何处理异常</a:t>
            </a:r>
          </a:p>
          <a:p>
            <a:pPr>
              <a:spcBef>
                <a:spcPct val="20000"/>
              </a:spcBef>
            </a:pPr>
            <a:r>
              <a:rPr lang="zh-CN" altLang="en-US" sz="2000" b="1">
                <a:solidFill>
                  <a:srgbClr val="FF0000"/>
                </a:solidFill>
                <a:ea typeface="微软雅黑" panose="020B0503020204020204" pitchFamily="34" charset="-122"/>
              </a:rPr>
              <a:t>（如：除法错异常的处理）</a:t>
            </a:r>
          </a:p>
          <a:p>
            <a:pPr>
              <a:spcBef>
                <a:spcPct val="20000"/>
              </a:spcBef>
            </a:pPr>
            <a:r>
              <a:rPr lang="en-US" altLang="zh-CN" sz="2000" b="1">
                <a:solidFill>
                  <a:srgbClr val="0033CC"/>
                </a:solidFill>
                <a:latin typeface="微软雅黑" panose="020B0503020204020204" pitchFamily="34" charset="-122"/>
                <a:ea typeface="微软雅黑" panose="020B0503020204020204" pitchFamily="34" charset="-122"/>
              </a:rPr>
              <a:t>……</a:t>
            </a:r>
            <a:endParaRPr lang="en-US" altLang="zh-CN" sz="2000" b="1">
              <a:solidFill>
                <a:srgbClr val="0033CC"/>
              </a:solidFill>
              <a:ea typeface="微软雅黑" panose="020B0503020204020204" pitchFamily="34" charset="-122"/>
            </a:endParaRPr>
          </a:p>
        </p:txBody>
      </p:sp>
      <p:sp>
        <p:nvSpPr>
          <p:cNvPr id="587782" name="Rectangle 6">
            <a:extLst>
              <a:ext uri="{FF2B5EF4-FFF2-40B4-BE49-F238E27FC236}">
                <a16:creationId xmlns:a16="http://schemas.microsoft.com/office/drawing/2014/main" id="{BE4E3513-D62E-4757-B480-97CE4242D4CB}"/>
              </a:ext>
            </a:extLst>
          </p:cNvPr>
          <p:cNvSpPr>
            <a:spLocks noChangeArrowheads="1"/>
          </p:cNvSpPr>
          <p:nvPr/>
        </p:nvSpPr>
        <p:spPr bwMode="auto">
          <a:xfrm>
            <a:off x="88900" y="2933700"/>
            <a:ext cx="52927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A50021"/>
                </a:solidFill>
                <a:latin typeface="微软雅黑" panose="020B0503020204020204" pitchFamily="34" charset="-122"/>
                <a:ea typeface="微软雅黑" panose="020B0503020204020204" pitchFamily="34" charset="-122"/>
              </a:rPr>
              <a:t>Warning</a:t>
            </a:r>
            <a:r>
              <a:rPr lang="zh-CN" altLang="en-US" b="1">
                <a:solidFill>
                  <a:srgbClr val="A50021"/>
                </a:solidFill>
                <a:latin typeface="微软雅黑" panose="020B0503020204020204" pitchFamily="34" charset="-122"/>
                <a:ea typeface="微软雅黑" panose="020B0503020204020204" pitchFamily="34" charset="-122"/>
              </a:rPr>
              <a:t>：</a:t>
            </a:r>
            <a:r>
              <a:rPr lang="en-US" altLang="zh-CN" b="1">
                <a:solidFill>
                  <a:srgbClr val="A50021"/>
                </a:solidFill>
                <a:latin typeface="微软雅黑" panose="020B0503020204020204" pitchFamily="34" charset="-122"/>
                <a:ea typeface="微软雅黑" panose="020B0503020204020204" pitchFamily="34" charset="-122"/>
              </a:rPr>
              <a:t>this decimal constant is unsigned</a:t>
            </a:r>
          </a:p>
          <a:p>
            <a:r>
              <a:rPr lang="en-US" altLang="zh-CN" b="1">
                <a:solidFill>
                  <a:srgbClr val="A50021"/>
                </a:solidFill>
                <a:latin typeface="微软雅黑" panose="020B0503020204020204" pitchFamily="34" charset="-122"/>
                <a:ea typeface="微软雅黑" panose="020B0503020204020204" pitchFamily="34" charset="-122"/>
              </a:rPr>
              <a:t> only in ISO C90[enabled by default]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7782"/>
                                        </p:tgtEl>
                                        <p:attrNameLst>
                                          <p:attrName>style.visibility</p:attrName>
                                        </p:attrNameLst>
                                      </p:cBhvr>
                                      <p:to>
                                        <p:strVal val="visible"/>
                                      </p:to>
                                    </p:set>
                                    <p:animEffect transition="in" filter="blinds(horizontal)">
                                      <p:cBhvr>
                                        <p:cTn id="7" dur="500"/>
                                        <p:tgtEl>
                                          <p:spTgt spid="5877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87779">
                                            <p:txEl>
                                              <p:pRg st="4" end="4"/>
                                            </p:txEl>
                                          </p:spTgt>
                                        </p:tgtEl>
                                        <p:attrNameLst>
                                          <p:attrName>style.visibility</p:attrName>
                                        </p:attrNameLst>
                                      </p:cBhvr>
                                      <p:to>
                                        <p:strVal val="visible"/>
                                      </p:to>
                                    </p:set>
                                    <p:animEffect transition="in" filter="blinds(horizontal)">
                                      <p:cBhvr>
                                        <p:cTn id="12" dur="500"/>
                                        <p:tgtEl>
                                          <p:spTgt spid="587779">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87779">
                                            <p:txEl>
                                              <p:pRg st="5" end="5"/>
                                            </p:txEl>
                                          </p:spTgt>
                                        </p:tgtEl>
                                        <p:attrNameLst>
                                          <p:attrName>style.visibility</p:attrName>
                                        </p:attrNameLst>
                                      </p:cBhvr>
                                      <p:to>
                                        <p:strVal val="visible"/>
                                      </p:to>
                                    </p:set>
                                    <p:animEffect transition="in" filter="blinds(horizontal)">
                                      <p:cBhvr>
                                        <p:cTn id="17" dur="500"/>
                                        <p:tgtEl>
                                          <p:spTgt spid="587779">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87779">
                                            <p:txEl>
                                              <p:pRg st="13" end="13"/>
                                            </p:txEl>
                                          </p:spTgt>
                                        </p:tgtEl>
                                        <p:attrNameLst>
                                          <p:attrName>style.visibility</p:attrName>
                                        </p:attrNameLst>
                                      </p:cBhvr>
                                      <p:to>
                                        <p:strVal val="visible"/>
                                      </p:to>
                                    </p:set>
                                    <p:animEffect transition="in" filter="blinds(horizontal)">
                                      <p:cBhvr>
                                        <p:cTn id="22" dur="500"/>
                                        <p:tgtEl>
                                          <p:spTgt spid="587779">
                                            <p:txEl>
                                              <p:pRg st="13" end="1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87780">
                                            <p:txEl>
                                              <p:pRg st="0" end="0"/>
                                            </p:txEl>
                                          </p:spTgt>
                                        </p:tgtEl>
                                        <p:attrNameLst>
                                          <p:attrName>style.visibility</p:attrName>
                                        </p:attrNameLst>
                                      </p:cBhvr>
                                      <p:to>
                                        <p:strVal val="visible"/>
                                      </p:to>
                                    </p:set>
                                    <p:animEffect transition="in" filter="blinds(horizontal)">
                                      <p:cBhvr>
                                        <p:cTn id="27" dur="500"/>
                                        <p:tgtEl>
                                          <p:spTgt spid="587780">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87780">
                                            <p:txEl>
                                              <p:pRg st="1" end="1"/>
                                            </p:txEl>
                                          </p:spTgt>
                                        </p:tgtEl>
                                        <p:attrNameLst>
                                          <p:attrName>style.visibility</p:attrName>
                                        </p:attrNameLst>
                                      </p:cBhvr>
                                      <p:to>
                                        <p:strVal val="visible"/>
                                      </p:to>
                                    </p:set>
                                    <p:animEffect transition="in" filter="blinds(horizontal)">
                                      <p:cBhvr>
                                        <p:cTn id="32" dur="500"/>
                                        <p:tgtEl>
                                          <p:spTgt spid="587780">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87781"/>
                                        </p:tgtEl>
                                        <p:attrNameLst>
                                          <p:attrName>style.visibility</p:attrName>
                                        </p:attrNameLst>
                                      </p:cBhvr>
                                      <p:to>
                                        <p:strVal val="visible"/>
                                      </p:to>
                                    </p:set>
                                    <p:animEffect transition="in" filter="blinds(horizontal)">
                                      <p:cBhvr>
                                        <p:cTn id="37" dur="500"/>
                                        <p:tgtEl>
                                          <p:spTgt spid="587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81" grpId="0" animBg="1"/>
      <p:bldP spid="58778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a:extLst>
              <a:ext uri="{FF2B5EF4-FFF2-40B4-BE49-F238E27FC236}">
                <a16:creationId xmlns:a16="http://schemas.microsoft.com/office/drawing/2014/main" id="{11514073-835F-4F11-844D-B6E288A25053}"/>
              </a:ext>
            </a:extLst>
          </p:cNvPr>
          <p:cNvSpPr>
            <a:spLocks noGrp="1" noChangeArrowheads="1"/>
          </p:cNvSpPr>
          <p:nvPr>
            <p:ph type="title"/>
          </p:nvPr>
        </p:nvSpPr>
        <p:spPr>
          <a:xfrm>
            <a:off x="457200" y="98425"/>
            <a:ext cx="8229600" cy="561975"/>
          </a:xfrm>
        </p:spPr>
        <p:txBody>
          <a:bodyPr/>
          <a:lstStyle/>
          <a:p>
            <a:r>
              <a:rPr lang="zh-CN" altLang="en-US" sz="3600"/>
              <a:t>用</a:t>
            </a:r>
            <a:r>
              <a:rPr lang="zh-CN" altLang="en-US" sz="3600">
                <a:latin typeface="黑体" panose="02010609060101010101" pitchFamily="49" charset="-122"/>
              </a:rPr>
              <a:t>“</a:t>
            </a:r>
            <a:r>
              <a:rPr lang="zh-CN" altLang="en-US" sz="3600"/>
              <a:t>系统思维</a:t>
            </a:r>
            <a:r>
              <a:rPr lang="zh-CN" altLang="en-US" sz="3600">
                <a:latin typeface="黑体" panose="02010609060101010101" pitchFamily="49" charset="-122"/>
              </a:rPr>
              <a:t>”</a:t>
            </a:r>
            <a:r>
              <a:rPr lang="zh-CN" altLang="en-US" sz="3600"/>
              <a:t>分析问题</a:t>
            </a:r>
          </a:p>
        </p:txBody>
      </p:sp>
      <p:sp>
        <p:nvSpPr>
          <p:cNvPr id="526339" name="Rectangle 3">
            <a:extLst>
              <a:ext uri="{FF2B5EF4-FFF2-40B4-BE49-F238E27FC236}">
                <a16:creationId xmlns:a16="http://schemas.microsoft.com/office/drawing/2014/main" id="{A9335705-3D9E-4F72-A541-AA832A457185}"/>
              </a:ext>
            </a:extLst>
          </p:cNvPr>
          <p:cNvSpPr>
            <a:spLocks noGrp="1" noChangeArrowheads="1"/>
          </p:cNvSpPr>
          <p:nvPr>
            <p:ph type="body" idx="1"/>
          </p:nvPr>
        </p:nvSpPr>
        <p:spPr>
          <a:xfrm>
            <a:off x="385763" y="1001713"/>
            <a:ext cx="8229600" cy="5218112"/>
          </a:xfrm>
        </p:spPr>
        <p:txBody>
          <a:bodyPr/>
          <a:lstStyle/>
          <a:p>
            <a:pPr>
              <a:buFontTx/>
              <a:buNone/>
            </a:pPr>
            <a:r>
              <a:rPr lang="zh-CN" altLang="en-US" sz="2200">
                <a:latin typeface="微软雅黑" panose="020B0503020204020204" pitchFamily="34" charset="-122"/>
                <a:ea typeface="微软雅黑" panose="020B0503020204020204" pitchFamily="34" charset="-122"/>
              </a:rPr>
              <a:t>以下是一段</a:t>
            </a:r>
            <a:r>
              <a:rPr lang="en-US" altLang="zh-CN" sz="2200">
                <a:latin typeface="微软雅黑" panose="020B0503020204020204" pitchFamily="34" charset="-122"/>
                <a:ea typeface="微软雅黑" panose="020B0503020204020204" pitchFamily="34" charset="-122"/>
              </a:rPr>
              <a:t>C</a:t>
            </a:r>
            <a:r>
              <a:rPr lang="zh-CN" altLang="en-US" sz="2200">
                <a:latin typeface="微软雅黑" panose="020B0503020204020204" pitchFamily="34" charset="-122"/>
                <a:ea typeface="微软雅黑" panose="020B0503020204020204" pitchFamily="34" charset="-122"/>
              </a:rPr>
              <a:t>语言代码：</a:t>
            </a:r>
          </a:p>
          <a:p>
            <a:pPr>
              <a:buFontTx/>
              <a:buNone/>
            </a:pPr>
            <a:r>
              <a:rPr lang="en-US" altLang="zh-CN" sz="2200">
                <a:latin typeface="微软雅黑" panose="020B0503020204020204" pitchFamily="34" charset="-122"/>
                <a:ea typeface="微软雅黑" panose="020B0503020204020204" pitchFamily="34" charset="-122"/>
              </a:rPr>
              <a:t>#include &lt;stdio.h&gt;</a:t>
            </a:r>
          </a:p>
          <a:p>
            <a:pPr>
              <a:buFontTx/>
              <a:buNone/>
            </a:pPr>
            <a:r>
              <a:rPr lang="en-US" altLang="zh-CN" sz="2200">
                <a:latin typeface="微软雅黑" panose="020B0503020204020204" pitchFamily="34" charset="-122"/>
                <a:ea typeface="微软雅黑" panose="020B0503020204020204" pitchFamily="34" charset="-122"/>
              </a:rPr>
              <a:t>main() </a:t>
            </a:r>
          </a:p>
          <a:p>
            <a:pPr>
              <a:buFontTx/>
              <a:buNone/>
            </a:pPr>
            <a:r>
              <a:rPr lang="en-US" altLang="zh-CN" sz="2200">
                <a:latin typeface="微软雅黑" panose="020B0503020204020204" pitchFamily="34" charset="-122"/>
                <a:ea typeface="微软雅黑" panose="020B0503020204020204" pitchFamily="34" charset="-122"/>
              </a:rPr>
              <a:t>{</a:t>
            </a:r>
          </a:p>
          <a:p>
            <a:pPr>
              <a:buFontTx/>
              <a:buNone/>
            </a:pPr>
            <a:r>
              <a:rPr lang="en-US" altLang="zh-CN" sz="2200">
                <a:latin typeface="微软雅黑" panose="020B0503020204020204" pitchFamily="34" charset="-122"/>
                <a:ea typeface="微软雅黑" panose="020B0503020204020204" pitchFamily="34" charset="-122"/>
              </a:rPr>
              <a:t>	double a = 10;</a:t>
            </a:r>
          </a:p>
          <a:p>
            <a:pPr>
              <a:buFontTx/>
              <a:buNone/>
            </a:pPr>
            <a:r>
              <a:rPr lang="en-US" altLang="zh-CN" sz="2200">
                <a:latin typeface="微软雅黑" panose="020B0503020204020204" pitchFamily="34" charset="-122"/>
                <a:ea typeface="微软雅黑" panose="020B0503020204020204" pitchFamily="34" charset="-122"/>
              </a:rPr>
              <a:t>	printf("a = %d\n", a);</a:t>
            </a:r>
          </a:p>
          <a:p>
            <a:pPr>
              <a:buFontTx/>
              <a:buNone/>
            </a:pPr>
            <a:r>
              <a:rPr lang="en-US" altLang="zh-CN" sz="2200">
                <a:latin typeface="微软雅黑" panose="020B0503020204020204" pitchFamily="34" charset="-122"/>
                <a:ea typeface="微软雅黑" panose="020B0503020204020204" pitchFamily="34" charset="-122"/>
              </a:rPr>
              <a:t>}</a:t>
            </a:r>
          </a:p>
          <a:p>
            <a:pPr>
              <a:buFontTx/>
              <a:buNone/>
            </a:pPr>
            <a:r>
              <a:rPr lang="zh-CN" altLang="en-US" sz="2200">
                <a:latin typeface="微软雅黑" panose="020B0503020204020204" pitchFamily="34" charset="-122"/>
                <a:ea typeface="微软雅黑" panose="020B0503020204020204" pitchFamily="34" charset="-122"/>
              </a:rPr>
              <a:t>    </a:t>
            </a:r>
          </a:p>
          <a:p>
            <a:pPr>
              <a:buFontTx/>
              <a:buNone/>
            </a:pPr>
            <a:r>
              <a:rPr lang="zh-CN" altLang="en-US" sz="2200">
                <a:solidFill>
                  <a:srgbClr val="008000"/>
                </a:solidFill>
                <a:latin typeface="微软雅黑" panose="020B0503020204020204" pitchFamily="34" charset="-122"/>
                <a:ea typeface="微软雅黑" panose="020B0503020204020204" pitchFamily="34" charset="-122"/>
              </a:rPr>
              <a:t>在</a:t>
            </a:r>
            <a:r>
              <a:rPr lang="en-US" altLang="zh-CN" sz="2200">
                <a:solidFill>
                  <a:srgbClr val="008000"/>
                </a:solidFill>
                <a:latin typeface="微软雅黑" panose="020B0503020204020204" pitchFamily="34" charset="-122"/>
                <a:ea typeface="微软雅黑" panose="020B0503020204020204" pitchFamily="34" charset="-122"/>
              </a:rPr>
              <a:t>IA-32</a:t>
            </a:r>
            <a:r>
              <a:rPr lang="zh-CN" altLang="en-US" sz="2200">
                <a:solidFill>
                  <a:srgbClr val="008000"/>
                </a:solidFill>
                <a:latin typeface="微软雅黑" panose="020B0503020204020204" pitchFamily="34" charset="-122"/>
                <a:ea typeface="微软雅黑" panose="020B0503020204020204" pitchFamily="34" charset="-122"/>
              </a:rPr>
              <a:t>上运行时，打印结果为</a:t>
            </a:r>
            <a:r>
              <a:rPr lang="en-US" altLang="zh-CN" sz="2200">
                <a:solidFill>
                  <a:srgbClr val="008000"/>
                </a:solidFill>
                <a:latin typeface="微软雅黑" panose="020B0503020204020204" pitchFamily="34" charset="-122"/>
                <a:ea typeface="微软雅黑" panose="020B0503020204020204" pitchFamily="34" charset="-122"/>
              </a:rPr>
              <a:t>a=0</a:t>
            </a:r>
          </a:p>
          <a:p>
            <a:pPr>
              <a:buFontTx/>
              <a:buNone/>
            </a:pPr>
            <a:r>
              <a:rPr lang="zh-CN" altLang="en-US" sz="2200">
                <a:solidFill>
                  <a:srgbClr val="008000"/>
                </a:solidFill>
                <a:latin typeface="微软雅黑" panose="020B0503020204020204" pitchFamily="34" charset="-122"/>
                <a:ea typeface="微软雅黑" panose="020B0503020204020204" pitchFamily="34" charset="-122"/>
              </a:rPr>
              <a:t>在</a:t>
            </a:r>
            <a:r>
              <a:rPr lang="en-US" altLang="zh-CN" sz="2200">
                <a:solidFill>
                  <a:srgbClr val="008000"/>
                </a:solidFill>
                <a:latin typeface="微软雅黑" panose="020B0503020204020204" pitchFamily="34" charset="-122"/>
                <a:ea typeface="微软雅黑" panose="020B0503020204020204" pitchFamily="34" charset="-122"/>
              </a:rPr>
              <a:t>x86-64</a:t>
            </a:r>
            <a:r>
              <a:rPr lang="zh-CN" altLang="en-US" sz="2200">
                <a:solidFill>
                  <a:srgbClr val="008000"/>
                </a:solidFill>
                <a:latin typeface="微软雅黑" panose="020B0503020204020204" pitchFamily="34" charset="-122"/>
                <a:ea typeface="微软雅黑" panose="020B0503020204020204" pitchFamily="34" charset="-122"/>
              </a:rPr>
              <a:t>上运行时，打印出来的</a:t>
            </a:r>
            <a:r>
              <a:rPr lang="en-US" altLang="zh-CN" sz="2200">
                <a:solidFill>
                  <a:srgbClr val="008000"/>
                </a:solidFill>
                <a:latin typeface="微软雅黑" panose="020B0503020204020204" pitchFamily="34" charset="-122"/>
                <a:ea typeface="微软雅黑" panose="020B0503020204020204" pitchFamily="34" charset="-122"/>
              </a:rPr>
              <a:t>a</a:t>
            </a:r>
            <a:r>
              <a:rPr lang="zh-CN" altLang="en-US" sz="2200">
                <a:solidFill>
                  <a:srgbClr val="008000"/>
                </a:solidFill>
                <a:latin typeface="微软雅黑" panose="020B0503020204020204" pitchFamily="34" charset="-122"/>
                <a:ea typeface="微软雅黑" panose="020B0503020204020204" pitchFamily="34" charset="-122"/>
              </a:rPr>
              <a:t>是一个不确定值</a:t>
            </a:r>
          </a:p>
          <a:p>
            <a:pPr>
              <a:buFontTx/>
              <a:buNone/>
            </a:pPr>
            <a:r>
              <a:rPr lang="zh-CN" altLang="en-US" sz="2200">
                <a:solidFill>
                  <a:srgbClr val="FF0000"/>
                </a:solidFill>
                <a:latin typeface="微软雅黑" panose="020B0503020204020204" pitchFamily="34" charset="-122"/>
                <a:ea typeface="微软雅黑" panose="020B0503020204020204" pitchFamily="34" charset="-122"/>
              </a:rPr>
              <a:t>为什么？</a:t>
            </a:r>
          </a:p>
        </p:txBody>
      </p:sp>
      <p:sp>
        <p:nvSpPr>
          <p:cNvPr id="526340" name="Text Box 4">
            <a:extLst>
              <a:ext uri="{FF2B5EF4-FFF2-40B4-BE49-F238E27FC236}">
                <a16:creationId xmlns:a16="http://schemas.microsoft.com/office/drawing/2014/main" id="{2C0A130D-1B97-4C93-A43D-2C0E3BED8A2A}"/>
              </a:ext>
            </a:extLst>
          </p:cNvPr>
          <p:cNvSpPr txBox="1">
            <a:spLocks noChangeArrowheads="1"/>
          </p:cNvSpPr>
          <p:nvPr/>
        </p:nvSpPr>
        <p:spPr bwMode="auto">
          <a:xfrm>
            <a:off x="5292725" y="1179513"/>
            <a:ext cx="3330575" cy="3022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2400" b="1">
                <a:ea typeface="黑体" panose="02010609060101010101" pitchFamily="49" charset="-122"/>
              </a:rPr>
              <a:t>理解该问题需要知道：</a:t>
            </a:r>
          </a:p>
          <a:p>
            <a:pPr>
              <a:spcBef>
                <a:spcPct val="20000"/>
              </a:spcBef>
            </a:pPr>
            <a:r>
              <a:rPr lang="en-US" altLang="zh-CN" sz="2400" b="1">
                <a:solidFill>
                  <a:srgbClr val="3366FF"/>
                </a:solidFill>
                <a:ea typeface="黑体" panose="02010609060101010101" pitchFamily="49" charset="-122"/>
              </a:rPr>
              <a:t>IEEE 754 </a:t>
            </a:r>
            <a:r>
              <a:rPr lang="zh-CN" altLang="en-US" sz="2400" b="1">
                <a:solidFill>
                  <a:srgbClr val="3366FF"/>
                </a:solidFill>
                <a:ea typeface="黑体" panose="02010609060101010101" pitchFamily="49" charset="-122"/>
              </a:rPr>
              <a:t>的表示</a:t>
            </a:r>
          </a:p>
          <a:p>
            <a:pPr>
              <a:spcBef>
                <a:spcPct val="20000"/>
              </a:spcBef>
            </a:pPr>
            <a:r>
              <a:rPr lang="en-US" altLang="zh-CN" sz="2400" b="1">
                <a:solidFill>
                  <a:srgbClr val="3366FF"/>
                </a:solidFill>
                <a:ea typeface="黑体" panose="02010609060101010101" pitchFamily="49" charset="-122"/>
              </a:rPr>
              <a:t>X87 FPU</a:t>
            </a:r>
            <a:r>
              <a:rPr lang="zh-CN" altLang="en-US" sz="2400" b="1">
                <a:solidFill>
                  <a:srgbClr val="3366FF"/>
                </a:solidFill>
                <a:ea typeface="黑体" panose="02010609060101010101" pitchFamily="49" charset="-122"/>
              </a:rPr>
              <a:t>的体系结构</a:t>
            </a:r>
          </a:p>
          <a:p>
            <a:pPr>
              <a:spcBef>
                <a:spcPct val="20000"/>
              </a:spcBef>
            </a:pPr>
            <a:r>
              <a:rPr lang="en-US" altLang="zh-CN" sz="2400" b="1">
                <a:solidFill>
                  <a:srgbClr val="3366FF"/>
                </a:solidFill>
                <a:ea typeface="黑体" panose="02010609060101010101" pitchFamily="49" charset="-122"/>
              </a:rPr>
              <a:t>IA-32</a:t>
            </a:r>
            <a:r>
              <a:rPr lang="zh-CN" altLang="en-US" sz="2400" b="1">
                <a:solidFill>
                  <a:srgbClr val="3366FF"/>
                </a:solidFill>
                <a:ea typeface="黑体" panose="02010609060101010101" pitchFamily="49" charset="-122"/>
              </a:rPr>
              <a:t>和</a:t>
            </a:r>
            <a:r>
              <a:rPr lang="en-US" altLang="zh-CN" sz="2400" b="1">
                <a:solidFill>
                  <a:srgbClr val="3366FF"/>
                </a:solidFill>
                <a:ea typeface="黑体" panose="02010609060101010101" pitchFamily="49" charset="-122"/>
              </a:rPr>
              <a:t>x86-64</a:t>
            </a:r>
            <a:r>
              <a:rPr lang="zh-CN" altLang="en-US" sz="2400" b="1">
                <a:solidFill>
                  <a:srgbClr val="3366FF"/>
                </a:solidFill>
                <a:ea typeface="黑体" panose="02010609060101010101" pitchFamily="49" charset="-122"/>
              </a:rPr>
              <a:t>中</a:t>
            </a:r>
            <a:r>
              <a:rPr lang="zh-CN" altLang="en-US" sz="2400" b="1">
                <a:solidFill>
                  <a:srgbClr val="FF0000"/>
                </a:solidFill>
                <a:ea typeface="黑体" panose="02010609060101010101" pitchFamily="49" charset="-122"/>
              </a:rPr>
              <a:t>过程调用的参数传递</a:t>
            </a:r>
          </a:p>
          <a:p>
            <a:pPr>
              <a:spcBef>
                <a:spcPct val="20000"/>
              </a:spcBef>
            </a:pPr>
            <a:r>
              <a:rPr lang="zh-CN" altLang="en-US" sz="2400" b="1">
                <a:solidFill>
                  <a:srgbClr val="3366FF"/>
                </a:solidFill>
                <a:ea typeface="黑体" panose="02010609060101010101" pitchFamily="49" charset="-122"/>
              </a:rPr>
              <a:t>计算机内部的运算电路</a:t>
            </a:r>
          </a:p>
          <a:p>
            <a:pPr>
              <a:spcBef>
                <a:spcPct val="20000"/>
              </a:spcBef>
            </a:pPr>
            <a:r>
              <a:rPr lang="en-US" altLang="zh-CN" sz="2400" b="1">
                <a:solidFill>
                  <a:srgbClr val="3366FF"/>
                </a:solidFill>
                <a:latin typeface="黑体" panose="02010609060101010101" pitchFamily="49" charset="-122"/>
                <a:ea typeface="黑体" panose="02010609060101010101" pitchFamily="49" charset="-122"/>
              </a:rPr>
              <a:t>……</a:t>
            </a:r>
            <a:endParaRPr lang="en-US" altLang="zh-CN" sz="2400" b="1">
              <a:solidFill>
                <a:srgbClr val="3366FF"/>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6340"/>
                                        </p:tgtEl>
                                        <p:attrNameLst>
                                          <p:attrName>style.visibility</p:attrName>
                                        </p:attrNameLst>
                                      </p:cBhvr>
                                      <p:to>
                                        <p:strVal val="visible"/>
                                      </p:to>
                                    </p:set>
                                    <p:animEffect transition="in" filter="blinds(horizontal)">
                                      <p:cBhvr>
                                        <p:cTn id="7" dur="500"/>
                                        <p:tgtEl>
                                          <p:spTgt spid="526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40" grpId="0" animBg="1"/>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25232</TotalTime>
  <Words>8058</Words>
  <Application>Microsoft Office PowerPoint</Application>
  <PresentationFormat>全屏显示(4:3)</PresentationFormat>
  <Paragraphs>1211</Paragraphs>
  <Slides>72</Slides>
  <Notes>17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72</vt:i4>
      </vt:variant>
    </vt:vector>
  </HeadingPairs>
  <TitlesOfParts>
    <vt:vector size="82" baseType="lpstr">
      <vt:lpstr>宋体</vt:lpstr>
      <vt:lpstr>微软雅黑</vt:lpstr>
      <vt:lpstr>黑体</vt:lpstr>
      <vt:lpstr>Arial</vt:lpstr>
      <vt:lpstr>Helvetica</vt:lpstr>
      <vt:lpstr>Symbol</vt:lpstr>
      <vt:lpstr>Tahoma</vt:lpstr>
      <vt:lpstr>Times New Roman</vt:lpstr>
      <vt:lpstr>Wingdings</vt:lpstr>
      <vt:lpstr>默认设计模板</vt:lpstr>
      <vt:lpstr>  第一章 计算机系统概论   “计算机系统基础”课程的由来 “计算机系统基础”课程内容概要 计算机系统概述 计算机性能评价</vt:lpstr>
      <vt:lpstr>主要内容</vt:lpstr>
      <vt:lpstr>用“系统思维”分析问题</vt:lpstr>
      <vt:lpstr>用“系统思维”分析问题</vt:lpstr>
      <vt:lpstr>用“系统思维”分析问题</vt:lpstr>
      <vt:lpstr>用“系统思维”分析问题</vt:lpstr>
      <vt:lpstr>用“系统思维”分析问题</vt:lpstr>
      <vt:lpstr>用“系统思维”分析问题</vt:lpstr>
      <vt:lpstr>用“系统思维”分析问题</vt:lpstr>
      <vt:lpstr>用“系统思维”分析问题</vt:lpstr>
      <vt:lpstr>用“系统思维”分析问题</vt:lpstr>
      <vt:lpstr>用“系统思维”分析问题</vt:lpstr>
      <vt:lpstr>用“系统思维”分析问题</vt:lpstr>
      <vt:lpstr>你在想什么？</vt:lpstr>
      <vt:lpstr>系统能力基于“系统思维”</vt:lpstr>
      <vt:lpstr>为什么要学习“计算机系统基础”？</vt:lpstr>
      <vt:lpstr>主要内容</vt:lpstr>
      <vt:lpstr>什么是计算机系统？</vt:lpstr>
      <vt:lpstr>“计算机系统基础”内容提要</vt:lpstr>
      <vt:lpstr>课程内容概要</vt:lpstr>
      <vt:lpstr>课程内容概要</vt:lpstr>
      <vt:lpstr>计算机系统基础—从程序员角度认识系统</vt:lpstr>
      <vt:lpstr>课程内容概要</vt:lpstr>
      <vt:lpstr>主要内容</vt:lpstr>
      <vt:lpstr>课程基本信息</vt:lpstr>
      <vt:lpstr>实验及考核方式</vt:lpstr>
      <vt:lpstr>主要内容</vt:lpstr>
      <vt:lpstr>第一台通用电子计算机的诞生</vt:lpstr>
      <vt:lpstr>PowerPoint 演示文稿</vt:lpstr>
      <vt:lpstr>冯·诺依曼的故事</vt:lpstr>
      <vt:lpstr>现代计算机的原型</vt:lpstr>
      <vt:lpstr>你认为冯·诺依曼结构是怎样的？</vt:lpstr>
      <vt:lpstr>PowerPoint 演示文稿</vt:lpstr>
      <vt:lpstr>冯·诺依曼结构的主要思想</vt:lpstr>
      <vt:lpstr>现代计算机结构模型</vt:lpstr>
      <vt:lpstr>认识计算机中最基本的部件</vt:lpstr>
      <vt:lpstr>计算机是如何工作的？</vt:lpstr>
      <vt:lpstr>计算机是如何工作的？</vt:lpstr>
      <vt:lpstr>计算机是如何工作的？</vt:lpstr>
      <vt:lpstr>计算机是如何工作的？</vt:lpstr>
      <vt:lpstr>指令和数据</vt:lpstr>
      <vt:lpstr>计算机的基本组成与基本功能</vt:lpstr>
      <vt:lpstr>主要内容</vt:lpstr>
      <vt:lpstr>PowerPoint 演示文稿</vt:lpstr>
      <vt:lpstr>PowerPoint 演示文稿</vt:lpstr>
      <vt:lpstr>PowerPoint 演示文稿</vt:lpstr>
      <vt:lpstr>指令所能描述的功能</vt:lpstr>
      <vt:lpstr>用高级语言开发程序</vt:lpstr>
      <vt:lpstr>Software </vt:lpstr>
      <vt:lpstr>一个典型程序的转换处理过程</vt:lpstr>
      <vt:lpstr>Hello程序的数据流动过程</vt:lpstr>
      <vt:lpstr>主要内容</vt:lpstr>
      <vt:lpstr>不同层次语言之间的等价转换</vt:lpstr>
      <vt:lpstr>开发和运行程序需什么支撑？</vt:lpstr>
      <vt:lpstr>早期计算机系统的层次</vt:lpstr>
      <vt:lpstr>现代（传统）计算机系统的层次</vt:lpstr>
      <vt:lpstr>计算机系统抽象层的转换</vt:lpstr>
      <vt:lpstr>计算机系统的不同用户</vt:lpstr>
      <vt:lpstr>Hardware/Software  Interface（界面）</vt:lpstr>
      <vt:lpstr>指令集体系结构（ISA）</vt:lpstr>
      <vt:lpstr>ISA和计算机组成（微结构）之间的关系</vt:lpstr>
      <vt:lpstr>主要内容</vt:lpstr>
      <vt:lpstr>计算机性能的基本评价指标</vt:lpstr>
      <vt:lpstr>CPU执行时间的计算</vt:lpstr>
      <vt:lpstr>Aspects of CPU Performance</vt:lpstr>
      <vt:lpstr>Aspects of CPU Performance</vt:lpstr>
      <vt:lpstr>如何计算CPI?</vt:lpstr>
      <vt:lpstr>Example1</vt:lpstr>
      <vt:lpstr>Marketing Metrics （产品宣称指标）</vt:lpstr>
      <vt:lpstr>天河----全球超级计算机500强之首</vt:lpstr>
      <vt:lpstr>Example: MIPS数不可靠！</vt:lpstr>
      <vt:lpstr>选择性能评价程序（Benchmarks）</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幽 弥狂</cp:lastModifiedBy>
  <cp:revision>2166</cp:revision>
  <dcterms:created xsi:type="dcterms:W3CDTF">2008-04-26T09:05:28Z</dcterms:created>
  <dcterms:modified xsi:type="dcterms:W3CDTF">2019-09-06T22:44:22Z</dcterms:modified>
</cp:coreProperties>
</file>